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2" r:id="rId2"/>
    <p:sldId id="340" r:id="rId3"/>
    <p:sldId id="364" r:id="rId4"/>
    <p:sldId id="269" r:id="rId5"/>
    <p:sldId id="367" r:id="rId6"/>
    <p:sldId id="368" r:id="rId7"/>
    <p:sldId id="401" r:id="rId8"/>
    <p:sldId id="402" r:id="rId9"/>
    <p:sldId id="410" r:id="rId10"/>
    <p:sldId id="403" r:id="rId11"/>
    <p:sldId id="407" r:id="rId12"/>
    <p:sldId id="404" r:id="rId13"/>
    <p:sldId id="409" r:id="rId14"/>
    <p:sldId id="405" r:id="rId15"/>
    <p:sldId id="406" r:id="rId16"/>
    <p:sldId id="381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4042" userDrawn="1">
          <p15:clr>
            <a:srgbClr val="A4A3A4"/>
          </p15:clr>
        </p15:guide>
        <p15:guide id="6" orient="horz" pos="1253" userDrawn="1">
          <p15:clr>
            <a:srgbClr val="A4A3A4"/>
          </p15:clr>
        </p15:guide>
        <p15:guide id="7" orient="horz" pos="527" userDrawn="1">
          <p15:clr>
            <a:srgbClr val="A4A3A4"/>
          </p15:clr>
        </p15:guide>
        <p15:guide id="8" pos="7219" userDrawn="1">
          <p15:clr>
            <a:srgbClr val="A4A3A4"/>
          </p15:clr>
        </p15:guide>
        <p15:guide id="9" orient="horz" pos="867" userDrawn="1">
          <p15:clr>
            <a:srgbClr val="A4A3A4"/>
          </p15:clr>
        </p15:guide>
        <p15:guide id="10" orient="horz" pos="11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D7"/>
    <a:srgbClr val="D9D9D8"/>
    <a:srgbClr val="007ED6"/>
    <a:srgbClr val="FF9500"/>
    <a:srgbClr val="95CFF8"/>
    <a:srgbClr val="45ADF8"/>
    <a:srgbClr val="299DEF"/>
    <a:srgbClr val="037DD6"/>
    <a:srgbClr val="3BAAFB"/>
    <a:srgbClr val="007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8" y="114"/>
      </p:cViewPr>
      <p:guideLst>
        <p:guide orient="horz" pos="2160"/>
        <p:guide pos="3840"/>
        <p:guide pos="166"/>
        <p:guide pos="7514"/>
        <p:guide orient="horz" pos="4042"/>
        <p:guide orient="horz" pos="1253"/>
        <p:guide orient="horz" pos="527"/>
        <p:guide pos="7219"/>
        <p:guide orient="horz" pos="867"/>
        <p:guide orient="horz" pos="11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35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DFA8E-2066-EE45-8D04-88275C525EA6}" type="datetimeFigureOut">
              <a:rPr kumimoji="1" lang="ko-KR" altLang="en-US" smtClean="0"/>
              <a:t>2023-07-18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1F825-E182-0046-BDF3-BE3FB1392F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32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D754294B-1289-47B9-B6F8-F8D3DEC43D3C}"/>
              </a:ext>
            </a:extLst>
          </p:cNvPr>
          <p:cNvGrpSpPr/>
          <p:nvPr userDrawn="1"/>
        </p:nvGrpSpPr>
        <p:grpSpPr>
          <a:xfrm>
            <a:off x="0" y="0"/>
            <a:ext cx="12192000" cy="6890222"/>
            <a:chOff x="0" y="0"/>
            <a:chExt cx="12192000" cy="689022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7F77E0-B795-434D-97A5-3554A62C6697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C7C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E99A4BC-A00C-4B98-ADD1-1B07F52B98A1}"/>
                </a:ext>
              </a:extLst>
            </p:cNvPr>
            <p:cNvGrpSpPr/>
            <p:nvPr userDrawn="1"/>
          </p:nvGrpSpPr>
          <p:grpSpPr>
            <a:xfrm>
              <a:off x="519443" y="2625251"/>
              <a:ext cx="6107267" cy="4264971"/>
              <a:chOff x="519443" y="2625251"/>
              <a:chExt cx="6107267" cy="4264971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507D001-4E66-4CF2-9ED8-36542362E67F}"/>
                  </a:ext>
                </a:extLst>
              </p:cNvPr>
              <p:cNvSpPr/>
              <p:nvPr userDrawn="1"/>
            </p:nvSpPr>
            <p:spPr>
              <a:xfrm rot="20769687">
                <a:off x="519443" y="2625252"/>
                <a:ext cx="1578390" cy="4264970"/>
              </a:xfrm>
              <a:prstGeom prst="roundRect">
                <a:avLst>
                  <a:gd name="adj" fmla="val 50000"/>
                </a:avLst>
              </a:prstGeom>
              <a:solidFill>
                <a:srgbClr val="2A80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74C55227-B73D-4589-B39F-DD6E5A1B103F}"/>
                  </a:ext>
                </a:extLst>
              </p:cNvPr>
              <p:cNvSpPr/>
              <p:nvPr userDrawn="1"/>
            </p:nvSpPr>
            <p:spPr>
              <a:xfrm rot="830313" flipH="1">
                <a:off x="5048320" y="2625251"/>
                <a:ext cx="1578390" cy="4264970"/>
              </a:xfrm>
              <a:prstGeom prst="roundRect">
                <a:avLst>
                  <a:gd name="adj" fmla="val 50000"/>
                </a:avLst>
              </a:prstGeom>
              <a:solidFill>
                <a:srgbClr val="1678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F247D403-62ED-414F-AA84-09B6FB2174E4}"/>
                  </a:ext>
                </a:extLst>
              </p:cNvPr>
              <p:cNvSpPr/>
              <p:nvPr userDrawn="1"/>
            </p:nvSpPr>
            <p:spPr>
              <a:xfrm flipH="1">
                <a:off x="2800349" y="3836754"/>
                <a:ext cx="1533524" cy="2106846"/>
              </a:xfrm>
              <a:prstGeom prst="roundRect">
                <a:avLst>
                  <a:gd name="adj" fmla="val 50000"/>
                </a:avLst>
              </a:prstGeom>
              <a:solidFill>
                <a:srgbClr val="1678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533FFD0-FC67-4C93-A863-B4806775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7637"/>
            <a:ext cx="9144000" cy="1149117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A00B38-BC01-4AE2-97BC-8CD280722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754"/>
            <a:ext cx="9144000" cy="884488"/>
          </a:xfrm>
        </p:spPr>
        <p:txBody>
          <a:bodyPr lIns="72000" tIns="72000" rIns="72000" bIns="72000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alpha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93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2265AB-D652-4B28-A566-46625D5C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05C-A9C6-49AB-9302-00AE99D365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5E46F3-10C5-4698-8B12-AF33E844B805}"/>
              </a:ext>
            </a:extLst>
          </p:cNvPr>
          <p:cNvSpPr/>
          <p:nvPr userDrawn="1"/>
        </p:nvSpPr>
        <p:spPr>
          <a:xfrm>
            <a:off x="0" y="0"/>
            <a:ext cx="12192000" cy="66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7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인사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27F77E0-B795-434D-97A5-3554A62C66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33FFD0-FC67-4C93-A863-B4806775B45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7342740" y="4693380"/>
            <a:ext cx="3458209" cy="757130"/>
          </a:xfrm>
        </p:spPr>
        <p:txBody>
          <a:bodyPr wrap="none" lIns="180000" rIns="180000" anchor="ctr">
            <a:spAutoFit/>
          </a:bodyPr>
          <a:lstStyle>
            <a:lvl1pPr algn="l">
              <a:defRPr sz="4800" b="1" spc="0">
                <a:solidFill>
                  <a:srgbClr val="141B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7562E62-687B-4117-9793-AD1C701C1C80}"/>
              </a:ext>
            </a:extLst>
          </p:cNvPr>
          <p:cNvSpPr txBox="1">
            <a:spLocks/>
          </p:cNvSpPr>
          <p:nvPr userDrawn="1"/>
        </p:nvSpPr>
        <p:spPr>
          <a:xfrm>
            <a:off x="7470079" y="5393863"/>
            <a:ext cx="3239926" cy="2723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300" spc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41B4D">
                    <a:alpha val="40000"/>
                  </a:srgbClr>
                </a:solidFill>
                <a:latin typeface="+mn-ea"/>
                <a:ea typeface="+mn-ea"/>
                <a:cs typeface="Arial" panose="020B0604020202020204" pitchFamily="34" charset="0"/>
              </a:rPr>
              <a:t>We make it possible whatever you think</a:t>
            </a:r>
            <a:endParaRPr lang="ko-KR" altLang="en-US" sz="1300" spc="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141B4D">
                  <a:alpha val="40000"/>
                </a:srgb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99A4BC-A00C-4B98-ADD1-1B07F52B98A1}"/>
              </a:ext>
            </a:extLst>
          </p:cNvPr>
          <p:cNvGrpSpPr/>
          <p:nvPr userDrawn="1"/>
        </p:nvGrpSpPr>
        <p:grpSpPr>
          <a:xfrm>
            <a:off x="519443" y="2625251"/>
            <a:ext cx="6107267" cy="4264971"/>
            <a:chOff x="519443" y="2625251"/>
            <a:chExt cx="6107267" cy="4264971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507D001-4E66-4CF2-9ED8-36542362E67F}"/>
                </a:ext>
              </a:extLst>
            </p:cNvPr>
            <p:cNvSpPr/>
            <p:nvPr userDrawn="1"/>
          </p:nvSpPr>
          <p:spPr>
            <a:xfrm rot="20769687">
              <a:off x="519443" y="2625252"/>
              <a:ext cx="1578390" cy="4264970"/>
            </a:xfrm>
            <a:prstGeom prst="roundRect">
              <a:avLst>
                <a:gd name="adj" fmla="val 50000"/>
              </a:avLst>
            </a:prstGeom>
            <a:solidFill>
              <a:srgbClr val="2A80C3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4C55227-B73D-4589-B39F-DD6E5A1B103F}"/>
                </a:ext>
              </a:extLst>
            </p:cNvPr>
            <p:cNvSpPr/>
            <p:nvPr userDrawn="1"/>
          </p:nvSpPr>
          <p:spPr>
            <a:xfrm rot="830313" flipH="1">
              <a:off x="5048320" y="2625251"/>
              <a:ext cx="1578390" cy="4264970"/>
            </a:xfrm>
            <a:prstGeom prst="roundRect">
              <a:avLst>
                <a:gd name="adj" fmla="val 50000"/>
              </a:avLst>
            </a:prstGeom>
            <a:solidFill>
              <a:srgbClr val="1678B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247D403-62ED-414F-AA84-09B6FB2174E4}"/>
                </a:ext>
              </a:extLst>
            </p:cNvPr>
            <p:cNvSpPr/>
            <p:nvPr userDrawn="1"/>
          </p:nvSpPr>
          <p:spPr>
            <a:xfrm flipH="1">
              <a:off x="2800349" y="3836754"/>
              <a:ext cx="1533524" cy="2106846"/>
            </a:xfrm>
            <a:prstGeom prst="roundRect">
              <a:avLst>
                <a:gd name="adj" fmla="val 50000"/>
              </a:avLst>
            </a:prstGeom>
            <a:solidFill>
              <a:srgbClr val="1678B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C97D78-7ED0-430C-A4AF-4EA62D28DB6E}"/>
              </a:ext>
            </a:extLst>
          </p:cNvPr>
          <p:cNvCxnSpPr>
            <a:cxnSpLocks/>
          </p:cNvCxnSpPr>
          <p:nvPr/>
        </p:nvCxnSpPr>
        <p:spPr>
          <a:xfrm>
            <a:off x="7509933" y="5361091"/>
            <a:ext cx="468206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2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3EF77F0-DFFF-45A1-957F-1D482635EDAF}"/>
              </a:ext>
            </a:extLst>
          </p:cNvPr>
          <p:cNvGrpSpPr/>
          <p:nvPr userDrawn="1"/>
        </p:nvGrpSpPr>
        <p:grpSpPr>
          <a:xfrm>
            <a:off x="0" y="1096049"/>
            <a:ext cx="12192000" cy="5804372"/>
            <a:chOff x="0" y="1085850"/>
            <a:chExt cx="12192000" cy="580437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995FE70-95B3-49AA-BDB7-6EF0CA882EE0}"/>
                </a:ext>
              </a:extLst>
            </p:cNvPr>
            <p:cNvSpPr/>
            <p:nvPr userDrawn="1"/>
          </p:nvSpPr>
          <p:spPr>
            <a:xfrm>
              <a:off x="0" y="1085850"/>
              <a:ext cx="12192000" cy="5772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F702A3F-6090-44B0-BFCE-9F5E96FB3EC9}"/>
                </a:ext>
              </a:extLst>
            </p:cNvPr>
            <p:cNvGrpSpPr/>
            <p:nvPr userDrawn="1"/>
          </p:nvGrpSpPr>
          <p:grpSpPr>
            <a:xfrm>
              <a:off x="519443" y="2625251"/>
              <a:ext cx="6107267" cy="4264971"/>
              <a:chOff x="519443" y="2625251"/>
              <a:chExt cx="6107267" cy="4264971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9698D415-E215-4E49-AFC2-CB26AEB8B439}"/>
                  </a:ext>
                </a:extLst>
              </p:cNvPr>
              <p:cNvSpPr/>
              <p:nvPr userDrawn="1"/>
            </p:nvSpPr>
            <p:spPr>
              <a:xfrm rot="20769687">
                <a:off x="519443" y="2625252"/>
                <a:ext cx="1578390" cy="4264970"/>
              </a:xfrm>
              <a:prstGeom prst="roundRect">
                <a:avLst>
                  <a:gd name="adj" fmla="val 50000"/>
                </a:avLst>
              </a:prstGeom>
              <a:solidFill>
                <a:srgbClr val="2A80C3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D051F9E7-AAF0-4DCC-B8A5-4F755217543B}"/>
                  </a:ext>
                </a:extLst>
              </p:cNvPr>
              <p:cNvSpPr/>
              <p:nvPr userDrawn="1"/>
            </p:nvSpPr>
            <p:spPr>
              <a:xfrm rot="830313" flipH="1">
                <a:off x="5048320" y="2625251"/>
                <a:ext cx="1578390" cy="4264970"/>
              </a:xfrm>
              <a:prstGeom prst="roundRect">
                <a:avLst>
                  <a:gd name="adj" fmla="val 50000"/>
                </a:avLst>
              </a:prstGeom>
              <a:solidFill>
                <a:srgbClr val="1678BD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D8E6A58F-CE18-45E6-A43F-893A1F4A9CB7}"/>
                  </a:ext>
                </a:extLst>
              </p:cNvPr>
              <p:cNvSpPr/>
              <p:nvPr userDrawn="1"/>
            </p:nvSpPr>
            <p:spPr>
              <a:xfrm flipH="1">
                <a:off x="2800349" y="3836754"/>
                <a:ext cx="1533524" cy="2106846"/>
              </a:xfrm>
              <a:prstGeom prst="roundRect">
                <a:avLst>
                  <a:gd name="adj" fmla="val 50000"/>
                </a:avLst>
              </a:prstGeom>
              <a:solidFill>
                <a:srgbClr val="1678BD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0288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65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3EF77F0-DFFF-45A1-957F-1D482635EDAF}"/>
              </a:ext>
            </a:extLst>
          </p:cNvPr>
          <p:cNvGrpSpPr/>
          <p:nvPr userDrawn="1"/>
        </p:nvGrpSpPr>
        <p:grpSpPr>
          <a:xfrm>
            <a:off x="0" y="1085850"/>
            <a:ext cx="12192000" cy="5804372"/>
            <a:chOff x="0" y="1085850"/>
            <a:chExt cx="12192000" cy="580437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995FE70-95B3-49AA-BDB7-6EF0CA882EE0}"/>
                </a:ext>
              </a:extLst>
            </p:cNvPr>
            <p:cNvSpPr/>
            <p:nvPr userDrawn="1"/>
          </p:nvSpPr>
          <p:spPr>
            <a:xfrm>
              <a:off x="0" y="1085850"/>
              <a:ext cx="12192000" cy="5772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F702A3F-6090-44B0-BFCE-9F5E96FB3EC9}"/>
                </a:ext>
              </a:extLst>
            </p:cNvPr>
            <p:cNvGrpSpPr/>
            <p:nvPr userDrawn="1"/>
          </p:nvGrpSpPr>
          <p:grpSpPr>
            <a:xfrm>
              <a:off x="519443" y="2625251"/>
              <a:ext cx="6107267" cy="4264971"/>
              <a:chOff x="519443" y="2625251"/>
              <a:chExt cx="6107267" cy="4264971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9698D415-E215-4E49-AFC2-CB26AEB8B439}"/>
                  </a:ext>
                </a:extLst>
              </p:cNvPr>
              <p:cNvSpPr/>
              <p:nvPr userDrawn="1"/>
            </p:nvSpPr>
            <p:spPr>
              <a:xfrm rot="20769687">
                <a:off x="519443" y="2625252"/>
                <a:ext cx="1578390" cy="4264970"/>
              </a:xfrm>
              <a:prstGeom prst="roundRect">
                <a:avLst>
                  <a:gd name="adj" fmla="val 50000"/>
                </a:avLst>
              </a:prstGeom>
              <a:solidFill>
                <a:srgbClr val="2A80C3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D051F9E7-AAF0-4DCC-B8A5-4F755217543B}"/>
                  </a:ext>
                </a:extLst>
              </p:cNvPr>
              <p:cNvSpPr/>
              <p:nvPr userDrawn="1"/>
            </p:nvSpPr>
            <p:spPr>
              <a:xfrm rot="830313" flipH="1">
                <a:off x="5048320" y="2625251"/>
                <a:ext cx="1578390" cy="4264970"/>
              </a:xfrm>
              <a:prstGeom prst="roundRect">
                <a:avLst>
                  <a:gd name="adj" fmla="val 50000"/>
                </a:avLst>
              </a:prstGeom>
              <a:solidFill>
                <a:srgbClr val="1678BD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D8E6A58F-CE18-45E6-A43F-893A1F4A9CB7}"/>
                  </a:ext>
                </a:extLst>
              </p:cNvPr>
              <p:cNvSpPr/>
              <p:nvPr userDrawn="1"/>
            </p:nvSpPr>
            <p:spPr>
              <a:xfrm flipH="1">
                <a:off x="2800349" y="3836754"/>
                <a:ext cx="1533524" cy="2106846"/>
              </a:xfrm>
              <a:prstGeom prst="roundRect">
                <a:avLst>
                  <a:gd name="adj" fmla="val 50000"/>
                </a:avLst>
              </a:prstGeom>
              <a:solidFill>
                <a:srgbClr val="1678BD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4BCABFF-BA91-1F4C-AB3B-C55C7252E0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6" y="6549731"/>
            <a:ext cx="838200" cy="1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섹션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4761F55-A1BC-4E38-99E8-A384A0E3C519}"/>
              </a:ext>
            </a:extLst>
          </p:cNvPr>
          <p:cNvGrpSpPr/>
          <p:nvPr userDrawn="1"/>
        </p:nvGrpSpPr>
        <p:grpSpPr>
          <a:xfrm>
            <a:off x="0" y="0"/>
            <a:ext cx="12192000" cy="6890222"/>
            <a:chOff x="0" y="0"/>
            <a:chExt cx="12192000" cy="689022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7F77E0-B795-434D-97A5-3554A62C6697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E99A4BC-A00C-4B98-ADD1-1B07F52B98A1}"/>
                </a:ext>
              </a:extLst>
            </p:cNvPr>
            <p:cNvGrpSpPr/>
            <p:nvPr userDrawn="1"/>
          </p:nvGrpSpPr>
          <p:grpSpPr>
            <a:xfrm>
              <a:off x="519443" y="2625251"/>
              <a:ext cx="6107267" cy="4264971"/>
              <a:chOff x="519443" y="2625251"/>
              <a:chExt cx="6107267" cy="4264971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507D001-4E66-4CF2-9ED8-36542362E67F}"/>
                  </a:ext>
                </a:extLst>
              </p:cNvPr>
              <p:cNvSpPr/>
              <p:nvPr userDrawn="1"/>
            </p:nvSpPr>
            <p:spPr>
              <a:xfrm rot="20769687">
                <a:off x="519443" y="2625252"/>
                <a:ext cx="1578390" cy="4264970"/>
              </a:xfrm>
              <a:prstGeom prst="roundRect">
                <a:avLst>
                  <a:gd name="adj" fmla="val 50000"/>
                </a:avLst>
              </a:prstGeom>
              <a:solidFill>
                <a:srgbClr val="2A80C3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74C55227-B73D-4589-B39F-DD6E5A1B103F}"/>
                  </a:ext>
                </a:extLst>
              </p:cNvPr>
              <p:cNvSpPr/>
              <p:nvPr userDrawn="1"/>
            </p:nvSpPr>
            <p:spPr>
              <a:xfrm rot="830313" flipH="1">
                <a:off x="5048320" y="2625251"/>
                <a:ext cx="1578390" cy="4264970"/>
              </a:xfrm>
              <a:prstGeom prst="roundRect">
                <a:avLst>
                  <a:gd name="adj" fmla="val 50000"/>
                </a:avLst>
              </a:prstGeom>
              <a:solidFill>
                <a:srgbClr val="1678BD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F247D403-62ED-414F-AA84-09B6FB2174E4}"/>
                  </a:ext>
                </a:extLst>
              </p:cNvPr>
              <p:cNvSpPr/>
              <p:nvPr userDrawn="1"/>
            </p:nvSpPr>
            <p:spPr>
              <a:xfrm flipH="1">
                <a:off x="2800349" y="3836754"/>
                <a:ext cx="1533524" cy="2106846"/>
              </a:xfrm>
              <a:prstGeom prst="roundRect">
                <a:avLst>
                  <a:gd name="adj" fmla="val 50000"/>
                </a:avLst>
              </a:prstGeom>
              <a:solidFill>
                <a:srgbClr val="1678BD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533FFD0-FC67-4C93-A863-B4806775B45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480860" y="1798296"/>
            <a:ext cx="6768165" cy="1039419"/>
          </a:xfrm>
        </p:spPr>
        <p:txBody>
          <a:bodyPr lIns="180000" rIns="180000" anchor="b">
            <a:normAutofit/>
          </a:bodyPr>
          <a:lstStyle>
            <a:lvl1pPr algn="l">
              <a:defRPr sz="4700" spc="0">
                <a:solidFill>
                  <a:srgbClr val="141B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섹션 제목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0361AE-6CBE-443A-8FA3-9E14C1AF51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58569" y="1798639"/>
            <a:ext cx="1140785" cy="1039426"/>
          </a:xfrm>
        </p:spPr>
        <p:txBody>
          <a:bodyPr vert="horz" lIns="0" tIns="0" rIns="0" bIns="0" rtlCol="0" anchor="b">
            <a:normAutofit/>
          </a:bodyPr>
          <a:lstStyle>
            <a:lvl1pPr>
              <a:defRPr lang="en-US" sz="5800" b="1" dirty="0">
                <a:solidFill>
                  <a:srgbClr val="007ED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00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F9732E7-1CE1-4878-9A7B-01C17968F7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9550" y="2837715"/>
            <a:ext cx="6768164" cy="1277085"/>
          </a:xfrm>
        </p:spPr>
        <p:txBody>
          <a:bodyPr>
            <a:normAutofit/>
          </a:bodyPr>
          <a:lstStyle>
            <a:lvl2pPr marL="0" indent="0">
              <a:buFont typeface="Arial" panose="020B0604020202020204" pitchFamily="34" charset="0"/>
              <a:buNone/>
              <a:defRPr sz="1800">
                <a:solidFill>
                  <a:srgbClr val="141B4D">
                    <a:alpha val="6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ko-KR" altLang="en-US" dirty="0"/>
              <a:t>추가 설명</a:t>
            </a:r>
            <a:endParaRPr 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5B3969-5CA6-465B-9D8C-4F1D9C9C0CC8}"/>
              </a:ext>
            </a:extLst>
          </p:cNvPr>
          <p:cNvGrpSpPr/>
          <p:nvPr userDrawn="1"/>
        </p:nvGrpSpPr>
        <p:grpSpPr>
          <a:xfrm>
            <a:off x="3258570" y="2837714"/>
            <a:ext cx="8933430" cy="72000"/>
            <a:chOff x="155938" y="1103549"/>
            <a:chExt cx="8933430" cy="7200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4DFC6D3-4099-4F9B-A329-F9EE7F5275CE}"/>
                </a:ext>
              </a:extLst>
            </p:cNvPr>
            <p:cNvCxnSpPr>
              <a:cxnSpLocks/>
            </p:cNvCxnSpPr>
            <p:nvPr/>
          </p:nvCxnSpPr>
          <p:spPr>
            <a:xfrm>
              <a:off x="155938" y="1103550"/>
              <a:ext cx="893343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5452871-B642-4C3E-890C-ABE54C5ABF05}"/>
                </a:ext>
              </a:extLst>
            </p:cNvPr>
            <p:cNvSpPr/>
            <p:nvPr/>
          </p:nvSpPr>
          <p:spPr>
            <a:xfrm>
              <a:off x="155938" y="1103549"/>
              <a:ext cx="1140786" cy="72000"/>
            </a:xfrm>
            <a:prstGeom prst="rect">
              <a:avLst/>
            </a:prstGeom>
            <a:solidFill>
              <a:srgbClr val="007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3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3BA45-20F5-49F9-90FB-D0DCE2B9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008" y="68032"/>
            <a:ext cx="11038991" cy="4680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5747F-616B-4D01-B5A6-2DCC30FE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43F45-AF33-46F9-9623-D3BB8C51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05C-A9C6-49AB-9302-00AE99D365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517342A-B6C9-44F3-9609-61CB335C67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0535"/>
            <a:ext cx="577008" cy="415498"/>
          </a:xfrm>
        </p:spPr>
        <p:txBody>
          <a:bodyPr vert="horz" wrap="none" lIns="36000" tIns="0" rIns="36000" bIns="0" rtlCol="0" anchor="b">
            <a:spAutoFit/>
          </a:bodyPr>
          <a:lstStyle>
            <a:lvl1pPr algn="l">
              <a:defRPr lang="en-US" sz="3000" b="1" dirty="0">
                <a:solidFill>
                  <a:srgbClr val="007ED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ko-KR" dirty="0"/>
              <a:t>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1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_핵심내용 +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3BA45-20F5-49F9-90FB-D0DCE2B9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>
            <a:lvl1pPr>
              <a:defRPr lang="en-US"/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5747F-616B-4D01-B5A6-2DCC30FE18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8000" y="1681933"/>
            <a:ext cx="11616000" cy="45627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콘텐츠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43F45-AF33-46F9-9623-D3BB8C51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05C-A9C6-49AB-9302-00AE99D365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37CC35-EC2B-4823-A518-D6D3CA31E3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854845"/>
            <a:ext cx="11617326" cy="827087"/>
          </a:xfrm>
        </p:spPr>
        <p:txBody>
          <a:bodyPr tIns="72000" bIns="7200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ko-KR" altLang="en-US" dirty="0"/>
              <a:t>핵심 내용</a:t>
            </a:r>
            <a:endParaRPr lang="en-US" altLang="ko-KR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13D15D1E-2DEB-0D40-97DB-1F33F3C87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120535"/>
            <a:ext cx="577008" cy="415498"/>
          </a:xfrm>
        </p:spPr>
        <p:txBody>
          <a:bodyPr vert="horz" wrap="none" lIns="36000" tIns="0" rIns="36000" bIns="0" rtlCol="0" anchor="b">
            <a:spAutoFit/>
          </a:bodyPr>
          <a:lstStyle>
            <a:lvl1pPr algn="l">
              <a:defRPr lang="en-US" sz="3000" b="1" dirty="0">
                <a:solidFill>
                  <a:srgbClr val="007ED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ko-KR" dirty="0"/>
              <a:t>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_핵심내용 + AS-IS_TO-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3BA45-20F5-49F9-90FB-D0DCE2B9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5747F-616B-4D01-B5A6-2DCC30FE18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8000" y="1970195"/>
            <a:ext cx="5806009" cy="42745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콘텐츠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43F45-AF33-46F9-9623-D3BB8C51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05C-A9C6-49AB-9302-00AE99D365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37CC35-EC2B-4823-A518-D6D3CA31E3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854845"/>
            <a:ext cx="11617326" cy="827087"/>
          </a:xfrm>
        </p:spPr>
        <p:txBody>
          <a:bodyPr tIns="72000" bIns="7200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ko-KR" altLang="en-US" dirty="0"/>
              <a:t>핵심 내용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863A4DE-EC08-4C48-B2BE-6E1968C61E09}"/>
              </a:ext>
            </a:extLst>
          </p:cNvPr>
          <p:cNvGrpSpPr/>
          <p:nvPr userDrawn="1"/>
        </p:nvGrpSpPr>
        <p:grpSpPr>
          <a:xfrm>
            <a:off x="287336" y="1681932"/>
            <a:ext cx="11615999" cy="288263"/>
            <a:chOff x="287337" y="2124075"/>
            <a:chExt cx="5867400" cy="2882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346ADB7-5F18-447A-A74F-EAA1027546A1}"/>
                </a:ext>
              </a:extLst>
            </p:cNvPr>
            <p:cNvSpPr/>
            <p:nvPr userDrawn="1"/>
          </p:nvSpPr>
          <p:spPr>
            <a:xfrm>
              <a:off x="287337" y="2124075"/>
              <a:ext cx="2933700" cy="288263"/>
            </a:xfrm>
            <a:prstGeom prst="rect">
              <a:avLst/>
            </a:prstGeom>
            <a:solidFill>
              <a:srgbClr val="0047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before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87ABB8-8F50-42DB-9520-D7E1233875A6}"/>
                </a:ext>
              </a:extLst>
            </p:cNvPr>
            <p:cNvSpPr/>
            <p:nvPr userDrawn="1"/>
          </p:nvSpPr>
          <p:spPr>
            <a:xfrm>
              <a:off x="3221037" y="2124075"/>
              <a:ext cx="2933700" cy="288263"/>
            </a:xfrm>
            <a:prstGeom prst="rect">
              <a:avLst/>
            </a:prstGeom>
            <a:solidFill>
              <a:srgbClr val="007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after</a:t>
              </a:r>
            </a:p>
          </p:txBody>
        </p:sp>
      </p:grp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91C0B90-DFFF-42CE-A2E2-F8306B66739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3488" y="1970925"/>
            <a:ext cx="5808000" cy="427353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600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ko-KR" altLang="en-US" dirty="0"/>
              <a:t>콘텐츠</a:t>
            </a:r>
            <a:endParaRPr lang="en-US" dirty="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BF4F86D5-AC62-EF4B-B152-C8636C2A9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20535"/>
            <a:ext cx="577008" cy="415498"/>
          </a:xfrm>
        </p:spPr>
        <p:txBody>
          <a:bodyPr vert="horz" wrap="none" lIns="36000" tIns="0" rIns="36000" bIns="0" rtlCol="0" anchor="b">
            <a:spAutoFit/>
          </a:bodyPr>
          <a:lstStyle>
            <a:lvl1pPr algn="l">
              <a:defRPr lang="en-US" sz="3000" b="1" dirty="0">
                <a:solidFill>
                  <a:srgbClr val="007ED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ko-KR" dirty="0"/>
              <a:t>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0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품사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35280-DA9A-476A-9B8A-6CA1AE6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B010E4-ED93-46D4-92AB-09D1C05F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05C-A9C6-49AB-9302-00AE99D36526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598D9C8-E0FA-4D52-9841-5F336741755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1087718"/>
              </p:ext>
            </p:extLst>
          </p:nvPr>
        </p:nvGraphicFramePr>
        <p:xfrm>
          <a:off x="287336" y="4416663"/>
          <a:ext cx="4428738" cy="1794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953">
                  <a:extLst>
                    <a:ext uri="{9D8B030D-6E8A-4147-A177-3AD203B41FA5}">
                      <a16:colId xmlns:a16="http://schemas.microsoft.com/office/drawing/2014/main" val="2983423440"/>
                    </a:ext>
                  </a:extLst>
                </a:gridCol>
                <a:gridCol w="3371785">
                  <a:extLst>
                    <a:ext uri="{9D8B030D-6E8A-4147-A177-3AD203B41FA5}">
                      <a16:colId xmlns:a16="http://schemas.microsoft.com/office/drawing/2014/main" val="2294050036"/>
                    </a:ext>
                  </a:extLst>
                </a:gridCol>
              </a:tblGrid>
              <a:tr h="448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141B4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27019"/>
                  </a:ext>
                </a:extLst>
              </a:tr>
              <a:tr h="448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141B4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07513"/>
                  </a:ext>
                </a:extLst>
              </a:tr>
              <a:tr h="448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141B4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04029"/>
                  </a:ext>
                </a:extLst>
              </a:tr>
              <a:tr h="448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141B4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848561"/>
                  </a:ext>
                </a:extLst>
              </a:tr>
            </a:tbl>
          </a:graphicData>
        </a:graphic>
      </p:graphicFrame>
      <p:sp>
        <p:nvSpPr>
          <p:cNvPr id="8" name="Rectangle 11">
            <a:extLst>
              <a:ext uri="{FF2B5EF4-FFF2-40B4-BE49-F238E27FC236}">
                <a16:creationId xmlns:a16="http://schemas.microsoft.com/office/drawing/2014/main" id="{A433C221-4F47-41BD-ABE8-4E09D50C2E43}"/>
              </a:ext>
            </a:extLst>
          </p:cNvPr>
          <p:cNvSpPr/>
          <p:nvPr userDrawn="1"/>
        </p:nvSpPr>
        <p:spPr>
          <a:xfrm>
            <a:off x="4896739" y="856766"/>
            <a:ext cx="7007260" cy="246221"/>
          </a:xfrm>
          <a:prstGeom prst="rect">
            <a:avLst/>
          </a:prstGeom>
          <a:solidFill>
            <a:srgbClr val="007ED6"/>
          </a:solidFill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주요 기능</a:t>
            </a:r>
            <a:endParaRPr lang="en-US" altLang="ko-KR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0EB7EC-D084-4D6E-9E99-BB8E169107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739" y="1102987"/>
            <a:ext cx="7007924" cy="5141732"/>
          </a:xfrm>
        </p:spPr>
        <p:txBody>
          <a:bodyPr tIns="90000" bIns="90000">
            <a:normAutofit/>
          </a:bodyPr>
          <a:lstStyle>
            <a:lvl1pPr marL="0" indent="0">
              <a:buFontTx/>
              <a:buNone/>
              <a:defRPr sz="900">
                <a:solidFill>
                  <a:srgbClr val="141B4D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386E6616-E6D2-42D2-BF72-C43406E3E6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7337" y="854845"/>
            <a:ext cx="4428738" cy="33643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604F4C1E-9819-4595-BEB7-26C6572824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43025" y="4416663"/>
            <a:ext cx="3373050" cy="448207"/>
          </a:xfrm>
        </p:spPr>
        <p:txBody>
          <a:bodyPr tIns="90000" bIns="90000" anchor="ctr">
            <a:normAutofit/>
          </a:bodyPr>
          <a:lstStyle>
            <a:lvl1pPr marL="0" indent="0">
              <a:buFontTx/>
              <a:buNone/>
              <a:defRPr sz="900">
                <a:solidFill>
                  <a:srgbClr val="141B4D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6BCA40BD-8EF1-4DCC-A7DB-8CD64EAB98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43025" y="5762864"/>
            <a:ext cx="3373050" cy="448207"/>
          </a:xfrm>
        </p:spPr>
        <p:txBody>
          <a:bodyPr tIns="90000" bIns="90000" anchor="ctr">
            <a:normAutofit/>
          </a:bodyPr>
          <a:lstStyle>
            <a:lvl1pPr marL="0" indent="0">
              <a:buFontTx/>
              <a:buNone/>
              <a:defRPr sz="900">
                <a:solidFill>
                  <a:srgbClr val="141B4D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845DF648-8723-44E0-8976-40CE8A1E14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43025" y="4865397"/>
            <a:ext cx="3373050" cy="448207"/>
          </a:xfrm>
        </p:spPr>
        <p:txBody>
          <a:bodyPr tIns="90000" bIns="90000" anchor="ctr">
            <a:normAutofit/>
          </a:bodyPr>
          <a:lstStyle>
            <a:lvl1pPr marL="0" indent="0">
              <a:buFontTx/>
              <a:buNone/>
              <a:defRPr sz="900">
                <a:solidFill>
                  <a:srgbClr val="141B4D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4ED7884A-2B8E-40A5-A11F-1290707108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43025" y="5314131"/>
            <a:ext cx="3373050" cy="448207"/>
          </a:xfrm>
        </p:spPr>
        <p:txBody>
          <a:bodyPr tIns="90000" bIns="90000" anchor="ctr">
            <a:normAutofit/>
          </a:bodyPr>
          <a:lstStyle>
            <a:lvl1pPr marL="0" indent="0">
              <a:buFontTx/>
              <a:buNone/>
              <a:defRPr sz="900">
                <a:solidFill>
                  <a:srgbClr val="141B4D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DD87D9F5-2BB0-4543-B331-AFE6E35F7A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120535"/>
            <a:ext cx="577008" cy="415498"/>
          </a:xfrm>
        </p:spPr>
        <p:txBody>
          <a:bodyPr vert="horz" wrap="none" lIns="36000" tIns="0" rIns="36000" bIns="0" rtlCol="0" anchor="b">
            <a:spAutoFit/>
          </a:bodyPr>
          <a:lstStyle>
            <a:lvl1pPr algn="l">
              <a:defRPr lang="en-US" sz="3000" b="1" dirty="0">
                <a:solidFill>
                  <a:srgbClr val="007ED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ko-KR" dirty="0"/>
              <a:t>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8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35280-DA9A-476A-9B8A-6CA1AE6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B010E4-ED93-46D4-92AB-09D1C05F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05C-A9C6-49AB-9302-00AE99D3652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5C29C718-9EED-493A-930D-A4D1BCD002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8000" y="854845"/>
            <a:ext cx="1339850" cy="130284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APP</a:t>
            </a:r>
          </a:p>
          <a:p>
            <a:r>
              <a:rPr lang="en-US" dirty="0"/>
              <a:t>Icon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E5E5A7-3ACE-4844-93A6-815EB7E9D0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6260506"/>
              </p:ext>
            </p:extLst>
          </p:nvPr>
        </p:nvGraphicFramePr>
        <p:xfrm>
          <a:off x="1807850" y="854845"/>
          <a:ext cx="10096150" cy="1345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0">
                  <a:extLst>
                    <a:ext uri="{9D8B030D-6E8A-4147-A177-3AD203B41FA5}">
                      <a16:colId xmlns:a16="http://schemas.microsoft.com/office/drawing/2014/main" val="2983423440"/>
                    </a:ext>
                  </a:extLst>
                </a:gridCol>
                <a:gridCol w="3797300">
                  <a:extLst>
                    <a:ext uri="{9D8B030D-6E8A-4147-A177-3AD203B41FA5}">
                      <a16:colId xmlns:a16="http://schemas.microsoft.com/office/drawing/2014/main" val="229405003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74680283"/>
                    </a:ext>
                  </a:extLst>
                </a:gridCol>
                <a:gridCol w="3776000">
                  <a:extLst>
                    <a:ext uri="{9D8B030D-6E8A-4147-A177-3AD203B41FA5}">
                      <a16:colId xmlns:a16="http://schemas.microsoft.com/office/drawing/2014/main" val="635637980"/>
                    </a:ext>
                  </a:extLst>
                </a:gridCol>
              </a:tblGrid>
              <a:tr h="44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141B4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APP </a:t>
                      </a:r>
                      <a:r>
                        <a:rPr lang="ko-KR" altLang="en-US" sz="1000" b="1" dirty="0">
                          <a:solidFill>
                            <a:srgbClr val="141B4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rgbClr val="141B4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141B4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rgbClr val="141B4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27019"/>
                  </a:ext>
                </a:extLst>
              </a:tr>
              <a:tr h="44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141B4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Google Play Store</a:t>
                      </a:r>
                      <a:endParaRPr lang="ko-KR" altLang="en-US" sz="1000" b="1" dirty="0">
                        <a:solidFill>
                          <a:srgbClr val="141B4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rgbClr val="141B4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rgbClr val="141B4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07513"/>
                  </a:ext>
                </a:extLst>
              </a:tr>
              <a:tr h="44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141B4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Apple App Store</a:t>
                      </a:r>
                      <a:endParaRPr lang="ko-KR" altLang="en-US" sz="1000" b="1" dirty="0">
                        <a:solidFill>
                          <a:srgbClr val="141B4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rgbClr val="141B4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rgbClr val="141B4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04029"/>
                  </a:ext>
                </a:extLst>
              </a:tr>
            </a:tbl>
          </a:graphicData>
        </a:graphic>
      </p:graphicFrame>
      <p:sp>
        <p:nvSpPr>
          <p:cNvPr id="10" name="그림 개체 틀 3">
            <a:extLst>
              <a:ext uri="{FF2B5EF4-FFF2-40B4-BE49-F238E27FC236}">
                <a16:creationId xmlns:a16="http://schemas.microsoft.com/office/drawing/2014/main" id="{0B53A9AF-CDBF-4DE0-8A8D-541315F08D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7999" y="2337685"/>
            <a:ext cx="11615999" cy="390852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APP</a:t>
            </a:r>
          </a:p>
          <a:p>
            <a:r>
              <a:rPr lang="en-US" dirty="0"/>
              <a:t>Screenshot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0B26118-4F48-4912-9957-3B35EB979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71325" y="854845"/>
            <a:ext cx="3784600" cy="446369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C40AD258-36F8-4C46-8CAA-B38D529BA2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71325" y="1754282"/>
            <a:ext cx="3784600" cy="446369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9FB06A4B-0B22-4372-AC9B-F0E99EDB0B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71325" y="1304563"/>
            <a:ext cx="3784600" cy="446369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텍스트 개체 틀 13">
            <a:extLst>
              <a:ext uri="{FF2B5EF4-FFF2-40B4-BE49-F238E27FC236}">
                <a16:creationId xmlns:a16="http://schemas.microsoft.com/office/drawing/2014/main" id="{9566803D-76F8-4637-9B10-DCC323E40D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19400" y="854846"/>
            <a:ext cx="3784600" cy="1345806"/>
          </a:xfrm>
        </p:spPr>
        <p:txBody>
          <a:bodyPr anchor="ctr"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9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715ACF7F-64F0-6A4F-A97E-CEC9DF399B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120535"/>
            <a:ext cx="577008" cy="415498"/>
          </a:xfrm>
        </p:spPr>
        <p:txBody>
          <a:bodyPr vert="horz" wrap="none" lIns="36000" tIns="0" rIns="36000" bIns="0" rtlCol="0" anchor="b">
            <a:spAutoFit/>
          </a:bodyPr>
          <a:lstStyle>
            <a:lvl1pPr algn="l">
              <a:defRPr lang="en-US" sz="3000" b="1" dirty="0">
                <a:solidFill>
                  <a:srgbClr val="007ED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ko-KR" dirty="0"/>
              <a:t>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2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35280-DA9A-476A-9B8A-6CA1AE6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B010E4-ED93-46D4-92AB-09D1C05F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05C-A9C6-49AB-9302-00AE99D365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E0DE8EB9-380B-7E49-B181-71D000D3F2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120535"/>
            <a:ext cx="577008" cy="415498"/>
          </a:xfrm>
        </p:spPr>
        <p:txBody>
          <a:bodyPr vert="horz" wrap="none" lIns="36000" tIns="0" rIns="36000" bIns="0" rtlCol="0" anchor="b">
            <a:spAutoFit/>
          </a:bodyPr>
          <a:lstStyle>
            <a:lvl1pPr algn="l">
              <a:defRPr lang="en-US" sz="3000" b="1" dirty="0">
                <a:solidFill>
                  <a:srgbClr val="007ED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ko-KR" dirty="0"/>
              <a:t>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6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1469A0-06AD-4241-AB64-BEDB8996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008" y="68032"/>
            <a:ext cx="11038991" cy="46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625B7-796B-4073-A945-694EC716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00" y="851653"/>
            <a:ext cx="11616000" cy="553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EC2E96-C9C3-40D2-A47C-D948650D4C4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6" y="6623002"/>
            <a:ext cx="838200" cy="11907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00EE5-1A54-41C7-9DE6-9E5B3FA4D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9796" y="6519924"/>
            <a:ext cx="838200" cy="180000"/>
          </a:xfrm>
          <a:prstGeom prst="rect">
            <a:avLst/>
          </a:prstGeom>
        </p:spPr>
        <p:txBody>
          <a:bodyPr vert="horz" lIns="180000" tIns="36000" rIns="180000" bIns="3600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C65C05C-A9C6-49AB-9302-00AE99D3652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2B919D-1B4B-4EEC-95BF-D0CE1C58CA7D}"/>
              </a:ext>
            </a:extLst>
          </p:cNvPr>
          <p:cNvGrpSpPr/>
          <p:nvPr userDrawn="1"/>
        </p:nvGrpSpPr>
        <p:grpSpPr>
          <a:xfrm>
            <a:off x="0" y="541728"/>
            <a:ext cx="12192000" cy="76903"/>
            <a:chOff x="0" y="1103549"/>
            <a:chExt cx="12192000" cy="76903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CFBB6D2-300A-449D-9D74-2F82B2AED9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103550"/>
              <a:ext cx="1219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BCCBF-A2D3-4FB2-BDB9-34A1C7726CCE}"/>
                </a:ext>
              </a:extLst>
            </p:cNvPr>
            <p:cNvSpPr/>
            <p:nvPr/>
          </p:nvSpPr>
          <p:spPr>
            <a:xfrm>
              <a:off x="0" y="1103549"/>
              <a:ext cx="865008" cy="76903"/>
            </a:xfrm>
            <a:prstGeom prst="rect">
              <a:avLst/>
            </a:prstGeom>
            <a:solidFill>
              <a:srgbClr val="007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8E140FA-EA3A-894C-80AF-08305AF03F6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6" y="6549731"/>
            <a:ext cx="838200" cy="1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8" r:id="rId3"/>
    <p:sldLayoutId id="2147483650" r:id="rId4"/>
    <p:sldLayoutId id="2147483660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9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-120" baseline="0">
          <a:solidFill>
            <a:srgbClr val="141B4D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 spc="-110" baseline="0">
          <a:solidFill>
            <a:srgbClr val="141B4D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-110" baseline="0">
          <a:solidFill>
            <a:srgbClr val="141B4D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spc="-110" baseline="0">
          <a:solidFill>
            <a:srgbClr val="141B4D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spc="-110" baseline="0">
          <a:solidFill>
            <a:srgbClr val="141B4D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spc="-110" baseline="0">
          <a:solidFill>
            <a:srgbClr val="141B4D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ekthatkxkd/221634799162" TargetMode="External"/><Relationship Id="rId2" Type="http://schemas.openxmlformats.org/officeDocument/2006/relationships/hyperlink" Target="https://makersweb.net/qt/252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akersweb.net/qt/2292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8848" y="1906787"/>
            <a:ext cx="5174365" cy="164724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OJT #6 : QT Creator</a:t>
            </a:r>
            <a:r>
              <a:rPr lang="ko-KR" altLang="en-US" sz="36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3600" b="1" dirty="0">
              <a:ln>
                <a:solidFill>
                  <a:schemeClr val="bg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계산기 앱 기능 구현</a:t>
            </a:r>
            <a:endParaRPr lang="en-US" altLang="ko-KR" sz="3600" dirty="0">
              <a:ln>
                <a:solidFill>
                  <a:schemeClr val="bg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52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EA2E886-1CDB-4778-916E-8F6F2FAC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z="2400" i="1" dirty="0" err="1">
                <a:solidFill>
                  <a:srgbClr val="141B4D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Calculator.h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B2828-3775-7047-85DF-BB6437B77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00" y="120535"/>
            <a:ext cx="564184" cy="41549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3.2</a:t>
            </a:r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05C-A9C6-49AB-9302-00AE99D36526}" type="slidenum">
              <a:rPr lang="en-US" smtClean="0"/>
              <a:t>10</a:t>
            </a:fld>
            <a:endParaRPr lang="en-US"/>
          </a:p>
        </p:txBody>
      </p:sp>
      <p:grpSp>
        <p:nvGrpSpPr>
          <p:cNvPr id="23" name="Group 42">
            <a:extLst>
              <a:ext uri="{FF2B5EF4-FFF2-40B4-BE49-F238E27FC236}">
                <a16:creationId xmlns:a16="http://schemas.microsoft.com/office/drawing/2014/main" id="{247A4860-86A3-59A7-C889-ADEF2379EBAC}"/>
              </a:ext>
            </a:extLst>
          </p:cNvPr>
          <p:cNvGrpSpPr/>
          <p:nvPr/>
        </p:nvGrpSpPr>
        <p:grpSpPr>
          <a:xfrm>
            <a:off x="719999" y="955293"/>
            <a:ext cx="4331744" cy="331526"/>
            <a:chOff x="720000" y="1099293"/>
            <a:chExt cx="2916000" cy="331526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E3F9F895-1A6A-0D89-952F-7776F6DFF636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043B41-3A7E-F618-A381-48C73A0B1A09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331526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Q_PROPERTY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7E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FF52D39-425C-0BE2-D6EF-C5C1772ECC54}"/>
              </a:ext>
            </a:extLst>
          </p:cNvPr>
          <p:cNvSpPr txBox="1"/>
          <p:nvPr/>
        </p:nvSpPr>
        <p:spPr>
          <a:xfrm>
            <a:off x="720001" y="1296000"/>
            <a:ext cx="5142982" cy="2234804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QML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접근이 필요한 변수를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Q_PROPERTY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정의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1) result : calculate()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함수의 </a:t>
            </a:r>
            <a:r>
              <a:rPr lang="ko-KR" altLang="en-US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리턴값을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저장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해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QML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에서 출력하기 위함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  Q_PROPERTY(double result READ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getResult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WRITE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setResult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NOTIFY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resultChanged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2)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input_string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연산하기 위함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  Q_PROPERTY(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QVariant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input_string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READ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getInput_string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WRITE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setInput_string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NOTIFY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input_stringChanged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Group 42">
            <a:extLst>
              <a:ext uri="{FF2B5EF4-FFF2-40B4-BE49-F238E27FC236}">
                <a16:creationId xmlns:a16="http://schemas.microsoft.com/office/drawing/2014/main" id="{72F14654-868C-B45D-66CA-34743612801F}"/>
              </a:ext>
            </a:extLst>
          </p:cNvPr>
          <p:cNvGrpSpPr/>
          <p:nvPr/>
        </p:nvGrpSpPr>
        <p:grpSpPr>
          <a:xfrm>
            <a:off x="719999" y="4396151"/>
            <a:ext cx="3632081" cy="331526"/>
            <a:chOff x="720000" y="1099293"/>
            <a:chExt cx="2916000" cy="331526"/>
          </a:xfrm>
        </p:grpSpPr>
        <p:sp>
          <p:nvSpPr>
            <p:cNvPr id="28" name="모서리가 둥근 직사각형 10">
              <a:extLst>
                <a:ext uri="{FF2B5EF4-FFF2-40B4-BE49-F238E27FC236}">
                  <a16:creationId xmlns:a16="http://schemas.microsoft.com/office/drawing/2014/main" id="{C6456171-D9C5-998E-FEF9-45A5BDB83075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B4C79C-E43B-2143-EF87-5D632FA3B71F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331526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Q_INVOKABLE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7E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57A168-64EC-5AC2-2985-98C5650ACADF}"/>
              </a:ext>
            </a:extLst>
          </p:cNvPr>
          <p:cNvSpPr txBox="1"/>
          <p:nvPr/>
        </p:nvSpPr>
        <p:spPr>
          <a:xfrm>
            <a:off x="720001" y="4736858"/>
            <a:ext cx="5283984" cy="57402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QML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calculate()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접근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가져올 수 있도록 함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Q_INVOKABLE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int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calculate();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1D6B45A-E93E-EFF1-8B05-8C949353F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16831" r="39462" b="79674"/>
          <a:stretch/>
        </p:blipFill>
        <p:spPr>
          <a:xfrm>
            <a:off x="6428799" y="1369932"/>
            <a:ext cx="5142982" cy="2567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633E507-CD7C-47DC-C9DB-BDFCCD005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2" t="26921" r="70030" b="65238"/>
          <a:stretch/>
        </p:blipFill>
        <p:spPr>
          <a:xfrm>
            <a:off x="6423803" y="1695448"/>
            <a:ext cx="1641894" cy="7129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5D3E23B4-C69D-CFF8-DC3E-5A6893CE9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2" t="35963" r="36609" b="43884"/>
          <a:stretch/>
        </p:blipFill>
        <p:spPr>
          <a:xfrm>
            <a:off x="6423803" y="2485906"/>
            <a:ext cx="5147978" cy="1339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B54500E-58E0-57A5-F69C-E8F4E70B3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3" t="56934" r="67238" b="35033"/>
          <a:stretch/>
        </p:blipFill>
        <p:spPr>
          <a:xfrm>
            <a:off x="6423803" y="4824672"/>
            <a:ext cx="1840302" cy="695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7088ECDD-468B-472F-BC13-E4E707036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2" t="65711" r="68237" b="28721"/>
          <a:stretch/>
        </p:blipFill>
        <p:spPr>
          <a:xfrm>
            <a:off x="6423803" y="3891232"/>
            <a:ext cx="1926566" cy="504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1D89AD-E1E9-7600-0B6A-6AED9DAEB841}"/>
              </a:ext>
            </a:extLst>
          </p:cNvPr>
          <p:cNvSpPr/>
          <p:nvPr/>
        </p:nvSpPr>
        <p:spPr>
          <a:xfrm>
            <a:off x="6504316" y="5353632"/>
            <a:ext cx="1656272" cy="1583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287A29-7A01-EEF5-5C80-85090D36907D}"/>
              </a:ext>
            </a:extLst>
          </p:cNvPr>
          <p:cNvSpPr/>
          <p:nvPr/>
        </p:nvSpPr>
        <p:spPr>
          <a:xfrm>
            <a:off x="6588281" y="2585843"/>
            <a:ext cx="3521877" cy="120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B5E78B-8B5D-6EF3-6CF0-EEF3E5CEE50B}"/>
              </a:ext>
            </a:extLst>
          </p:cNvPr>
          <p:cNvSpPr/>
          <p:nvPr/>
        </p:nvSpPr>
        <p:spPr>
          <a:xfrm>
            <a:off x="6588282" y="3302460"/>
            <a:ext cx="1762088" cy="996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9D4C70-7138-AC77-2B0B-909F62FB4598}"/>
              </a:ext>
            </a:extLst>
          </p:cNvPr>
          <p:cNvSpPr/>
          <p:nvPr/>
        </p:nvSpPr>
        <p:spPr>
          <a:xfrm>
            <a:off x="6588281" y="3479602"/>
            <a:ext cx="4983500" cy="345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BA9C82-6C35-1B11-85F6-48E6066463D8}"/>
              </a:ext>
            </a:extLst>
          </p:cNvPr>
          <p:cNvSpPr/>
          <p:nvPr/>
        </p:nvSpPr>
        <p:spPr>
          <a:xfrm>
            <a:off x="6588282" y="2135156"/>
            <a:ext cx="1477415" cy="2766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9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EA2E886-1CDB-4778-916E-8F6F2FAC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z="2400" i="1" dirty="0">
                <a:solidFill>
                  <a:srgbClr val="141B4D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Calculator.cpp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B2828-3775-7047-85DF-BB6437B77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00" y="120535"/>
            <a:ext cx="564184" cy="41549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3.3</a:t>
            </a:r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05C-A9C6-49AB-9302-00AE99D36526}" type="slidenum">
              <a:rPr lang="en-US" smtClean="0"/>
              <a:t>11</a:t>
            </a:fld>
            <a:endParaRPr lang="en-US"/>
          </a:p>
        </p:txBody>
      </p:sp>
      <p:grpSp>
        <p:nvGrpSpPr>
          <p:cNvPr id="23" name="Group 42">
            <a:extLst>
              <a:ext uri="{FF2B5EF4-FFF2-40B4-BE49-F238E27FC236}">
                <a16:creationId xmlns:a16="http://schemas.microsoft.com/office/drawing/2014/main" id="{247A4860-86A3-59A7-C889-ADEF2379EBAC}"/>
              </a:ext>
            </a:extLst>
          </p:cNvPr>
          <p:cNvGrpSpPr/>
          <p:nvPr/>
        </p:nvGrpSpPr>
        <p:grpSpPr>
          <a:xfrm>
            <a:off x="719999" y="955293"/>
            <a:ext cx="5592828" cy="608525"/>
            <a:chOff x="720000" y="1099293"/>
            <a:chExt cx="2916000" cy="608525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E3F9F895-1A6A-0D89-952F-7776F6DFF636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043B41-3A7E-F618-A381-48C73A0B1A09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608525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QML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전달받은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Qstring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string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</a:t>
              </a:r>
              <a:r>
                <a:rPr lang="ko-KR" altLang="en-US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형변환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7E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FF52D39-425C-0BE2-D6EF-C5C1772ECC54}"/>
              </a:ext>
            </a:extLst>
          </p:cNvPr>
          <p:cNvSpPr txBox="1"/>
          <p:nvPr/>
        </p:nvSpPr>
        <p:spPr>
          <a:xfrm>
            <a:off x="720001" y="1296000"/>
            <a:ext cx="6301902" cy="851027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Qvariant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형인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input_string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변환 후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input_exp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변환한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input_exp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stringstream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자료형 별로 분류 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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예외처리를 위함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Group 42">
            <a:extLst>
              <a:ext uri="{FF2B5EF4-FFF2-40B4-BE49-F238E27FC236}">
                <a16:creationId xmlns:a16="http://schemas.microsoft.com/office/drawing/2014/main" id="{72F14654-868C-B45D-66CA-34743612801F}"/>
              </a:ext>
            </a:extLst>
          </p:cNvPr>
          <p:cNvGrpSpPr/>
          <p:nvPr/>
        </p:nvGrpSpPr>
        <p:grpSpPr>
          <a:xfrm>
            <a:off x="719999" y="3182777"/>
            <a:ext cx="3632081" cy="331526"/>
            <a:chOff x="720000" y="1099293"/>
            <a:chExt cx="2916000" cy="331526"/>
          </a:xfrm>
        </p:grpSpPr>
        <p:sp>
          <p:nvSpPr>
            <p:cNvPr id="28" name="모서리가 둥근 직사각형 10">
              <a:extLst>
                <a:ext uri="{FF2B5EF4-FFF2-40B4-BE49-F238E27FC236}">
                  <a16:creationId xmlns:a16="http://schemas.microsoft.com/office/drawing/2014/main" id="{C6456171-D9C5-998E-FEF9-45A5BDB83075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B4C79C-E43B-2143-EF87-5D632FA3B71F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331526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 예외처리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57A168-64EC-5AC2-2985-98C5650ACADF}"/>
              </a:ext>
            </a:extLst>
          </p:cNvPr>
          <p:cNvSpPr txBox="1"/>
          <p:nvPr/>
        </p:nvSpPr>
        <p:spPr>
          <a:xfrm>
            <a:off x="720000" y="3523484"/>
            <a:ext cx="7803215" cy="112680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초기화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이유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미입력시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0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으로 값을 넘기기 위함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num1 = 0; num2 = 0;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num1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미입력시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QML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calculate()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리턴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결과적으로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“0”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456BBEC-24CD-95BC-005A-CEFF17900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7" t="14829" r="55409" b="63846"/>
          <a:stretch/>
        </p:blipFill>
        <p:spPr>
          <a:xfrm>
            <a:off x="7272069" y="1374513"/>
            <a:ext cx="3034468" cy="1546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767780AF-F684-3E3D-965B-EF5CC16A76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1" t="50511" r="65261" b="42829"/>
          <a:stretch/>
        </p:blipFill>
        <p:spPr>
          <a:xfrm>
            <a:off x="7272069" y="3649725"/>
            <a:ext cx="2121950" cy="5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A8EBC4-521F-4145-DFB5-D3620CB042C6}"/>
              </a:ext>
            </a:extLst>
          </p:cNvPr>
          <p:cNvSpPr/>
          <p:nvPr/>
        </p:nvSpPr>
        <p:spPr>
          <a:xfrm>
            <a:off x="7315199" y="1546035"/>
            <a:ext cx="2907104" cy="1154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FC7ADD-2BDC-64DE-AA63-56CFD74EB7C7}"/>
              </a:ext>
            </a:extLst>
          </p:cNvPr>
          <p:cNvSpPr/>
          <p:nvPr/>
        </p:nvSpPr>
        <p:spPr>
          <a:xfrm>
            <a:off x="7315199" y="2197384"/>
            <a:ext cx="2907104" cy="1154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716233-F15C-2FBE-2728-663E6E68F378}"/>
              </a:ext>
            </a:extLst>
          </p:cNvPr>
          <p:cNvSpPr/>
          <p:nvPr/>
        </p:nvSpPr>
        <p:spPr>
          <a:xfrm>
            <a:off x="7297947" y="3813252"/>
            <a:ext cx="1794294" cy="396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BFAAFCC-5165-C626-6998-1C3FBABFE1C2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rot="10800000" flipV="1">
            <a:off x="7297947" y="2255126"/>
            <a:ext cx="17252" cy="1756481"/>
          </a:xfrm>
          <a:prstGeom prst="bentConnector3">
            <a:avLst>
              <a:gd name="adj1" fmla="val 14250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42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98308-DB16-400E-B45D-3DD5E0AB8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860" y="1798296"/>
            <a:ext cx="6768165" cy="1039419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학습정리</a:t>
            </a:r>
            <a:endParaRPr lang="en-US" sz="47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F9449-CD3F-4E8A-A018-FCE8B3083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8569" y="1798639"/>
            <a:ext cx="1140785" cy="1039426"/>
          </a:xfrm>
        </p:spPr>
        <p:txBody>
          <a:bodyPr vert="horz" lIns="0" tIns="0" rIns="0" bIns="0" rtlCol="0" anchor="b">
            <a:normAutofit/>
          </a:bodyPr>
          <a:lstStyle/>
          <a:p>
            <a:pPr marL="0" indent="0" algn="ctr">
              <a:buNone/>
            </a:pP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30578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EA2E886-1CDB-4778-916E-8F6F2FAC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학습정리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B2828-3775-7047-85DF-BB6437B77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00" y="120535"/>
            <a:ext cx="271797" cy="41549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05C-A9C6-49AB-9302-00AE99D36526}" type="slidenum">
              <a:rPr lang="en-US" smtClean="0"/>
              <a:t>13</a:t>
            </a:fld>
            <a:endParaRPr lang="en-US"/>
          </a:p>
        </p:txBody>
      </p:sp>
      <p:grpSp>
        <p:nvGrpSpPr>
          <p:cNvPr id="23" name="Group 42">
            <a:extLst>
              <a:ext uri="{FF2B5EF4-FFF2-40B4-BE49-F238E27FC236}">
                <a16:creationId xmlns:a16="http://schemas.microsoft.com/office/drawing/2014/main" id="{247A4860-86A3-59A7-C889-ADEF2379EBAC}"/>
              </a:ext>
            </a:extLst>
          </p:cNvPr>
          <p:cNvGrpSpPr/>
          <p:nvPr/>
        </p:nvGrpSpPr>
        <p:grpSpPr>
          <a:xfrm>
            <a:off x="719999" y="955293"/>
            <a:ext cx="3632081" cy="331526"/>
            <a:chOff x="720000" y="1099293"/>
            <a:chExt cx="2916000" cy="331526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E3F9F895-1A6A-0D89-952F-7776F6DFF636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043B41-3A7E-F618-A381-48C73A0B1A09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331526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Q_PROPERTY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7E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FF52D39-425C-0BE2-D6EF-C5C1772ECC54}"/>
              </a:ext>
            </a:extLst>
          </p:cNvPr>
          <p:cNvSpPr txBox="1"/>
          <p:nvPr/>
        </p:nvSpPr>
        <p:spPr>
          <a:xfrm>
            <a:off x="720000" y="1296000"/>
            <a:ext cx="9459170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형식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Q_PROPERTY(type name READ name WRITE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setname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NOTIFY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nameChanged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QML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property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값을 넣을 때는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호출되고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property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읽을 때는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QML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바인딩하는 경우 값이 변경되었음을 알리는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SIGNAL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선언 필요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Group 42">
            <a:extLst>
              <a:ext uri="{FF2B5EF4-FFF2-40B4-BE49-F238E27FC236}">
                <a16:creationId xmlns:a16="http://schemas.microsoft.com/office/drawing/2014/main" id="{72F14654-868C-B45D-66CA-34743612801F}"/>
              </a:ext>
            </a:extLst>
          </p:cNvPr>
          <p:cNvGrpSpPr/>
          <p:nvPr/>
        </p:nvGrpSpPr>
        <p:grpSpPr>
          <a:xfrm>
            <a:off x="719999" y="2905778"/>
            <a:ext cx="3632081" cy="331526"/>
            <a:chOff x="720000" y="1099293"/>
            <a:chExt cx="2916000" cy="331526"/>
          </a:xfrm>
        </p:grpSpPr>
        <p:sp>
          <p:nvSpPr>
            <p:cNvPr id="28" name="모서리가 둥근 직사각형 10">
              <a:extLst>
                <a:ext uri="{FF2B5EF4-FFF2-40B4-BE49-F238E27FC236}">
                  <a16:creationId xmlns:a16="http://schemas.microsoft.com/office/drawing/2014/main" id="{C6456171-D9C5-998E-FEF9-45A5BDB83075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B4C79C-E43B-2143-EF87-5D632FA3B71F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331526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Q_INVOKABLE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7E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57A168-64EC-5AC2-2985-98C5650ACADF}"/>
              </a:ext>
            </a:extLst>
          </p:cNvPr>
          <p:cNvSpPr txBox="1"/>
          <p:nvPr/>
        </p:nvSpPr>
        <p:spPr>
          <a:xfrm>
            <a:off x="720000" y="3246485"/>
            <a:ext cx="7803215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Q_INVOKABLE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QML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직접 접근 가능하도록 하는 매크로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Group 42">
            <a:extLst>
              <a:ext uri="{FF2B5EF4-FFF2-40B4-BE49-F238E27FC236}">
                <a16:creationId xmlns:a16="http://schemas.microsoft.com/office/drawing/2014/main" id="{17DBD3B6-9BEE-B6B0-9049-0CE9B2BC9E04}"/>
              </a:ext>
            </a:extLst>
          </p:cNvPr>
          <p:cNvGrpSpPr/>
          <p:nvPr/>
        </p:nvGrpSpPr>
        <p:grpSpPr>
          <a:xfrm>
            <a:off x="719999" y="4422682"/>
            <a:ext cx="3632081" cy="331526"/>
            <a:chOff x="720000" y="1099293"/>
            <a:chExt cx="2916000" cy="331526"/>
          </a:xfrm>
        </p:grpSpPr>
        <p:sp>
          <p:nvSpPr>
            <p:cNvPr id="12" name="모서리가 둥근 직사각형 10">
              <a:extLst>
                <a:ext uri="{FF2B5EF4-FFF2-40B4-BE49-F238E27FC236}">
                  <a16:creationId xmlns:a16="http://schemas.microsoft.com/office/drawing/2014/main" id="{83D66F9C-07C3-C5C0-D219-BF8251E84482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FC1B56-4CFE-B0E0-11C5-654F35A82F3C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331526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Q_Variant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7E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29CC11-4403-2A34-F2AE-C08DF7B924B5}"/>
              </a:ext>
            </a:extLst>
          </p:cNvPr>
          <p:cNvSpPr txBox="1"/>
          <p:nvPr/>
        </p:nvSpPr>
        <p:spPr>
          <a:xfrm>
            <a:off x="720000" y="4763389"/>
            <a:ext cx="7803215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제공하지 않는 것으로 다양한 타입의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Qt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구조를 저장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헤더파일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#include &lt;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Qvariant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47492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EA2E886-1CDB-4778-916E-8F6F2FAC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학습정리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B2828-3775-7047-85DF-BB6437B77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00" y="120535"/>
            <a:ext cx="271797" cy="41549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05C-A9C6-49AB-9302-00AE99D36526}" type="slidenum">
              <a:rPr lang="en-US" smtClean="0"/>
              <a:t>14</a:t>
            </a:fld>
            <a:endParaRPr lang="en-US"/>
          </a:p>
        </p:txBody>
      </p:sp>
      <p:grpSp>
        <p:nvGrpSpPr>
          <p:cNvPr id="23" name="Group 42">
            <a:extLst>
              <a:ext uri="{FF2B5EF4-FFF2-40B4-BE49-F238E27FC236}">
                <a16:creationId xmlns:a16="http://schemas.microsoft.com/office/drawing/2014/main" id="{247A4860-86A3-59A7-C889-ADEF2379EBAC}"/>
              </a:ext>
            </a:extLst>
          </p:cNvPr>
          <p:cNvGrpSpPr/>
          <p:nvPr/>
        </p:nvGrpSpPr>
        <p:grpSpPr>
          <a:xfrm>
            <a:off x="719999" y="955293"/>
            <a:ext cx="3632081" cy="331526"/>
            <a:chOff x="720000" y="1099293"/>
            <a:chExt cx="2916000" cy="331526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E3F9F895-1A6A-0D89-952F-7776F6DFF636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043B41-3A7E-F618-A381-48C73A0B1A09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331526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FF52D39-425C-0BE2-D6EF-C5C1772ECC54}"/>
              </a:ext>
            </a:extLst>
          </p:cNvPr>
          <p:cNvSpPr txBox="1"/>
          <p:nvPr/>
        </p:nvSpPr>
        <p:spPr>
          <a:xfrm>
            <a:off x="720000" y="1296000"/>
            <a:ext cx="9597192" cy="112680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아이템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화면에 표시되지는 않지만 모든 시각적 컴포넌트들은 이 컴포넌트를 상속받음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Rectangle 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타입의 아이템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시각적 속성들을 포함한 사각형 아이템이며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Item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기본요소와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color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및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radius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등을 설정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 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표시하기 위한 아이템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Anchors 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레이아웃을 정의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Group 42">
            <a:extLst>
              <a:ext uri="{FF2B5EF4-FFF2-40B4-BE49-F238E27FC236}">
                <a16:creationId xmlns:a16="http://schemas.microsoft.com/office/drawing/2014/main" id="{72F14654-868C-B45D-66CA-34743612801F}"/>
              </a:ext>
            </a:extLst>
          </p:cNvPr>
          <p:cNvGrpSpPr/>
          <p:nvPr/>
        </p:nvGrpSpPr>
        <p:grpSpPr>
          <a:xfrm>
            <a:off x="719999" y="5109962"/>
            <a:ext cx="3632081" cy="331526"/>
            <a:chOff x="720000" y="1099293"/>
            <a:chExt cx="2916000" cy="331526"/>
          </a:xfrm>
        </p:grpSpPr>
        <p:sp>
          <p:nvSpPr>
            <p:cNvPr id="28" name="모서리가 둥근 직사각형 10">
              <a:extLst>
                <a:ext uri="{FF2B5EF4-FFF2-40B4-BE49-F238E27FC236}">
                  <a16:creationId xmlns:a16="http://schemas.microsoft.com/office/drawing/2014/main" id="{C6456171-D9C5-998E-FEF9-45A5BDB83075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B4C79C-E43B-2143-EF87-5D632FA3B71F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331526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MouseArea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7E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57A168-64EC-5AC2-2985-98C5650ACADF}"/>
              </a:ext>
            </a:extLst>
          </p:cNvPr>
          <p:cNvSpPr txBox="1"/>
          <p:nvPr/>
        </p:nvSpPr>
        <p:spPr>
          <a:xfrm>
            <a:off x="720000" y="5450669"/>
            <a:ext cx="7803215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화면에 보이진 않지만 일반 컴포넌트들에 대한 마우스 처리를 제공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입력에 대한 다양한 이벤트 시그널이 존재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(EX: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onClicked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onPressed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onReleased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C777B8-D13C-4D50-23C1-A98286B4CB14}"/>
              </a:ext>
            </a:extLst>
          </p:cNvPr>
          <p:cNvSpPr/>
          <p:nvPr/>
        </p:nvSpPr>
        <p:spPr>
          <a:xfrm>
            <a:off x="9599283" y="3236279"/>
            <a:ext cx="1397479" cy="19162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window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528B38-3FFE-D580-B88F-0CA2F94E7040}"/>
              </a:ext>
            </a:extLst>
          </p:cNvPr>
          <p:cNvSpPr/>
          <p:nvPr/>
        </p:nvSpPr>
        <p:spPr>
          <a:xfrm>
            <a:off x="9616535" y="3252976"/>
            <a:ext cx="1360800" cy="458796"/>
          </a:xfrm>
          <a:prstGeom prst="rect">
            <a:avLst/>
          </a:prstGeom>
          <a:solidFill>
            <a:srgbClr val="D9D9D8"/>
          </a:solidFill>
          <a:ln w="19050">
            <a:solidFill>
              <a:srgbClr val="D9D9D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calculator_text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B87C1E-CFB1-A7C2-805E-E983849D2ABB}"/>
              </a:ext>
            </a:extLst>
          </p:cNvPr>
          <p:cNvSpPr/>
          <p:nvPr/>
        </p:nvSpPr>
        <p:spPr>
          <a:xfrm>
            <a:off x="9530275" y="3161296"/>
            <a:ext cx="1526872" cy="136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854116-984A-7364-4A8B-38A16447DBF6}"/>
              </a:ext>
            </a:extLst>
          </p:cNvPr>
          <p:cNvSpPr txBox="1"/>
          <p:nvPr/>
        </p:nvSpPr>
        <p:spPr>
          <a:xfrm>
            <a:off x="9469246" y="2855062"/>
            <a:ext cx="1685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Anchors.top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en-US" altLang="ko-KR" sz="1200" dirty="0" err="1">
                <a:solidFill>
                  <a:srgbClr val="FF0000"/>
                </a:solidFill>
              </a:rPr>
              <a:t>Parent.top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36" name="그림 3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B735AED3-5A97-88A5-A7BB-32D60DA28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22" y="3272489"/>
            <a:ext cx="2224739" cy="1503584"/>
          </a:xfrm>
          <a:prstGeom prst="rect">
            <a:avLst/>
          </a:prstGeom>
        </p:spPr>
      </p:pic>
      <p:grpSp>
        <p:nvGrpSpPr>
          <p:cNvPr id="3" name="Group 42">
            <a:extLst>
              <a:ext uri="{FF2B5EF4-FFF2-40B4-BE49-F238E27FC236}">
                <a16:creationId xmlns:a16="http://schemas.microsoft.com/office/drawing/2014/main" id="{77050E19-0556-931C-758F-91B0D6568B0E}"/>
              </a:ext>
            </a:extLst>
          </p:cNvPr>
          <p:cNvGrpSpPr/>
          <p:nvPr/>
        </p:nvGrpSpPr>
        <p:grpSpPr>
          <a:xfrm>
            <a:off x="719999" y="2944366"/>
            <a:ext cx="3632081" cy="331526"/>
            <a:chOff x="720000" y="1099293"/>
            <a:chExt cx="2916000" cy="331526"/>
          </a:xfrm>
        </p:grpSpPr>
        <p:sp>
          <p:nvSpPr>
            <p:cNvPr id="5" name="모서리가 둥근 직사각형 10">
              <a:extLst>
                <a:ext uri="{FF2B5EF4-FFF2-40B4-BE49-F238E27FC236}">
                  <a16:creationId xmlns:a16="http://schemas.microsoft.com/office/drawing/2014/main" id="{370F258A-DC36-9A9E-5F54-58FBE3CF2C84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B7ECEA-516D-83B3-7B59-699D3BAA7B39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331526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위치 지정 속성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(anchors)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7E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937383-AF22-4BA8-6A00-C0A108D94534}"/>
              </a:ext>
            </a:extLst>
          </p:cNvPr>
          <p:cNvSpPr txBox="1"/>
          <p:nvPr/>
        </p:nvSpPr>
        <p:spPr>
          <a:xfrm>
            <a:off x="720000" y="3285073"/>
            <a:ext cx="7803215" cy="1405025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anchors.top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anchors.bottom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anchors.left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anchors.right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아이템을 상대적으로 배치하는 방법을 제공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앵커 시스템을 사용하면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서로 다른 아이템의 앵커 라인 간의 관계를 정의 가능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EX)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anchors.top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parent.top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부모 아이템의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top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해당 아이템의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top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위치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anchors.fill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parent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x, y, width, height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영역을 부모 객체와 동일하게 지정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81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98308-DB16-400E-B45D-3DD5E0AB8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860" y="1798296"/>
            <a:ext cx="6768165" cy="1039419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참고</a:t>
            </a:r>
            <a:endParaRPr lang="en-US" sz="47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F9449-CD3F-4E8A-A018-FCE8B3083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8569" y="1798639"/>
            <a:ext cx="1140785" cy="1039426"/>
          </a:xfrm>
        </p:spPr>
        <p:txBody>
          <a:bodyPr vert="horz" lIns="0" tIns="0" rIns="0" bIns="0" rtlCol="0" anchor="b">
            <a:normAutofit/>
          </a:bodyPr>
          <a:lstStyle/>
          <a:p>
            <a:pPr marL="0" indent="0" algn="ctr">
              <a:buNone/>
            </a:pP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56259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EA2E886-1CDB-4778-916E-8F6F2FAC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참고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B2828-3775-7047-85DF-BB6437B77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00" y="120535"/>
            <a:ext cx="271797" cy="41549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grpSp>
        <p:nvGrpSpPr>
          <p:cNvPr id="5" name="Group 42"/>
          <p:cNvGrpSpPr/>
          <p:nvPr/>
        </p:nvGrpSpPr>
        <p:grpSpPr>
          <a:xfrm>
            <a:off x="720000" y="955293"/>
            <a:ext cx="4086462" cy="608525"/>
            <a:chOff x="720000" y="1099293"/>
            <a:chExt cx="2916000" cy="608525"/>
          </a:xfrm>
        </p:grpSpPr>
        <p:sp>
          <p:nvSpPr>
            <p:cNvPr id="6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6000" y="1099293"/>
              <a:ext cx="2880000" cy="608525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QML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QT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서로 간의 데이터 전달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05C-A9C6-49AB-9302-00AE99D36526}" type="slidenum">
              <a:rPr lang="en-US" smtClean="0"/>
              <a:t>16</a:t>
            </a:fld>
            <a:endParaRPr lang="en-US"/>
          </a:p>
        </p:txBody>
      </p:sp>
      <p:grpSp>
        <p:nvGrpSpPr>
          <p:cNvPr id="23" name="Group 42">
            <a:extLst>
              <a:ext uri="{FF2B5EF4-FFF2-40B4-BE49-F238E27FC236}">
                <a16:creationId xmlns:a16="http://schemas.microsoft.com/office/drawing/2014/main" id="{9A3AAA3C-3B48-EB91-2B9F-C7C229B5824A}"/>
              </a:ext>
            </a:extLst>
          </p:cNvPr>
          <p:cNvGrpSpPr/>
          <p:nvPr/>
        </p:nvGrpSpPr>
        <p:grpSpPr>
          <a:xfrm>
            <a:off x="719999" y="2348674"/>
            <a:ext cx="5060015" cy="608525"/>
            <a:chOff x="720000" y="1099293"/>
            <a:chExt cx="2916000" cy="608525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6B065577-6AA8-5E69-40E7-26F96D9C898F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8BBA7B-184F-6C97-1B9A-03F1C85E0E56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608525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Q_PROPERTY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매크로</a:t>
              </a:r>
            </a:p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7E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9DD5ADA-EF3F-C635-DF8B-975FB8ECAC60}"/>
              </a:ext>
            </a:extLst>
          </p:cNvPr>
          <p:cNvSpPr txBox="1"/>
          <p:nvPr/>
        </p:nvSpPr>
        <p:spPr>
          <a:xfrm>
            <a:off x="720000" y="2689381"/>
            <a:ext cx="6002189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https://makersweb.net/qt/25293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F4EE16-63BF-F960-0EE4-B157B2EF1393}"/>
              </a:ext>
            </a:extLst>
          </p:cNvPr>
          <p:cNvSpPr txBox="1"/>
          <p:nvPr/>
        </p:nvSpPr>
        <p:spPr>
          <a:xfrm>
            <a:off x="720000" y="1294447"/>
            <a:ext cx="8843100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https://blog.naver.com/ekthatkxkd/221634799162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360000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Group 42">
            <a:extLst>
              <a:ext uri="{FF2B5EF4-FFF2-40B4-BE49-F238E27FC236}">
                <a16:creationId xmlns:a16="http://schemas.microsoft.com/office/drawing/2014/main" id="{145FE3C0-453D-ED5C-3D7A-512425BC013E}"/>
              </a:ext>
            </a:extLst>
          </p:cNvPr>
          <p:cNvGrpSpPr/>
          <p:nvPr/>
        </p:nvGrpSpPr>
        <p:grpSpPr>
          <a:xfrm>
            <a:off x="719999" y="3936357"/>
            <a:ext cx="5060015" cy="608525"/>
            <a:chOff x="720000" y="1099293"/>
            <a:chExt cx="2916000" cy="608525"/>
          </a:xfrm>
        </p:grpSpPr>
        <p:sp>
          <p:nvSpPr>
            <p:cNvPr id="12" name="모서리가 둥근 직사각형 10">
              <a:extLst>
                <a:ext uri="{FF2B5EF4-FFF2-40B4-BE49-F238E27FC236}">
                  <a16:creationId xmlns:a16="http://schemas.microsoft.com/office/drawing/2014/main" id="{14433B86-BBC7-A506-0E3E-51C15ABF7218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5B5271-6690-CCD2-F6BA-833AE78E8C18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608525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앵커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(Anchors)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위치 지정</a:t>
              </a:r>
            </a:p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7E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700FBAE-44E0-F79B-9933-F93C43E5705B}"/>
              </a:ext>
            </a:extLst>
          </p:cNvPr>
          <p:cNvSpPr txBox="1"/>
          <p:nvPr/>
        </p:nvSpPr>
        <p:spPr>
          <a:xfrm>
            <a:off x="720000" y="4277064"/>
            <a:ext cx="6002189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https://makersweb.net/qt/22921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81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1566B27-172C-C044-9746-74D99C8F0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2740" y="4693380"/>
            <a:ext cx="3458209" cy="757130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41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8">
            <a:extLst>
              <a:ext uri="{FF2B5EF4-FFF2-40B4-BE49-F238E27FC236}">
                <a16:creationId xmlns:a16="http://schemas.microsoft.com/office/drawing/2014/main" id="{833FE96D-538A-CD46-84DE-FF148589DEFF}"/>
              </a:ext>
            </a:extLst>
          </p:cNvPr>
          <p:cNvSpPr txBox="1">
            <a:spLocks/>
          </p:cNvSpPr>
          <p:nvPr/>
        </p:nvSpPr>
        <p:spPr>
          <a:xfrm>
            <a:off x="865008" y="68032"/>
            <a:ext cx="11038991" cy="4680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-120" baseline="0">
                <a:solidFill>
                  <a:srgbClr val="141B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pc="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pc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6D3A3522-E2BB-3EF9-00F3-208BF1F54B3B}"/>
              </a:ext>
            </a:extLst>
          </p:cNvPr>
          <p:cNvSpPr txBox="1">
            <a:spLocks/>
          </p:cNvSpPr>
          <p:nvPr/>
        </p:nvSpPr>
        <p:spPr>
          <a:xfrm>
            <a:off x="1850491" y="2686647"/>
            <a:ext cx="2181182" cy="263149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41B4D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41B4D">
                    <a:alpha val="60000"/>
                  </a:srgb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141B4D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141B4D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141B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ED6"/>
              </a:buClr>
              <a:buNone/>
            </a:pPr>
            <a:r>
              <a:rPr lang="en-US" altLang="ko-KR" sz="1400" i="1" dirty="0">
                <a:solidFill>
                  <a:srgbClr val="141B4D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ko-KR" altLang="en-US" sz="1400" i="1" dirty="0">
                <a:solidFill>
                  <a:srgbClr val="141B4D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요구사항 및 예외상황</a:t>
            </a:r>
            <a:endParaRPr lang="en-US" altLang="ko-KR" sz="1400" i="1" dirty="0">
              <a:solidFill>
                <a:srgbClr val="141B4D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사각형: 둥근 모서리 29">
            <a:extLst>
              <a:ext uri="{FF2B5EF4-FFF2-40B4-BE49-F238E27FC236}">
                <a16:creationId xmlns:a16="http://schemas.microsoft.com/office/drawing/2014/main" id="{2D49F32D-62C0-7A50-2907-B94337C63974}"/>
              </a:ext>
            </a:extLst>
          </p:cNvPr>
          <p:cNvSpPr/>
          <p:nvPr/>
        </p:nvSpPr>
        <p:spPr>
          <a:xfrm>
            <a:off x="1850491" y="2078447"/>
            <a:ext cx="1814993" cy="459790"/>
          </a:xfrm>
          <a:prstGeom prst="roundRect">
            <a:avLst>
              <a:gd name="adj" fmla="val 918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7E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  <a:r>
              <a:rPr lang="ko-KR" altLang="en-US" sz="2400" b="1" dirty="0">
                <a:solidFill>
                  <a:srgbClr val="007E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과제설명</a:t>
            </a:r>
            <a:endParaRPr lang="en-US" sz="2400" b="1" dirty="0">
              <a:solidFill>
                <a:srgbClr val="007ED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D5D7604-79F8-661A-8C3B-C375A1FEA80F}"/>
              </a:ext>
            </a:extLst>
          </p:cNvPr>
          <p:cNvSpPr txBox="1">
            <a:spLocks/>
          </p:cNvSpPr>
          <p:nvPr/>
        </p:nvSpPr>
        <p:spPr>
          <a:xfrm>
            <a:off x="5016581" y="2658393"/>
            <a:ext cx="2201565" cy="263149"/>
          </a:xfrm>
          <a:prstGeom prst="rect">
            <a:avLst/>
          </a:prstGeom>
        </p:spPr>
        <p:txBody>
          <a:bodyPr vert="horz" wrap="non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41B4D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41B4D">
                    <a:alpha val="60000"/>
                  </a:srgb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141B4D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141B4D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141B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ED6"/>
              </a:buClr>
              <a:buNone/>
            </a:pPr>
            <a:r>
              <a:rPr lang="en-US" altLang="ko-KR" sz="1400" i="1" dirty="0">
                <a:solidFill>
                  <a:srgbClr val="141B4D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ko-KR" altLang="en-US" sz="1400" i="1" dirty="0">
                <a:solidFill>
                  <a:srgbClr val="141B4D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정상 및 예외 실행결과</a:t>
            </a:r>
            <a:endParaRPr lang="en-US" altLang="ko-KR" sz="1400" i="1" dirty="0">
              <a:solidFill>
                <a:srgbClr val="141B4D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사각형: 둥근 모서리 38">
            <a:extLst>
              <a:ext uri="{FF2B5EF4-FFF2-40B4-BE49-F238E27FC236}">
                <a16:creationId xmlns:a16="http://schemas.microsoft.com/office/drawing/2014/main" id="{15541DAA-3D02-635E-472E-D78F9835972E}"/>
              </a:ext>
            </a:extLst>
          </p:cNvPr>
          <p:cNvSpPr/>
          <p:nvPr/>
        </p:nvSpPr>
        <p:spPr>
          <a:xfrm>
            <a:off x="4964176" y="2078447"/>
            <a:ext cx="1814993" cy="459790"/>
          </a:xfrm>
          <a:prstGeom prst="roundRect">
            <a:avLst>
              <a:gd name="adj" fmla="val 918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7E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</a:t>
            </a:r>
            <a:r>
              <a:rPr lang="ko-KR" altLang="en-US" sz="2400" b="1" dirty="0">
                <a:solidFill>
                  <a:srgbClr val="007E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실행결과</a:t>
            </a:r>
            <a:endParaRPr lang="en-US" sz="2400" b="1" dirty="0">
              <a:solidFill>
                <a:srgbClr val="007ED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1D006FFE-F970-1780-9340-1B3A11A8BA2F}"/>
              </a:ext>
            </a:extLst>
          </p:cNvPr>
          <p:cNvSpPr txBox="1">
            <a:spLocks/>
          </p:cNvSpPr>
          <p:nvPr/>
        </p:nvSpPr>
        <p:spPr>
          <a:xfrm>
            <a:off x="8279593" y="2658393"/>
            <a:ext cx="1574534" cy="907428"/>
          </a:xfrm>
          <a:prstGeom prst="rect">
            <a:avLst/>
          </a:prstGeom>
        </p:spPr>
        <p:txBody>
          <a:bodyPr vert="horz" wrap="non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41B4D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41B4D">
                    <a:alpha val="60000"/>
                  </a:srgb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141B4D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141B4D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141B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ED6"/>
              </a:buClr>
              <a:buNone/>
            </a:pPr>
            <a:r>
              <a:rPr lang="en-US" altLang="ko-KR" sz="1400" i="1" dirty="0">
                <a:solidFill>
                  <a:srgbClr val="141B4D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altLang="ko-KR" sz="1400" i="1" dirty="0" err="1">
                <a:solidFill>
                  <a:srgbClr val="141B4D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main.qml</a:t>
            </a:r>
            <a:endParaRPr lang="en-US" altLang="ko-KR" sz="1400" i="1" dirty="0">
              <a:solidFill>
                <a:srgbClr val="141B4D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007ED6"/>
              </a:buClr>
              <a:buNone/>
            </a:pPr>
            <a:r>
              <a:rPr lang="en-US" altLang="ko-KR" sz="1400" i="1" dirty="0">
                <a:solidFill>
                  <a:srgbClr val="141B4D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altLang="ko-KR" sz="1400" i="1" dirty="0" err="1">
                <a:solidFill>
                  <a:srgbClr val="141B4D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Calculator.h</a:t>
            </a:r>
            <a:endParaRPr lang="en-US" altLang="ko-KR" sz="1400" i="1" dirty="0">
              <a:solidFill>
                <a:srgbClr val="141B4D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007ED6"/>
              </a:buClr>
              <a:buNone/>
            </a:pPr>
            <a:r>
              <a:rPr lang="en-US" altLang="ko-KR" sz="1400" i="1" dirty="0">
                <a:solidFill>
                  <a:srgbClr val="141B4D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Calculator.cpp</a:t>
            </a:r>
          </a:p>
        </p:txBody>
      </p:sp>
      <p:sp>
        <p:nvSpPr>
          <p:cNvPr id="8" name="사각형: 둥근 모서리 45">
            <a:extLst>
              <a:ext uri="{FF2B5EF4-FFF2-40B4-BE49-F238E27FC236}">
                <a16:creationId xmlns:a16="http://schemas.microsoft.com/office/drawing/2014/main" id="{3173776C-4CA7-C8B9-962B-BCC1FA9FFD85}"/>
              </a:ext>
            </a:extLst>
          </p:cNvPr>
          <p:cNvSpPr/>
          <p:nvPr/>
        </p:nvSpPr>
        <p:spPr>
          <a:xfrm>
            <a:off x="8220910" y="2078447"/>
            <a:ext cx="1814993" cy="459790"/>
          </a:xfrm>
          <a:prstGeom prst="roundRect">
            <a:avLst>
              <a:gd name="adj" fmla="val 918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7E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ko-KR" altLang="en-US" sz="2400" b="1" dirty="0">
                <a:solidFill>
                  <a:srgbClr val="007E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소스설명</a:t>
            </a:r>
            <a:endParaRPr lang="en-US" sz="2400" b="1" dirty="0">
              <a:solidFill>
                <a:srgbClr val="007ED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사각형: 둥근 모서리 45">
            <a:extLst>
              <a:ext uri="{FF2B5EF4-FFF2-40B4-BE49-F238E27FC236}">
                <a16:creationId xmlns:a16="http://schemas.microsoft.com/office/drawing/2014/main" id="{EF8F765C-F4D5-E3A6-2089-AAB7300E7870}"/>
              </a:ext>
            </a:extLst>
          </p:cNvPr>
          <p:cNvSpPr/>
          <p:nvPr/>
        </p:nvSpPr>
        <p:spPr>
          <a:xfrm>
            <a:off x="3463753" y="4135206"/>
            <a:ext cx="1814993" cy="459790"/>
          </a:xfrm>
          <a:prstGeom prst="roundRect">
            <a:avLst>
              <a:gd name="adj" fmla="val 918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7E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 </a:t>
            </a:r>
            <a:r>
              <a:rPr lang="ko-KR" altLang="en-US" sz="2400" b="1" dirty="0">
                <a:solidFill>
                  <a:srgbClr val="007E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학습정리</a:t>
            </a:r>
            <a:endParaRPr lang="en-US" sz="2400" b="1" dirty="0">
              <a:solidFill>
                <a:srgbClr val="007ED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사각형: 둥근 모서리 45">
            <a:extLst>
              <a:ext uri="{FF2B5EF4-FFF2-40B4-BE49-F238E27FC236}">
                <a16:creationId xmlns:a16="http://schemas.microsoft.com/office/drawing/2014/main" id="{D2741A82-8DFD-AC36-E4E4-4B320DE8C69B}"/>
              </a:ext>
            </a:extLst>
          </p:cNvPr>
          <p:cNvSpPr/>
          <p:nvPr/>
        </p:nvSpPr>
        <p:spPr>
          <a:xfrm>
            <a:off x="6711920" y="4135206"/>
            <a:ext cx="1814993" cy="459790"/>
          </a:xfrm>
          <a:prstGeom prst="roundRect">
            <a:avLst>
              <a:gd name="adj" fmla="val 918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7E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  <a:r>
              <a:rPr lang="ko-KR" altLang="en-US" sz="2400" b="1" dirty="0">
                <a:solidFill>
                  <a:srgbClr val="007E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참고사항</a:t>
            </a:r>
            <a:endParaRPr lang="en-US" sz="2400" b="1" dirty="0">
              <a:solidFill>
                <a:srgbClr val="007ED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7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98308-DB16-400E-B45D-3DD5E0AB8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860" y="1798296"/>
            <a:ext cx="6768165" cy="1039419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과제설명</a:t>
            </a:r>
            <a:endParaRPr lang="en-US" sz="47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F9449-CD3F-4E8A-A018-FCE8B3083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8569" y="1798639"/>
            <a:ext cx="1140785" cy="1039426"/>
          </a:xfrm>
        </p:spPr>
        <p:txBody>
          <a:bodyPr vert="horz" lIns="0" tIns="0" rIns="0" bIns="0" rtlCol="0" anchor="b">
            <a:normAutofit/>
          </a:bodyPr>
          <a:lstStyle/>
          <a:p>
            <a:pPr marL="0" indent="0" algn="ctr">
              <a:buNone/>
            </a:pP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EB6B1691-EDAA-410B-B185-59528DB02000}"/>
              </a:ext>
            </a:extLst>
          </p:cNvPr>
          <p:cNvSpPr txBox="1">
            <a:spLocks/>
          </p:cNvSpPr>
          <p:nvPr/>
        </p:nvSpPr>
        <p:spPr>
          <a:xfrm>
            <a:off x="4670389" y="3041778"/>
            <a:ext cx="4566208" cy="290849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Clr>
                <a:srgbClr val="007ED6"/>
              </a:buClr>
              <a:buFont typeface="Arial" panose="020B0604020202020204" pitchFamily="34" charset="0"/>
              <a:buNone/>
              <a:defRPr sz="1400" i="1">
                <a:solidFill>
                  <a:srgbClr val="141B4D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141B4D">
                    <a:alpha val="60000"/>
                  </a:srgb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rgbClr val="141B4D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rgbClr val="141B4D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rgbClr val="141B4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/>
              <a:t>1.1  </a:t>
            </a:r>
            <a:r>
              <a:rPr lang="ko-KR" altLang="en-US" sz="1600" dirty="0"/>
              <a:t>요구사항 및 예외상황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7646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EA2E886-1CDB-4778-916E-8F6F2FAC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요구사항 및 예외상황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B2828-3775-7047-85DF-BB6437B77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00" y="120535"/>
            <a:ext cx="564184" cy="41549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1.1</a:t>
            </a:r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05C-A9C6-49AB-9302-00AE99D36526}" type="slidenum">
              <a:rPr lang="en-US" smtClean="0"/>
              <a:t>4</a:t>
            </a:fld>
            <a:endParaRPr lang="en-US"/>
          </a:p>
        </p:txBody>
      </p:sp>
      <p:grpSp>
        <p:nvGrpSpPr>
          <p:cNvPr id="23" name="Group 42">
            <a:extLst>
              <a:ext uri="{FF2B5EF4-FFF2-40B4-BE49-F238E27FC236}">
                <a16:creationId xmlns:a16="http://schemas.microsoft.com/office/drawing/2014/main" id="{247A4860-86A3-59A7-C889-ADEF2379EBAC}"/>
              </a:ext>
            </a:extLst>
          </p:cNvPr>
          <p:cNvGrpSpPr/>
          <p:nvPr/>
        </p:nvGrpSpPr>
        <p:grpSpPr>
          <a:xfrm>
            <a:off x="719999" y="955293"/>
            <a:ext cx="3632081" cy="331526"/>
            <a:chOff x="720000" y="1099293"/>
            <a:chExt cx="2916000" cy="331526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E3F9F895-1A6A-0D89-952F-7776F6DFF636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043B41-3A7E-F618-A381-48C73A0B1A09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331526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FF52D39-425C-0BE2-D6EF-C5C1772ECC54}"/>
              </a:ext>
            </a:extLst>
          </p:cNvPr>
          <p:cNvSpPr txBox="1"/>
          <p:nvPr/>
        </p:nvSpPr>
        <p:spPr>
          <a:xfrm>
            <a:off x="720000" y="1296000"/>
            <a:ext cx="6086242" cy="1403807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size : 480X360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 : 120X360 (Text, TextEdit,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TextInput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선택해서 적용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 Layout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절대좌표가 아닌 상대좌표로 구현 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x: 0 y: 0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anchors.top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parent.top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추가적으로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계산기 소스코드에서의 요구 및 제약사항도 준수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Group 42">
            <a:extLst>
              <a:ext uri="{FF2B5EF4-FFF2-40B4-BE49-F238E27FC236}">
                <a16:creationId xmlns:a16="http://schemas.microsoft.com/office/drawing/2014/main" id="{72F14654-868C-B45D-66CA-34743612801F}"/>
              </a:ext>
            </a:extLst>
          </p:cNvPr>
          <p:cNvGrpSpPr/>
          <p:nvPr/>
        </p:nvGrpSpPr>
        <p:grpSpPr>
          <a:xfrm>
            <a:off x="719999" y="2970640"/>
            <a:ext cx="3632081" cy="331526"/>
            <a:chOff x="720000" y="1099293"/>
            <a:chExt cx="2916000" cy="331526"/>
          </a:xfrm>
        </p:grpSpPr>
        <p:sp>
          <p:nvSpPr>
            <p:cNvPr id="28" name="모서리가 둥근 직사각형 10">
              <a:extLst>
                <a:ext uri="{FF2B5EF4-FFF2-40B4-BE49-F238E27FC236}">
                  <a16:creationId xmlns:a16="http://schemas.microsoft.com/office/drawing/2014/main" id="{C6456171-D9C5-998E-FEF9-45A5BDB83075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B4C79C-E43B-2143-EF87-5D632FA3B71F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331526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예외상황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57A168-64EC-5AC2-2985-98C5650ACADF}"/>
              </a:ext>
            </a:extLst>
          </p:cNvPr>
          <p:cNvSpPr txBox="1"/>
          <p:nvPr/>
        </p:nvSpPr>
        <p:spPr>
          <a:xfrm>
            <a:off x="720000" y="3311347"/>
            <a:ext cx="6595199" cy="3066827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C++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계산기 소스코드에서의 예외사항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문자열이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자를 초과하는 경우 ⭕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정수가 아닌 문자를 입력하는 경우 ❌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입력이기 때문에 어차피 불가능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정수와 문자를 함께 입력하는 경우 ❌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입력이기 때문에 어차피 불가능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사칙연산자가 아닌 다른 기호를 입력한 경우 ❌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입력이기 때문에 어차피 불가능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num2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뒤에 연산자가 있는 경우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1-1- ⭕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맨 앞에 연산기호가 붙는 경우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('-'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제외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EX) +1+1 ⭕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 두 개 붙여 입력하는 경우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('-'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제외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EX) 1++1 ⭕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개 이상의 정수를 입력하는 경우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1+1+1 ⭕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'/'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 때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분자 혹은 분모에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'0'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시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 요구하기 ⭕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num1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num2 </a:t>
            </a:r>
            <a:r>
              <a:rPr lang="ko-KR" altLang="en-US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미입력하는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경우 ⭕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8D4629-E9DD-D09D-13AD-1D2356051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596" y="1463274"/>
            <a:ext cx="46863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66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98308-DB16-400E-B45D-3DD5E0AB8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860" y="1798296"/>
            <a:ext cx="6768165" cy="1039419"/>
          </a:xfrm>
        </p:spPr>
        <p:txBody>
          <a:bodyPr anchor="b">
            <a:normAutofit/>
          </a:bodyPr>
          <a:lstStyle/>
          <a:p>
            <a:r>
              <a:rPr lang="ko-KR" altLang="en-US" sz="4700" dirty="0"/>
              <a:t>실행결과</a:t>
            </a:r>
            <a:endParaRPr lang="en-US" sz="47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F9449-CD3F-4E8A-A018-FCE8B3083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8569" y="1798639"/>
            <a:ext cx="1140785" cy="1039426"/>
          </a:xfrm>
        </p:spPr>
        <p:txBody>
          <a:bodyPr vert="horz" lIns="0" tIns="0" rIns="0" bIns="0" rtlCol="0" anchor="b">
            <a:normAutofit/>
          </a:bodyPr>
          <a:lstStyle/>
          <a:p>
            <a:pPr marL="0" indent="0" algn="ctr">
              <a:buNone/>
            </a:pP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EB6B1691-EDAA-410B-B185-59528DB02000}"/>
              </a:ext>
            </a:extLst>
          </p:cNvPr>
          <p:cNvSpPr txBox="1">
            <a:spLocks/>
          </p:cNvSpPr>
          <p:nvPr/>
        </p:nvSpPr>
        <p:spPr>
          <a:xfrm>
            <a:off x="4670389" y="3041778"/>
            <a:ext cx="3729540" cy="290849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Clr>
                <a:srgbClr val="007ED6"/>
              </a:buClr>
              <a:buFont typeface="Arial" panose="020B0604020202020204" pitchFamily="34" charset="0"/>
              <a:buNone/>
              <a:defRPr sz="1400" i="1">
                <a:solidFill>
                  <a:srgbClr val="141B4D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141B4D">
                    <a:alpha val="60000"/>
                  </a:srgb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rgbClr val="141B4D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rgbClr val="141B4D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rgbClr val="141B4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/>
              <a:t>2.1 </a:t>
            </a:r>
            <a:r>
              <a:rPr lang="ko-KR" altLang="en-US" sz="1600" dirty="0"/>
              <a:t>정상 및 예외 실행결과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7734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EA2E886-1CDB-4778-916E-8F6F2FAC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정상 및 예외 실행결과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B2828-3775-7047-85DF-BB6437B77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00" y="120535"/>
            <a:ext cx="564184" cy="41549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2.1</a:t>
            </a:r>
            <a:endParaRPr kumimoji="1" lang="ko-KR" altLang="en-US" dirty="0"/>
          </a:p>
        </p:txBody>
      </p:sp>
      <p:grpSp>
        <p:nvGrpSpPr>
          <p:cNvPr id="5" name="Group 42"/>
          <p:cNvGrpSpPr/>
          <p:nvPr/>
        </p:nvGrpSpPr>
        <p:grpSpPr>
          <a:xfrm>
            <a:off x="720000" y="955293"/>
            <a:ext cx="2916000" cy="331526"/>
            <a:chOff x="720000" y="1099293"/>
            <a:chExt cx="2916000" cy="331526"/>
          </a:xfrm>
        </p:grpSpPr>
        <p:sp>
          <p:nvSpPr>
            <p:cNvPr id="6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6000" y="1099293"/>
              <a:ext cx="2880000" cy="331526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생성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05C-A9C6-49AB-9302-00AE99D36526}" type="slidenum">
              <a:rPr lang="en-US" smtClean="0"/>
              <a:t>6</a:t>
            </a:fld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54042E-BFE4-E63B-028E-3F2447E4B66C}"/>
              </a:ext>
            </a:extLst>
          </p:cNvPr>
          <p:cNvSpPr txBox="1"/>
          <p:nvPr/>
        </p:nvSpPr>
        <p:spPr>
          <a:xfrm>
            <a:off x="2589876" y="5070087"/>
            <a:ext cx="1303362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 실행결과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D025FA-4CAD-04D0-4972-399436D535AD}"/>
              </a:ext>
            </a:extLst>
          </p:cNvPr>
          <p:cNvSpPr txBox="1"/>
          <p:nvPr/>
        </p:nvSpPr>
        <p:spPr>
          <a:xfrm>
            <a:off x="8217059" y="5070087"/>
            <a:ext cx="1215772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실행결과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B018DB7-3E5F-5DDB-D70E-2446FC8E8BC0}"/>
              </a:ext>
            </a:extLst>
          </p:cNvPr>
          <p:cNvSpPr/>
          <p:nvPr/>
        </p:nvSpPr>
        <p:spPr>
          <a:xfrm>
            <a:off x="3043147" y="3482723"/>
            <a:ext cx="396820" cy="1764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03FB265-6681-D568-400C-1EE26690154E}"/>
              </a:ext>
            </a:extLst>
          </p:cNvPr>
          <p:cNvSpPr/>
          <p:nvPr/>
        </p:nvSpPr>
        <p:spPr>
          <a:xfrm>
            <a:off x="8626535" y="3482723"/>
            <a:ext cx="396820" cy="1764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BC8A9FD-DFF6-80E9-FA37-C5BCBFC15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0" t="25646" r="57901" b="27441"/>
          <a:stretch/>
        </p:blipFill>
        <p:spPr>
          <a:xfrm>
            <a:off x="848313" y="1987404"/>
            <a:ext cx="2108939" cy="2990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BD9560E-0CFD-7C19-F10E-B1143BC517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0" t="25646" r="57760" b="27413"/>
          <a:stretch/>
        </p:blipFill>
        <p:spPr>
          <a:xfrm>
            <a:off x="3524109" y="1989146"/>
            <a:ext cx="2128546" cy="2997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0023366-B899-5E1B-F3E0-CBDC3332DB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0" t="25646" r="57972" b="27287"/>
          <a:stretch/>
        </p:blipFill>
        <p:spPr>
          <a:xfrm>
            <a:off x="6422458" y="2001727"/>
            <a:ext cx="2096443" cy="2994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C85264A-BCFB-6E4B-A4BB-335680B27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0" t="25646" r="57831" b="27152"/>
          <a:stretch/>
        </p:blipFill>
        <p:spPr>
          <a:xfrm>
            <a:off x="9084375" y="2001728"/>
            <a:ext cx="2106456" cy="29941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900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98308-DB16-400E-B45D-3DD5E0AB8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860" y="1798296"/>
            <a:ext cx="6768165" cy="1039419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소스설명</a:t>
            </a:r>
            <a:endParaRPr lang="en-US" sz="47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F9449-CD3F-4E8A-A018-FCE8B3083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8569" y="1798639"/>
            <a:ext cx="1140785" cy="1039426"/>
          </a:xfrm>
        </p:spPr>
        <p:txBody>
          <a:bodyPr vert="horz" lIns="0" tIns="0" rIns="0" bIns="0" rtlCol="0" anchor="b">
            <a:normAutofit/>
          </a:bodyPr>
          <a:lstStyle/>
          <a:p>
            <a:pPr marL="0" indent="0" algn="ctr">
              <a:buNone/>
            </a:pP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EB6B1691-EDAA-410B-B185-59528DB02000}"/>
              </a:ext>
            </a:extLst>
          </p:cNvPr>
          <p:cNvSpPr txBox="1">
            <a:spLocks/>
          </p:cNvSpPr>
          <p:nvPr/>
        </p:nvSpPr>
        <p:spPr>
          <a:xfrm>
            <a:off x="4670389" y="3041778"/>
            <a:ext cx="4566208" cy="990528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Clr>
                <a:srgbClr val="007ED6"/>
              </a:buClr>
              <a:buFont typeface="Arial" panose="020B0604020202020204" pitchFamily="34" charset="0"/>
              <a:buNone/>
              <a:defRPr sz="1400" i="1">
                <a:solidFill>
                  <a:srgbClr val="141B4D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141B4D">
                    <a:alpha val="60000"/>
                  </a:srgb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rgbClr val="141B4D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rgbClr val="141B4D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rgbClr val="141B4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/>
              <a:t>3.1  </a:t>
            </a:r>
            <a:r>
              <a:rPr lang="en-US" altLang="ko-KR" sz="1600" dirty="0" err="1"/>
              <a:t>main.qml</a:t>
            </a:r>
            <a:endParaRPr lang="en-US" altLang="ko-KR" sz="1600" dirty="0"/>
          </a:p>
          <a:p>
            <a:r>
              <a:rPr lang="en-US" altLang="ko-KR" sz="1600" dirty="0"/>
              <a:t>3.2  </a:t>
            </a:r>
            <a:r>
              <a:rPr lang="en-US" altLang="ko-KR" sz="1600" i="1" dirty="0" err="1">
                <a:solidFill>
                  <a:srgbClr val="141B4D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Calculator.h</a:t>
            </a:r>
            <a:endParaRPr lang="en-US" altLang="ko-KR" sz="1600" i="1" dirty="0">
              <a:solidFill>
                <a:srgbClr val="141B4D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/>
              <a:t>3.3  </a:t>
            </a:r>
            <a:r>
              <a:rPr lang="en-US" altLang="ko-KR" sz="1600" i="1" dirty="0">
                <a:solidFill>
                  <a:srgbClr val="141B4D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Calculator.cpp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4610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EA2E886-1CDB-4778-916E-8F6F2FAC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dirty="0" err="1"/>
              <a:t>main.qml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B2828-3775-7047-85DF-BB6437B77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00" y="120535"/>
            <a:ext cx="564184" cy="41549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3.1</a:t>
            </a:r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05C-A9C6-49AB-9302-00AE99D36526}" type="slidenum">
              <a:rPr lang="en-US" smtClean="0"/>
              <a:t>8</a:t>
            </a:fld>
            <a:endParaRPr lang="en-US"/>
          </a:p>
        </p:txBody>
      </p:sp>
      <p:grpSp>
        <p:nvGrpSpPr>
          <p:cNvPr id="23" name="Group 42">
            <a:extLst>
              <a:ext uri="{FF2B5EF4-FFF2-40B4-BE49-F238E27FC236}">
                <a16:creationId xmlns:a16="http://schemas.microsoft.com/office/drawing/2014/main" id="{247A4860-86A3-59A7-C889-ADEF2379EBAC}"/>
              </a:ext>
            </a:extLst>
          </p:cNvPr>
          <p:cNvGrpSpPr/>
          <p:nvPr/>
        </p:nvGrpSpPr>
        <p:grpSpPr>
          <a:xfrm>
            <a:off x="719999" y="955293"/>
            <a:ext cx="3632081" cy="331526"/>
            <a:chOff x="720000" y="1099293"/>
            <a:chExt cx="2916000" cy="331526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E3F9F895-1A6A-0D89-952F-7776F6DFF636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043B41-3A7E-F618-A381-48C73A0B1A09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331526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Text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배치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FF52D39-425C-0BE2-D6EF-C5C1772ECC54}"/>
              </a:ext>
            </a:extLst>
          </p:cNvPr>
          <p:cNvSpPr txBox="1"/>
          <p:nvPr/>
        </p:nvSpPr>
        <p:spPr>
          <a:xfrm>
            <a:off x="675160" y="1340295"/>
            <a:ext cx="3855504" cy="168080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parent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위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왼쪽에 맞춰서 배치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anchors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top: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parent.top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right: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parent.right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left: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parent.left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}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Group 42">
            <a:extLst>
              <a:ext uri="{FF2B5EF4-FFF2-40B4-BE49-F238E27FC236}">
                <a16:creationId xmlns:a16="http://schemas.microsoft.com/office/drawing/2014/main" id="{72F14654-868C-B45D-66CA-34743612801F}"/>
              </a:ext>
            </a:extLst>
          </p:cNvPr>
          <p:cNvGrpSpPr/>
          <p:nvPr/>
        </p:nvGrpSpPr>
        <p:grpSpPr>
          <a:xfrm>
            <a:off x="719999" y="3512889"/>
            <a:ext cx="3632081" cy="331526"/>
            <a:chOff x="720000" y="1099293"/>
            <a:chExt cx="2916000" cy="331526"/>
          </a:xfrm>
        </p:grpSpPr>
        <p:sp>
          <p:nvSpPr>
            <p:cNvPr id="28" name="모서리가 둥근 직사각형 10">
              <a:extLst>
                <a:ext uri="{FF2B5EF4-FFF2-40B4-BE49-F238E27FC236}">
                  <a16:creationId xmlns:a16="http://schemas.microsoft.com/office/drawing/2014/main" id="{C6456171-D9C5-998E-FEF9-45A5BDB83075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B4C79C-E43B-2143-EF87-5D632FA3B71F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331526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전달을 위한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“=”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57A168-64EC-5AC2-2985-98C5650ACADF}"/>
              </a:ext>
            </a:extLst>
          </p:cNvPr>
          <p:cNvSpPr txBox="1"/>
          <p:nvPr/>
        </p:nvSpPr>
        <p:spPr>
          <a:xfrm>
            <a:off x="720001" y="3853596"/>
            <a:ext cx="3676144" cy="251302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“=”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QML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간의 데이터 전달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시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색상 변경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onClicked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{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background.color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=“#C8E6CB” }</a:t>
            </a:r>
          </a:p>
        </p:txBody>
      </p:sp>
      <p:pic>
        <p:nvPicPr>
          <p:cNvPr id="3" name="그림 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C06914F7-D2F5-E663-C79F-F6AC9F5E3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0" t="13881" r="55000" b="53170"/>
          <a:stretch/>
        </p:blipFill>
        <p:spPr>
          <a:xfrm>
            <a:off x="8187402" y="3927998"/>
            <a:ext cx="3016497" cy="2365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F01DB1CC-4C30-AD98-9082-40F6A693A5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0" t="12237" r="54992" b="53228"/>
          <a:stretch/>
        </p:blipFill>
        <p:spPr>
          <a:xfrm>
            <a:off x="8170438" y="1296000"/>
            <a:ext cx="3016497" cy="2365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163B0BC-2891-C276-BB0E-8649494B7546}"/>
              </a:ext>
            </a:extLst>
          </p:cNvPr>
          <p:cNvSpPr/>
          <p:nvPr/>
        </p:nvSpPr>
        <p:spPr>
          <a:xfrm>
            <a:off x="6263859" y="1721512"/>
            <a:ext cx="1397479" cy="19162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window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A4F352-AEB7-6326-D84F-4F69A2573971}"/>
              </a:ext>
            </a:extLst>
          </p:cNvPr>
          <p:cNvSpPr/>
          <p:nvPr/>
        </p:nvSpPr>
        <p:spPr>
          <a:xfrm>
            <a:off x="6281111" y="1738209"/>
            <a:ext cx="1360800" cy="458796"/>
          </a:xfrm>
          <a:prstGeom prst="rect">
            <a:avLst/>
          </a:prstGeom>
          <a:solidFill>
            <a:srgbClr val="D9D9D8"/>
          </a:solidFill>
          <a:ln w="19050">
            <a:solidFill>
              <a:srgbClr val="D9D9D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calculator_text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8072D7-3BE6-0661-075F-399F905DB4A5}"/>
              </a:ext>
            </a:extLst>
          </p:cNvPr>
          <p:cNvSpPr/>
          <p:nvPr/>
        </p:nvSpPr>
        <p:spPr>
          <a:xfrm>
            <a:off x="6194851" y="1646529"/>
            <a:ext cx="1526872" cy="136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3BD55-E262-167F-24C6-8AE2346C5DE6}"/>
              </a:ext>
            </a:extLst>
          </p:cNvPr>
          <p:cNvSpPr txBox="1"/>
          <p:nvPr/>
        </p:nvSpPr>
        <p:spPr>
          <a:xfrm>
            <a:off x="6133822" y="1340295"/>
            <a:ext cx="1685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Anchors.top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en-US" altLang="ko-KR" sz="1200" dirty="0" err="1">
                <a:solidFill>
                  <a:srgbClr val="FF0000"/>
                </a:solidFill>
              </a:rPr>
              <a:t>Parent.top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A53E9B-96FC-F001-7B45-B4B3F67B9D8C}"/>
              </a:ext>
            </a:extLst>
          </p:cNvPr>
          <p:cNvSpPr txBox="1"/>
          <p:nvPr/>
        </p:nvSpPr>
        <p:spPr>
          <a:xfrm>
            <a:off x="1019635" y="4126344"/>
            <a:ext cx="5277649" cy="16794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C++</a:t>
            </a:r>
            <a:r>
              <a:rPr lang="ko-KR" altLang="en-US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input_string</a:t>
            </a:r>
            <a:r>
              <a:rPr lang="ko-KR" altLang="en-US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접근해 </a:t>
            </a:r>
            <a:r>
              <a:rPr lang="en-US" altLang="ko-KR" sz="10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calculator_text.text</a:t>
            </a:r>
            <a:r>
              <a:rPr lang="ko-KR" altLang="en-US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대입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 </a:t>
            </a:r>
            <a:r>
              <a:rPr lang="en-US" altLang="ko-KR" sz="10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Calculator.input_string</a:t>
            </a: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0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calculator_text.text</a:t>
            </a:r>
            <a:endParaRPr lang="en-US" altLang="ko-KR" sz="10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C++</a:t>
            </a:r>
            <a:r>
              <a:rPr lang="ko-KR" altLang="en-US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input_string</a:t>
            </a:r>
            <a:r>
              <a:rPr lang="ko-KR" altLang="en-US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문자열로 연산 진행 후 </a:t>
            </a: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calculate() </a:t>
            </a:r>
            <a:r>
              <a:rPr lang="ko-KR" altLang="en-US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통해 리턴</a:t>
            </a:r>
            <a:endParaRPr lang="en-US" altLang="ko-KR" sz="10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</a:t>
            </a: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QML</a:t>
            </a:r>
            <a:r>
              <a:rPr lang="ko-KR" altLang="en-US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전달된 값을 </a:t>
            </a: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 </a:t>
            </a:r>
            <a:r>
              <a:rPr lang="en-US" altLang="ko-KR" sz="10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Calculator.result</a:t>
            </a: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0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Calculator.calculate</a:t>
            </a: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최종적으로 그 값을 </a:t>
            </a: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출력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0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calculator_text.text</a:t>
            </a:r>
            <a:r>
              <a: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0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Calculator.result</a:t>
            </a:r>
            <a:endParaRPr lang="en-US" altLang="ko-KR" sz="10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B74F13-8598-E90F-BCA6-ED527D97836E}"/>
              </a:ext>
            </a:extLst>
          </p:cNvPr>
          <p:cNvSpPr/>
          <p:nvPr/>
        </p:nvSpPr>
        <p:spPr>
          <a:xfrm>
            <a:off x="8496583" y="3048462"/>
            <a:ext cx="1199068" cy="5171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FD2201A-AD72-5E88-EA28-3F42195ACDDA}"/>
              </a:ext>
            </a:extLst>
          </p:cNvPr>
          <p:cNvSpPr/>
          <p:nvPr/>
        </p:nvSpPr>
        <p:spPr>
          <a:xfrm>
            <a:off x="8392776" y="5530637"/>
            <a:ext cx="2553416" cy="688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3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EA2E886-1CDB-4778-916E-8F6F2FAC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dirty="0" err="1"/>
              <a:t>main.qml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B2828-3775-7047-85DF-BB6437B77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00" y="120535"/>
            <a:ext cx="564184" cy="41549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3.1</a:t>
            </a:r>
            <a:endParaRPr kumimoji="1"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05C-A9C6-49AB-9302-00AE99D36526}" type="slidenum">
              <a:rPr lang="en-US" smtClean="0"/>
              <a:t>9</a:t>
            </a:fld>
            <a:endParaRPr lang="en-US"/>
          </a:p>
        </p:txBody>
      </p:sp>
      <p:grpSp>
        <p:nvGrpSpPr>
          <p:cNvPr id="23" name="Group 42">
            <a:extLst>
              <a:ext uri="{FF2B5EF4-FFF2-40B4-BE49-F238E27FC236}">
                <a16:creationId xmlns:a16="http://schemas.microsoft.com/office/drawing/2014/main" id="{247A4860-86A3-59A7-C889-ADEF2379EBAC}"/>
              </a:ext>
            </a:extLst>
          </p:cNvPr>
          <p:cNvGrpSpPr/>
          <p:nvPr/>
        </p:nvGrpSpPr>
        <p:grpSpPr>
          <a:xfrm>
            <a:off x="719999" y="955293"/>
            <a:ext cx="4335080" cy="608525"/>
            <a:chOff x="720000" y="1099293"/>
            <a:chExt cx="2916000" cy="608525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E3F9F895-1A6A-0D89-952F-7776F6DFF636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043B41-3A7E-F618-A381-48C73A0B1A09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608525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Button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Pressed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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 색상 변경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FF52D39-425C-0BE2-D6EF-C5C1772ECC54}"/>
              </a:ext>
            </a:extLst>
          </p:cNvPr>
          <p:cNvSpPr txBox="1"/>
          <p:nvPr/>
        </p:nvSpPr>
        <p:spPr>
          <a:xfrm>
            <a:off x="675160" y="1340295"/>
            <a:ext cx="6795315" cy="278880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parent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위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왼쪽에 맞춰서 배치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Rectangle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color: mouseArea_7.pressedButtons ? “true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 때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컬러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: “false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 때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컬러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}       // mouseArea_7.pressedButtons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리턴 값에 따라 컬러 변경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MouseArea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id: mouseArea_7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anchors.fill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button_7  //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마우스 이벤트 영역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(button_7)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hoverEnabled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true  //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마우스 이벤트 활성화 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                         // mouseArea_7.pressedButtons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true,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아니면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false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리턴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}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Group 42">
            <a:extLst>
              <a:ext uri="{FF2B5EF4-FFF2-40B4-BE49-F238E27FC236}">
                <a16:creationId xmlns:a16="http://schemas.microsoft.com/office/drawing/2014/main" id="{72F14654-868C-B45D-66CA-34743612801F}"/>
              </a:ext>
            </a:extLst>
          </p:cNvPr>
          <p:cNvGrpSpPr/>
          <p:nvPr/>
        </p:nvGrpSpPr>
        <p:grpSpPr>
          <a:xfrm>
            <a:off x="719999" y="4245392"/>
            <a:ext cx="4749148" cy="608525"/>
            <a:chOff x="720000" y="1099293"/>
            <a:chExt cx="2916000" cy="608525"/>
          </a:xfrm>
        </p:grpSpPr>
        <p:sp>
          <p:nvSpPr>
            <p:cNvPr id="28" name="모서리가 둥근 직사각형 10">
              <a:extLst>
                <a:ext uri="{FF2B5EF4-FFF2-40B4-BE49-F238E27FC236}">
                  <a16:creationId xmlns:a16="http://schemas.microsoft.com/office/drawing/2014/main" id="{C6456171-D9C5-998E-FEF9-45A5BDB83075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007ED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ED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B4C79C-E43B-2143-EF87-5D632FA3B71F}"/>
                </a:ext>
              </a:extLst>
            </p:cNvPr>
            <p:cNvSpPr txBox="1"/>
            <p:nvPr/>
          </p:nvSpPr>
          <p:spPr>
            <a:xfrm>
              <a:off x="756000" y="1099293"/>
              <a:ext cx="2880000" cy="608525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“clear”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 클릭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 “=”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7ED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버튼 비활성화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7ED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57A168-64EC-5AC2-2985-98C5650ACADF}"/>
              </a:ext>
            </a:extLst>
          </p:cNvPr>
          <p:cNvSpPr txBox="1"/>
          <p:nvPr/>
        </p:nvSpPr>
        <p:spPr>
          <a:xfrm>
            <a:off x="720001" y="4586099"/>
            <a:ext cx="3676144" cy="1682024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“clear”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“=”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비활성화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 버튼 클릭 시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“=”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버튼 다시 활성화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1)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button_clear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추가해 비활성화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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button_equal.enabled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false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2)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모든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추가해 활성화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button_equal.enabled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true</a:t>
            </a:r>
          </a:p>
        </p:txBody>
      </p:sp>
      <p:pic>
        <p:nvPicPr>
          <p:cNvPr id="10" name="그림 9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8A94CDA-F29D-984B-AA91-4A21F9EC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0" t="21384" r="52194" b="40000"/>
          <a:stretch/>
        </p:blipFill>
        <p:spPr>
          <a:xfrm>
            <a:off x="8170438" y="1454696"/>
            <a:ext cx="2739294" cy="2218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8697529F-8139-807D-FDC0-6637C08CDF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8" t="24489" r="51476" b="30885"/>
          <a:stretch/>
        </p:blipFill>
        <p:spPr>
          <a:xfrm>
            <a:off x="8170438" y="3853596"/>
            <a:ext cx="2739294" cy="25641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AA6B63-1EAE-2692-2CA5-E2A44093269F}"/>
              </a:ext>
            </a:extLst>
          </p:cNvPr>
          <p:cNvSpPr/>
          <p:nvPr/>
        </p:nvSpPr>
        <p:spPr>
          <a:xfrm>
            <a:off x="8349643" y="2565955"/>
            <a:ext cx="2426902" cy="10924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4B635-D346-C900-937C-BAD82AD73D7F}"/>
              </a:ext>
            </a:extLst>
          </p:cNvPr>
          <p:cNvSpPr/>
          <p:nvPr/>
        </p:nvSpPr>
        <p:spPr>
          <a:xfrm>
            <a:off x="8429931" y="5545516"/>
            <a:ext cx="1595960" cy="568846"/>
          </a:xfrm>
          <a:prstGeom prst="rect">
            <a:avLst/>
          </a:prstGeom>
          <a:noFill/>
          <a:ln w="19050">
            <a:solidFill>
              <a:srgbClr val="007D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A12CCE-D2D1-BE24-0352-E3A051468A0B}"/>
              </a:ext>
            </a:extLst>
          </p:cNvPr>
          <p:cNvSpPr/>
          <p:nvPr/>
        </p:nvSpPr>
        <p:spPr>
          <a:xfrm>
            <a:off x="8637003" y="3245696"/>
            <a:ext cx="1199068" cy="101353"/>
          </a:xfrm>
          <a:prstGeom prst="rect">
            <a:avLst/>
          </a:prstGeom>
          <a:noFill/>
          <a:ln w="19050">
            <a:solidFill>
              <a:srgbClr val="007D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0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9983</TotalTime>
  <Words>1174</Words>
  <Application>Microsoft Office PowerPoint</Application>
  <PresentationFormat>와이드스크린</PresentationFormat>
  <Paragraphs>178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나눔스퀘어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과제설명</vt:lpstr>
      <vt:lpstr>요구사항 및 예외상황</vt:lpstr>
      <vt:lpstr>실행결과</vt:lpstr>
      <vt:lpstr>정상 및 예외 실행결과</vt:lpstr>
      <vt:lpstr>소스설명</vt:lpstr>
      <vt:lpstr>main.qml</vt:lpstr>
      <vt:lpstr>main.qml</vt:lpstr>
      <vt:lpstr>Calculator.h</vt:lpstr>
      <vt:lpstr>Calculator.cpp</vt:lpstr>
      <vt:lpstr>학습정리</vt:lpstr>
      <vt:lpstr>학습정리</vt:lpstr>
      <vt:lpstr>학습정리</vt:lpstr>
      <vt:lpstr>참고</vt:lpstr>
      <vt:lpstr>참고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Tang Angela</dc:creator>
  <cp:lastModifiedBy>허소연</cp:lastModifiedBy>
  <cp:revision>1076</cp:revision>
  <dcterms:created xsi:type="dcterms:W3CDTF">2019-03-06T04:56:08Z</dcterms:created>
  <dcterms:modified xsi:type="dcterms:W3CDTF">2023-07-18T04:26:56Z</dcterms:modified>
</cp:coreProperties>
</file>