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770" r:id="rId2"/>
    <p:sldId id="612" r:id="rId3"/>
    <p:sldId id="667" r:id="rId4"/>
    <p:sldId id="771" r:id="rId5"/>
    <p:sldId id="772" r:id="rId6"/>
    <p:sldId id="775" r:id="rId7"/>
    <p:sldId id="776" r:id="rId8"/>
    <p:sldId id="773" r:id="rId9"/>
    <p:sldId id="777" r:id="rId10"/>
    <p:sldId id="774" r:id="rId11"/>
  </p:sldIdLst>
  <p:sldSz cx="9906000" cy="6858000" type="A4"/>
  <p:notesSz cx="6743700" cy="9875838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CCFF"/>
    <a:srgbClr val="FF66CC"/>
    <a:srgbClr val="00CC00"/>
    <a:srgbClr val="CC66FF"/>
    <a:srgbClr val="33CC33"/>
    <a:srgbClr val="3366FF"/>
    <a:srgbClr val="FF6904"/>
    <a:srgbClr val="9933FF"/>
    <a:srgbClr val="81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6154" autoAdjust="0"/>
  </p:normalViewPr>
  <p:slideViewPr>
    <p:cSldViewPr snapToGrid="0" showGuides="1">
      <p:cViewPr varScale="1">
        <p:scale>
          <a:sx n="91" d="100"/>
          <a:sy n="91" d="100"/>
        </p:scale>
        <p:origin x="1128" y="84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09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ossuper8.tistory.com/37" TargetMode="External"/><Relationship Id="rId2" Type="http://schemas.openxmlformats.org/officeDocument/2006/relationships/hyperlink" Target="https://www.youtube.com/watch?v=_Uq2hisDmX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ogle.github.io/styleguide/cppguide.html#Formatting_Looping_Branching" TargetMode="External"/><Relationship Id="rId5" Type="http://schemas.openxmlformats.org/officeDocument/2006/relationships/hyperlink" Target="https://m.blog.naver.com/PostView.naver?isHttpsRedirect=true&amp;blogId=tipsware&amp;logNo=221272901635" TargetMode="External"/><Relationship Id="rId4" Type="http://schemas.openxmlformats.org/officeDocument/2006/relationships/hyperlink" Target="https://m.blog.naver.com/PostView.naver?isHttpsRedirect=true&amp;blogId=doksg&amp;logNo=22156710602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235" y="2929739"/>
            <a:ext cx="36095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#1 : </a:t>
            </a:r>
            <a:r>
              <a:rPr lang="ko-KR" altLang="en-US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복사</a:t>
            </a:r>
            <a:r>
              <a: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뒤집기 </a:t>
            </a:r>
            <a:endParaRPr lang="en-US" altLang="ko-KR" sz="16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27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672372" y="1405169"/>
            <a:ext cx="8466233" cy="3896798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Codeblocks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방법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https://www.youtube.com/watch?v=_Uq2hisDmXk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strrev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및 문자열 거꾸로 뒤집기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https://aossuper8.tistory.com/37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https://m.blog.naver.com/PostView.naver?isHttpsRedirect=true&amp;blogId=doksg&amp;logNo=221567106026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길이 및 매크로 사용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https://m.blog.naver.com/PostView.naver?isHttpsRedirect=true&amp;blogId=tipsware&amp;logNo=221272901635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 C++ Style Guide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https://google.github.io/styleguide/cppguide.html#Formatting_Looping_Branching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  <a:p>
              <a:pPr lvl="0"/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참고사항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F91DA4-F136-8C18-504C-F843DBE98D36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7193CFD6-0079-1CDC-3244-6DA2FF0096CD}"/>
              </a:ext>
            </a:extLst>
          </p:cNvPr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5" name="모서리가 둥근 직사각형 10">
              <a:extLst>
                <a:ext uri="{FF2B5EF4-FFF2-40B4-BE49-F238E27FC236}">
                  <a16:creationId xmlns:a16="http://schemas.microsoft.com/office/drawing/2014/main" id="{52F6C4A3-1DC6-CF70-5C3B-65EBBEF5652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1A135-6E28-85BD-64CA-8F852F729984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링크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4271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1918" y="3938064"/>
            <a:ext cx="116730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과제설명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소스설명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학습정리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참고사항</a:t>
            </a: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0" y="1254055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my_strcpy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my_strrev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구현 시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헤더에 포함된 라이브러리로만 구현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trans_str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구현 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iostream,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string.h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헤더에 포함된 라이브러리로만 구현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배열 복사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실행 결과는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main( 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출력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String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실행 결과는 함수 내부에서 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과제설명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제약사항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00" y="2597483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문자열을 다른 버퍼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my_strcpy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구현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2309483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Char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복사 함수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A4A666-C568-F358-2DBE-58A8ED83346E}"/>
              </a:ext>
            </a:extLst>
          </p:cNvPr>
          <p:cNvSpPr txBox="1"/>
          <p:nvPr/>
        </p:nvSpPr>
        <p:spPr>
          <a:xfrm>
            <a:off x="719766" y="3345318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문자열을 입력 받은 버퍼내에서 바로 뒤집고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(swap), return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my_strrev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구현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A894EBE5-F15C-72D9-AE4C-101766E91DC1}"/>
              </a:ext>
            </a:extLst>
          </p:cNvPr>
          <p:cNvGrpSpPr/>
          <p:nvPr/>
        </p:nvGrpSpPr>
        <p:grpSpPr>
          <a:xfrm>
            <a:off x="719766" y="3057318"/>
            <a:ext cx="2916000" cy="269971"/>
            <a:chOff x="720000" y="1152000"/>
            <a:chExt cx="2916000" cy="269971"/>
          </a:xfrm>
        </p:grpSpPr>
        <p:sp>
          <p:nvSpPr>
            <p:cNvPr id="4" name="모서리가 둥근 직사각형 10">
              <a:extLst>
                <a:ext uri="{FF2B5EF4-FFF2-40B4-BE49-F238E27FC236}">
                  <a16:creationId xmlns:a16="http://schemas.microsoft.com/office/drawing/2014/main" id="{934F2AE6-8FEF-F854-5296-4D0EE8CD571B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AC02C9-BF36-59CE-F55E-3D78CA2382E0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Char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뒤집기 함수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1E7DF6A-D5C7-6239-9159-30850AF4D3E7}"/>
              </a:ext>
            </a:extLst>
          </p:cNvPr>
          <p:cNvSpPr txBox="1"/>
          <p:nvPr/>
        </p:nvSpPr>
        <p:spPr>
          <a:xfrm>
            <a:off x="719766" y="4059960"/>
            <a:ext cx="8466233" cy="57402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문자열을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변환하여 출력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변환된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라이브러리 함수를 이용하여 뒤집고 출력하는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trans_str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구현</a:t>
            </a:r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6809F7F2-E26D-F0DB-CE11-F41A34CBF71F}"/>
              </a:ext>
            </a:extLst>
          </p:cNvPr>
          <p:cNvGrpSpPr/>
          <p:nvPr/>
        </p:nvGrpSpPr>
        <p:grpSpPr>
          <a:xfrm>
            <a:off x="719766" y="4766108"/>
            <a:ext cx="2916000" cy="269971"/>
            <a:chOff x="720000" y="1152000"/>
            <a:chExt cx="2916000" cy="269971"/>
          </a:xfrm>
        </p:grpSpPr>
        <p:sp>
          <p:nvSpPr>
            <p:cNvPr id="15" name="모서리가 둥근 직사각형 10">
              <a:extLst>
                <a:ext uri="{FF2B5EF4-FFF2-40B4-BE49-F238E27FC236}">
                  <a16:creationId xmlns:a16="http://schemas.microsoft.com/office/drawing/2014/main" id="{FD7F2655-F146-338F-E59F-8DBF42675EF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68959C-51F9-07F9-EC24-D7B4F03387DB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 결과 화면</a:t>
              </a:r>
            </a:p>
          </p:txBody>
        </p:sp>
      </p:grpSp>
      <p:grpSp>
        <p:nvGrpSpPr>
          <p:cNvPr id="18" name="Group 42">
            <a:extLst>
              <a:ext uri="{FF2B5EF4-FFF2-40B4-BE49-F238E27FC236}">
                <a16:creationId xmlns:a16="http://schemas.microsoft.com/office/drawing/2014/main" id="{DD0C7EF6-B47E-9346-12E9-C762B45CFB87}"/>
              </a:ext>
            </a:extLst>
          </p:cNvPr>
          <p:cNvGrpSpPr/>
          <p:nvPr/>
        </p:nvGrpSpPr>
        <p:grpSpPr>
          <a:xfrm>
            <a:off x="719766" y="3774188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7F6F58A0-459C-3E1B-2E90-F7C94777D203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5C4C3D-82D4-0D1B-A82C-D7487E8CD6A7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String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변환 및 뒤집기 함수</a:t>
              </a:r>
            </a:p>
          </p:txBody>
        </p:sp>
      </p:grpSp>
      <p:pic>
        <p:nvPicPr>
          <p:cNvPr id="1026" name="그림 2">
            <a:extLst>
              <a:ext uri="{FF2B5EF4-FFF2-40B4-BE49-F238E27FC236}">
                <a16:creationId xmlns:a16="http://schemas.microsoft.com/office/drawing/2014/main" id="{FB08D745-F92D-19B8-E1B0-7CC54983A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/>
          <a:stretch/>
        </p:blipFill>
        <p:spPr bwMode="auto">
          <a:xfrm>
            <a:off x="838899" y="5052819"/>
            <a:ext cx="4114102" cy="127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5080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0" y="1296000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문자열을 복사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반전시킨 결과 및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변환시킨 문자열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변환된 문자열을 다시 반전시킨 결과 출력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2028" y="1026666"/>
            <a:ext cx="4180971" cy="26997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lvl="0"/>
            <a:r>
              <a:rPr lang="ko-KR" altLang="en-US" b="1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입력값이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매크로 값을 초과하지 않는 경우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00" y="4071934"/>
            <a:ext cx="6200917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문자열의 길이가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초과하는 경우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 초과를 알림과 동시에 프로그램 종료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1" name="Group 42"/>
          <p:cNvGrpSpPr/>
          <p:nvPr/>
        </p:nvGrpSpPr>
        <p:grpSpPr>
          <a:xfrm>
            <a:off x="719999" y="3786323"/>
            <a:ext cx="4232999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입력값이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매크로 값을 초과하는 경우</a:t>
              </a:r>
              <a:endPara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724BF06E-9DCC-E6D3-58C9-5608F741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28" y="1698600"/>
            <a:ext cx="3200677" cy="1699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6933839-985C-430D-4ECF-161694D5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8" y="4454135"/>
            <a:ext cx="3223539" cy="1287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9AAC14E8-EB45-A861-C041-EE38045949FF}"/>
              </a:ext>
            </a:extLst>
          </p:cNvPr>
          <p:cNvSpPr/>
          <p:nvPr/>
        </p:nvSpPr>
        <p:spPr>
          <a:xfrm>
            <a:off x="719769" y="1020194"/>
            <a:ext cx="52259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11726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19999" y="1296000"/>
            <a:ext cx="4388896" cy="251180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값을 변경할 때마다 모든 변수를 찾아 수정하는 작업은 번거로움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변수를 선언해 값을 선언하여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값만 바꾸는 것으로 모든 배열 값에 치환되도록 함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문자열이 프로그램에서 설정한 값보다 큰데도 정상 동작하면 안 되므로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if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예외처리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길이 구하는 함수를 호출해 변수에 저장 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변수 값이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초과하는지 판단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소스설명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 main()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FA9A00-6373-D560-8550-34EF765A5435}"/>
              </a:ext>
            </a:extLst>
          </p:cNvPr>
          <p:cNvGrpSpPr/>
          <p:nvPr/>
        </p:nvGrpSpPr>
        <p:grpSpPr>
          <a:xfrm>
            <a:off x="5346557" y="1357451"/>
            <a:ext cx="3260548" cy="601648"/>
            <a:chOff x="5346557" y="1357451"/>
            <a:chExt cx="3260548" cy="4347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0310E7-CC64-AD57-19BF-BF3D7389D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6557" y="1357451"/>
              <a:ext cx="3260548" cy="4347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DA2626-E760-2C7D-54AB-C24B73F3C191}"/>
                </a:ext>
              </a:extLst>
            </p:cNvPr>
            <p:cNvSpPr/>
            <p:nvPr/>
          </p:nvSpPr>
          <p:spPr>
            <a:xfrm>
              <a:off x="5346557" y="1633500"/>
              <a:ext cx="1724173" cy="1499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B28334-FC93-D7FA-9368-C277DE949537}"/>
              </a:ext>
            </a:extLst>
          </p:cNvPr>
          <p:cNvSpPr txBox="1"/>
          <p:nvPr/>
        </p:nvSpPr>
        <p:spPr>
          <a:xfrm>
            <a:off x="1006679" y="3884660"/>
            <a:ext cx="3984871" cy="6106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미만일 경우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동작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이상일 경우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 초과를 알리면서 프로그램 종료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01434CE-2C47-26CE-324A-76D7A54C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57" y="2707749"/>
            <a:ext cx="3260548" cy="3144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EAEF5B-A5A2-A568-27A6-6E64B784652F}"/>
              </a:ext>
            </a:extLst>
          </p:cNvPr>
          <p:cNvSpPr/>
          <p:nvPr/>
        </p:nvSpPr>
        <p:spPr>
          <a:xfrm>
            <a:off x="5397872" y="4012770"/>
            <a:ext cx="3174397" cy="1586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3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0" y="1296000"/>
            <a:ext cx="4578011" cy="195780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my_strrev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문자열 길이를 이용해 구현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그러나 이를 구하는 소스를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함수마다 넣으면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소스가 길어지고   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번거로움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길이를 함수로 만들어 다른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에서 호출해 사용하는 방식으로 설계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인덱스가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아닐 때 까지만 반복하며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문자열의 길이 카운트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소스설명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my_strlen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00" y="3819021"/>
            <a:ext cx="4578011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인덱스가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아닐 때 까지만 반복하며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인덱스의 값들을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1" name="Group 42"/>
          <p:cNvGrpSpPr/>
          <p:nvPr/>
        </p:nvGrpSpPr>
        <p:grpSpPr>
          <a:xfrm>
            <a:off x="720000" y="3531021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my_strcpy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1CBBF94-83BB-9EB5-4670-E892A5BD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38" y="1379890"/>
            <a:ext cx="3670129" cy="1396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81810F22-5E37-13BF-7296-5D8818548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45"/>
          <a:stretch/>
        </p:blipFill>
        <p:spPr>
          <a:xfrm>
            <a:off x="5632438" y="3891700"/>
            <a:ext cx="3670129" cy="1038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20103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1" y="1296000"/>
            <a:ext cx="3902334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my_strlen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for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= 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저장됨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즉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ch1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인덱스보다 한 개 더 많음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-=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1;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증가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감소하면서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swap.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소스설명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my_strrev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01" y="3425454"/>
            <a:ext cx="3843610" cy="195780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my_strrev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거치면서 문자열이 뒤집힌 상태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strrev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이용해 다시 원래 상태로 반전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길이를 반으로 나눠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swap.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홀수일 경우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가운데는 그대로이고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쪽만 반전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grpSp>
        <p:nvGrpSpPr>
          <p:cNvPr id="21" name="Group 42"/>
          <p:cNvGrpSpPr/>
          <p:nvPr/>
        </p:nvGrpSpPr>
        <p:grpSpPr>
          <a:xfrm>
            <a:off x="720000" y="3137455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trans_str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2A9E8300-A108-02CD-9E04-7F342A050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73747"/>
              </p:ext>
            </p:extLst>
          </p:nvPr>
        </p:nvGraphicFramePr>
        <p:xfrm>
          <a:off x="1002982" y="5458760"/>
          <a:ext cx="161199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285">
                  <a:extLst>
                    <a:ext uri="{9D8B030D-6E8A-4147-A177-3AD203B41FA5}">
                      <a16:colId xmlns:a16="http://schemas.microsoft.com/office/drawing/2014/main" val="687758200"/>
                    </a:ext>
                  </a:extLst>
                </a:gridCol>
                <a:gridCol w="230285">
                  <a:extLst>
                    <a:ext uri="{9D8B030D-6E8A-4147-A177-3AD203B41FA5}">
                      <a16:colId xmlns:a16="http://schemas.microsoft.com/office/drawing/2014/main" val="3431150611"/>
                    </a:ext>
                  </a:extLst>
                </a:gridCol>
                <a:gridCol w="230285">
                  <a:extLst>
                    <a:ext uri="{9D8B030D-6E8A-4147-A177-3AD203B41FA5}">
                      <a16:colId xmlns:a16="http://schemas.microsoft.com/office/drawing/2014/main" val="1799520810"/>
                    </a:ext>
                  </a:extLst>
                </a:gridCol>
                <a:gridCol w="230285">
                  <a:extLst>
                    <a:ext uri="{9D8B030D-6E8A-4147-A177-3AD203B41FA5}">
                      <a16:colId xmlns:a16="http://schemas.microsoft.com/office/drawing/2014/main" val="3447050008"/>
                    </a:ext>
                  </a:extLst>
                </a:gridCol>
                <a:gridCol w="230285">
                  <a:extLst>
                    <a:ext uri="{9D8B030D-6E8A-4147-A177-3AD203B41FA5}">
                      <a16:colId xmlns:a16="http://schemas.microsoft.com/office/drawing/2014/main" val="122779028"/>
                    </a:ext>
                  </a:extLst>
                </a:gridCol>
                <a:gridCol w="230285">
                  <a:extLst>
                    <a:ext uri="{9D8B030D-6E8A-4147-A177-3AD203B41FA5}">
                      <a16:colId xmlns:a16="http://schemas.microsoft.com/office/drawing/2014/main" val="1868959432"/>
                    </a:ext>
                  </a:extLst>
                </a:gridCol>
                <a:gridCol w="230285">
                  <a:extLst>
                    <a:ext uri="{9D8B030D-6E8A-4147-A177-3AD203B41FA5}">
                      <a16:colId xmlns:a16="http://schemas.microsoft.com/office/drawing/2014/main" val="1849245665"/>
                    </a:ext>
                  </a:extLst>
                </a:gridCol>
              </a:tblGrid>
              <a:tr h="182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b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d</a:t>
                      </a:r>
                      <a:endParaRPr lang="ko-KR" altLang="en-US" sz="12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e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f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g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43751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D1CBEF5B-7F5F-211B-A41C-DD68BEF56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1601"/>
              </p:ext>
            </p:extLst>
          </p:nvPr>
        </p:nvGraphicFramePr>
        <p:xfrm>
          <a:off x="2743318" y="5455159"/>
          <a:ext cx="14579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7758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1150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95208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705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79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8959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9245665"/>
                    </a:ext>
                  </a:extLst>
                </a:gridCol>
              </a:tblGrid>
              <a:tr h="15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g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f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d</a:t>
                      </a:r>
                      <a:endParaRPr lang="ko-KR" altLang="en-US" sz="12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b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43751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2E69919-5F1B-B17F-6E6B-2101FCA9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31483"/>
            <a:ext cx="4473328" cy="2004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1161DF-DBF6-B3C5-4ED0-939D3C557293}"/>
              </a:ext>
            </a:extLst>
          </p:cNvPr>
          <p:cNvSpPr/>
          <p:nvPr/>
        </p:nvSpPr>
        <p:spPr>
          <a:xfrm>
            <a:off x="5149893" y="2050304"/>
            <a:ext cx="3515135" cy="940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2EE541-2350-6B2C-D63C-6ECAB8C720A5}"/>
              </a:ext>
            </a:extLst>
          </p:cNvPr>
          <p:cNvSpPr/>
          <p:nvPr/>
        </p:nvSpPr>
        <p:spPr>
          <a:xfrm>
            <a:off x="5144146" y="1861692"/>
            <a:ext cx="581774" cy="1130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BF5DDA7-3B2A-90DC-E0A4-A718CB5D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34" y="3500374"/>
            <a:ext cx="4473327" cy="2225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D79C1B-9FC7-C1DB-A443-28E97AEEE6C0}"/>
              </a:ext>
            </a:extLst>
          </p:cNvPr>
          <p:cNvSpPr/>
          <p:nvPr/>
        </p:nvSpPr>
        <p:spPr>
          <a:xfrm>
            <a:off x="5091410" y="3806173"/>
            <a:ext cx="1839576" cy="1702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DAC1BC-1591-8E5C-ED80-CC335CD996AA}"/>
              </a:ext>
            </a:extLst>
          </p:cNvPr>
          <p:cNvSpPr/>
          <p:nvPr/>
        </p:nvSpPr>
        <p:spPr>
          <a:xfrm>
            <a:off x="5091410" y="4630869"/>
            <a:ext cx="2807264" cy="803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4625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  <a:p>
              <a:pPr lvl="0"/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학습정리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471A8-78B6-5922-7976-96CACAF49580}"/>
              </a:ext>
            </a:extLst>
          </p:cNvPr>
          <p:cNvSpPr txBox="1"/>
          <p:nvPr/>
        </p:nvSpPr>
        <p:spPr>
          <a:xfrm>
            <a:off x="720000" y="1284079"/>
            <a:ext cx="7340251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swap()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임시이라는 이론을 처음 접하게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되면서 구글링을 통해 이론 및 형식을 찾아가며 구현을 완료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값을 바꾸는 과정에서 이를 임시로 담고 있을 그릇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필요하다는 사고를 이해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051B6850-F752-5AD3-DFE1-CE400A662356}"/>
              </a:ext>
            </a:extLst>
          </p:cNvPr>
          <p:cNvGrpSpPr/>
          <p:nvPr/>
        </p:nvGrpSpPr>
        <p:grpSpPr>
          <a:xfrm>
            <a:off x="720000" y="996079"/>
            <a:ext cx="2916000" cy="269971"/>
            <a:chOff x="720000" y="1152000"/>
            <a:chExt cx="2916000" cy="269971"/>
          </a:xfrm>
        </p:grpSpPr>
        <p:sp>
          <p:nvSpPr>
            <p:cNvPr id="4" name="모서리가 둥근 직사각형 10">
              <a:extLst>
                <a:ext uri="{FF2B5EF4-FFF2-40B4-BE49-F238E27FC236}">
                  <a16:creationId xmlns:a16="http://schemas.microsoft.com/office/drawing/2014/main" id="{7073CDBA-5C6E-5124-0B37-182BBCEC4D5D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C60B18-76BB-80E1-FE2C-CFD28A8F50A6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swap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AE5532-926C-5032-3C72-97EAD53A2442}"/>
              </a:ext>
            </a:extLst>
          </p:cNvPr>
          <p:cNvSpPr txBox="1"/>
          <p:nvPr/>
        </p:nvSpPr>
        <p:spPr>
          <a:xfrm>
            <a:off x="720001" y="3644430"/>
            <a:ext cx="7109550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소스는 독자를 위해 가독성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일관성이 필요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일관된 가이드 라인을 따라 위험하고 지저분한 구조를 줄이는 소스 정리 작업이 중요함을 알게 됨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38D3EC43-507B-CC6E-AB54-3D27630064A3}"/>
              </a:ext>
            </a:extLst>
          </p:cNvPr>
          <p:cNvGrpSpPr/>
          <p:nvPr/>
        </p:nvGrpSpPr>
        <p:grpSpPr>
          <a:xfrm>
            <a:off x="720000" y="3356430"/>
            <a:ext cx="2916000" cy="269971"/>
            <a:chOff x="720000" y="1152000"/>
            <a:chExt cx="2916000" cy="269971"/>
          </a:xfrm>
        </p:grpSpPr>
        <p:sp>
          <p:nvSpPr>
            <p:cNvPr id="15" name="모서리가 둥근 직사각형 10">
              <a:extLst>
                <a:ext uri="{FF2B5EF4-FFF2-40B4-BE49-F238E27FC236}">
                  <a16:creationId xmlns:a16="http://schemas.microsoft.com/office/drawing/2014/main" id="{CAC2490D-5183-6E23-21D9-503D123CC300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168444-BC71-FFC2-E3F1-342CAC2F2F58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독자를 위한 소스 정리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921B505-02DF-A71C-678B-F9238C9AF33A}"/>
              </a:ext>
            </a:extLst>
          </p:cNvPr>
          <p:cNvSpPr txBox="1"/>
          <p:nvPr/>
        </p:nvSpPr>
        <p:spPr>
          <a:xfrm>
            <a:off x="720001" y="2464254"/>
            <a:ext cx="7109550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수를 생각하지 않고 소스를 구현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 설계 단계에서부터 예외를 고려하는 작업이 중요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Group 42">
            <a:extLst>
              <a:ext uri="{FF2B5EF4-FFF2-40B4-BE49-F238E27FC236}">
                <a16:creationId xmlns:a16="http://schemas.microsoft.com/office/drawing/2014/main" id="{F7D6E4A4-68C8-5EEF-BAB2-91BDE60F6781}"/>
              </a:ext>
            </a:extLst>
          </p:cNvPr>
          <p:cNvGrpSpPr/>
          <p:nvPr/>
        </p:nvGrpSpPr>
        <p:grpSpPr>
          <a:xfrm>
            <a:off x="720000" y="2176254"/>
            <a:ext cx="2916000" cy="269971"/>
            <a:chOff x="720000" y="1152000"/>
            <a:chExt cx="2916000" cy="269971"/>
          </a:xfrm>
        </p:grpSpPr>
        <p:sp>
          <p:nvSpPr>
            <p:cNvPr id="27" name="모서리가 둥근 직사각형 10">
              <a:extLst>
                <a:ext uri="{FF2B5EF4-FFF2-40B4-BE49-F238E27FC236}">
                  <a16:creationId xmlns:a16="http://schemas.microsoft.com/office/drawing/2014/main" id="{00C836A7-4159-57EA-9FF2-ABC656EFA702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872BB7-2ABA-9885-FD03-986689E315AF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예외처리의 중요성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D14FE3-6823-C60F-7175-535031E843B7}"/>
              </a:ext>
            </a:extLst>
          </p:cNvPr>
          <p:cNvSpPr txBox="1"/>
          <p:nvPr/>
        </p:nvSpPr>
        <p:spPr>
          <a:xfrm>
            <a:off x="720001" y="4842635"/>
            <a:ext cx="7109550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제약사항의 의도를 파악하는 것이 중요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지식이 부족한 상태에서의 무분별한 라이브러리 사용은 개발자를 게으르게 만들고 베이스를 잃게 만듦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기초를 다진 후 사용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4" name="Group 42">
            <a:extLst>
              <a:ext uri="{FF2B5EF4-FFF2-40B4-BE49-F238E27FC236}">
                <a16:creationId xmlns:a16="http://schemas.microsoft.com/office/drawing/2014/main" id="{11E069E3-FFB1-0BB7-A0C9-EACEAF23318F}"/>
              </a:ext>
            </a:extLst>
          </p:cNvPr>
          <p:cNvGrpSpPr/>
          <p:nvPr/>
        </p:nvGrpSpPr>
        <p:grpSpPr>
          <a:xfrm>
            <a:off x="720000" y="4554635"/>
            <a:ext cx="2916000" cy="269971"/>
            <a:chOff x="720000" y="1152000"/>
            <a:chExt cx="2916000" cy="269971"/>
          </a:xfrm>
        </p:grpSpPr>
        <p:sp>
          <p:nvSpPr>
            <p:cNvPr id="35" name="모서리가 둥근 직사각형 10">
              <a:extLst>
                <a:ext uri="{FF2B5EF4-FFF2-40B4-BE49-F238E27FC236}">
                  <a16:creationId xmlns:a16="http://schemas.microsoft.com/office/drawing/2014/main" id="{F795E77A-FA2F-A58B-943A-7D805667B1E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30292B-5623-1488-8DE9-78631606923D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 의존도 감소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756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  <a:p>
              <a:pPr lvl="0"/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학습정리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471A8-78B6-5922-7976-96CACAF49580}"/>
              </a:ext>
            </a:extLst>
          </p:cNvPr>
          <p:cNvSpPr txBox="1"/>
          <p:nvPr/>
        </p:nvSpPr>
        <p:spPr>
          <a:xfrm>
            <a:off x="720000" y="1284079"/>
            <a:ext cx="785794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매크로는 기본적인 개념만 알고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적용을 해본 적은 없는 상태였기 때문에 어려움을 겪음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프로젝트를 통해 매크로의 이론과 원리를 다시 상기시킬 수 있었으며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상황에 적용하는 것이 유용한지 학습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051B6850-F752-5AD3-DFE1-CE400A662356}"/>
              </a:ext>
            </a:extLst>
          </p:cNvPr>
          <p:cNvGrpSpPr/>
          <p:nvPr/>
        </p:nvGrpSpPr>
        <p:grpSpPr>
          <a:xfrm>
            <a:off x="720000" y="996079"/>
            <a:ext cx="2916000" cy="269971"/>
            <a:chOff x="720000" y="1152000"/>
            <a:chExt cx="2916000" cy="269971"/>
          </a:xfrm>
        </p:grpSpPr>
        <p:sp>
          <p:nvSpPr>
            <p:cNvPr id="4" name="모서리가 둥근 직사각형 10">
              <a:extLst>
                <a:ext uri="{FF2B5EF4-FFF2-40B4-BE49-F238E27FC236}">
                  <a16:creationId xmlns:a16="http://schemas.microsoft.com/office/drawing/2014/main" id="{7073CDBA-5C6E-5124-0B37-182BBCEC4D5D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C60B18-76BB-80E1-FE2C-CFD28A8F50A6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매크로</a:t>
              </a:r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65C070E-42C1-5B14-E8C1-1884BF4E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65769"/>
              </p:ext>
            </p:extLst>
          </p:nvPr>
        </p:nvGraphicFramePr>
        <p:xfrm>
          <a:off x="2005149" y="2278905"/>
          <a:ext cx="5895702" cy="1927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7851">
                  <a:extLst>
                    <a:ext uri="{9D8B030D-6E8A-4147-A177-3AD203B41FA5}">
                      <a16:colId xmlns:a16="http://schemas.microsoft.com/office/drawing/2014/main" val="1668202031"/>
                    </a:ext>
                  </a:extLst>
                </a:gridCol>
                <a:gridCol w="2947851">
                  <a:extLst>
                    <a:ext uri="{9D8B030D-6E8A-4147-A177-3AD203B41FA5}">
                      <a16:colId xmlns:a16="http://schemas.microsoft.com/office/drawing/2014/main" val="233153878"/>
                    </a:ext>
                  </a:extLst>
                </a:gridCol>
              </a:tblGrid>
              <a:tr h="281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매크로 적용 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매크로 적용 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414729"/>
                  </a:ext>
                </a:extLst>
              </a:tr>
              <a:tr h="11467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55458"/>
                  </a:ext>
                </a:extLst>
              </a:tr>
              <a:tr h="499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배열 값을 변경해줄 때마다 문자열을 하나씩 찾아가 수정해야 하는 작업이 필요</a:t>
                      </a:r>
                      <a:r>
                        <a:rPr lang="en-US" altLang="ko-KR" sz="120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매크로 변수의 상수 값만 </a:t>
                      </a:r>
                      <a:r>
                        <a:rPr lang="ko-KR" altLang="en-US" sz="1200" dirty="0" err="1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바꿔줌으로써</a:t>
                      </a:r>
                      <a:r>
                        <a:rPr lang="ko-KR" altLang="en-US" sz="120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모든 변수에 치환 가능</a:t>
                      </a:r>
                      <a:r>
                        <a:rPr lang="en-US" altLang="ko-KR" sz="120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64215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76736ECA-7DB9-6C14-61F7-3971BFE8E858}"/>
              </a:ext>
            </a:extLst>
          </p:cNvPr>
          <p:cNvGrpSpPr/>
          <p:nvPr/>
        </p:nvGrpSpPr>
        <p:grpSpPr>
          <a:xfrm>
            <a:off x="5051473" y="2699427"/>
            <a:ext cx="1961101" cy="893808"/>
            <a:chOff x="5066715" y="2761481"/>
            <a:chExt cx="1961101" cy="89380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F261611-0EBC-1100-CF16-88D2F157F1ED}"/>
                </a:ext>
              </a:extLst>
            </p:cNvPr>
            <p:cNvGrpSpPr/>
            <p:nvPr/>
          </p:nvGrpSpPr>
          <p:grpSpPr>
            <a:xfrm>
              <a:off x="5066715" y="2997099"/>
              <a:ext cx="1961101" cy="658190"/>
              <a:chOff x="5005462" y="2882526"/>
              <a:chExt cx="1840398" cy="61417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F6DCC40-C417-8B68-9B7A-F110DFD70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05462" y="2882526"/>
                <a:ext cx="1508891" cy="365792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CB10A55-D801-B838-CA9D-7327BB23C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9281" y="3298562"/>
                <a:ext cx="1836579" cy="198137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2837D43-D186-7FEA-B086-2CF7733D5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356" b="-1"/>
            <a:stretch/>
          </p:blipFill>
          <p:spPr>
            <a:xfrm>
              <a:off x="5097330" y="2761481"/>
              <a:ext cx="1546621" cy="163112"/>
            </a:xfrm>
            <a:prstGeom prst="rect">
              <a:avLst/>
            </a:prstGeom>
          </p:spPr>
        </p:pic>
      </p:grpSp>
      <p:pic>
        <p:nvPicPr>
          <p:cNvPr id="19" name="그림 18" descr="텍스트, 디자인, 대수학이(가) 표시된 사진&#10;&#10;자동 생성된 설명">
            <a:extLst>
              <a:ext uri="{FF2B5EF4-FFF2-40B4-BE49-F238E27FC236}">
                <a16:creationId xmlns:a16="http://schemas.microsoft.com/office/drawing/2014/main" id="{DCD3224A-C503-E110-0093-6C91ACA55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000" y="2699427"/>
            <a:ext cx="1530500" cy="7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02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34894</TotalTime>
  <Words>911</Words>
  <Application>Microsoft Office PowerPoint</Application>
  <PresentationFormat>A4 용지(210x297mm)</PresentationFormat>
  <Paragraphs>130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 Narrow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허소연</cp:lastModifiedBy>
  <cp:revision>2573</cp:revision>
  <cp:lastPrinted>2014-08-04T05:42:11Z</cp:lastPrinted>
  <dcterms:modified xsi:type="dcterms:W3CDTF">2023-06-28T01:21:30Z</dcterms:modified>
</cp:coreProperties>
</file>