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84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990A-5CF0-4DC3-A591-D8BB3E8F4E3C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D846-55CB-474C-B880-07A51F63D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7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990A-5CF0-4DC3-A591-D8BB3E8F4E3C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D846-55CB-474C-B880-07A51F63D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25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990A-5CF0-4DC3-A591-D8BB3E8F4E3C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D846-55CB-474C-B880-07A51F63D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5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990A-5CF0-4DC3-A591-D8BB3E8F4E3C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D846-55CB-474C-B880-07A51F63D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990A-5CF0-4DC3-A591-D8BB3E8F4E3C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D846-55CB-474C-B880-07A51F63D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990A-5CF0-4DC3-A591-D8BB3E8F4E3C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D846-55CB-474C-B880-07A51F63D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990A-5CF0-4DC3-A591-D8BB3E8F4E3C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D846-55CB-474C-B880-07A51F63D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3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990A-5CF0-4DC3-A591-D8BB3E8F4E3C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D846-55CB-474C-B880-07A51F63D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02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990A-5CF0-4DC3-A591-D8BB3E8F4E3C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D846-55CB-474C-B880-07A51F63D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5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990A-5CF0-4DC3-A591-D8BB3E8F4E3C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D846-55CB-474C-B880-07A51F63D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990A-5CF0-4DC3-A591-D8BB3E8F4E3C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D846-55CB-474C-B880-07A51F63D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5990A-5CF0-4DC3-A591-D8BB3E8F4E3C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D846-55CB-474C-B880-07A51F63D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프로그래밍실습</a:t>
            </a:r>
            <a:r>
              <a:rPr lang="en-US" altLang="ko-KR" b="1" dirty="0" smtClean="0"/>
              <a:t>1 </a:t>
            </a:r>
            <a:r>
              <a:rPr lang="ko-KR" altLang="en-US" b="1" dirty="0" smtClean="0"/>
              <a:t>복습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0640" y="3509963"/>
            <a:ext cx="9144000" cy="1655762"/>
          </a:xfrm>
        </p:spPr>
        <p:txBody>
          <a:bodyPr>
            <a:noAutofit/>
          </a:bodyPr>
          <a:lstStyle/>
          <a:p>
            <a:endParaRPr lang="en-US" altLang="ko-KR" sz="2800" dirty="0" smtClean="0"/>
          </a:p>
          <a:p>
            <a:r>
              <a:rPr lang="ko-KR" altLang="en-US" sz="2800" dirty="0" smtClean="0"/>
              <a:t>반 상 우</a:t>
            </a:r>
            <a:endParaRPr lang="en-US" altLang="ko-KR" sz="2800" dirty="0" smtClean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07300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40079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ko-KR" altLang="en-US" dirty="0"/>
              <a:t>◆ </a:t>
            </a:r>
            <a:r>
              <a:rPr lang="ko-KR" altLang="en-US" dirty="0" smtClean="0"/>
              <a:t>활동</a:t>
            </a:r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/>
          </a:p>
          <a:p>
            <a:pPr fontAlgn="base">
              <a:buFontTx/>
              <a:buChar char="-"/>
            </a:pPr>
            <a:r>
              <a:rPr lang="en-US" altLang="ko-KR" dirty="0" smtClean="0"/>
              <a:t>for</a:t>
            </a:r>
            <a:r>
              <a:rPr lang="en-US" altLang="ko-KR" dirty="0"/>
              <a:t>, while, do while </a:t>
            </a:r>
            <a:r>
              <a:rPr lang="ko-KR" altLang="en-US" dirty="0"/>
              <a:t>반복제어문의 기능 이해를 위한 프로그램 구현 및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fontAlgn="base">
              <a:buFontTx/>
              <a:buChar char="-"/>
            </a:pPr>
            <a:endParaRPr lang="ko-KR" altLang="en-US" dirty="0"/>
          </a:p>
          <a:p>
            <a:pPr fontAlgn="base">
              <a:buFontTx/>
              <a:buChar char="-"/>
            </a:pPr>
            <a:r>
              <a:rPr lang="ko-KR" altLang="en-US" dirty="0" smtClean="0"/>
              <a:t>반복제어문을 </a:t>
            </a:r>
            <a:r>
              <a:rPr lang="ko-KR" altLang="en-US" dirty="0"/>
              <a:t>활용한 프로그램 구현 및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fontAlgn="base">
              <a:buFontTx/>
              <a:buChar char="-"/>
            </a:pP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 </a:t>
            </a:r>
            <a:r>
              <a:rPr lang="ko-KR" altLang="en-US" dirty="0"/>
              <a:t>중첩 반복제어문을 활용한 응용 프로그램 구현 및 발표</a:t>
            </a:r>
          </a:p>
          <a:p>
            <a:pPr marL="0" indent="0" fontAlgn="base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8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2480" y="640080"/>
            <a:ext cx="10515600" cy="5841683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ko-KR" altLang="en-US" dirty="0" smtClean="0"/>
              <a:t>◆ </a:t>
            </a:r>
            <a:r>
              <a:rPr lang="ko-KR" altLang="en-US" dirty="0"/>
              <a:t>반복제어문을 활용한 프로그램 구현</a:t>
            </a:r>
          </a:p>
          <a:p>
            <a:pPr marL="0" indent="0" fontAlgn="base">
              <a:buNone/>
            </a:pPr>
            <a:r>
              <a:rPr lang="en-US" altLang="ko-KR" dirty="0"/>
              <a:t>1. </a:t>
            </a:r>
            <a:r>
              <a:rPr lang="ko-KR" altLang="en-US" dirty="0"/>
              <a:t>아래와 같은 결과를 출력하는 프로그램을 반복제어문을 활용하여 구현</a:t>
            </a:r>
            <a:r>
              <a:rPr lang="en-US" altLang="ko-KR" dirty="0" smtClean="0"/>
              <a:t>.</a:t>
            </a:r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endParaRPr lang="en-US" altLang="ko-KR" dirty="0" smtClean="0"/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endParaRPr lang="en-US" altLang="ko-KR" dirty="0" smtClean="0"/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endParaRPr lang="en-US" altLang="ko-KR" dirty="0" smtClean="0"/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endParaRPr lang="en-US" altLang="ko-KR" dirty="0" smtClean="0"/>
          </a:p>
          <a:p>
            <a:pPr marL="0" indent="0" fontAlgn="base">
              <a:buNone/>
            </a:pPr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/>
              <a:t>아래와 같은 결과를 출력하는 프로그램을 반복제어문을 활용하여 구현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54321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5432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543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54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 smtClean="0"/>
              <a:t>5</a:t>
            </a:r>
          </a:p>
          <a:p>
            <a:pPr marL="0" indent="0" fontAlgn="base">
              <a:buNone/>
            </a:pP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3. </a:t>
            </a:r>
            <a:r>
              <a:rPr lang="ko-KR" altLang="en-US" dirty="0"/>
              <a:t>표준입력으로 입력한 정수에서 각각의 자리에 해당하는 수를 반대로 출력하는 프로그램을 구현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12345 --&gt; 54321</a:t>
            </a:r>
            <a:endParaRPr lang="ko-KR" altLang="en-US" dirty="0"/>
          </a:p>
          <a:p>
            <a:pPr marL="0" indent="0" fontAlgn="base">
              <a:buNone/>
            </a:pPr>
            <a:endParaRPr lang="ko-KR" altLang="en-US" dirty="0"/>
          </a:p>
          <a:p>
            <a:pPr marL="0" indent="0" fontAlgn="base">
              <a:buNone/>
            </a:pP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8875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94118"/>
              </p:ext>
            </p:extLst>
          </p:nvPr>
        </p:nvGraphicFramePr>
        <p:xfrm>
          <a:off x="1503902" y="1495965"/>
          <a:ext cx="5320030" cy="1709293"/>
        </p:xfrm>
        <a:graphic>
          <a:graphicData uri="http://schemas.openxmlformats.org/drawingml/2006/table">
            <a:tbl>
              <a:tblPr/>
              <a:tblGrid>
                <a:gridCol w="1064006">
                  <a:extLst>
                    <a:ext uri="{9D8B030D-6E8A-4147-A177-3AD203B41FA5}">
                      <a16:colId xmlns:a16="http://schemas.microsoft.com/office/drawing/2014/main" val="1624070683"/>
                    </a:ext>
                  </a:extLst>
                </a:gridCol>
                <a:gridCol w="1064006">
                  <a:extLst>
                    <a:ext uri="{9D8B030D-6E8A-4147-A177-3AD203B41FA5}">
                      <a16:colId xmlns:a16="http://schemas.microsoft.com/office/drawing/2014/main" val="4094971577"/>
                    </a:ext>
                  </a:extLst>
                </a:gridCol>
                <a:gridCol w="1064006">
                  <a:extLst>
                    <a:ext uri="{9D8B030D-6E8A-4147-A177-3AD203B41FA5}">
                      <a16:colId xmlns:a16="http://schemas.microsoft.com/office/drawing/2014/main" val="3224904492"/>
                    </a:ext>
                  </a:extLst>
                </a:gridCol>
                <a:gridCol w="1064006">
                  <a:extLst>
                    <a:ext uri="{9D8B030D-6E8A-4147-A177-3AD203B41FA5}">
                      <a16:colId xmlns:a16="http://schemas.microsoft.com/office/drawing/2014/main" val="3553793267"/>
                    </a:ext>
                  </a:extLst>
                </a:gridCol>
                <a:gridCol w="1064006">
                  <a:extLst>
                    <a:ext uri="{9D8B030D-6E8A-4147-A177-3AD203B41FA5}">
                      <a16:colId xmlns:a16="http://schemas.microsoft.com/office/drawing/2014/main" val="32826780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***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****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*** </a:t>
                      </a: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*****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*******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*******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*****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***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******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****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***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 </a:t>
                      </a: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***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****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***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346327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73225" y="14503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82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655320"/>
            <a:ext cx="10515600" cy="5795963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buNone/>
            </a:pPr>
            <a:r>
              <a:rPr lang="ko-KR" altLang="en-US" dirty="0"/>
              <a:t>◆ </a:t>
            </a:r>
            <a:r>
              <a:rPr lang="ko-KR" altLang="en-US" dirty="0" err="1"/>
              <a:t>조건제어문</a:t>
            </a:r>
            <a:r>
              <a:rPr lang="en-US" altLang="ko-KR" dirty="0"/>
              <a:t>, </a:t>
            </a:r>
            <a:r>
              <a:rPr lang="ko-KR" altLang="en-US" dirty="0" err="1"/>
              <a:t>반복제어문</a:t>
            </a:r>
            <a:r>
              <a:rPr lang="en-US" altLang="ko-KR" dirty="0"/>
              <a:t>, </a:t>
            </a:r>
            <a:r>
              <a:rPr lang="ko-KR" altLang="en-US" dirty="0"/>
              <a:t>함수를 종합적으로 활용한 응용프로그램 구현 능력 향상</a:t>
            </a:r>
          </a:p>
          <a:p>
            <a:pPr marL="0" indent="0" fontAlgn="base">
              <a:lnSpc>
                <a:spcPct val="100000"/>
              </a:lnSpc>
              <a:buNone/>
            </a:pPr>
            <a:endParaRPr lang="ko-KR" altLang="en-US" dirty="0"/>
          </a:p>
          <a:p>
            <a:pPr fontAlgn="base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for</a:t>
            </a:r>
            <a:r>
              <a:rPr lang="en-US" altLang="ko-KR" dirty="0"/>
              <a:t>, while, do while </a:t>
            </a:r>
            <a:r>
              <a:rPr lang="ko-KR" altLang="en-US" dirty="0"/>
              <a:t>반복제어문과 </a:t>
            </a:r>
            <a:r>
              <a:rPr lang="en-US" altLang="ko-KR" dirty="0"/>
              <a:t>if else </a:t>
            </a:r>
            <a:r>
              <a:rPr lang="ko-KR" altLang="en-US" dirty="0" err="1"/>
              <a:t>조건제어문</a:t>
            </a:r>
            <a:r>
              <a:rPr lang="en-US" altLang="ko-KR" dirty="0"/>
              <a:t>, </a:t>
            </a:r>
            <a:r>
              <a:rPr lang="ko-KR" altLang="en-US" dirty="0"/>
              <a:t>함수의 복합적 활용 </a:t>
            </a:r>
            <a:r>
              <a:rPr lang="ko-KR" altLang="en-US" dirty="0" smtClean="0"/>
              <a:t>이해</a:t>
            </a:r>
            <a:endParaRPr lang="en-US" altLang="ko-KR" dirty="0" smtClean="0"/>
          </a:p>
          <a:p>
            <a:pPr fontAlgn="base">
              <a:lnSpc>
                <a:spcPct val="100000"/>
              </a:lnSpc>
              <a:buFontTx/>
              <a:buChar char="-"/>
            </a:pPr>
            <a:endParaRPr lang="ko-KR" altLang="en-US" dirty="0"/>
          </a:p>
          <a:p>
            <a:pPr fontAlgn="base">
              <a:lnSpc>
                <a:spcPct val="100000"/>
              </a:lnSpc>
              <a:buFontTx/>
              <a:buChar char="-"/>
            </a:pPr>
            <a:r>
              <a:rPr lang="ko-KR" altLang="en-US" dirty="0" err="1" smtClean="0"/>
              <a:t>반복제어문</a:t>
            </a:r>
            <a:r>
              <a:rPr lang="en-US" altLang="ko-KR" dirty="0"/>
              <a:t>, </a:t>
            </a:r>
            <a:r>
              <a:rPr lang="ko-KR" altLang="en-US" dirty="0" err="1"/>
              <a:t>조건제어문</a:t>
            </a:r>
            <a:r>
              <a:rPr lang="en-US" altLang="ko-KR" dirty="0"/>
              <a:t>, </a:t>
            </a:r>
            <a:r>
              <a:rPr lang="ko-KR" altLang="en-US" dirty="0"/>
              <a:t>함수를 복합적으로 활용한 응용 프로그램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fontAlgn="base">
              <a:lnSpc>
                <a:spcPct val="100000"/>
              </a:lnSpc>
              <a:buFontTx/>
              <a:buChar char="-"/>
            </a:pPr>
            <a:endParaRPr lang="ko-KR" altLang="en-US" dirty="0"/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사용자 </a:t>
            </a:r>
            <a:r>
              <a:rPr lang="ko-KR" altLang="en-US" dirty="0" err="1"/>
              <a:t>정의함수</a:t>
            </a:r>
            <a:r>
              <a:rPr lang="ko-KR" altLang="en-US" dirty="0"/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3259685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40079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ko-KR" altLang="en-US" dirty="0"/>
              <a:t>◆ </a:t>
            </a:r>
            <a:r>
              <a:rPr lang="ko-KR" altLang="en-US" dirty="0" smtClean="0"/>
              <a:t>활동</a:t>
            </a:r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/>
          </a:p>
          <a:p>
            <a:pPr fontAlgn="base">
              <a:buFontTx/>
              <a:buChar char="-"/>
            </a:pPr>
            <a:r>
              <a:rPr lang="en-US" altLang="ko-KR" dirty="0" smtClean="0"/>
              <a:t>for</a:t>
            </a:r>
            <a:r>
              <a:rPr lang="en-US" altLang="ko-KR" dirty="0"/>
              <a:t>, while, do while </a:t>
            </a:r>
            <a:r>
              <a:rPr lang="ko-KR" altLang="en-US" dirty="0"/>
              <a:t>반복제어문과 </a:t>
            </a:r>
            <a:r>
              <a:rPr lang="en-US" altLang="ko-KR" dirty="0"/>
              <a:t>if else </a:t>
            </a:r>
            <a:r>
              <a:rPr lang="ko-KR" altLang="en-US" dirty="0" err="1"/>
              <a:t>조건제어문</a:t>
            </a:r>
            <a:r>
              <a:rPr lang="en-US" altLang="ko-KR" dirty="0"/>
              <a:t>, </a:t>
            </a:r>
            <a:r>
              <a:rPr lang="ko-KR" altLang="en-US" dirty="0"/>
              <a:t>함수의 복합적 활용 프로그램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fontAlgn="base">
              <a:buFontTx/>
              <a:buChar char="-"/>
            </a:pPr>
            <a:endParaRPr lang="ko-KR" altLang="en-US" dirty="0"/>
          </a:p>
          <a:p>
            <a:pPr fontAlgn="base">
              <a:buFontTx/>
              <a:buChar char="-"/>
            </a:pPr>
            <a:r>
              <a:rPr lang="ko-KR" altLang="en-US" dirty="0" smtClean="0"/>
              <a:t>시스템 </a:t>
            </a:r>
            <a:r>
              <a:rPr lang="ko-KR" altLang="en-US" dirty="0"/>
              <a:t>제공 라이브러리 함수 이해 및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fontAlgn="base">
              <a:buFontTx/>
              <a:buChar char="-"/>
            </a:pP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 </a:t>
            </a:r>
            <a:r>
              <a:rPr lang="ko-KR" altLang="en-US" dirty="0"/>
              <a:t>사용자 정의 함수 이해 및 활용</a:t>
            </a:r>
          </a:p>
          <a:p>
            <a:pPr marL="0" indent="0" fontAlgn="base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331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2480" y="640080"/>
            <a:ext cx="10515600" cy="5841683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buNone/>
            </a:pPr>
            <a:r>
              <a:rPr lang="ko-KR" altLang="en-US" sz="2400" dirty="0" smtClean="0"/>
              <a:t>◆ </a:t>
            </a:r>
            <a:r>
              <a:rPr lang="ko-KR" altLang="en-US" sz="2400" dirty="0" err="1"/>
              <a:t>조건제어문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반복제어문</a:t>
            </a:r>
            <a:r>
              <a:rPr lang="en-US" altLang="ko-KR" sz="2400" dirty="0"/>
              <a:t>, </a:t>
            </a:r>
            <a:r>
              <a:rPr lang="ko-KR" altLang="en-US" sz="2400" dirty="0"/>
              <a:t>함수를 종합적으로 활용한 응용프로그램 구현 </a:t>
            </a:r>
          </a:p>
          <a:p>
            <a:pPr marL="0" indent="0" fontAlgn="base">
              <a:lnSpc>
                <a:spcPct val="100000"/>
              </a:lnSpc>
              <a:buNone/>
            </a:pPr>
            <a:endParaRPr lang="ko-KR" altLang="en-US" sz="2400" dirty="0"/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altLang="ko-KR" sz="2400" dirty="0"/>
              <a:t>1. </a:t>
            </a:r>
            <a:r>
              <a:rPr lang="ko-KR" altLang="en-US" sz="2400" dirty="0" err="1"/>
              <a:t>난수</a:t>
            </a:r>
            <a:r>
              <a:rPr lang="ko-KR" altLang="en-US" sz="2400" dirty="0"/>
              <a:t> 발생 함수를 이용하여</a:t>
            </a:r>
            <a:r>
              <a:rPr lang="en-US" altLang="ko-KR" sz="2400" dirty="0"/>
              <a:t>, </a:t>
            </a:r>
            <a:r>
              <a:rPr lang="ko-KR" altLang="en-US" sz="2400" dirty="0"/>
              <a:t>임의의 두 수를 생성하고</a:t>
            </a:r>
            <a:r>
              <a:rPr lang="en-US" altLang="ko-KR" sz="2400" dirty="0"/>
              <a:t>, </a:t>
            </a:r>
            <a:r>
              <a:rPr lang="ko-KR" altLang="en-US" sz="2400" dirty="0"/>
              <a:t>생성된 두 수의 곱셈 결과를 사용자에게 답하게 해서</a:t>
            </a:r>
            <a:r>
              <a:rPr lang="en-US" altLang="ko-KR" sz="2400" dirty="0"/>
              <a:t>, </a:t>
            </a:r>
            <a:r>
              <a:rPr lang="ko-KR" altLang="en-US" sz="2400" dirty="0"/>
              <a:t>답이 맞으면 정답이라고 알려주고</a:t>
            </a:r>
            <a:r>
              <a:rPr lang="en-US" altLang="ko-KR" sz="2400" dirty="0"/>
              <a:t>, </a:t>
            </a:r>
            <a:r>
              <a:rPr lang="ko-KR" altLang="en-US" sz="2400" dirty="0"/>
              <a:t>답이 틀리면 반복해서 답을 입력할 수 있도록 하는 프로그램 </a:t>
            </a:r>
            <a:r>
              <a:rPr lang="ko-KR" altLang="en-US" sz="2400" dirty="0" smtClean="0"/>
              <a:t>구현</a:t>
            </a:r>
            <a:endParaRPr lang="en-US" altLang="ko-KR" sz="2400" dirty="0" smtClean="0"/>
          </a:p>
          <a:p>
            <a:pPr marL="0" indent="0" fontAlgn="base">
              <a:lnSpc>
                <a:spcPct val="100000"/>
              </a:lnSpc>
              <a:buNone/>
            </a:pPr>
            <a:endParaRPr lang="ko-KR" altLang="en-US" sz="2400" dirty="0"/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위의 </a:t>
            </a:r>
            <a:r>
              <a:rPr lang="en-US" altLang="ko-KR" sz="2400" dirty="0"/>
              <a:t>1</a:t>
            </a:r>
            <a:r>
              <a:rPr lang="ko-KR" altLang="en-US" sz="2400" dirty="0"/>
              <a:t>번 프로그램에서 정답일 경우에 사용자에게 다시 곱셈을 할지 물어보고</a:t>
            </a:r>
            <a:r>
              <a:rPr lang="en-US" altLang="ko-KR" sz="2400" dirty="0"/>
              <a:t>, </a:t>
            </a:r>
            <a:r>
              <a:rPr lang="ko-KR" altLang="en-US" sz="2400" dirty="0"/>
              <a:t>사용자가 다시 하기를 희망하면 게임을 다시 할 수 있도록 변형한 프로그램 </a:t>
            </a:r>
            <a:r>
              <a:rPr lang="ko-KR" altLang="en-US" sz="2400" dirty="0" smtClean="0"/>
              <a:t>구현</a:t>
            </a:r>
            <a:endParaRPr lang="en-US" altLang="ko-KR" sz="2400" dirty="0" smtClean="0"/>
          </a:p>
          <a:p>
            <a:pPr marL="0" indent="0" fontAlgn="base">
              <a:lnSpc>
                <a:spcPct val="100000"/>
              </a:lnSpc>
              <a:buNone/>
            </a:pPr>
            <a:endParaRPr lang="ko-KR" altLang="en-US" sz="2400" dirty="0"/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사칙연산을 하는 </a:t>
            </a:r>
            <a:r>
              <a:rPr lang="en-US" altLang="ko-KR" sz="2400" dirty="0"/>
              <a:t>4</a:t>
            </a:r>
            <a:r>
              <a:rPr lang="ko-KR" altLang="en-US" sz="2400" dirty="0"/>
              <a:t>개의 사용자 </a:t>
            </a:r>
            <a:r>
              <a:rPr lang="ko-KR" altLang="en-US" sz="2400" dirty="0" smtClean="0"/>
              <a:t>정의 함수를 </a:t>
            </a:r>
            <a:r>
              <a:rPr lang="ko-KR" altLang="en-US" sz="2400" dirty="0"/>
              <a:t>포함한 프로그램 구현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8875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73225" y="14503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99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655320"/>
            <a:ext cx="10515600" cy="579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dirty="0"/>
              <a:t>◆ </a:t>
            </a:r>
            <a:r>
              <a:rPr lang="ko-KR" altLang="en-US" dirty="0" smtClean="0"/>
              <a:t>배열을 </a:t>
            </a:r>
            <a:r>
              <a:rPr lang="ko-KR" altLang="en-US" dirty="0"/>
              <a:t>활용한 응용프로그램 구현 능력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/>
          </a:p>
          <a:p>
            <a:pPr fontAlgn="base">
              <a:buFontTx/>
              <a:buChar char="-"/>
            </a:pP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/>
              <a:t>배열 개념 이해 및 배열을 이용한 기초프로그램 구현 능력 향상 </a:t>
            </a:r>
          </a:p>
        </p:txBody>
      </p:sp>
    </p:spTree>
    <p:extLst>
      <p:ext uri="{BB962C8B-B14F-4D97-AF65-F5344CB8AC3E}">
        <p14:creationId xmlns:p14="http://schemas.microsoft.com/office/powerpoint/2010/main" val="59072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40079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ko-KR" altLang="en-US" dirty="0"/>
              <a:t>◆ </a:t>
            </a:r>
            <a:r>
              <a:rPr lang="ko-KR" altLang="en-US" dirty="0" smtClean="0"/>
              <a:t>활동</a:t>
            </a:r>
            <a:endParaRPr lang="en-US" altLang="ko-KR" dirty="0" smtClean="0"/>
          </a:p>
          <a:p>
            <a:pPr marL="0" indent="0" fontAlgn="base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  <a:p>
            <a:pPr fontAlgn="base">
              <a:buFontTx/>
              <a:buChar char="-"/>
            </a:pPr>
            <a:r>
              <a:rPr lang="ko-KR" altLang="en-US" dirty="0" smtClean="0"/>
              <a:t>배열 </a:t>
            </a:r>
            <a:r>
              <a:rPr lang="ko-KR" altLang="en-US" dirty="0"/>
              <a:t>개념에 대한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fontAlgn="base">
              <a:buFontTx/>
              <a:buChar char="-"/>
            </a:pP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 </a:t>
            </a:r>
            <a:r>
              <a:rPr lang="ko-KR" altLang="en-US" dirty="0"/>
              <a:t>배열을 이용한 기초프로그램 구현</a:t>
            </a:r>
          </a:p>
          <a:p>
            <a:pPr marL="0" indent="0" fontAlgn="base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450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2480" y="640080"/>
            <a:ext cx="10515600" cy="5841683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400" dirty="0" smtClean="0"/>
              <a:t>◆ </a:t>
            </a:r>
            <a:r>
              <a:rPr lang="ko-KR" altLang="en-US" dirty="0" smtClean="0"/>
              <a:t>배열을 </a:t>
            </a:r>
            <a:r>
              <a:rPr lang="ko-KR" altLang="en-US" dirty="0"/>
              <a:t>이용한 응용프로그램 구현 </a:t>
            </a: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배열을 </a:t>
            </a:r>
            <a:r>
              <a:rPr lang="ko-KR" altLang="en-US" dirty="0"/>
              <a:t>사용하여 키보드로부터 </a:t>
            </a:r>
            <a:r>
              <a:rPr lang="en-US" altLang="ko-KR" dirty="0"/>
              <a:t>10, 20, 30, 40, 50, 60</a:t>
            </a:r>
            <a:r>
              <a:rPr lang="ko-KR" altLang="en-US" dirty="0"/>
              <a:t>을 </a:t>
            </a:r>
            <a:r>
              <a:rPr lang="ko-KR" altLang="en-US" dirty="0" smtClean="0"/>
              <a:t>입력 받아</a:t>
            </a:r>
            <a:r>
              <a:rPr lang="en-US" altLang="ko-KR" dirty="0"/>
              <a:t>, </a:t>
            </a:r>
            <a:r>
              <a:rPr lang="ko-KR" altLang="en-US" dirty="0"/>
              <a:t>배열을 초기화하여 출력하고 배열의 총합과 평균을 구하여 출력하는 프로그램 구현</a:t>
            </a:r>
          </a:p>
          <a:p>
            <a:pPr marL="514350" indent="-514350" fontAlgn="base">
              <a:lnSpc>
                <a:spcPct val="120000"/>
              </a:lnSpc>
              <a:buAutoNum type="arabicPeriod"/>
            </a:pP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/>
              <a:t>2. 1</a:t>
            </a:r>
            <a:r>
              <a:rPr lang="ko-KR" altLang="en-US" dirty="0"/>
              <a:t>번 문제에서 최대</a:t>
            </a:r>
            <a:r>
              <a:rPr lang="en-US" altLang="ko-KR" dirty="0"/>
              <a:t>, </a:t>
            </a:r>
            <a:r>
              <a:rPr lang="ko-KR" altLang="en-US" dirty="0"/>
              <a:t>최소값을 구하는 기능을 추가하여 프로그램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화씨 온도를 섭씨 온도로 변환하는 프로그램 구현</a:t>
            </a:r>
            <a:r>
              <a:rPr lang="en-US" altLang="ko-KR" dirty="0"/>
              <a:t>. </a:t>
            </a:r>
            <a:r>
              <a:rPr lang="ko-KR" altLang="en-US" dirty="0"/>
              <a:t>화씨 온도는 키보드로 부터 입력 </a:t>
            </a:r>
            <a:r>
              <a:rPr lang="ko-KR" altLang="en-US" dirty="0" smtClean="0"/>
              <a:t>받음</a:t>
            </a: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8875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73225" y="14503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31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655320"/>
            <a:ext cx="10515600" cy="579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dirty="0"/>
              <a:t>◆ 배열을 활용한 다양한 응용프로그램 구현 능력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 </a:t>
            </a:r>
            <a:r>
              <a:rPr lang="ko-KR" altLang="en-US" dirty="0"/>
              <a:t>배열 개념 정립</a:t>
            </a:r>
          </a:p>
          <a:p>
            <a:pPr marL="0" indent="0" fontAlgn="base">
              <a:buNone/>
            </a:pPr>
            <a:endParaRPr lang="en-US" altLang="ko-KR" dirty="0" smtClean="0"/>
          </a:p>
          <a:p>
            <a:pPr marL="0" indent="0"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/>
              <a:t>다양한 </a:t>
            </a:r>
            <a:r>
              <a:rPr lang="ko-KR" altLang="en-US" dirty="0" err="1"/>
              <a:t>자료형</a:t>
            </a:r>
            <a:r>
              <a:rPr lang="ko-KR" altLang="en-US" dirty="0"/>
              <a:t> 배열 선언과 활용에 대하 이해 증진</a:t>
            </a:r>
          </a:p>
          <a:p>
            <a:pPr marL="0" indent="0" fontAlgn="base">
              <a:buNone/>
            </a:pPr>
            <a:endParaRPr lang="en-US" altLang="ko-KR" dirty="0" smtClean="0"/>
          </a:p>
          <a:p>
            <a:pPr marL="0" indent="0"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/>
              <a:t>배열을 이용한 다양한 프로그램 구현 능력 향상 </a:t>
            </a:r>
          </a:p>
        </p:txBody>
      </p:sp>
    </p:spTree>
    <p:extLst>
      <p:ext uri="{BB962C8B-B14F-4D97-AF65-F5344CB8AC3E}">
        <p14:creationId xmlns:p14="http://schemas.microsoft.com/office/powerpoint/2010/main" val="1376119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40079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ko-KR" altLang="en-US" dirty="0"/>
              <a:t>◆ </a:t>
            </a:r>
            <a:r>
              <a:rPr lang="ko-KR" altLang="en-US" dirty="0" smtClean="0"/>
              <a:t>활동</a:t>
            </a:r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 </a:t>
            </a:r>
            <a:r>
              <a:rPr lang="ko-KR" altLang="en-US" dirty="0"/>
              <a:t>배열 개념 이해에 대한 발표</a:t>
            </a:r>
          </a:p>
          <a:p>
            <a:pPr marL="0" indent="0" fontAlgn="base">
              <a:buNone/>
            </a:pPr>
            <a:endParaRPr lang="en-US" altLang="ko-KR" dirty="0" smtClean="0"/>
          </a:p>
          <a:p>
            <a:pPr marL="0" indent="0"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/>
              <a:t>다양한 </a:t>
            </a:r>
            <a:r>
              <a:rPr lang="ko-KR" altLang="en-US" dirty="0" err="1"/>
              <a:t>자료형을</a:t>
            </a:r>
            <a:r>
              <a:rPr lang="ko-KR" altLang="en-US" dirty="0"/>
              <a:t> 갖는 배열 선언 및 활용 프로그램 구현</a:t>
            </a:r>
          </a:p>
          <a:p>
            <a:pPr marL="0" indent="0" fontAlgn="base">
              <a:buNone/>
            </a:pPr>
            <a:endParaRPr lang="en-US" altLang="ko-KR" dirty="0" smtClean="0"/>
          </a:p>
          <a:p>
            <a:pPr marL="0" indent="0"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/>
              <a:t>배열을 이용한 다양한 프로그램 구현</a:t>
            </a:r>
          </a:p>
          <a:p>
            <a:pPr marL="0" indent="0" fontAlgn="base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64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2480" y="640080"/>
            <a:ext cx="10515600" cy="5841683"/>
          </a:xfrm>
        </p:spPr>
        <p:txBody>
          <a:bodyPr>
            <a:normAutofit fontScale="85000" lnSpcReduction="10000"/>
          </a:bodyPr>
          <a:lstStyle/>
          <a:p>
            <a:pPr marL="0" indent="0" fontAlgn="base">
              <a:lnSpc>
                <a:spcPct val="110000"/>
              </a:lnSpc>
              <a:buNone/>
            </a:pPr>
            <a:r>
              <a:rPr lang="ko-KR" altLang="en-US" dirty="0"/>
              <a:t>◆ </a:t>
            </a:r>
            <a:r>
              <a:rPr lang="ko-KR" altLang="en-US" b="1" dirty="0" smtClean="0"/>
              <a:t>변수 </a:t>
            </a:r>
            <a:r>
              <a:rPr lang="en-US" altLang="ko-KR" b="1" dirty="0" smtClean="0"/>
              <a:t>~ </a:t>
            </a:r>
            <a:r>
              <a:rPr lang="ko-KR" altLang="en-US" b="1" dirty="0" err="1" smtClean="0"/>
              <a:t>제어문을</a:t>
            </a:r>
            <a:r>
              <a:rPr lang="ko-KR" altLang="en-US" b="1" dirty="0" smtClean="0"/>
              <a:t> </a:t>
            </a:r>
            <a:r>
              <a:rPr lang="ko-KR" altLang="en-US" b="1" dirty="0"/>
              <a:t>활용한 응용 프로그램 </a:t>
            </a:r>
            <a:r>
              <a:rPr lang="ko-KR" altLang="en-US" b="1" dirty="0" smtClean="0"/>
              <a:t>구현</a:t>
            </a:r>
            <a:endParaRPr lang="en-US" altLang="ko-KR" b="1" dirty="0" smtClean="0"/>
          </a:p>
          <a:p>
            <a:pPr marL="0" indent="0" fontAlgn="base">
              <a:lnSpc>
                <a:spcPct val="110000"/>
              </a:lnSpc>
              <a:buNone/>
            </a:pPr>
            <a:endParaRPr lang="ko-KR" altLang="en-US" dirty="0"/>
          </a:p>
          <a:p>
            <a:pPr marL="363538" indent="-363538" fontAlgn="base">
              <a:lnSpc>
                <a:spcPct val="110000"/>
              </a:lnSpc>
              <a:buAutoNum type="arabicPeriod"/>
            </a:pPr>
            <a:r>
              <a:rPr lang="ko-KR" altLang="en-US" dirty="0" smtClean="0"/>
              <a:t>변수 </a:t>
            </a:r>
            <a:r>
              <a:rPr lang="ko-KR" altLang="en-US" dirty="0"/>
              <a:t>및 </a:t>
            </a:r>
            <a:r>
              <a:rPr lang="ko-KR" altLang="en-US" dirty="0" err="1"/>
              <a:t>변수선언에</a:t>
            </a:r>
            <a:r>
              <a:rPr lang="ko-KR" altLang="en-US" dirty="0"/>
              <a:t> 대한 명확한 개념에 대한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marL="514350" indent="-514350" fontAlgn="base">
              <a:lnSpc>
                <a:spcPct val="110000"/>
              </a:lnSpc>
              <a:buAutoNum type="arabicPeriod"/>
            </a:pPr>
            <a:endParaRPr lang="ko-KR" altLang="en-US" dirty="0"/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자료유형</a:t>
            </a:r>
            <a:r>
              <a:rPr lang="en-US" altLang="ko-KR" dirty="0"/>
              <a:t>(data type)</a:t>
            </a:r>
            <a:r>
              <a:rPr lang="ko-KR" altLang="en-US" dirty="0"/>
              <a:t>에 대한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marL="0" indent="0" fontAlgn="base">
              <a:lnSpc>
                <a:spcPct val="110000"/>
              </a:lnSpc>
              <a:buNone/>
            </a:pPr>
            <a:endParaRPr lang="ko-KR" altLang="en-US" dirty="0"/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관계연산자</a:t>
            </a:r>
            <a:r>
              <a:rPr lang="en-US" altLang="ko-KR" dirty="0"/>
              <a:t>, </a:t>
            </a:r>
            <a:r>
              <a:rPr lang="ko-KR" altLang="en-US" dirty="0" err="1"/>
              <a:t>논리연산자</a:t>
            </a:r>
            <a:r>
              <a:rPr lang="en-US" altLang="ko-KR" dirty="0"/>
              <a:t>, </a:t>
            </a:r>
            <a:r>
              <a:rPr lang="ko-KR" altLang="en-US" dirty="0" err="1"/>
              <a:t>증감연산자</a:t>
            </a:r>
            <a:r>
              <a:rPr lang="ko-KR" altLang="en-US" dirty="0"/>
              <a:t> 이해 및 종합적 활용 프로그램 구현 및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marL="0" indent="0" fontAlgn="base">
              <a:lnSpc>
                <a:spcPct val="110000"/>
              </a:lnSpc>
              <a:buNone/>
            </a:pPr>
            <a:endParaRPr lang="ko-KR" altLang="en-US" dirty="0"/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altLang="ko-KR" dirty="0"/>
              <a:t>4. </a:t>
            </a:r>
            <a:r>
              <a:rPr lang="ko-KR" altLang="en-US" dirty="0"/>
              <a:t>비트논리연산자 이해 및 이를 활용한 프로그램 구현 및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marL="0" indent="0" fontAlgn="base">
              <a:lnSpc>
                <a:spcPct val="110000"/>
              </a:lnSpc>
              <a:buNone/>
            </a:pPr>
            <a:endParaRPr lang="ko-KR" altLang="en-US" dirty="0"/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altLang="ko-KR" dirty="0"/>
              <a:t>5. </a:t>
            </a:r>
            <a:r>
              <a:rPr lang="ko-KR" altLang="en-US" dirty="0" err="1"/>
              <a:t>조건제어문</a:t>
            </a:r>
            <a:r>
              <a:rPr lang="en-US" altLang="ko-KR" dirty="0"/>
              <a:t>, </a:t>
            </a:r>
            <a:r>
              <a:rPr lang="ko-KR" altLang="en-US" dirty="0" err="1"/>
              <a:t>반복제어문</a:t>
            </a:r>
            <a:r>
              <a:rPr lang="ko-KR" altLang="en-US" dirty="0"/>
              <a:t> 이해 및 이를 활용한 프로그램 구현 및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marL="0" indent="0" fontAlgn="base">
              <a:lnSpc>
                <a:spcPct val="110000"/>
              </a:lnSpc>
              <a:buNone/>
            </a:pPr>
            <a:endParaRPr lang="ko-KR" altLang="en-US" dirty="0"/>
          </a:p>
          <a:p>
            <a:pPr marL="0" indent="0">
              <a:lnSpc>
                <a:spcPct val="110000"/>
              </a:lnSpc>
              <a:buNone/>
            </a:pPr>
            <a:endParaRPr lang="ko-KR" altLang="en-US" dirty="0"/>
          </a:p>
          <a:p>
            <a:pPr marL="0" indent="0">
              <a:lnSpc>
                <a:spcPct val="11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718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2480" y="640080"/>
            <a:ext cx="10515600" cy="5841683"/>
          </a:xfrm>
        </p:spPr>
        <p:txBody>
          <a:bodyPr>
            <a:normAutofit fontScale="47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400" dirty="0" smtClean="0"/>
              <a:t>◆ </a:t>
            </a:r>
            <a:r>
              <a:rPr lang="ko-KR" altLang="en-US" dirty="0"/>
              <a:t>배열을 이용한 응용프로그램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  <a:p>
            <a:pPr marL="265113" indent="-265113" fontAlgn="base">
              <a:lnSpc>
                <a:spcPct val="120000"/>
              </a:lnSpc>
              <a:buAutoNum type="arabicPeriod"/>
            </a:pPr>
            <a:r>
              <a:rPr lang="ko-KR" altLang="en-US" dirty="0" smtClean="0"/>
              <a:t>배열을 </a:t>
            </a:r>
            <a:r>
              <a:rPr lang="ko-KR" altLang="en-US" dirty="0"/>
              <a:t>사용하여 키보드로부터 </a:t>
            </a:r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ko-KR" altLang="en-US" dirty="0" smtClean="0"/>
              <a:t>실수 값을 입력 받아</a:t>
            </a:r>
            <a:r>
              <a:rPr lang="en-US" altLang="ko-KR" dirty="0"/>
              <a:t>, </a:t>
            </a:r>
            <a:r>
              <a:rPr lang="ko-KR" altLang="en-US" dirty="0"/>
              <a:t>배열에 저장한 후 배열에 저장된 </a:t>
            </a:r>
            <a:r>
              <a:rPr lang="en-US" altLang="ko-KR" dirty="0"/>
              <a:t>10</a:t>
            </a:r>
            <a:r>
              <a:rPr lang="ko-KR" altLang="en-US" dirty="0"/>
              <a:t>개의 실수 값들의 총합과 평균을 구하여 출력하는 프로그램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514350" indent="-514350" fontAlgn="base">
              <a:lnSpc>
                <a:spcPct val="120000"/>
              </a:lnSpc>
              <a:buAutoNum type="arabicPeriod"/>
            </a:pP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/>
              <a:t>2. 1</a:t>
            </a:r>
            <a:r>
              <a:rPr lang="ko-KR" altLang="en-US" dirty="0"/>
              <a:t>번 문제에서 최대</a:t>
            </a:r>
            <a:r>
              <a:rPr lang="en-US" altLang="ko-KR" dirty="0"/>
              <a:t>, </a:t>
            </a:r>
            <a:r>
              <a:rPr lang="ko-KR" altLang="en-US" dirty="0"/>
              <a:t>최소값을 구하는 기능을 추가하여 프로그램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문자형 배열을 선언하면서 초기값으로 첫 원소에 문자 </a:t>
            </a:r>
            <a:r>
              <a:rPr lang="en-US" altLang="ko-KR" dirty="0"/>
              <a:t>'Z"</a:t>
            </a:r>
            <a:r>
              <a:rPr lang="ko-KR" altLang="en-US" dirty="0"/>
              <a:t>를 대입한 후 다른 알파벳 대문자를 배열에 알파벳 역순으로 저장한 후 출력하는 프로그램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/>
              <a:t>4. 0 </a:t>
            </a:r>
            <a:r>
              <a:rPr lang="ko-KR" altLang="en-US" dirty="0"/>
              <a:t>에서 </a:t>
            </a:r>
            <a:r>
              <a:rPr lang="en-US" altLang="ko-KR" dirty="0"/>
              <a:t>9</a:t>
            </a:r>
            <a:r>
              <a:rPr lang="ko-KR" altLang="en-US" dirty="0"/>
              <a:t>까지의 정수 중에서 </a:t>
            </a:r>
            <a:r>
              <a:rPr lang="en-US" altLang="ko-KR" dirty="0"/>
              <a:t>20</a:t>
            </a:r>
            <a:r>
              <a:rPr lang="ko-KR" altLang="en-US" dirty="0"/>
              <a:t>개의 수를 </a:t>
            </a:r>
            <a:r>
              <a:rPr lang="ko-KR" altLang="en-US" dirty="0" smtClean="0"/>
              <a:t>입력 받아 </a:t>
            </a:r>
            <a:r>
              <a:rPr lang="ko-KR" altLang="en-US" dirty="0"/>
              <a:t>각각의 수가 몇 번 입력되었는지 빈도를 출력하는 프로그램을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/>
              <a:t>5. 4</a:t>
            </a:r>
            <a:r>
              <a:rPr lang="ko-KR" altLang="en-US" dirty="0"/>
              <a:t>명의 학생의 </a:t>
            </a:r>
            <a:r>
              <a:rPr lang="en-US" altLang="ko-KR" dirty="0"/>
              <a:t>4</a:t>
            </a:r>
            <a:r>
              <a:rPr lang="ko-KR" altLang="en-US" dirty="0"/>
              <a:t>개 교과목 성적의 합과 평균을 구하는 프로그램 구현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학생 </a:t>
            </a:r>
            <a:r>
              <a:rPr lang="en-US" altLang="ko-KR" dirty="0"/>
              <a:t>1 10, 20, 30, 40</a:t>
            </a: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학생 </a:t>
            </a:r>
            <a:r>
              <a:rPr lang="en-US" altLang="ko-KR" dirty="0"/>
              <a:t>1 11, 21, 31, 41</a:t>
            </a: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학생 </a:t>
            </a:r>
            <a:r>
              <a:rPr lang="en-US" altLang="ko-KR" dirty="0"/>
              <a:t>1 12, 22, 32, 42</a:t>
            </a: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학생 </a:t>
            </a:r>
            <a:r>
              <a:rPr lang="en-US" altLang="ko-KR" dirty="0"/>
              <a:t>1 13, 23, 33, 43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8875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73225" y="14503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84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2480" y="640080"/>
            <a:ext cx="10515600" cy="5841683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400" dirty="0" smtClean="0"/>
              <a:t>◆ </a:t>
            </a:r>
            <a:r>
              <a:rPr lang="ko-KR" altLang="en-US" dirty="0"/>
              <a:t>배열을 이용한 응용프로그램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  <a:p>
            <a:pPr marL="265113" indent="-265113" fontAlgn="base">
              <a:lnSpc>
                <a:spcPct val="120000"/>
              </a:lnSpc>
              <a:buAutoNum type="arabicPeriod"/>
            </a:pPr>
            <a:r>
              <a:rPr lang="ko-KR" altLang="en-US" dirty="0" smtClean="0"/>
              <a:t>각자의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집주소</a:t>
            </a:r>
            <a:r>
              <a:rPr lang="en-US" altLang="ko-KR" dirty="0"/>
              <a:t>, </a:t>
            </a:r>
            <a:r>
              <a:rPr lang="ko-KR" altLang="en-US" dirty="0" smtClean="0"/>
              <a:t>방학 중 </a:t>
            </a:r>
            <a:r>
              <a:rPr lang="ko-KR" altLang="en-US" dirty="0"/>
              <a:t>계획을 키보드로부터 문자열로 입력 받고</a:t>
            </a:r>
            <a:r>
              <a:rPr lang="en-US" altLang="ko-KR" dirty="0"/>
              <a:t>, </a:t>
            </a:r>
            <a:r>
              <a:rPr lang="ko-KR" altLang="en-US" dirty="0"/>
              <a:t>출력하는 프로그램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514350" indent="-514350" fontAlgn="base">
              <a:lnSpc>
                <a:spcPct val="120000"/>
              </a:lnSpc>
              <a:buAutoNum type="arabicPeriod"/>
            </a:pP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문자형 배열을 선언하면서 초기값으로 첫 원소에 문자 </a:t>
            </a:r>
            <a:r>
              <a:rPr lang="en-US" altLang="ko-KR" dirty="0"/>
              <a:t>'A"</a:t>
            </a:r>
            <a:r>
              <a:rPr lang="ko-KR" altLang="en-US" dirty="0"/>
              <a:t>를 대입한 후 다른 알파벳 대문자를 배열에 알파벳순으로 저장한 후 출력하는 프로그램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/>
              <a:t>3. 1 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까지의 정수 중에서 </a:t>
            </a:r>
            <a:r>
              <a:rPr lang="en-US" altLang="ko-KR" dirty="0"/>
              <a:t>15</a:t>
            </a:r>
            <a:r>
              <a:rPr lang="ko-KR" altLang="en-US" dirty="0"/>
              <a:t>개의 수를 </a:t>
            </a:r>
            <a:r>
              <a:rPr lang="ko-KR" altLang="en-US" dirty="0" smtClean="0"/>
              <a:t>입력 받아 </a:t>
            </a:r>
            <a:r>
              <a:rPr lang="ko-KR" altLang="en-US" dirty="0"/>
              <a:t>각각의 수가 몇 번 입력되었는지 빈도를 출력하는 프로그램을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/>
              <a:t>4. </a:t>
            </a:r>
            <a:r>
              <a:rPr lang="ko-KR" altLang="en-US" dirty="0"/>
              <a:t>가로 </a:t>
            </a:r>
            <a:r>
              <a:rPr lang="ko-KR" altLang="en-US" dirty="0" smtClean="0"/>
              <a:t>세로의 </a:t>
            </a:r>
            <a:r>
              <a:rPr lang="ko-KR" altLang="en-US" dirty="0"/>
              <a:t>합을 구하는 프로그램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dirty="0"/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smtClean="0"/>
              <a:t>5</a:t>
            </a:r>
            <a:r>
              <a:rPr lang="en-US" altLang="ko-KR" dirty="0"/>
              <a:t>. </a:t>
            </a:r>
            <a:r>
              <a:rPr lang="en-US" altLang="ko-KR" dirty="0" err="1"/>
              <a:t>scanf</a:t>
            </a:r>
            <a:r>
              <a:rPr lang="en-US" altLang="ko-KR" dirty="0"/>
              <a:t>() </a:t>
            </a:r>
            <a:r>
              <a:rPr lang="ko-KR" altLang="en-US" dirty="0"/>
              <a:t>함수를 이용한 문자열 입력과 </a:t>
            </a:r>
            <a:r>
              <a:rPr lang="en-US" altLang="ko-KR" dirty="0"/>
              <a:t>gets() </a:t>
            </a:r>
            <a:r>
              <a:rPr lang="ko-KR" altLang="en-US" dirty="0"/>
              <a:t>함수를 이용한 문자열 입력의 차이에 대해 설명하시오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8875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73225" y="14503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26923"/>
              </p:ext>
            </p:extLst>
          </p:nvPr>
        </p:nvGraphicFramePr>
        <p:xfrm>
          <a:off x="1602105" y="4598879"/>
          <a:ext cx="1284912" cy="1118616"/>
        </p:xfrm>
        <a:graphic>
          <a:graphicData uri="http://schemas.openxmlformats.org/drawingml/2006/table">
            <a:tbl>
              <a:tblPr/>
              <a:tblGrid>
                <a:gridCol w="321228">
                  <a:extLst>
                    <a:ext uri="{9D8B030D-6E8A-4147-A177-3AD203B41FA5}">
                      <a16:colId xmlns:a16="http://schemas.microsoft.com/office/drawing/2014/main" val="3501146069"/>
                    </a:ext>
                  </a:extLst>
                </a:gridCol>
                <a:gridCol w="321228">
                  <a:extLst>
                    <a:ext uri="{9D8B030D-6E8A-4147-A177-3AD203B41FA5}">
                      <a16:colId xmlns:a16="http://schemas.microsoft.com/office/drawing/2014/main" val="3980978625"/>
                    </a:ext>
                  </a:extLst>
                </a:gridCol>
                <a:gridCol w="321228">
                  <a:extLst>
                    <a:ext uri="{9D8B030D-6E8A-4147-A177-3AD203B41FA5}">
                      <a16:colId xmlns:a16="http://schemas.microsoft.com/office/drawing/2014/main" val="2507052720"/>
                    </a:ext>
                  </a:extLst>
                </a:gridCol>
                <a:gridCol w="321228">
                  <a:extLst>
                    <a:ext uri="{9D8B030D-6E8A-4147-A177-3AD203B41FA5}">
                      <a16:colId xmlns:a16="http://schemas.microsoft.com/office/drawing/2014/main" val="364804495"/>
                    </a:ext>
                  </a:extLst>
                </a:gridCol>
              </a:tblGrid>
              <a:tr h="2655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953927"/>
                  </a:ext>
                </a:extLst>
              </a:tr>
              <a:tr h="2655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70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878435"/>
                  </a:ext>
                </a:extLst>
              </a:tr>
              <a:tr h="2655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90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776769"/>
                  </a:ext>
                </a:extLst>
              </a:tr>
              <a:tr h="2655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70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305868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602105" y="4224020"/>
            <a:ext cx="90354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4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655320"/>
            <a:ext cx="10515600" cy="579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dirty="0"/>
              <a:t>◆ </a:t>
            </a:r>
            <a:r>
              <a:rPr lang="ko-KR" altLang="en-US" dirty="0" err="1" smtClean="0"/>
              <a:t>제어문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 smtClean="0"/>
              <a:t>배열을 활용한 다양한 응용프로그램 </a:t>
            </a:r>
            <a:r>
              <a:rPr lang="ko-KR" altLang="en-US" dirty="0"/>
              <a:t>구현 능력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/>
          </a:p>
          <a:p>
            <a:pPr fontAlgn="base">
              <a:buFontTx/>
              <a:buChar char="-"/>
            </a:pPr>
            <a:r>
              <a:rPr lang="ko-KR" altLang="en-US" dirty="0" err="1" smtClean="0"/>
              <a:t>반복제어문</a:t>
            </a:r>
            <a:r>
              <a:rPr lang="en-US" altLang="ko-KR" dirty="0"/>
              <a:t>, </a:t>
            </a:r>
            <a:r>
              <a:rPr lang="ko-KR" altLang="en-US" dirty="0"/>
              <a:t>조건제어문을 활용한 다양한 프로그램 구현 능력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 </a:t>
            </a:r>
            <a:r>
              <a:rPr lang="ko-KR" altLang="en-US" dirty="0"/>
              <a:t>배열을 이용한 다양한 프로그램 구현 능력 향상</a:t>
            </a:r>
          </a:p>
        </p:txBody>
      </p:sp>
    </p:spTree>
    <p:extLst>
      <p:ext uri="{BB962C8B-B14F-4D97-AF65-F5344CB8AC3E}">
        <p14:creationId xmlns:p14="http://schemas.microsoft.com/office/powerpoint/2010/main" val="1467046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40079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ko-KR" altLang="en-US" dirty="0"/>
              <a:t>◆ </a:t>
            </a:r>
            <a:r>
              <a:rPr lang="ko-KR" altLang="en-US" dirty="0" smtClean="0"/>
              <a:t>활동</a:t>
            </a:r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/>
          </a:p>
          <a:p>
            <a:pPr fontAlgn="base">
              <a:buFontTx/>
              <a:buChar char="-"/>
            </a:pPr>
            <a:r>
              <a:rPr lang="ko-KR" altLang="en-US" dirty="0" err="1" smtClean="0"/>
              <a:t>반복제어문</a:t>
            </a:r>
            <a:r>
              <a:rPr lang="ko-KR" altLang="en-US" dirty="0" smtClean="0"/>
              <a:t> </a:t>
            </a:r>
            <a:r>
              <a:rPr lang="ko-KR" altLang="en-US" dirty="0"/>
              <a:t>활용 프로그램 구현 </a:t>
            </a:r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 </a:t>
            </a:r>
            <a:r>
              <a:rPr lang="ko-KR" altLang="en-US" dirty="0"/>
              <a:t>배열 활용 프로그램 구현</a:t>
            </a:r>
          </a:p>
          <a:p>
            <a:pPr marL="0" indent="0" fontAlgn="base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689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2480" y="640080"/>
            <a:ext cx="10515600" cy="6300547"/>
          </a:xfrm>
        </p:spPr>
        <p:txBody>
          <a:bodyPr>
            <a:normAutofit fontScale="40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400" dirty="0" smtClean="0"/>
              <a:t>◆ </a:t>
            </a:r>
            <a:r>
              <a:rPr lang="ko-KR" altLang="en-US" dirty="0"/>
              <a:t>배열을 이용한 응용프로그램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/>
              <a:t>1. </a:t>
            </a:r>
            <a:r>
              <a:rPr lang="ko-KR" altLang="en-US" dirty="0"/>
              <a:t>아래와 같은 결과를 출력하는 프로그램을 반복제어문을 활용하여 구현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dirty="0"/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dirty="0"/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표준입력으로 입력한 정수에서 각각의 자리에 해당하는 수를 반대로 출력하는 프로그램을 구현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/>
              <a:t>	</a:t>
            </a:r>
            <a:r>
              <a:rPr lang="en-US" altLang="ko-KR" dirty="0"/>
              <a:t>54321 --&gt; 12345</a:t>
            </a: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화씨 온도를 섭씨 온도로 변환하는 프로그램 구현</a:t>
            </a:r>
            <a:r>
              <a:rPr lang="en-US" altLang="ko-KR" dirty="0"/>
              <a:t>. </a:t>
            </a:r>
            <a:r>
              <a:rPr lang="ko-KR" altLang="en-US" dirty="0"/>
              <a:t>화씨 온도는 키보드로 부터 입력 받음 </a:t>
            </a: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/>
              <a:t>5. 1 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까지의 정수 중에서 </a:t>
            </a:r>
            <a:r>
              <a:rPr lang="en-US" altLang="ko-KR" dirty="0"/>
              <a:t>15</a:t>
            </a:r>
            <a:r>
              <a:rPr lang="ko-KR" altLang="en-US" dirty="0"/>
              <a:t>개의 수를 </a:t>
            </a:r>
            <a:r>
              <a:rPr lang="ko-KR" altLang="en-US" dirty="0" smtClean="0"/>
              <a:t>입력 받아 </a:t>
            </a:r>
            <a:r>
              <a:rPr lang="ko-KR" altLang="en-US" dirty="0"/>
              <a:t>각각의 수가 몇 번 입력되었는지 빈도를 출력하는 프로그램을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/>
              <a:t>6. </a:t>
            </a:r>
            <a:r>
              <a:rPr lang="ko-KR" altLang="en-US" dirty="0"/>
              <a:t>가로 세로의 합을 구하는 프로그램 구현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dirty="0"/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smtClean="0"/>
              <a:t>.</a:t>
            </a: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8875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73225" y="14503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602105" y="4224020"/>
            <a:ext cx="90354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5460"/>
              </p:ext>
            </p:extLst>
          </p:nvPr>
        </p:nvGraphicFramePr>
        <p:xfrm>
          <a:off x="1066165" y="1626973"/>
          <a:ext cx="2128012" cy="1041654"/>
        </p:xfrm>
        <a:graphic>
          <a:graphicData uri="http://schemas.openxmlformats.org/drawingml/2006/table">
            <a:tbl>
              <a:tblPr/>
              <a:tblGrid>
                <a:gridCol w="1064006">
                  <a:extLst>
                    <a:ext uri="{9D8B030D-6E8A-4147-A177-3AD203B41FA5}">
                      <a16:colId xmlns:a16="http://schemas.microsoft.com/office/drawing/2014/main" val="1152756641"/>
                    </a:ext>
                  </a:extLst>
                </a:gridCol>
                <a:gridCol w="1064006">
                  <a:extLst>
                    <a:ext uri="{9D8B030D-6E8A-4147-A177-3AD203B41FA5}">
                      <a16:colId xmlns:a16="http://schemas.microsoft.com/office/drawing/2014/main" val="2785600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***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****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*** </a:t>
                      </a: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*****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*******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105457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158875" y="14503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30746"/>
              </p:ext>
            </p:extLst>
          </p:nvPr>
        </p:nvGraphicFramePr>
        <p:xfrm>
          <a:off x="1066165" y="5573649"/>
          <a:ext cx="1300353" cy="838962"/>
        </p:xfrm>
        <a:graphic>
          <a:graphicData uri="http://schemas.openxmlformats.org/drawingml/2006/table">
            <a:tbl>
              <a:tblPr/>
              <a:tblGrid>
                <a:gridCol w="433451">
                  <a:extLst>
                    <a:ext uri="{9D8B030D-6E8A-4147-A177-3AD203B41FA5}">
                      <a16:colId xmlns:a16="http://schemas.microsoft.com/office/drawing/2014/main" val="1757029992"/>
                    </a:ext>
                  </a:extLst>
                </a:gridCol>
                <a:gridCol w="433451">
                  <a:extLst>
                    <a:ext uri="{9D8B030D-6E8A-4147-A177-3AD203B41FA5}">
                      <a16:colId xmlns:a16="http://schemas.microsoft.com/office/drawing/2014/main" val="3381600805"/>
                    </a:ext>
                  </a:extLst>
                </a:gridCol>
                <a:gridCol w="433451">
                  <a:extLst>
                    <a:ext uri="{9D8B030D-6E8A-4147-A177-3AD203B41FA5}">
                      <a16:colId xmlns:a16="http://schemas.microsoft.com/office/drawing/2014/main" val="2680196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175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70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025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90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986196"/>
                  </a:ext>
                </a:extLst>
              </a:tr>
            </a:tbl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066165" y="51618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8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2480" y="640080"/>
            <a:ext cx="10515600" cy="5841683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/>
              <a:t>◆ </a:t>
            </a:r>
            <a:r>
              <a:rPr lang="ko-KR" altLang="en-US" dirty="0" err="1"/>
              <a:t>문제별</a:t>
            </a:r>
            <a:r>
              <a:rPr lang="ko-KR" altLang="en-US" dirty="0"/>
              <a:t> 핵심 개념 이해 및 프로그램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/>
              <a:t>1. </a:t>
            </a:r>
            <a:r>
              <a:rPr lang="en-US" altLang="ko-KR" sz="2200" dirty="0" smtClean="0">
                <a:solidFill>
                  <a:srgbClr val="0066FF"/>
                </a:solidFill>
              </a:rPr>
              <a:t>(ASCII </a:t>
            </a:r>
            <a:r>
              <a:rPr lang="ko-KR" altLang="en-US" sz="2200" dirty="0">
                <a:solidFill>
                  <a:srgbClr val="0066FF"/>
                </a:solidFill>
              </a:rPr>
              <a:t>코드 이해</a:t>
            </a:r>
            <a:r>
              <a:rPr lang="en-US" altLang="ko-KR" sz="2200" dirty="0">
                <a:solidFill>
                  <a:srgbClr val="0066FF"/>
                </a:solidFill>
              </a:rPr>
              <a:t>) </a:t>
            </a:r>
            <a:r>
              <a:rPr lang="ko-KR" altLang="en-US" sz="2200" dirty="0"/>
              <a:t>대문자 ‘</a:t>
            </a:r>
            <a:r>
              <a:rPr lang="en-US" altLang="ko-KR" sz="2200" dirty="0"/>
              <a:t>K'</a:t>
            </a:r>
            <a:r>
              <a:rPr lang="ko-KR" altLang="en-US" sz="2200" dirty="0"/>
              <a:t>를 키보드로부터 입력 받고</a:t>
            </a:r>
            <a:r>
              <a:rPr lang="en-US" altLang="ko-KR" sz="2200" dirty="0"/>
              <a:t>, </a:t>
            </a:r>
            <a:r>
              <a:rPr lang="ko-KR" altLang="en-US" sz="2200" dirty="0"/>
              <a:t>산술연산을 이용하여 ‘</a:t>
            </a:r>
            <a:r>
              <a:rPr lang="en-US" altLang="ko-KR" sz="2200" dirty="0"/>
              <a:t>I', ‘J', 'L', 'M'</a:t>
            </a:r>
            <a:r>
              <a:rPr lang="ko-KR" altLang="en-US" sz="2200" dirty="0"/>
              <a:t>을 출력하는 프로그램 구현</a:t>
            </a:r>
            <a:r>
              <a:rPr lang="en-US" altLang="ko-KR" sz="2200" dirty="0"/>
              <a:t>. (</a:t>
            </a:r>
            <a:r>
              <a:rPr lang="ko-KR" altLang="en-US" sz="2200" dirty="0"/>
              <a:t>반드시 산술연산을 이용하여야 함</a:t>
            </a:r>
            <a:r>
              <a:rPr lang="en-US" altLang="ko-KR" sz="2200" dirty="0" smtClean="0"/>
              <a:t>)</a:t>
            </a:r>
          </a:p>
          <a:p>
            <a:pPr marL="514350" indent="-514350" fontAlgn="base">
              <a:lnSpc>
                <a:spcPct val="120000"/>
              </a:lnSpc>
              <a:buAutoNum type="arabicPeriod"/>
            </a:pPr>
            <a:endParaRPr lang="ko-KR" altLang="en-US" sz="2200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/>
              <a:t>2. </a:t>
            </a:r>
            <a:r>
              <a:rPr lang="en-US" altLang="ko-KR" sz="2200" dirty="0">
                <a:solidFill>
                  <a:srgbClr val="0066FF"/>
                </a:solidFill>
              </a:rPr>
              <a:t>(</a:t>
            </a:r>
            <a:r>
              <a:rPr lang="ko-KR" altLang="en-US" sz="2200" dirty="0">
                <a:solidFill>
                  <a:srgbClr val="0066FF"/>
                </a:solidFill>
              </a:rPr>
              <a:t>정수 표현 이해 및 </a:t>
            </a:r>
            <a:r>
              <a:rPr lang="ko-KR" altLang="en-US" sz="2200" dirty="0" err="1">
                <a:solidFill>
                  <a:srgbClr val="0066FF"/>
                </a:solidFill>
              </a:rPr>
              <a:t>입출력함수</a:t>
            </a:r>
            <a:r>
              <a:rPr lang="ko-KR" altLang="en-US" sz="2200" dirty="0">
                <a:solidFill>
                  <a:srgbClr val="0066FF"/>
                </a:solidFill>
              </a:rPr>
              <a:t> 활용</a:t>
            </a:r>
            <a:r>
              <a:rPr lang="en-US" altLang="ko-KR" sz="2200" dirty="0">
                <a:solidFill>
                  <a:srgbClr val="0066FF"/>
                </a:solidFill>
              </a:rPr>
              <a:t>) </a:t>
            </a:r>
            <a:r>
              <a:rPr lang="ko-KR" altLang="en-US" sz="2200" dirty="0"/>
              <a:t>표준 입력으로 </a:t>
            </a:r>
            <a:r>
              <a:rPr lang="en-US" altLang="ko-KR" sz="2200" dirty="0"/>
              <a:t>2</a:t>
            </a:r>
            <a:r>
              <a:rPr lang="ko-KR" altLang="en-US" sz="2200" dirty="0"/>
              <a:t>개의 정수를 </a:t>
            </a:r>
            <a:r>
              <a:rPr lang="en-US" altLang="ko-KR" sz="2200" dirty="0"/>
              <a:t>16</a:t>
            </a:r>
            <a:r>
              <a:rPr lang="ko-KR" altLang="en-US" sz="2200" dirty="0"/>
              <a:t>진수로 입력 받아</a:t>
            </a:r>
            <a:r>
              <a:rPr lang="en-US" altLang="ko-KR" sz="2200" dirty="0"/>
              <a:t>, </a:t>
            </a:r>
            <a:r>
              <a:rPr lang="ko-KR" altLang="en-US" sz="2200" dirty="0"/>
              <a:t>두 수의 합의 결과는 </a:t>
            </a:r>
            <a:r>
              <a:rPr lang="en-US" altLang="ko-KR" sz="2200" dirty="0"/>
              <a:t>16</a:t>
            </a:r>
            <a:r>
              <a:rPr lang="ko-KR" altLang="en-US" sz="2200" dirty="0"/>
              <a:t>진수로 출력하고</a:t>
            </a:r>
            <a:r>
              <a:rPr lang="en-US" altLang="ko-KR" sz="2200" dirty="0"/>
              <a:t>, </a:t>
            </a:r>
            <a:r>
              <a:rPr lang="ko-KR" altLang="en-US" sz="2200" dirty="0"/>
              <a:t>차의 결과는 </a:t>
            </a:r>
            <a:r>
              <a:rPr lang="en-US" altLang="ko-KR" sz="2200" dirty="0"/>
              <a:t>10</a:t>
            </a:r>
            <a:r>
              <a:rPr lang="ko-KR" altLang="en-US" sz="2200" dirty="0"/>
              <a:t>진수로 출력하고</a:t>
            </a:r>
            <a:r>
              <a:rPr lang="en-US" altLang="ko-KR" sz="2200" dirty="0"/>
              <a:t>, </a:t>
            </a:r>
            <a:r>
              <a:rPr lang="ko-KR" altLang="en-US" sz="2200" dirty="0"/>
              <a:t>곱셈 결과는 </a:t>
            </a:r>
            <a:r>
              <a:rPr lang="en-US" altLang="ko-KR" sz="2200" dirty="0"/>
              <a:t>8</a:t>
            </a:r>
            <a:r>
              <a:rPr lang="ko-KR" altLang="en-US" sz="2200" dirty="0"/>
              <a:t>진수로 출력하는 프로그램 구현</a:t>
            </a:r>
            <a:r>
              <a:rPr lang="en-US" altLang="ko-KR" sz="2200" dirty="0" smtClean="0"/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sz="2200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/>
              <a:t>3. </a:t>
            </a:r>
            <a:r>
              <a:rPr lang="en-US" altLang="ko-KR" sz="2200" dirty="0">
                <a:solidFill>
                  <a:srgbClr val="0066FF"/>
                </a:solidFill>
              </a:rPr>
              <a:t>(</a:t>
            </a:r>
            <a:r>
              <a:rPr lang="ko-KR" altLang="en-US" sz="2200" dirty="0" err="1">
                <a:solidFill>
                  <a:srgbClr val="0066FF"/>
                </a:solidFill>
              </a:rPr>
              <a:t>삼항연산자</a:t>
            </a:r>
            <a:r>
              <a:rPr lang="ko-KR" altLang="en-US" sz="2200" dirty="0">
                <a:solidFill>
                  <a:srgbClr val="0066FF"/>
                </a:solidFill>
              </a:rPr>
              <a:t> 이해</a:t>
            </a:r>
            <a:r>
              <a:rPr lang="en-US" altLang="ko-KR" sz="2200" dirty="0">
                <a:solidFill>
                  <a:srgbClr val="0066FF"/>
                </a:solidFill>
              </a:rPr>
              <a:t>) </a:t>
            </a:r>
            <a:r>
              <a:rPr lang="ko-KR" altLang="en-US" sz="2200" dirty="0"/>
              <a:t>다섯 개의 정수를 키보드로부터 </a:t>
            </a:r>
            <a:r>
              <a:rPr lang="ko-KR" altLang="en-US" sz="2200" dirty="0" smtClean="0"/>
              <a:t>입력 받아서 </a:t>
            </a:r>
            <a:r>
              <a:rPr lang="ko-KR" altLang="en-US" sz="2200" dirty="0"/>
              <a:t>가장 작은 수를 구하는 프로그램을 </a:t>
            </a:r>
            <a:r>
              <a:rPr lang="ko-KR" altLang="en-US" sz="2200" dirty="0" err="1"/>
              <a:t>삼항</a:t>
            </a:r>
            <a:r>
              <a:rPr lang="ko-KR" altLang="en-US" sz="2200" dirty="0"/>
              <a:t> 연산자를 이용하여 작성하시오</a:t>
            </a:r>
            <a:r>
              <a:rPr lang="en-US" altLang="ko-KR" sz="2200" dirty="0"/>
              <a:t>.(</a:t>
            </a:r>
            <a:r>
              <a:rPr lang="ko-KR" altLang="en-US" sz="2200" dirty="0"/>
              <a:t>반드시 </a:t>
            </a:r>
            <a:r>
              <a:rPr lang="en-US" altLang="ko-KR" sz="2200" dirty="0"/>
              <a:t>if</a:t>
            </a:r>
            <a:r>
              <a:rPr lang="ko-KR" altLang="en-US" sz="2200" dirty="0"/>
              <a:t>문이 아닌 삼항연산자를 이용하여 구현</a:t>
            </a:r>
            <a:r>
              <a:rPr lang="en-US" altLang="ko-KR" sz="2200" dirty="0" smtClean="0"/>
              <a:t>)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sz="2200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/>
              <a:t>4. </a:t>
            </a:r>
            <a:r>
              <a:rPr lang="en-US" altLang="ko-KR" sz="2200" dirty="0">
                <a:solidFill>
                  <a:srgbClr val="0066FF"/>
                </a:solidFill>
              </a:rPr>
              <a:t>(</a:t>
            </a:r>
            <a:r>
              <a:rPr lang="ko-KR" altLang="en-US" sz="2200" dirty="0" err="1">
                <a:solidFill>
                  <a:srgbClr val="0066FF"/>
                </a:solidFill>
              </a:rPr>
              <a:t>반복제어문</a:t>
            </a:r>
            <a:r>
              <a:rPr lang="ko-KR" altLang="en-US" sz="2200" dirty="0">
                <a:solidFill>
                  <a:srgbClr val="0066FF"/>
                </a:solidFill>
              </a:rPr>
              <a:t> 이해 및 활용</a:t>
            </a:r>
            <a:r>
              <a:rPr lang="en-US" altLang="ko-KR" sz="2200" dirty="0">
                <a:solidFill>
                  <a:srgbClr val="0066FF"/>
                </a:solidFill>
              </a:rPr>
              <a:t>) </a:t>
            </a:r>
            <a:r>
              <a:rPr lang="ko-KR" altLang="en-US" sz="2200" dirty="0"/>
              <a:t>키보드로부터 </a:t>
            </a:r>
            <a:r>
              <a:rPr lang="en-US" altLang="ko-KR" sz="2200" dirty="0"/>
              <a:t>1</a:t>
            </a:r>
            <a:r>
              <a:rPr lang="ko-KR" altLang="en-US" sz="2200" dirty="0"/>
              <a:t>보다 큰 두 개의 정수 </a:t>
            </a:r>
            <a:r>
              <a:rPr lang="en-US" altLang="ko-KR" sz="2200" dirty="0"/>
              <a:t>a, b</a:t>
            </a:r>
            <a:r>
              <a:rPr lang="ko-KR" altLang="en-US" sz="2200" dirty="0"/>
              <a:t>를 입력 받고</a:t>
            </a:r>
            <a:r>
              <a:rPr lang="en-US" altLang="ko-KR" sz="2200" dirty="0"/>
              <a:t>, 1</a:t>
            </a:r>
            <a:r>
              <a:rPr lang="ko-KR" altLang="en-US" sz="2200" dirty="0"/>
              <a:t>에서 </a:t>
            </a:r>
            <a:r>
              <a:rPr lang="en-US" altLang="ko-KR" sz="2200" dirty="0"/>
              <a:t>a</a:t>
            </a:r>
            <a:r>
              <a:rPr lang="ko-KR" altLang="en-US" sz="2200" dirty="0"/>
              <a:t>까지의 합과 </a:t>
            </a:r>
            <a:r>
              <a:rPr lang="en-US" altLang="ko-KR" sz="2200" dirty="0"/>
              <a:t>b</a:t>
            </a:r>
            <a:r>
              <a:rPr lang="ko-KR" altLang="en-US" sz="2200" dirty="0"/>
              <a:t>에서 </a:t>
            </a:r>
            <a:r>
              <a:rPr lang="en-US" altLang="ko-KR" sz="2200" dirty="0"/>
              <a:t>150</a:t>
            </a:r>
            <a:r>
              <a:rPr lang="ko-KR" altLang="en-US" sz="2200" dirty="0"/>
              <a:t>까지의 합의 총합을 구하는 프로그램을 </a:t>
            </a:r>
            <a:r>
              <a:rPr lang="en-US" altLang="ko-KR" sz="2200" dirty="0"/>
              <a:t>for </a:t>
            </a:r>
            <a:r>
              <a:rPr lang="ko-KR" altLang="en-US" sz="2200" dirty="0"/>
              <a:t>반복제어문을 이용하여 구현</a:t>
            </a:r>
            <a:r>
              <a:rPr lang="en-US" altLang="ko-KR" sz="2200" dirty="0"/>
              <a:t>. (</a:t>
            </a:r>
            <a:r>
              <a:rPr lang="ko-KR" altLang="en-US" sz="2200" dirty="0"/>
              <a:t>단</a:t>
            </a:r>
            <a:r>
              <a:rPr lang="en-US" altLang="ko-KR" sz="2200" dirty="0"/>
              <a:t>, a &lt; b &lt; 150</a:t>
            </a:r>
            <a:r>
              <a:rPr lang="en-US" altLang="ko-KR" sz="2200" dirty="0" smtClean="0"/>
              <a:t>)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sz="2200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/>
              <a:t>5. </a:t>
            </a:r>
            <a:r>
              <a:rPr lang="en-US" altLang="ko-KR" sz="2200" dirty="0">
                <a:solidFill>
                  <a:srgbClr val="0066FF"/>
                </a:solidFill>
              </a:rPr>
              <a:t>(</a:t>
            </a:r>
            <a:r>
              <a:rPr lang="ko-KR" altLang="en-US" sz="2200" dirty="0" err="1">
                <a:solidFill>
                  <a:srgbClr val="0066FF"/>
                </a:solidFill>
              </a:rPr>
              <a:t>조건제어문</a:t>
            </a:r>
            <a:r>
              <a:rPr lang="en-US" altLang="ko-KR" sz="2200" dirty="0">
                <a:solidFill>
                  <a:srgbClr val="0066FF"/>
                </a:solidFill>
              </a:rPr>
              <a:t>, </a:t>
            </a:r>
            <a:r>
              <a:rPr lang="ko-KR" altLang="en-US" sz="2200" dirty="0" err="1">
                <a:solidFill>
                  <a:srgbClr val="0066FF"/>
                </a:solidFill>
              </a:rPr>
              <a:t>논리연산자</a:t>
            </a:r>
            <a:r>
              <a:rPr lang="en-US" altLang="ko-KR" sz="2200" dirty="0">
                <a:solidFill>
                  <a:srgbClr val="0066FF"/>
                </a:solidFill>
              </a:rPr>
              <a:t>, </a:t>
            </a:r>
            <a:r>
              <a:rPr lang="ko-KR" altLang="en-US" sz="2200" dirty="0">
                <a:solidFill>
                  <a:srgbClr val="0066FF"/>
                </a:solidFill>
              </a:rPr>
              <a:t>나머지연산자 이해 및 활용</a:t>
            </a:r>
            <a:r>
              <a:rPr lang="en-US" altLang="ko-KR" sz="2200" dirty="0">
                <a:solidFill>
                  <a:srgbClr val="0066FF"/>
                </a:solidFill>
              </a:rPr>
              <a:t>) </a:t>
            </a:r>
            <a:r>
              <a:rPr lang="ko-KR" altLang="en-US" sz="2200" dirty="0"/>
              <a:t>키보드로부터 </a:t>
            </a:r>
            <a:r>
              <a:rPr lang="en-US" altLang="ko-KR" sz="2200" dirty="0"/>
              <a:t>100</a:t>
            </a:r>
            <a:r>
              <a:rPr lang="ko-KR" altLang="en-US" sz="2200" dirty="0"/>
              <a:t>보다 큰 하나의 정수를 </a:t>
            </a:r>
            <a:r>
              <a:rPr lang="ko-KR" altLang="en-US" sz="2200" dirty="0" smtClean="0"/>
              <a:t>입력 받고 </a:t>
            </a:r>
            <a:r>
              <a:rPr lang="en-US" altLang="ko-KR" sz="2200" dirty="0"/>
              <a:t>1</a:t>
            </a:r>
            <a:r>
              <a:rPr lang="ko-KR" altLang="en-US" sz="2200" dirty="0"/>
              <a:t>에서 </a:t>
            </a:r>
            <a:r>
              <a:rPr lang="ko-KR" altLang="en-US" sz="2200" dirty="0" smtClean="0"/>
              <a:t>입력 받은 </a:t>
            </a:r>
            <a:r>
              <a:rPr lang="ko-KR" altLang="en-US" sz="2200" dirty="0"/>
              <a:t>정수까지의 모든 정수 중 </a:t>
            </a:r>
            <a:r>
              <a:rPr lang="en-US" altLang="ko-KR" sz="2200" dirty="0"/>
              <a:t>2</a:t>
            </a:r>
            <a:r>
              <a:rPr lang="ko-KR" altLang="en-US" sz="2200" dirty="0"/>
              <a:t>의 배수도 아니고</a:t>
            </a:r>
            <a:r>
              <a:rPr lang="en-US" altLang="ko-KR" sz="2200" dirty="0"/>
              <a:t>, 11</a:t>
            </a:r>
            <a:r>
              <a:rPr lang="ko-KR" altLang="en-US" sz="2200" dirty="0"/>
              <a:t>의 배수도 아닌 수를 한 줄에 다섯 </a:t>
            </a:r>
            <a:r>
              <a:rPr lang="ko-KR" altLang="en-US" sz="2200" dirty="0" err="1"/>
              <a:t>숫자씩</a:t>
            </a:r>
            <a:r>
              <a:rPr lang="ko-KR" altLang="en-US" sz="2200" dirty="0"/>
              <a:t> 출력하는 프로그램 구현</a:t>
            </a:r>
            <a:r>
              <a:rPr lang="en-US" altLang="ko-KR" sz="2200" dirty="0" smtClean="0"/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sz="2200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/>
              <a:t>6. </a:t>
            </a:r>
            <a:r>
              <a:rPr lang="en-US" altLang="ko-KR" sz="2200" dirty="0">
                <a:solidFill>
                  <a:srgbClr val="0066FF"/>
                </a:solidFill>
              </a:rPr>
              <a:t>(</a:t>
            </a:r>
            <a:r>
              <a:rPr lang="ko-KR" altLang="en-US" sz="2200" dirty="0" err="1">
                <a:solidFill>
                  <a:srgbClr val="0066FF"/>
                </a:solidFill>
              </a:rPr>
              <a:t>조건제어문</a:t>
            </a:r>
            <a:r>
              <a:rPr lang="en-US" altLang="ko-KR" sz="2200" dirty="0">
                <a:solidFill>
                  <a:srgbClr val="0066FF"/>
                </a:solidFill>
              </a:rPr>
              <a:t>, </a:t>
            </a:r>
            <a:r>
              <a:rPr lang="ko-KR" altLang="en-US" sz="2200" dirty="0">
                <a:solidFill>
                  <a:srgbClr val="0066FF"/>
                </a:solidFill>
              </a:rPr>
              <a:t>나머지 연산자 실생활 응용 프로그램 구현</a:t>
            </a:r>
            <a:r>
              <a:rPr lang="en-US" altLang="ko-KR" sz="2200" dirty="0">
                <a:solidFill>
                  <a:srgbClr val="0066FF"/>
                </a:solidFill>
              </a:rPr>
              <a:t>) </a:t>
            </a:r>
            <a:r>
              <a:rPr lang="ko-KR" altLang="en-US" sz="2200" dirty="0"/>
              <a:t>입력한 년도의 간지를 출력하는 프로그램 구현</a:t>
            </a:r>
            <a:r>
              <a:rPr lang="en-US" altLang="ko-KR" sz="2200" dirty="0"/>
              <a:t>. (10 </a:t>
            </a:r>
            <a:r>
              <a:rPr lang="ko-KR" altLang="en-US" sz="2200" dirty="0"/>
              <a:t>간지</a:t>
            </a:r>
            <a:r>
              <a:rPr lang="en-US" altLang="ko-KR" sz="2200" dirty="0"/>
              <a:t>: </a:t>
            </a:r>
            <a:r>
              <a:rPr lang="ko-KR" altLang="en-US" sz="2200" dirty="0"/>
              <a:t>갑</a:t>
            </a:r>
            <a:r>
              <a:rPr lang="en-US" altLang="ko-KR" sz="2200" dirty="0"/>
              <a:t>, </a:t>
            </a:r>
            <a:r>
              <a:rPr lang="ko-KR" altLang="en-US" sz="2200" dirty="0"/>
              <a:t>을</a:t>
            </a:r>
            <a:r>
              <a:rPr lang="en-US" altLang="ko-KR" sz="2200" dirty="0"/>
              <a:t>, </a:t>
            </a:r>
            <a:r>
              <a:rPr lang="ko-KR" altLang="en-US" sz="2200" dirty="0"/>
              <a:t>병</a:t>
            </a:r>
            <a:r>
              <a:rPr lang="en-US" altLang="ko-KR" sz="2200" dirty="0"/>
              <a:t>, </a:t>
            </a:r>
            <a:r>
              <a:rPr lang="ko-KR" altLang="en-US" sz="2200" dirty="0"/>
              <a:t>정</a:t>
            </a:r>
            <a:r>
              <a:rPr lang="en-US" altLang="ko-KR" sz="2200" dirty="0"/>
              <a:t>, </a:t>
            </a:r>
            <a:r>
              <a:rPr lang="ko-KR" altLang="en-US" sz="2200" dirty="0"/>
              <a:t>무</a:t>
            </a:r>
            <a:r>
              <a:rPr lang="en-US" altLang="ko-KR" sz="2200" dirty="0"/>
              <a:t>, </a:t>
            </a:r>
            <a:r>
              <a:rPr lang="ko-KR" altLang="en-US" sz="2200" dirty="0"/>
              <a:t>기</a:t>
            </a:r>
            <a:r>
              <a:rPr lang="en-US" altLang="ko-KR" sz="2200" dirty="0"/>
              <a:t>, </a:t>
            </a:r>
            <a:r>
              <a:rPr lang="ko-KR" altLang="en-US" sz="2200" dirty="0"/>
              <a:t>경</a:t>
            </a:r>
            <a:r>
              <a:rPr lang="en-US" altLang="ko-KR" sz="2200" dirty="0"/>
              <a:t>, </a:t>
            </a:r>
            <a:r>
              <a:rPr lang="ko-KR" altLang="en-US" sz="2200" dirty="0"/>
              <a:t>신</a:t>
            </a:r>
            <a:r>
              <a:rPr lang="en-US" altLang="ko-KR" sz="2200" dirty="0"/>
              <a:t>, </a:t>
            </a:r>
            <a:r>
              <a:rPr lang="ko-KR" altLang="en-US" sz="2200" dirty="0"/>
              <a:t>임</a:t>
            </a:r>
            <a:r>
              <a:rPr lang="en-US" altLang="ko-KR" sz="2200" dirty="0"/>
              <a:t>, </a:t>
            </a:r>
            <a:r>
              <a:rPr lang="ko-KR" altLang="en-US" sz="2200" dirty="0"/>
              <a:t>계</a:t>
            </a:r>
            <a:r>
              <a:rPr lang="en-US" altLang="ko-KR" sz="2200" dirty="0"/>
              <a:t>)</a:t>
            </a:r>
            <a:endParaRPr lang="ko-KR" altLang="en-US" sz="2200" dirty="0"/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39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655320"/>
            <a:ext cx="10515600" cy="5795963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buNone/>
            </a:pPr>
            <a:r>
              <a:rPr lang="ko-KR" altLang="en-US" dirty="0"/>
              <a:t>◆ </a:t>
            </a:r>
            <a:r>
              <a:rPr lang="ko-KR" altLang="en-US" b="1" dirty="0" err="1"/>
              <a:t>제어문을</a:t>
            </a:r>
            <a:r>
              <a:rPr lang="ko-KR" altLang="en-US" b="1" dirty="0"/>
              <a:t> 활용한 프로그램 구현 능력 </a:t>
            </a:r>
            <a:r>
              <a:rPr lang="ko-KR" altLang="en-US" b="1" dirty="0" smtClean="0"/>
              <a:t>배양</a:t>
            </a:r>
            <a:endParaRPr lang="en-US" altLang="ko-KR" b="1" dirty="0" smtClean="0"/>
          </a:p>
          <a:p>
            <a:pPr marL="0" indent="0" fontAlgn="base">
              <a:lnSpc>
                <a:spcPct val="100000"/>
              </a:lnSpc>
              <a:buNone/>
            </a:pPr>
            <a:endParaRPr lang="ko-KR" altLang="en-US" dirty="0"/>
          </a:p>
          <a:p>
            <a:pPr fontAlgn="base"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조건 </a:t>
            </a:r>
            <a:r>
              <a:rPr lang="ko-KR" altLang="en-US" dirty="0" err="1"/>
              <a:t>제어문</a:t>
            </a:r>
            <a:r>
              <a:rPr lang="en-US" altLang="ko-KR" dirty="0"/>
              <a:t>(if), </a:t>
            </a:r>
            <a:r>
              <a:rPr lang="ko-KR" altLang="en-US" dirty="0" err="1"/>
              <a:t>반복제어문</a:t>
            </a:r>
            <a:r>
              <a:rPr lang="en-US" altLang="ko-KR" dirty="0"/>
              <a:t>(for)</a:t>
            </a:r>
            <a:r>
              <a:rPr lang="ko-KR" altLang="en-US" dirty="0"/>
              <a:t>의 기능을 명확하게 이해하고 이를 활용한 다양한 응용프로그램을 원활하게 구현할 수 있도록 함</a:t>
            </a:r>
            <a:r>
              <a:rPr lang="en-US" altLang="ko-KR" dirty="0" smtClean="0"/>
              <a:t>.</a:t>
            </a:r>
          </a:p>
          <a:p>
            <a:pPr fontAlgn="base">
              <a:lnSpc>
                <a:spcPct val="100000"/>
              </a:lnSpc>
              <a:buFontTx/>
              <a:buChar char="-"/>
            </a:pPr>
            <a:endParaRPr lang="ko-KR" altLang="en-US" dirty="0"/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모든 </a:t>
            </a:r>
            <a:r>
              <a:rPr lang="ko-KR" altLang="en-US" dirty="0" err="1"/>
              <a:t>제어문은</a:t>
            </a:r>
            <a:r>
              <a:rPr lang="ko-KR" altLang="en-US" dirty="0"/>
              <a:t> 기본적으로 조건이 주어지고</a:t>
            </a:r>
            <a:r>
              <a:rPr lang="en-US" altLang="ko-KR" dirty="0"/>
              <a:t>, </a:t>
            </a:r>
            <a:r>
              <a:rPr lang="ko-KR" altLang="en-US" dirty="0"/>
              <a:t>조건이 참이냐</a:t>
            </a:r>
            <a:r>
              <a:rPr lang="en-US" altLang="ko-KR" dirty="0"/>
              <a:t>? </a:t>
            </a:r>
            <a:r>
              <a:rPr lang="ko-KR" altLang="en-US" dirty="0"/>
              <a:t>거짓이냐</a:t>
            </a:r>
            <a:r>
              <a:rPr lang="en-US" altLang="ko-KR" dirty="0"/>
              <a:t>?</a:t>
            </a:r>
            <a:r>
              <a:rPr lang="ko-KR" altLang="en-US" dirty="0"/>
              <a:t>에 따라 실행하는 명령의 흐름이 바뀌면서 서로 다른 명령을 수행하도록 한다</a:t>
            </a:r>
            <a:r>
              <a:rPr lang="en-US" altLang="ko-KR" dirty="0"/>
              <a:t>. </a:t>
            </a:r>
            <a:r>
              <a:rPr lang="ko-KR" altLang="en-US" dirty="0"/>
              <a:t>물론 조건이 주어지지 않을 때도 있다</a:t>
            </a:r>
            <a:r>
              <a:rPr lang="en-US" altLang="ko-KR" dirty="0"/>
              <a:t>. </a:t>
            </a:r>
            <a:r>
              <a:rPr lang="ko-KR" altLang="en-US" dirty="0"/>
              <a:t>이때에는 무조건 참인 것으로 간주된다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98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400799"/>
          </a:xfrm>
        </p:spPr>
        <p:txBody>
          <a:bodyPr>
            <a:normAutofit/>
          </a:bodyPr>
          <a:lstStyle/>
          <a:p>
            <a:pPr fontAlgn="base"/>
            <a:endParaRPr lang="en-US" altLang="ko-KR" dirty="0"/>
          </a:p>
          <a:p>
            <a:pPr marL="0" indent="0" fontAlgn="base">
              <a:buNone/>
            </a:pPr>
            <a:r>
              <a:rPr lang="ko-KR" altLang="en-US" dirty="0"/>
              <a:t>◆ </a:t>
            </a:r>
            <a:r>
              <a:rPr lang="ko-KR" altLang="en-US" b="1" dirty="0" smtClean="0"/>
              <a:t>활동</a:t>
            </a:r>
            <a:endParaRPr lang="en-US" altLang="ko-KR" b="1" dirty="0" smtClean="0"/>
          </a:p>
          <a:p>
            <a:pPr marL="0" indent="0" fontAlgn="base">
              <a:buNone/>
            </a:pPr>
            <a:endParaRPr lang="ko-KR" altLang="en-US" dirty="0"/>
          </a:p>
          <a:p>
            <a:pPr fontAlgn="base">
              <a:buFontTx/>
              <a:buChar char="-"/>
            </a:pPr>
            <a:r>
              <a:rPr lang="ko-KR" altLang="en-US" dirty="0" smtClean="0"/>
              <a:t>직접 </a:t>
            </a:r>
            <a:r>
              <a:rPr lang="ko-KR" altLang="en-US" dirty="0" err="1"/>
              <a:t>제어문을</a:t>
            </a:r>
            <a:r>
              <a:rPr lang="ko-KR" altLang="en-US" dirty="0"/>
              <a:t> 설명해 본다</a:t>
            </a:r>
            <a:r>
              <a:rPr lang="en-US" altLang="ko-KR" dirty="0" smtClean="0"/>
              <a:t>.</a:t>
            </a:r>
          </a:p>
          <a:p>
            <a:pPr fontAlgn="base">
              <a:buFontTx/>
              <a:buChar char="-"/>
            </a:pPr>
            <a:endParaRPr lang="ko-KR" altLang="en-US" dirty="0"/>
          </a:p>
          <a:p>
            <a:pPr fontAlgn="base">
              <a:buFontTx/>
              <a:buChar char="-"/>
            </a:pPr>
            <a:r>
              <a:rPr lang="ko-KR" altLang="en-US" dirty="0" err="1" smtClean="0"/>
              <a:t>제어문을</a:t>
            </a:r>
            <a:r>
              <a:rPr lang="ko-KR" altLang="en-US" dirty="0" smtClean="0"/>
              <a:t> </a:t>
            </a:r>
            <a:r>
              <a:rPr lang="ko-KR" altLang="en-US" dirty="0"/>
              <a:t>활용한 간단한 프로그램을 이해하고 구현해 본다</a:t>
            </a:r>
            <a:r>
              <a:rPr lang="en-US" altLang="ko-KR" dirty="0" smtClean="0"/>
              <a:t>.</a:t>
            </a:r>
          </a:p>
          <a:p>
            <a:pPr fontAlgn="base">
              <a:buFontTx/>
              <a:buChar char="-"/>
            </a:pP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제어문을</a:t>
            </a:r>
            <a:r>
              <a:rPr lang="ko-KR" altLang="en-US" dirty="0"/>
              <a:t> 활용한 응용 프로그램을 구현해 보고</a:t>
            </a:r>
            <a:r>
              <a:rPr lang="en-US" altLang="ko-KR" dirty="0"/>
              <a:t>, </a:t>
            </a:r>
            <a:r>
              <a:rPr lang="ko-KR" altLang="en-US" dirty="0"/>
              <a:t>구현한 프로그램을 발표해 본다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75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2480" y="640080"/>
            <a:ext cx="10515600" cy="5841683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/>
              <a:t>◆ </a:t>
            </a:r>
            <a:r>
              <a:rPr lang="ko-KR" altLang="en-US" b="1" dirty="0" err="1"/>
              <a:t>제어문을</a:t>
            </a:r>
            <a:r>
              <a:rPr lang="ko-KR" altLang="en-US" b="1" dirty="0"/>
              <a:t> 활용한 응용 프로그램 </a:t>
            </a:r>
            <a:r>
              <a:rPr lang="ko-KR" altLang="en-US" b="1" dirty="0" smtClean="0"/>
              <a:t>구현</a:t>
            </a:r>
            <a:endParaRPr lang="en-US" altLang="ko-KR" b="1" dirty="0" smtClean="0"/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dirty="0"/>
          </a:p>
          <a:p>
            <a:pPr marL="265113" indent="-265113" fontAlgn="base">
              <a:lnSpc>
                <a:spcPct val="120000"/>
              </a:lnSpc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/>
              <a:t>에서부터 </a:t>
            </a:r>
            <a:r>
              <a:rPr lang="en-US" altLang="ko-KR" dirty="0"/>
              <a:t>100</a:t>
            </a:r>
            <a:r>
              <a:rPr lang="ko-KR" altLang="en-US" dirty="0"/>
              <a:t>까지의 합을 구하는 프로그램을 </a:t>
            </a:r>
            <a:r>
              <a:rPr lang="ko-KR" altLang="en-US" dirty="0" smtClean="0"/>
              <a:t>구현 하시오</a:t>
            </a:r>
            <a:r>
              <a:rPr lang="en-US" altLang="ko-KR" dirty="0" smtClean="0"/>
              <a:t>.</a:t>
            </a:r>
          </a:p>
          <a:p>
            <a:pPr marL="514350" indent="-514350" fontAlgn="base">
              <a:lnSpc>
                <a:spcPct val="120000"/>
              </a:lnSpc>
              <a:buAutoNum type="arabicPeriod"/>
            </a:pP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키보드로부터 양의 정수 값을 입력 받고</a:t>
            </a:r>
            <a:r>
              <a:rPr lang="en-US" altLang="ko-KR" dirty="0"/>
              <a:t>, 1</a:t>
            </a:r>
            <a:r>
              <a:rPr lang="ko-KR" altLang="en-US" dirty="0"/>
              <a:t>부터 입력 받은 양의 정수까지의 합을 구하는 프로그램을 </a:t>
            </a:r>
            <a:r>
              <a:rPr lang="ko-KR" altLang="en-US" dirty="0" smtClean="0"/>
              <a:t>구현 하시오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키보드로부터 양의 정수 값을 두 개</a:t>
            </a:r>
            <a:r>
              <a:rPr lang="en-US" altLang="ko-KR" dirty="0"/>
              <a:t>(start, end) </a:t>
            </a:r>
            <a:r>
              <a:rPr lang="ko-KR" altLang="en-US" dirty="0"/>
              <a:t>입력 받고</a:t>
            </a:r>
            <a:r>
              <a:rPr lang="en-US" altLang="ko-KR" dirty="0"/>
              <a:t>, </a:t>
            </a:r>
            <a:r>
              <a:rPr lang="ko-KR" altLang="en-US" dirty="0" smtClean="0"/>
              <a:t>입력 받은 </a:t>
            </a:r>
            <a:r>
              <a:rPr lang="ko-KR" altLang="en-US" dirty="0"/>
              <a:t>첫 정수</a:t>
            </a:r>
            <a:r>
              <a:rPr lang="en-US" altLang="ko-KR" dirty="0"/>
              <a:t>(start)</a:t>
            </a:r>
            <a:r>
              <a:rPr lang="ko-KR" altLang="en-US" dirty="0"/>
              <a:t>에서 두 번째 정수</a:t>
            </a:r>
            <a:r>
              <a:rPr lang="en-US" altLang="ko-KR" dirty="0"/>
              <a:t>(end)</a:t>
            </a:r>
            <a:r>
              <a:rPr lang="ko-KR" altLang="en-US" dirty="0"/>
              <a:t>까지의 합을 구하는 프로그램을 </a:t>
            </a:r>
            <a:r>
              <a:rPr lang="ko-KR" altLang="en-US" dirty="0" smtClean="0"/>
              <a:t>구현 하시오</a:t>
            </a:r>
            <a:r>
              <a:rPr lang="en-US" altLang="ko-KR" dirty="0"/>
              <a:t>. </a:t>
            </a:r>
            <a:r>
              <a:rPr lang="ko-KR" altLang="en-US" dirty="0"/>
              <a:t>단 </a:t>
            </a:r>
            <a:r>
              <a:rPr lang="en-US" altLang="ko-KR" dirty="0"/>
              <a:t>start &lt;= </a:t>
            </a:r>
            <a:r>
              <a:rPr lang="en-US" altLang="ko-KR" dirty="0" smtClean="0"/>
              <a:t>end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/>
              <a:t>4. </a:t>
            </a:r>
            <a:r>
              <a:rPr lang="ko-KR" altLang="en-US" dirty="0"/>
              <a:t>년도를 키보드로부터 입력 받고</a:t>
            </a:r>
            <a:r>
              <a:rPr lang="en-US" altLang="ko-KR" dirty="0"/>
              <a:t>, </a:t>
            </a:r>
            <a:r>
              <a:rPr lang="ko-KR" altLang="en-US" dirty="0"/>
              <a:t>입력 받은 년도에 해당하는 지지를 출력하는 프로그램을 </a:t>
            </a:r>
            <a:r>
              <a:rPr lang="ko-KR" altLang="en-US" dirty="0" smtClean="0"/>
              <a:t>구현 하시오</a:t>
            </a:r>
            <a:r>
              <a:rPr lang="en-US" altLang="ko-KR" dirty="0"/>
              <a:t>.(12</a:t>
            </a:r>
            <a:r>
              <a:rPr lang="ko-KR" altLang="en-US" dirty="0"/>
              <a:t>지지 </a:t>
            </a:r>
            <a:r>
              <a:rPr lang="en-US" altLang="ko-KR" dirty="0"/>
              <a:t>--&gt; </a:t>
            </a:r>
            <a:r>
              <a:rPr lang="ko-KR" altLang="en-US" dirty="0"/>
              <a:t>자</a:t>
            </a:r>
            <a:r>
              <a:rPr lang="en-US" altLang="ko-KR" dirty="0"/>
              <a:t>:</a:t>
            </a:r>
            <a:r>
              <a:rPr lang="ko-KR" altLang="en-US" dirty="0"/>
              <a:t>쥐</a:t>
            </a:r>
            <a:r>
              <a:rPr lang="en-US" altLang="ko-KR" dirty="0"/>
              <a:t>, </a:t>
            </a:r>
            <a:r>
              <a:rPr lang="ko-KR" altLang="en-US" dirty="0"/>
              <a:t>축</a:t>
            </a:r>
            <a:r>
              <a:rPr lang="en-US" altLang="ko-KR" dirty="0"/>
              <a:t>:</a:t>
            </a:r>
            <a:r>
              <a:rPr lang="ko-KR" altLang="en-US" dirty="0"/>
              <a:t>소</a:t>
            </a:r>
            <a:r>
              <a:rPr lang="en-US" altLang="ko-KR" dirty="0"/>
              <a:t>, </a:t>
            </a:r>
            <a:r>
              <a:rPr lang="ko-KR" altLang="en-US" dirty="0"/>
              <a:t>인</a:t>
            </a:r>
            <a:r>
              <a:rPr lang="en-US" altLang="ko-KR" dirty="0"/>
              <a:t>:</a:t>
            </a:r>
            <a:r>
              <a:rPr lang="ko-KR" altLang="en-US" dirty="0"/>
              <a:t>호랑이</a:t>
            </a:r>
            <a:r>
              <a:rPr lang="en-US" altLang="ko-KR" dirty="0"/>
              <a:t>, </a:t>
            </a:r>
            <a:r>
              <a:rPr lang="ko-KR" altLang="en-US" dirty="0"/>
              <a:t>묘</a:t>
            </a:r>
            <a:r>
              <a:rPr lang="en-US" altLang="ko-KR" dirty="0"/>
              <a:t>:</a:t>
            </a:r>
            <a:r>
              <a:rPr lang="ko-KR" altLang="en-US" dirty="0"/>
              <a:t>토끼</a:t>
            </a:r>
            <a:r>
              <a:rPr lang="en-US" altLang="ko-KR" dirty="0"/>
              <a:t>, </a:t>
            </a:r>
            <a:r>
              <a:rPr lang="ko-KR" altLang="en-US" dirty="0"/>
              <a:t>진</a:t>
            </a:r>
            <a:r>
              <a:rPr lang="en-US" altLang="ko-KR" dirty="0"/>
              <a:t>:</a:t>
            </a:r>
            <a:r>
              <a:rPr lang="ko-KR" altLang="en-US" dirty="0"/>
              <a:t>용</a:t>
            </a:r>
            <a:r>
              <a:rPr lang="en-US" altLang="ko-KR" dirty="0"/>
              <a:t>, </a:t>
            </a:r>
            <a:r>
              <a:rPr lang="ko-KR" altLang="en-US" dirty="0"/>
              <a:t>사</a:t>
            </a:r>
            <a:r>
              <a:rPr lang="en-US" altLang="ko-KR" dirty="0"/>
              <a:t>:</a:t>
            </a:r>
            <a:r>
              <a:rPr lang="ko-KR" altLang="en-US" dirty="0"/>
              <a:t>뱀</a:t>
            </a:r>
            <a:r>
              <a:rPr lang="en-US" altLang="ko-KR" dirty="0"/>
              <a:t>, </a:t>
            </a:r>
            <a:r>
              <a:rPr lang="ko-KR" altLang="en-US" dirty="0"/>
              <a:t>오</a:t>
            </a:r>
            <a:r>
              <a:rPr lang="en-US" altLang="ko-KR" dirty="0"/>
              <a:t>:</a:t>
            </a:r>
            <a:r>
              <a:rPr lang="ko-KR" altLang="en-US" dirty="0"/>
              <a:t>말</a:t>
            </a:r>
            <a:r>
              <a:rPr lang="en-US" altLang="ko-KR" dirty="0"/>
              <a:t>, </a:t>
            </a:r>
            <a:r>
              <a:rPr lang="ko-KR" altLang="en-US" dirty="0"/>
              <a:t>미</a:t>
            </a:r>
            <a:r>
              <a:rPr lang="en-US" altLang="ko-KR" dirty="0"/>
              <a:t>:</a:t>
            </a:r>
            <a:r>
              <a:rPr lang="ko-KR" altLang="en-US" dirty="0"/>
              <a:t>양</a:t>
            </a:r>
            <a:r>
              <a:rPr lang="en-US" altLang="ko-KR" dirty="0"/>
              <a:t>, </a:t>
            </a:r>
            <a:r>
              <a:rPr lang="ko-KR" altLang="en-US" dirty="0"/>
              <a:t>신</a:t>
            </a:r>
            <a:r>
              <a:rPr lang="en-US" altLang="ko-KR" dirty="0"/>
              <a:t>:</a:t>
            </a:r>
            <a:r>
              <a:rPr lang="ko-KR" altLang="en-US" dirty="0"/>
              <a:t>원숭이</a:t>
            </a:r>
            <a:r>
              <a:rPr lang="en-US" altLang="ko-KR" dirty="0"/>
              <a:t>, </a:t>
            </a:r>
            <a:r>
              <a:rPr lang="ko-KR" altLang="en-US" dirty="0"/>
              <a:t>유</a:t>
            </a:r>
            <a:r>
              <a:rPr lang="en-US" altLang="ko-KR" dirty="0"/>
              <a:t>:</a:t>
            </a:r>
            <a:r>
              <a:rPr lang="ko-KR" altLang="en-US" dirty="0"/>
              <a:t>닭</a:t>
            </a:r>
            <a:r>
              <a:rPr lang="en-US" altLang="ko-KR" dirty="0"/>
              <a:t>, </a:t>
            </a:r>
            <a:r>
              <a:rPr lang="ko-KR" altLang="en-US" dirty="0"/>
              <a:t>술</a:t>
            </a:r>
            <a:r>
              <a:rPr lang="en-US" altLang="ko-KR" dirty="0"/>
              <a:t>: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해</a:t>
            </a:r>
            <a:r>
              <a:rPr lang="en-US" altLang="ko-KR" dirty="0"/>
              <a:t>:</a:t>
            </a:r>
            <a:r>
              <a:rPr lang="ko-KR" altLang="en-US" dirty="0"/>
              <a:t>돼지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10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655320"/>
            <a:ext cx="10515600" cy="5795963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buNone/>
            </a:pPr>
            <a:r>
              <a:rPr lang="ko-KR" altLang="en-US" dirty="0"/>
              <a:t>◆ </a:t>
            </a:r>
            <a:r>
              <a:rPr lang="ko-KR" altLang="en-US" dirty="0" err="1" smtClean="0"/>
              <a:t>제어문</a:t>
            </a:r>
            <a:r>
              <a:rPr lang="ko-KR" altLang="en-US" dirty="0" smtClean="0"/>
              <a:t> 활용 및 다양한 연산자와 변수 이해</a:t>
            </a:r>
            <a:endParaRPr lang="en-US" altLang="ko-KR" dirty="0" smtClean="0"/>
          </a:p>
          <a:p>
            <a:pPr marL="0" indent="0" fontAlgn="base">
              <a:lnSpc>
                <a:spcPct val="100000"/>
              </a:lnSpc>
              <a:buNone/>
            </a:pPr>
            <a:endParaRPr lang="ko-KR" altLang="en-US" dirty="0"/>
          </a:p>
          <a:p>
            <a:pPr fontAlgn="base">
              <a:lnSpc>
                <a:spcPct val="100000"/>
              </a:lnSpc>
              <a:buFontTx/>
              <a:buChar char="-"/>
            </a:pPr>
            <a:r>
              <a:rPr lang="ko-KR" altLang="en-US" dirty="0" err="1" smtClean="0"/>
              <a:t>제어문에</a:t>
            </a:r>
            <a:r>
              <a:rPr lang="ko-KR" altLang="en-US" dirty="0" smtClean="0"/>
              <a:t> </a:t>
            </a:r>
            <a:r>
              <a:rPr lang="ko-KR" altLang="en-US" dirty="0"/>
              <a:t>대한 정확한 이해와 활용 프로그램 구현 </a:t>
            </a:r>
            <a:endParaRPr lang="en-US" altLang="ko-KR" dirty="0" smtClean="0"/>
          </a:p>
          <a:p>
            <a:pPr fontAlgn="base">
              <a:lnSpc>
                <a:spcPct val="100000"/>
              </a:lnSpc>
              <a:buFontTx/>
              <a:buChar char="-"/>
            </a:pPr>
            <a:endParaRPr lang="ko-KR" altLang="en-US" dirty="0"/>
          </a:p>
          <a:p>
            <a:pPr fontAlgn="base"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다양한 </a:t>
            </a:r>
            <a:r>
              <a:rPr lang="ko-KR" altLang="en-US" dirty="0"/>
              <a:t>연산자의 종류 및 기능에 대한 명확한 이해와 활용 프로그램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fontAlgn="base">
              <a:lnSpc>
                <a:spcPct val="100000"/>
              </a:lnSpc>
              <a:buFontTx/>
              <a:buChar char="-"/>
            </a:pPr>
            <a:endParaRPr lang="ko-KR" altLang="en-US" dirty="0"/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변수에 </a:t>
            </a:r>
            <a:r>
              <a:rPr lang="ko-KR" altLang="en-US" dirty="0"/>
              <a:t>대한 </a:t>
            </a:r>
            <a:r>
              <a:rPr lang="ko-KR" altLang="en-US" dirty="0" smtClean="0"/>
              <a:t>개념을 </a:t>
            </a:r>
            <a:r>
              <a:rPr lang="ko-KR" altLang="en-US" dirty="0"/>
              <a:t>명확하게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89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40079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ko-KR" altLang="en-US" dirty="0"/>
              <a:t>◆ </a:t>
            </a:r>
            <a:r>
              <a:rPr lang="ko-KR" altLang="en-US" b="1" dirty="0" smtClean="0"/>
              <a:t>활동</a:t>
            </a:r>
            <a:endParaRPr lang="en-US" altLang="ko-KR" b="1" dirty="0" smtClean="0"/>
          </a:p>
          <a:p>
            <a:pPr marL="0" indent="0" fontAlgn="base">
              <a:buNone/>
            </a:pPr>
            <a:endParaRPr lang="ko-KR" altLang="en-US" dirty="0"/>
          </a:p>
          <a:p>
            <a:pPr fontAlgn="base">
              <a:buFontTx/>
              <a:buChar char="-"/>
            </a:pPr>
            <a:r>
              <a:rPr lang="ko-KR" altLang="en-US" dirty="0" smtClean="0"/>
              <a:t>각 </a:t>
            </a:r>
            <a:r>
              <a:rPr lang="ko-KR" altLang="en-US" dirty="0"/>
              <a:t>영역별 주요 내용을 학습할 수 있는 프로그램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fontAlgn="base">
              <a:buFontTx/>
              <a:buChar char="-"/>
            </a:pPr>
            <a:endParaRPr lang="ko-KR" altLang="en-US" dirty="0"/>
          </a:p>
          <a:p>
            <a:pPr fontAlgn="base">
              <a:buFontTx/>
              <a:buChar char="-"/>
            </a:pPr>
            <a:r>
              <a:rPr lang="ko-KR" altLang="en-US" dirty="0" smtClean="0"/>
              <a:t>연산자의 </a:t>
            </a:r>
            <a:r>
              <a:rPr lang="ko-KR" altLang="en-US" dirty="0"/>
              <a:t>활용</a:t>
            </a:r>
            <a:r>
              <a:rPr lang="en-US" altLang="ko-KR" dirty="0"/>
              <a:t>, </a:t>
            </a:r>
            <a:r>
              <a:rPr lang="ko-KR" altLang="en-US" dirty="0" err="1"/>
              <a:t>제어문</a:t>
            </a:r>
            <a:r>
              <a:rPr lang="ko-KR" altLang="en-US" dirty="0"/>
              <a:t> 활용 응용 프로그램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fontAlgn="base">
              <a:buFontTx/>
              <a:buChar char="-"/>
            </a:pP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 </a:t>
            </a:r>
            <a:r>
              <a:rPr lang="ko-KR" altLang="en-US" dirty="0"/>
              <a:t>구현한 프로그램 및 주요 개념에 대한 발표</a:t>
            </a:r>
          </a:p>
          <a:p>
            <a:pPr marL="0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75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655320"/>
            <a:ext cx="10515600" cy="579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dirty="0"/>
              <a:t>◆ 반복제어문을 활용한 다양한 응용프로그램 구현 능력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/>
          </a:p>
          <a:p>
            <a:pPr fontAlgn="base">
              <a:buFontTx/>
              <a:buChar char="-"/>
            </a:pPr>
            <a:r>
              <a:rPr lang="en-US" altLang="ko-KR" dirty="0" smtClean="0"/>
              <a:t>for</a:t>
            </a:r>
            <a:r>
              <a:rPr lang="en-US" altLang="ko-KR" dirty="0"/>
              <a:t>, while, do while </a:t>
            </a:r>
            <a:r>
              <a:rPr lang="ko-KR" altLang="en-US" dirty="0"/>
              <a:t>반복제어문의 기능에 대한 명확한 </a:t>
            </a:r>
            <a:r>
              <a:rPr lang="ko-KR" altLang="en-US" dirty="0" smtClean="0"/>
              <a:t>이해</a:t>
            </a:r>
            <a:endParaRPr lang="en-US" altLang="ko-KR" dirty="0" smtClean="0"/>
          </a:p>
          <a:p>
            <a:pPr fontAlgn="base">
              <a:buFontTx/>
              <a:buChar char="-"/>
            </a:pPr>
            <a:endParaRPr lang="ko-KR" altLang="en-US" dirty="0"/>
          </a:p>
          <a:p>
            <a:pPr fontAlgn="base">
              <a:buFontTx/>
              <a:buChar char="-"/>
            </a:pPr>
            <a:r>
              <a:rPr lang="en-US" altLang="ko-KR" dirty="0" smtClean="0"/>
              <a:t>for</a:t>
            </a:r>
            <a:r>
              <a:rPr lang="en-US" altLang="ko-KR" dirty="0"/>
              <a:t>, while, do while </a:t>
            </a:r>
            <a:r>
              <a:rPr lang="ko-KR" altLang="en-US" dirty="0"/>
              <a:t>반복제어문을 활용한 응용 프로그램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fontAlgn="base">
              <a:buFontTx/>
              <a:buChar char="-"/>
            </a:pP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 </a:t>
            </a:r>
            <a:r>
              <a:rPr lang="ko-KR" altLang="en-US" dirty="0"/>
              <a:t>중첩 반복제어문을 활용한 응용 프로그램 구현</a:t>
            </a:r>
          </a:p>
        </p:txBody>
      </p:sp>
    </p:spTree>
    <p:extLst>
      <p:ext uri="{BB962C8B-B14F-4D97-AF65-F5344CB8AC3E}">
        <p14:creationId xmlns:p14="http://schemas.microsoft.com/office/powerpoint/2010/main" val="409313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1380</Words>
  <Application>Microsoft Office PowerPoint</Application>
  <PresentationFormat>와이드스크린</PresentationFormat>
  <Paragraphs>274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함초롬바탕</vt:lpstr>
      <vt:lpstr>Arial</vt:lpstr>
      <vt:lpstr>Office 테마</vt:lpstr>
      <vt:lpstr>프로그래밍실습1 복습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수준별 전공 기초학습능력계발 프로그램</dc:title>
  <dc:creator>S. W. ban</dc:creator>
  <cp:lastModifiedBy>S. W. ban</cp:lastModifiedBy>
  <cp:revision>30</cp:revision>
  <dcterms:created xsi:type="dcterms:W3CDTF">2016-04-07T07:15:08Z</dcterms:created>
  <dcterms:modified xsi:type="dcterms:W3CDTF">2017-08-29T23:49:00Z</dcterms:modified>
</cp:coreProperties>
</file>