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9" r:id="rId3"/>
    <p:sldId id="306" r:id="rId4"/>
    <p:sldId id="261" r:id="rId5"/>
    <p:sldId id="307" r:id="rId6"/>
    <p:sldId id="331" r:id="rId7"/>
    <p:sldId id="308" r:id="rId8"/>
    <p:sldId id="264" r:id="rId9"/>
    <p:sldId id="265" r:id="rId10"/>
    <p:sldId id="266" r:id="rId11"/>
    <p:sldId id="335" r:id="rId12"/>
    <p:sldId id="336" r:id="rId13"/>
    <p:sldId id="267" r:id="rId14"/>
    <p:sldId id="268" r:id="rId15"/>
    <p:sldId id="269" r:id="rId16"/>
    <p:sldId id="270" r:id="rId17"/>
    <p:sldId id="271" r:id="rId18"/>
    <p:sldId id="309" r:id="rId19"/>
    <p:sldId id="273" r:id="rId20"/>
    <p:sldId id="310" r:id="rId21"/>
    <p:sldId id="311" r:id="rId22"/>
    <p:sldId id="312" r:id="rId23"/>
    <p:sldId id="313" r:id="rId24"/>
    <p:sldId id="275" r:id="rId25"/>
    <p:sldId id="276" r:id="rId26"/>
    <p:sldId id="315" r:id="rId27"/>
    <p:sldId id="314" r:id="rId28"/>
    <p:sldId id="316" r:id="rId29"/>
    <p:sldId id="317" r:id="rId30"/>
    <p:sldId id="318" r:id="rId31"/>
    <p:sldId id="319" r:id="rId32"/>
    <p:sldId id="320" r:id="rId33"/>
    <p:sldId id="277" r:id="rId34"/>
    <p:sldId id="278" r:id="rId35"/>
    <p:sldId id="279" r:id="rId36"/>
    <p:sldId id="321" r:id="rId37"/>
    <p:sldId id="280" r:id="rId38"/>
    <p:sldId id="281" r:id="rId39"/>
    <p:sldId id="322" r:id="rId40"/>
    <p:sldId id="332" r:id="rId41"/>
    <p:sldId id="323" r:id="rId42"/>
    <p:sldId id="325" r:id="rId43"/>
    <p:sldId id="326" r:id="rId44"/>
    <p:sldId id="327" r:id="rId45"/>
    <p:sldId id="328" r:id="rId46"/>
    <p:sldId id="329" r:id="rId47"/>
    <p:sldId id="333" r:id="rId48"/>
    <p:sldId id="334" r:id="rId49"/>
    <p:sldId id="330" r:id="rId50"/>
    <p:sldId id="305" r:id="rId51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FFCC"/>
    <a:srgbClr val="008000"/>
    <a:srgbClr val="FFFFCC"/>
    <a:srgbClr val="CCCCFF"/>
    <a:srgbClr val="CCFF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105" d="100"/>
          <a:sy n="105" d="100"/>
        </p:scale>
        <p:origin x="-17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1/15/2017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file:///N:\&#45236;%20&#47928;&#49436;\&#54028;&#51060;&#50028;\&#44053;&#51032;&#51088;&#47308;\sources\chap01\comp1.py.bat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file:///N:\&#45236;%20&#47928;&#49436;\&#54028;&#51060;&#50028;\&#44053;&#51032;&#51088;&#47308;\sources\chap01\comp2.py.ba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file:///N:\&#45236;%20&#47928;&#49436;\&#54028;&#51060;&#50028;\&#44053;&#51032;&#51088;&#47308;\sources\chap01\comp3.py.bat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file:///N:\&#45236;%20&#47928;&#49436;\&#54028;&#51060;&#50028;\&#44053;&#51032;&#51088;&#47308;\sources\chap01\rect.py.bat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file:///N:\&#45236;%20&#47928;&#49436;\&#54028;&#51060;&#50028;\&#44053;&#51032;&#51088;&#47308;\sources\chap01\spiral.py.bat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file:///N:\&#45236;%20&#47928;&#49436;\&#54028;&#51060;&#50028;\&#44053;&#51032;&#51088;&#47308;\sources\chap01\lab2.py.bat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file:///N:\&#45236;%20&#47928;&#49436;\&#54028;&#51060;&#50028;\&#44053;&#51032;&#51088;&#47308;\sources\chap01\lab3.py.bat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Image result for computer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94" y="475600"/>
            <a:ext cx="6721412" cy="440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3"/>
          <p:cNvSpPr txBox="1"/>
          <p:nvPr/>
        </p:nvSpPr>
        <p:spPr>
          <a:xfrm>
            <a:off x="1983557" y="898662"/>
            <a:ext cx="1369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smtClean="0"/>
              <a:t>두근두근</a:t>
            </a:r>
            <a:r>
              <a:rPr lang="en-US" altLang="ko-KR" sz="4800" i="1" dirty="0" smtClean="0"/>
              <a:t> </a:t>
            </a:r>
            <a:endParaRPr lang="ko-KR" altLang="en-US" sz="4800" i="1" dirty="0"/>
          </a:p>
        </p:txBody>
      </p:sp>
      <p:sp>
        <p:nvSpPr>
          <p:cNvPr id="6" name="TextBox 4"/>
          <p:cNvSpPr txBox="1"/>
          <p:nvPr/>
        </p:nvSpPr>
        <p:spPr>
          <a:xfrm>
            <a:off x="1983557" y="1710764"/>
            <a:ext cx="2270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err="1" smtClean="0"/>
              <a:t>파이썬</a:t>
            </a:r>
            <a:r>
              <a:rPr lang="ko-KR" altLang="en-US" sz="4800" i="1" dirty="0" smtClean="0"/>
              <a:t> 수업</a:t>
            </a:r>
            <a:endParaRPr lang="ko-KR" alt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ko-KR" altLang="en-US" dirty="0"/>
              <a:t>문법이 쉬워서 코드를 보면 직관적으로 알 수 있는 부분이 </a:t>
            </a:r>
            <a:r>
              <a:rPr lang="ko-KR" altLang="en-US" dirty="0" smtClean="0"/>
              <a:t>많다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/>
              <a:t>파이썬은</a:t>
            </a:r>
            <a:r>
              <a:rPr lang="ko-KR" altLang="en-US" dirty="0"/>
              <a:t> 다양한 플랫폼에서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smtClean="0"/>
              <a:t>라이브러리가 풍부</a:t>
            </a:r>
            <a:endParaRPr lang="en-US" altLang="ko-KR" dirty="0" smtClean="0"/>
          </a:p>
          <a:p>
            <a:r>
              <a:rPr lang="ko-KR" altLang="en-US" dirty="0" smtClean="0"/>
              <a:t>애니메이션이나 </a:t>
            </a:r>
            <a:r>
              <a:rPr lang="ko-KR" altLang="en-US" dirty="0"/>
              <a:t>그래픽을 쉽게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89532" y="2518474"/>
            <a:ext cx="6413935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if 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사과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 in ["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딸기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바나나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포도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사과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"]:    </a:t>
            </a:r>
          </a:p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print("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사과가 있습니다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  <a:endParaRPr lang="ko-KR" altLang="en-US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8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파이썬을</a:t>
            </a:r>
            <a:r>
              <a:rPr lang="ko-KR" altLang="en-US" dirty="0" smtClean="0"/>
              <a:t> 사용하고 있는 기업들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28" y="1802819"/>
            <a:ext cx="722947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01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라이브러리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123" y="1302284"/>
            <a:ext cx="501015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89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설치하기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파이썬을</a:t>
            </a:r>
            <a:r>
              <a:rPr lang="ko-KR" altLang="en-US" dirty="0"/>
              <a:t> 설치하려면 </a:t>
            </a:r>
            <a:r>
              <a:rPr lang="en-US" altLang="ko-KR" dirty="0"/>
              <a:t>http://www.python.org/</a:t>
            </a:r>
            <a:r>
              <a:rPr lang="ko-KR" altLang="en-US" dirty="0"/>
              <a:t>에 접속하여 </a:t>
            </a:r>
            <a:r>
              <a:rPr lang="en-US" altLang="ko-KR" dirty="0"/>
              <a:t>Download </a:t>
            </a:r>
            <a:r>
              <a:rPr lang="ko-KR" altLang="en-US" dirty="0"/>
              <a:t>메뉴에서 </a:t>
            </a:r>
            <a:r>
              <a:rPr lang="en-US" altLang="ko-KR" dirty="0"/>
              <a:t>"Python 3.5.0"</a:t>
            </a:r>
            <a:r>
              <a:rPr lang="ko-KR" altLang="en-US" dirty="0"/>
              <a:t>을 선택한다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330" y="2582363"/>
            <a:ext cx="6624104" cy="406451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73236" y="4200807"/>
            <a:ext cx="660903" cy="419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4001632" y="4597837"/>
            <a:ext cx="253497" cy="35308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29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설치하기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반드시 다음을 체크할 것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02" y="2229011"/>
            <a:ext cx="58388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2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시작하기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윈도우의 </a:t>
            </a:r>
            <a:r>
              <a:rPr lang="ko-KR" altLang="en-US" dirty="0"/>
              <a:t>시작 메뉴에서 </a:t>
            </a:r>
            <a:r>
              <a:rPr lang="en-US" altLang="ko-KR" dirty="0"/>
              <a:t>"IDLE" </a:t>
            </a:r>
            <a:r>
              <a:rPr lang="ko-KR" altLang="en-US" dirty="0"/>
              <a:t>프로그램을 찾아서 실행</a:t>
            </a:r>
          </a:p>
          <a:p>
            <a:pPr marL="457200" indent="-457200">
              <a:buFont typeface="+mj-ea"/>
              <a:buAutoNum type="circleNumDbPlain"/>
            </a:pPr>
            <a:endParaRPr lang="ko-KR" altLang="en-US" dirty="0"/>
          </a:p>
        </p:txBody>
      </p:sp>
      <p:pic>
        <p:nvPicPr>
          <p:cNvPr id="492545" name="_x409525176" descr="EMB00000c501e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27" y="2477771"/>
            <a:ext cx="7445452" cy="211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8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쉘에서는 </a:t>
            </a:r>
            <a:r>
              <a:rPr lang="en-US" altLang="ko-KR" dirty="0" smtClean="0"/>
              <a:t>&gt;&gt;&gt; </a:t>
            </a:r>
            <a:r>
              <a:rPr lang="ko-KR" altLang="en-US" dirty="0" smtClean="0"/>
              <a:t>뒤에 우리가 </a:t>
            </a:r>
            <a:r>
              <a:rPr lang="ko-KR" altLang="en-US" dirty="0"/>
              <a:t>명령어를 입력하고 </a:t>
            </a:r>
            <a:r>
              <a:rPr lang="ko-KR" altLang="en-US" dirty="0" err="1"/>
              <a:t>엔터키를</a:t>
            </a:r>
            <a:r>
              <a:rPr lang="ko-KR" altLang="en-US" dirty="0"/>
              <a:t> 누르면 명령어가 실행되고 실행 결과가 화면에 출력된다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3" y="3070193"/>
            <a:ext cx="8108830" cy="253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7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</a:t>
            </a:r>
            <a:r>
              <a:rPr lang="ko-KR" altLang="en-US" dirty="0"/>
              <a:t> </a:t>
            </a:r>
            <a:r>
              <a:rPr lang="en-US" altLang="ko-KR" dirty="0" smtClean="0"/>
              <a:t>World! </a:t>
            </a:r>
            <a:r>
              <a:rPr lang="ko-KR" altLang="en-US" dirty="0" smtClean="0"/>
              <a:t>출력하기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93569" name="_x409508184" descr="EMB00000c501e5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80" y="1931915"/>
            <a:ext cx="8154549" cy="231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hello wor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591" y="4519943"/>
            <a:ext cx="5222938" cy="210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659061"/>
            <a:ext cx="88487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계산하기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90" y="2258415"/>
            <a:ext cx="7988060" cy="241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hlinkClick r:id="rId3" action="ppaction://program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96" y="4911867"/>
            <a:ext cx="993382" cy="96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71666" y="569564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ko-KR" alt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72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컴퓨터 프로그램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컴퓨터에 일을 시키려면 인간이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컴퓨터에게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자세한 명령어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(instruction)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들의 리스트를 주어야 한다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프로그램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(program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) :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컴퓨터가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수행할 명령어를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적어놓은 문서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3245060"/>
            <a:ext cx="53435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444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계산하기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38" y="2668617"/>
            <a:ext cx="660082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470" y="2290313"/>
            <a:ext cx="310515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hlinkClick r:id="rId4" action="ppaction://program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96" y="4911867"/>
            <a:ext cx="993382" cy="96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71666" y="569564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ko-KR" alt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86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계산하기 </a:t>
            </a:r>
            <a:r>
              <a:rPr lang="en-US" altLang="ko-KR" dirty="0" smtClean="0"/>
              <a:t>#3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85" y="2586037"/>
            <a:ext cx="65817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126" y="2586037"/>
            <a:ext cx="299085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hlinkClick r:id="rId4" action="ppaction://program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96" y="4911867"/>
            <a:ext cx="993382" cy="96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71666" y="569564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ko-KR" alt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83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540764"/>
            <a:ext cx="88106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4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출력하기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44" y="1540763"/>
            <a:ext cx="8322549" cy="96274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강아지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 + 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고양이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  <a:endParaRPr lang="ko-KR" altLang="en-US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강아지고양이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endParaRPr lang="ko-KR" altLang="en-US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 descr="Male Teacher Cartoon Free Stock Photo - Public Domain Pictur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522436"/>
            <a:ext cx="3668245" cy="2618471"/>
          </a:xfrm>
          <a:prstGeom prst="rect">
            <a:avLst/>
          </a:prstGeom>
        </p:spPr>
      </p:pic>
      <p:pic>
        <p:nvPicPr>
          <p:cNvPr id="7" name="그림 6" descr="Student asking question by pietluk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359" y="4397895"/>
            <a:ext cx="1422238" cy="1879609"/>
          </a:xfrm>
          <a:prstGeom prst="rect">
            <a:avLst/>
          </a:prstGeom>
        </p:spPr>
      </p:pic>
      <p:sp>
        <p:nvSpPr>
          <p:cNvPr id="8" name="모서리가 둥근 사각형 설명선 7"/>
          <p:cNvSpPr/>
          <p:nvPr/>
        </p:nvSpPr>
        <p:spPr>
          <a:xfrm>
            <a:off x="1722268" y="3107184"/>
            <a:ext cx="1961965" cy="1056443"/>
          </a:xfrm>
          <a:prstGeom prst="wedgeRoundRectCallout">
            <a:avLst>
              <a:gd name="adj1" fmla="val 25321"/>
              <a:gd name="adj2" fmla="val 77626"/>
              <a:gd name="adj3" fmla="val 16667"/>
            </a:avLst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문자열은 어떻게 구별하나요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627618" y="2578962"/>
            <a:ext cx="1961965" cy="1056443"/>
          </a:xfrm>
          <a:prstGeom prst="wedgeRoundRectCallout">
            <a:avLst>
              <a:gd name="adj1" fmla="val -25358"/>
              <a:gd name="adj2" fmla="val 79307"/>
              <a:gd name="adj3" fmla="val 16667"/>
            </a:avLst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따옴표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(“…”)</a:t>
            </a:r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붙으면 문자열입니다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169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(string)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큰따옴표</a:t>
            </a:r>
            <a:r>
              <a:rPr lang="en-US" altLang="ko-KR" dirty="0"/>
              <a:t>("...")</a:t>
            </a:r>
            <a:r>
              <a:rPr lang="ko-KR" altLang="en-US" dirty="0"/>
              <a:t>나 작은따옴표</a:t>
            </a:r>
            <a:r>
              <a:rPr lang="en-US" altLang="ko-KR" dirty="0"/>
              <a:t>('...') </a:t>
            </a:r>
            <a:r>
              <a:rPr lang="ko-KR" altLang="en-US" dirty="0"/>
              <a:t>안에 들어 </a:t>
            </a:r>
            <a:r>
              <a:rPr lang="ko-KR" altLang="en-US" dirty="0" smtClean="0"/>
              <a:t>있는 텍스트 데이터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반드시 따옴표가 있어야 한다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2739487"/>
            <a:ext cx="6257925" cy="1162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3037" y="4827722"/>
            <a:ext cx="4753224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i="1" dirty="0"/>
              <a:t>&gt;&gt;&gt; print(Hello World!)</a:t>
            </a:r>
            <a:endParaRPr lang="en-US" altLang="ko-KR" sz="2400" dirty="0"/>
          </a:p>
          <a:p>
            <a:r>
              <a:rPr lang="en-US" altLang="ko-KR" sz="2400" i="1" dirty="0"/>
              <a:t>	</a:t>
            </a:r>
            <a:r>
              <a:rPr lang="en-US" altLang="ko-KR" sz="2400" i="1" dirty="0" err="1">
                <a:solidFill>
                  <a:srgbClr val="FF0000"/>
                </a:solidFill>
              </a:rPr>
              <a:t>SyntaxError</a:t>
            </a:r>
            <a:r>
              <a:rPr lang="en-US" altLang="ko-KR" sz="2400" i="1" dirty="0">
                <a:solidFill>
                  <a:srgbClr val="FF0000"/>
                </a:solidFill>
              </a:rPr>
              <a:t>: invalid syntax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90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print()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여러 개의 값들을 </a:t>
            </a:r>
            <a:r>
              <a:rPr lang="ko-KR" altLang="en-US" dirty="0" smtClean="0"/>
              <a:t>화면에 </a:t>
            </a:r>
            <a:r>
              <a:rPr lang="ko-KR" altLang="en-US" dirty="0"/>
              <a:t>차례대로 출력할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 fontAlgn="base">
              <a:buNone/>
            </a:pPr>
            <a:endParaRPr lang="en-US" altLang="ko-KR" i="1" dirty="0" smtClean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3627" y="2332495"/>
            <a:ext cx="6834753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</a:t>
            </a:r>
            <a:r>
              <a:rPr lang="en-US" altLang="ko-KR" sz="2400" b="1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</a:t>
            </a:r>
            <a:r>
              <a:rPr lang="ko-KR" altLang="en-US" sz="2400" b="1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결과값은</a:t>
            </a:r>
            <a:r>
              <a:rPr lang="en-US" altLang="ko-KR" sz="2400" b="1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2*7, </a:t>
            </a:r>
            <a:r>
              <a:rPr lang="en-US" altLang="ko-KR" sz="2400" b="1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</a:t>
            </a:r>
            <a:r>
              <a:rPr lang="ko-KR" altLang="en-US" sz="2400" b="1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2400" b="1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  <a:endParaRPr lang="ko-KR" altLang="en-US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결과값은 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14 </a:t>
            </a:r>
            <a:r>
              <a:rPr lang="ko-KR" altLang="en-US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24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ko-KR" altLang="en-US" sz="24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30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문자열과 숫자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5488" y="1540764"/>
            <a:ext cx="8322549" cy="142437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2000" i="1" dirty="0"/>
              <a:t>&gt;&gt;&gt; print("100" + "200")</a:t>
            </a:r>
          </a:p>
          <a:p>
            <a:r>
              <a:rPr lang="en-US" altLang="ko-KR" sz="2000" i="1" dirty="0"/>
              <a:t>100200</a:t>
            </a:r>
          </a:p>
          <a:p>
            <a:r>
              <a:rPr lang="en-US" altLang="ko-KR" sz="2000" i="1" dirty="0"/>
              <a:t>&gt;&gt;&gt;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344" y="3317778"/>
            <a:ext cx="8322549" cy="90651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2000" i="1" dirty="0"/>
              <a:t>&gt;&gt;&gt; print(100 + 200)</a:t>
            </a:r>
          </a:p>
          <a:p>
            <a:r>
              <a:rPr lang="en-US" altLang="ko-KR" sz="2000" i="1" dirty="0"/>
              <a:t>300</a:t>
            </a:r>
          </a:p>
          <a:p>
            <a:r>
              <a:rPr lang="en-US" altLang="ko-KR" sz="2000" i="1" dirty="0"/>
              <a:t>&gt;&gt;&gt;</a:t>
            </a:r>
          </a:p>
        </p:txBody>
      </p:sp>
      <p:pic>
        <p:nvPicPr>
          <p:cNvPr id="6" name="그림 5" descr="Male Teacher Cartoon Free Stock Photo - Public Domain Pictur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522436"/>
            <a:ext cx="3668245" cy="2618471"/>
          </a:xfrm>
          <a:prstGeom prst="rect">
            <a:avLst/>
          </a:prstGeom>
        </p:spPr>
      </p:pic>
      <p:sp>
        <p:nvSpPr>
          <p:cNvPr id="7" name="모서리가 둥근 사각형 설명선 6"/>
          <p:cNvSpPr/>
          <p:nvPr/>
        </p:nvSpPr>
        <p:spPr>
          <a:xfrm>
            <a:off x="4627618" y="2578962"/>
            <a:ext cx="1961965" cy="1056443"/>
          </a:xfrm>
          <a:prstGeom prst="wedgeRoundRectCallout">
            <a:avLst>
              <a:gd name="adj1" fmla="val -25358"/>
              <a:gd name="adj2" fmla="val 79307"/>
              <a:gd name="adj3" fmla="val 16667"/>
            </a:avLst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따옴표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(“…”)</a:t>
            </a:r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붙으면 문자열입니다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913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반복하기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44" y="1540762"/>
            <a:ext cx="8322549" cy="156642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반가워요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 * 20)</a:t>
            </a:r>
            <a:endParaRPr lang="ko-KR" altLang="en-US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반가워요 </a:t>
            </a:r>
            <a:r>
              <a:rPr lang="ko-KR" altLang="en-US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반가워요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반가워요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반가워요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반가워요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반가워요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반가워요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반가워요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반가워요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반가워요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반가워요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반가워요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반가워요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반가워요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반가워요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반가워요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반가워요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반가워요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반가워요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반가워요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endParaRPr lang="ko-KR" altLang="en-US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1" name="그림 10" descr="Male Teacher Cartoon Free Stock Photo - Public Domain Pictur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522436"/>
            <a:ext cx="3668245" cy="2618471"/>
          </a:xfrm>
          <a:prstGeom prst="rect">
            <a:avLst/>
          </a:prstGeom>
        </p:spPr>
      </p:pic>
      <p:sp>
        <p:nvSpPr>
          <p:cNvPr id="13" name="모서리가 둥근 사각형 설명선 12"/>
          <p:cNvSpPr/>
          <p:nvPr/>
        </p:nvSpPr>
        <p:spPr>
          <a:xfrm>
            <a:off x="2808687" y="3230812"/>
            <a:ext cx="1961965" cy="1056443"/>
          </a:xfrm>
          <a:prstGeom prst="wedgeRoundRectCallout">
            <a:avLst>
              <a:gd name="adj1" fmla="val 59087"/>
              <a:gd name="adj2" fmla="val 69023"/>
              <a:gd name="adj3" fmla="val 16667"/>
            </a:avLst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은 반복을 의미하기도 합니다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660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터틀</a:t>
            </a:r>
            <a:r>
              <a:rPr lang="ko-KR" altLang="en-US" dirty="0" smtClean="0"/>
              <a:t> 그래픽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터틀</a:t>
            </a:r>
            <a:r>
              <a:rPr lang="ko-KR" altLang="en-US" dirty="0"/>
              <a:t> 그래픽은 화면에서 거북이를 이용하여서 그림을 그리는 기능이다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73" y="2588823"/>
            <a:ext cx="7182749" cy="286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9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터틀</a:t>
            </a:r>
            <a:r>
              <a:rPr lang="ko-KR" altLang="en-US" dirty="0" smtClean="0"/>
              <a:t> 그래픽 시작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쉘에서 다음과 같이 입력하여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9" y="2122881"/>
            <a:ext cx="89344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7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프로그램은 </a:t>
            </a:r>
            <a:r>
              <a:rPr lang="ko-KR" altLang="en-US" b="1" dirty="0"/>
              <a:t>‘프로그래밍 </a:t>
            </a:r>
            <a:r>
              <a:rPr lang="ko-KR" altLang="en-US" b="1" dirty="0" err="1"/>
              <a:t>언어’</a:t>
            </a:r>
            <a:r>
              <a:rPr lang="ko-KR" altLang="en-US" dirty="0" err="1"/>
              <a:t>로</a:t>
            </a:r>
            <a:r>
              <a:rPr lang="ko-KR" altLang="en-US" dirty="0"/>
              <a:t> 작성된다</a:t>
            </a:r>
            <a:r>
              <a:rPr lang="en-US" altLang="ko-KR" dirty="0"/>
              <a:t>. </a:t>
            </a:r>
            <a:r>
              <a:rPr lang="ko-KR" altLang="en-US" dirty="0"/>
              <a:t>프로그램을 만드는 사람을 </a:t>
            </a:r>
            <a:r>
              <a:rPr lang="ko-KR" altLang="en-US" b="1" dirty="0"/>
              <a:t>‘</a:t>
            </a:r>
            <a:r>
              <a:rPr lang="ko-KR" altLang="en-US" b="1" dirty="0" err="1"/>
              <a:t>프로그래머‘</a:t>
            </a:r>
            <a:r>
              <a:rPr lang="ko-KR" altLang="en-US" dirty="0" err="1"/>
              <a:t>라고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435" y="2968925"/>
            <a:ext cx="60579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4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직선 그리기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t.forward</a:t>
            </a:r>
            <a:r>
              <a:rPr lang="en-US" altLang="ko-KR" dirty="0" smtClean="0"/>
              <a:t>(100)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19" y="2189687"/>
            <a:ext cx="87820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6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사각형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그리기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5488" y="1540764"/>
            <a:ext cx="8322549" cy="295133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2000" i="1" dirty="0"/>
              <a:t>&gt;&gt;&gt; import turtle</a:t>
            </a:r>
          </a:p>
          <a:p>
            <a:r>
              <a:rPr lang="en-US" altLang="ko-KR" sz="2000" i="1" dirty="0"/>
              <a:t>&gt;&gt;&gt; t = </a:t>
            </a:r>
            <a:r>
              <a:rPr lang="en-US" altLang="ko-KR" sz="2000" i="1" dirty="0" err="1"/>
              <a:t>turtle.Pen</a:t>
            </a:r>
            <a:r>
              <a:rPr lang="en-US" altLang="ko-KR" sz="2000" i="1" dirty="0"/>
              <a:t>()</a:t>
            </a:r>
          </a:p>
          <a:p>
            <a:r>
              <a:rPr lang="en-US" altLang="ko-KR" sz="2000" i="1" dirty="0"/>
              <a:t>&gt;&gt;&gt; </a:t>
            </a:r>
            <a:r>
              <a:rPr lang="en-US" altLang="ko-KR" sz="2000" i="1" dirty="0" err="1"/>
              <a:t>t.forward</a:t>
            </a:r>
            <a:r>
              <a:rPr lang="en-US" altLang="ko-KR" sz="2000" i="1" dirty="0"/>
              <a:t>(100)</a:t>
            </a:r>
          </a:p>
          <a:p>
            <a:r>
              <a:rPr lang="en-US" altLang="ko-KR" sz="2000" i="1" dirty="0"/>
              <a:t>&gt;&gt;&gt; </a:t>
            </a:r>
            <a:r>
              <a:rPr lang="en-US" altLang="ko-KR" sz="2000" i="1" dirty="0" err="1"/>
              <a:t>t.right</a:t>
            </a:r>
            <a:r>
              <a:rPr lang="en-US" altLang="ko-KR" sz="2000" i="1" dirty="0"/>
              <a:t>(90)</a:t>
            </a:r>
          </a:p>
          <a:p>
            <a:r>
              <a:rPr lang="en-US" altLang="ko-KR" sz="2000" i="1" dirty="0"/>
              <a:t>&gt;&gt;&gt; </a:t>
            </a:r>
            <a:r>
              <a:rPr lang="en-US" altLang="ko-KR" sz="2000" i="1" dirty="0" err="1"/>
              <a:t>t.forward</a:t>
            </a:r>
            <a:r>
              <a:rPr lang="en-US" altLang="ko-KR" sz="2000" i="1" dirty="0"/>
              <a:t>(100)</a:t>
            </a:r>
          </a:p>
          <a:p>
            <a:r>
              <a:rPr lang="en-US" altLang="ko-KR" sz="2000" i="1" dirty="0"/>
              <a:t>&gt;&gt;&gt; </a:t>
            </a:r>
            <a:r>
              <a:rPr lang="en-US" altLang="ko-KR" sz="2000" i="1" dirty="0" err="1"/>
              <a:t>t.right</a:t>
            </a:r>
            <a:r>
              <a:rPr lang="en-US" altLang="ko-KR" sz="2000" i="1" dirty="0"/>
              <a:t>(90)</a:t>
            </a:r>
          </a:p>
          <a:p>
            <a:r>
              <a:rPr lang="en-US" altLang="ko-KR" sz="2000" i="1" dirty="0"/>
              <a:t>&gt;&gt;&gt; </a:t>
            </a:r>
            <a:r>
              <a:rPr lang="en-US" altLang="ko-KR" sz="2000" i="1" dirty="0" err="1"/>
              <a:t>t.forward</a:t>
            </a:r>
            <a:r>
              <a:rPr lang="en-US" altLang="ko-KR" sz="2000" i="1" dirty="0"/>
              <a:t>(100)</a:t>
            </a:r>
          </a:p>
          <a:p>
            <a:r>
              <a:rPr lang="en-US" altLang="ko-KR" sz="2000" i="1" dirty="0"/>
              <a:t>&gt;&gt;&gt; </a:t>
            </a:r>
            <a:r>
              <a:rPr lang="en-US" altLang="ko-KR" sz="2000" i="1" dirty="0" err="1"/>
              <a:t>t.right</a:t>
            </a:r>
            <a:r>
              <a:rPr lang="en-US" altLang="ko-KR" sz="2000" i="1" dirty="0"/>
              <a:t>(90)</a:t>
            </a:r>
          </a:p>
          <a:p>
            <a:r>
              <a:rPr lang="en-US" altLang="ko-KR" sz="2000" i="1" dirty="0"/>
              <a:t>&gt;&gt;&gt; </a:t>
            </a:r>
            <a:r>
              <a:rPr lang="en-US" altLang="ko-KR" sz="2000" i="1" dirty="0" err="1"/>
              <a:t>t.forward</a:t>
            </a:r>
            <a:r>
              <a:rPr lang="en-US" altLang="ko-KR" sz="2000" i="1" dirty="0"/>
              <a:t>(100)</a:t>
            </a:r>
          </a:p>
        </p:txBody>
      </p:sp>
      <p:pic>
        <p:nvPicPr>
          <p:cNvPr id="4097" name="_x483626728" descr="EMB00001e603e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53" t="48871" r="36649" b="21764"/>
          <a:stretch>
            <a:fillRect/>
          </a:stretch>
        </p:blipFill>
        <p:spPr bwMode="auto">
          <a:xfrm>
            <a:off x="4448421" y="1946082"/>
            <a:ext cx="3106476" cy="231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hlinkClick r:id="rId3" action="ppaction://program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96" y="4911867"/>
            <a:ext cx="993382" cy="96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71666" y="569564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ko-KR" alt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02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05" y="1460052"/>
            <a:ext cx="8829675" cy="1381125"/>
          </a:xfrm>
          <a:prstGeom prst="rect">
            <a:avLst/>
          </a:prstGeom>
        </p:spPr>
      </p:pic>
      <p:sp>
        <p:nvSpPr>
          <p:cNvPr id="5" name="육각형 4"/>
          <p:cNvSpPr/>
          <p:nvPr/>
        </p:nvSpPr>
        <p:spPr>
          <a:xfrm>
            <a:off x="2970416" y="3182513"/>
            <a:ext cx="2379215" cy="205104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9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스크립트 모드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605828" y="1801291"/>
            <a:ext cx="8229600" cy="4526280"/>
          </a:xfrm>
        </p:spPr>
        <p:txBody>
          <a:bodyPr/>
          <a:lstStyle/>
          <a:p>
            <a:r>
              <a:rPr lang="ko-KR" altLang="en-US" dirty="0" smtClean="0"/>
              <a:t>코드가 </a:t>
            </a:r>
            <a:r>
              <a:rPr lang="ko-KR" altLang="en-US" dirty="0"/>
              <a:t>복잡해지면 </a:t>
            </a:r>
            <a:r>
              <a:rPr lang="ko-KR" altLang="en-US" dirty="0" err="1" smtClean="0"/>
              <a:t>인터프리트</a:t>
            </a:r>
            <a:r>
              <a:rPr lang="ko-KR" altLang="en-US" dirty="0" smtClean="0"/>
              <a:t> 모드는 번거롭다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pic>
        <p:nvPicPr>
          <p:cNvPr id="3074" name="Picture 2" descr="Image result for complex python pro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115" y="3588803"/>
            <a:ext cx="2781300" cy="20764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programm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35" y="3994936"/>
            <a:ext cx="1999740" cy="167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 설명선 4"/>
          <p:cNvSpPr/>
          <p:nvPr/>
        </p:nvSpPr>
        <p:spPr>
          <a:xfrm>
            <a:off x="995880" y="2938604"/>
            <a:ext cx="3051018" cy="751438"/>
          </a:xfrm>
          <a:prstGeom prst="wedgeRectCallout">
            <a:avLst>
              <a:gd name="adj1" fmla="val 22787"/>
              <a:gd name="adj2" fmla="val 6731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이걸 한 줄씩 입력하라고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435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파일 작성하기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텍스트 </a:t>
            </a:r>
            <a:r>
              <a:rPr lang="ko-KR" altLang="en-US" dirty="0"/>
              <a:t>에디터를 이용하여 명령어들을 파일에 저장한 후에 파일을 읽어서 명령어들을 하나씩 실행하는 방법이 있다</a:t>
            </a:r>
            <a:r>
              <a:rPr lang="en-US" altLang="ko-KR" dirty="0"/>
              <a:t>. </a:t>
            </a:r>
            <a:r>
              <a:rPr lang="ko-KR" altLang="en-US" dirty="0"/>
              <a:t>명령어들이 저장된 파일을 </a:t>
            </a:r>
            <a:r>
              <a:rPr lang="ko-KR" altLang="en-US" b="1" dirty="0"/>
              <a:t>소스 파일</a:t>
            </a:r>
            <a:r>
              <a:rPr lang="en-US" altLang="ko-KR" b="1" dirty="0"/>
              <a:t>(source file)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16" y="3437810"/>
            <a:ext cx="7628912" cy="2088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48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IDLE</a:t>
            </a:r>
            <a:r>
              <a:rPr lang="ko-KR" altLang="en-US" dirty="0" smtClean="0"/>
              <a:t>를 이용한 소스 파일 작성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/>
              <a:t>쉘의 메뉴 중에서 </a:t>
            </a:r>
            <a:r>
              <a:rPr lang="en-US" altLang="ko-KR" dirty="0"/>
              <a:t>[File] </a:t>
            </a:r>
            <a:r>
              <a:rPr lang="en-US" altLang="ko-KR" dirty="0" smtClean="0"/>
              <a:t>-&gt; </a:t>
            </a:r>
            <a:r>
              <a:rPr lang="en-US" altLang="ko-KR" dirty="0"/>
              <a:t>[New File]</a:t>
            </a:r>
            <a:r>
              <a:rPr lang="ko-KR" altLang="en-US" dirty="0"/>
              <a:t>을 선택한다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2657845"/>
            <a:ext cx="75152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9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IDLE</a:t>
            </a:r>
            <a:r>
              <a:rPr lang="ko-KR" altLang="en-US" dirty="0" smtClean="0"/>
              <a:t>를 이용한 소스 파일 저장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텍스트 에디터의 </a:t>
            </a:r>
            <a:r>
              <a:rPr lang="en-US" altLang="ko-KR" dirty="0"/>
              <a:t>[File]-&gt;[Save] </a:t>
            </a:r>
            <a:r>
              <a:rPr lang="ko-KR" altLang="en-US" dirty="0"/>
              <a:t>메뉴를 선택하여 코드를 파일로 저장한다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90" y="2632315"/>
            <a:ext cx="7962181" cy="2336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4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IDLE</a:t>
            </a:r>
            <a:r>
              <a:rPr lang="ko-KR" altLang="en-US" dirty="0" smtClean="0"/>
              <a:t>를 이용한 소스 파일 실행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/>
              <a:t>쉘의 메뉴 </a:t>
            </a:r>
            <a:r>
              <a:rPr lang="ko-KR" altLang="en-US" dirty="0" smtClean="0"/>
              <a:t>중에서 </a:t>
            </a:r>
            <a:r>
              <a:rPr lang="ko-KR" altLang="en-US" dirty="0"/>
              <a:t>메뉴 </a:t>
            </a:r>
            <a:r>
              <a:rPr lang="en-US" altLang="ko-KR" dirty="0"/>
              <a:t>[</a:t>
            </a:r>
            <a:r>
              <a:rPr lang="en-US" altLang="ko-KR" dirty="0" smtClean="0"/>
              <a:t>Run]-&gt;[</a:t>
            </a:r>
            <a:r>
              <a:rPr lang="en-US" altLang="ko-KR" dirty="0"/>
              <a:t>Run Module]</a:t>
            </a:r>
            <a:r>
              <a:rPr lang="ko-KR" altLang="en-US" dirty="0"/>
              <a:t>을 선택한다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71" y="2603560"/>
            <a:ext cx="87058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28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파일 다시 열기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IDLE</a:t>
            </a:r>
            <a:r>
              <a:rPr lang="ko-KR" altLang="en-US" dirty="0"/>
              <a:t>의 </a:t>
            </a:r>
            <a:r>
              <a:rPr lang="en-US" altLang="ko-KR" dirty="0"/>
              <a:t>[File]-&gt;[Open] </a:t>
            </a:r>
            <a:r>
              <a:rPr lang="ko-KR" altLang="en-US" dirty="0"/>
              <a:t>메뉴를 선택한다</a:t>
            </a:r>
            <a:r>
              <a:rPr lang="en-US" altLang="ko-KR" dirty="0"/>
              <a:t>. </a:t>
            </a:r>
            <a:r>
              <a:rPr lang="ko-KR" altLang="en-US" dirty="0"/>
              <a:t>우리가 저장하였던 폴더로 가서 원하는 파일을 선택한다</a:t>
            </a:r>
            <a:r>
              <a:rPr lang="en-US" altLang="ko-KR" dirty="0"/>
              <a:t>. </a:t>
            </a:r>
            <a:r>
              <a:rPr lang="ko-KR" altLang="en-US" dirty="0"/>
              <a:t>텍스트 에디터가 나오고 우리가 입력하였던 소스가 다시 보일 것이다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32" y="3118090"/>
            <a:ext cx="875347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74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문법적인 </a:t>
            </a:r>
            <a:r>
              <a:rPr lang="ko-KR" altLang="en-US" dirty="0" smtClean="0">
                <a:effectLst/>
              </a:rPr>
              <a:t>오류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5488" y="1540764"/>
            <a:ext cx="8322549" cy="240979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2000" i="1" dirty="0"/>
              <a:t>&gt;&gt;&gt; </a:t>
            </a:r>
            <a:r>
              <a:rPr lang="en-US" altLang="ko-KR" sz="2000" i="1" dirty="0" err="1"/>
              <a:t>pront</a:t>
            </a:r>
            <a:r>
              <a:rPr lang="en-US" altLang="ko-KR" sz="2000" i="1" dirty="0"/>
              <a:t>("Hello World")</a:t>
            </a:r>
          </a:p>
          <a:p>
            <a:r>
              <a:rPr lang="en-US" altLang="ko-KR" sz="2000" i="1" dirty="0" err="1">
                <a:solidFill>
                  <a:srgbClr val="FF0000"/>
                </a:solidFill>
              </a:rPr>
              <a:t>SyntaxError</a:t>
            </a:r>
            <a:r>
              <a:rPr lang="en-US" altLang="ko-KR" sz="2000" i="1" dirty="0">
                <a:solidFill>
                  <a:srgbClr val="FF0000"/>
                </a:solidFill>
              </a:rPr>
              <a:t>: invalid </a:t>
            </a:r>
            <a:r>
              <a:rPr lang="en-US" altLang="ko-KR" sz="2000" i="1" dirty="0" smtClean="0">
                <a:solidFill>
                  <a:srgbClr val="FF0000"/>
                </a:solidFill>
              </a:rPr>
              <a:t>syntax</a:t>
            </a:r>
          </a:p>
          <a:p>
            <a:endParaRPr lang="en-US" altLang="ko-KR" sz="2000" i="1" dirty="0" smtClean="0"/>
          </a:p>
          <a:p>
            <a:r>
              <a:rPr lang="en-US" altLang="ko-KR" sz="2000" i="1" dirty="0"/>
              <a:t>&gt;&gt;&gt; 1 +</a:t>
            </a:r>
          </a:p>
          <a:p>
            <a:r>
              <a:rPr lang="en-US" altLang="ko-KR" sz="2000" i="1" dirty="0" err="1">
                <a:solidFill>
                  <a:srgbClr val="FF0000"/>
                </a:solidFill>
              </a:rPr>
              <a:t>SyntaxError</a:t>
            </a:r>
            <a:r>
              <a:rPr lang="en-US" altLang="ko-KR" sz="2000" i="1" dirty="0">
                <a:solidFill>
                  <a:srgbClr val="FF0000"/>
                </a:solidFill>
              </a:rPr>
              <a:t>: invalid </a:t>
            </a:r>
            <a:r>
              <a:rPr lang="en-US" altLang="ko-KR" sz="2000" i="1" dirty="0" smtClean="0">
                <a:solidFill>
                  <a:srgbClr val="FF0000"/>
                </a:solidFill>
              </a:rPr>
              <a:t>syntax</a:t>
            </a:r>
          </a:p>
          <a:p>
            <a:endParaRPr lang="en-US" altLang="ko-KR" sz="2000" i="1" dirty="0"/>
          </a:p>
          <a:p>
            <a:r>
              <a:rPr lang="en-US" altLang="ko-KR" sz="2000" i="1" dirty="0"/>
              <a:t>&gt;&gt;&gt; 3 +* 2</a:t>
            </a:r>
          </a:p>
          <a:p>
            <a:r>
              <a:rPr lang="en-US" altLang="ko-KR" sz="2000" i="1" dirty="0" err="1">
                <a:solidFill>
                  <a:srgbClr val="FF0000"/>
                </a:solidFill>
              </a:rPr>
              <a:t>SyntaxError</a:t>
            </a:r>
            <a:r>
              <a:rPr lang="en-US" altLang="ko-KR" sz="2000" i="1" dirty="0">
                <a:solidFill>
                  <a:srgbClr val="FF0000"/>
                </a:solidFill>
              </a:rPr>
              <a:t>: invalid syntax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746" y="4196647"/>
            <a:ext cx="3876495" cy="1963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51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컴퓨터는 사람의 언어를 이해할 수 없다</a:t>
            </a:r>
            <a:r>
              <a:rPr lang="en-US" altLang="ko-KR" dirty="0" smtClean="0"/>
              <a:t>!</a:t>
            </a:r>
          </a:p>
          <a:p>
            <a:r>
              <a:rPr lang="ko-KR" altLang="en-US" dirty="0"/>
              <a:t>’프로그래밍 </a:t>
            </a:r>
            <a:r>
              <a:rPr lang="ko-KR" altLang="en-US" dirty="0" err="1"/>
              <a:t>언어‘는</a:t>
            </a:r>
            <a:r>
              <a:rPr lang="ko-KR" altLang="en-US" dirty="0"/>
              <a:t> 컴퓨터가 이해하는 언어이다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35" y="2806731"/>
            <a:ext cx="42291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719" y="2737720"/>
            <a:ext cx="310515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6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실행시</a:t>
            </a:r>
            <a:r>
              <a:rPr lang="ko-KR" altLang="en-US" dirty="0" smtClean="0"/>
              <a:t> 오류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43" y="1476100"/>
            <a:ext cx="8322549" cy="13188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안녕하세요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 </a:t>
            </a:r>
            <a:r>
              <a:rPr lang="ko-KR" altLang="en-US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파이썬에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오신 것을 환영합니다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프로그래밍 공부를 즐기셨으면 합니다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 + 3)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343" y="3163492"/>
            <a:ext cx="8322549" cy="224676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=============== RESTART: D:\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s.py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=========================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안녕하세요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 </a:t>
            </a:r>
            <a:r>
              <a:rPr lang="ko-KR" altLang="en-US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파이썬에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오신 것을 환영합니다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프로그래밍 공부를 즐기셨으면 합니다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2000" i="1" dirty="0" err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Traceback</a:t>
            </a:r>
            <a:r>
              <a:rPr lang="en-US" altLang="ko-KR" sz="20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(most recent call last):</a:t>
            </a:r>
          </a:p>
          <a:p>
            <a:r>
              <a:rPr lang="en-US" altLang="ko-KR" sz="20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File "D:\</a:t>
            </a:r>
            <a:r>
              <a:rPr lang="en-US" altLang="ko-KR" sz="2000" i="1" dirty="0" err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s.py</a:t>
            </a:r>
            <a:r>
              <a:rPr lang="en-US" altLang="ko-KR" sz="20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line 3, in &lt;module&gt;</a:t>
            </a:r>
          </a:p>
          <a:p>
            <a:r>
              <a:rPr lang="en-US" altLang="ko-KR" sz="20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20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</a:t>
            </a:r>
            <a:r>
              <a:rPr lang="en-US" altLang="ko-KR" sz="20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 + 3)</a:t>
            </a:r>
          </a:p>
          <a:p>
            <a:r>
              <a:rPr lang="en-US" altLang="ko-KR" sz="2000" i="1" dirty="0" err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TypeError</a:t>
            </a:r>
            <a:r>
              <a:rPr lang="en-US" altLang="ko-KR" sz="20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Can’t convert '</a:t>
            </a:r>
            <a:r>
              <a:rPr lang="en-US" altLang="ko-KR" sz="2000" i="1" dirty="0" err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20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 object to </a:t>
            </a:r>
            <a:r>
              <a:rPr lang="en-US" altLang="ko-KR" sz="2000" i="1" dirty="0" err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str</a:t>
            </a:r>
            <a:r>
              <a:rPr lang="en-US" altLang="ko-KR" sz="20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implicitly</a:t>
            </a:r>
            <a:endParaRPr lang="ko-KR" altLang="en-US" sz="2000" i="1" dirty="0">
              <a:solidFill>
                <a:srgbClr val="FF0000"/>
              </a:solidFill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설명선 2 1"/>
          <p:cNvSpPr/>
          <p:nvPr/>
        </p:nvSpPr>
        <p:spPr>
          <a:xfrm>
            <a:off x="4627617" y="2479262"/>
            <a:ext cx="3829616" cy="6246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384"/>
              <a:gd name="adj6" fmla="val -55414"/>
            </a:avLst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</a:t>
            </a:r>
            <a:r>
              <a:rPr lang="en-US" altLang="ko-KR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 </a:t>
            </a:r>
            <a:r>
              <a:rPr lang="en-US" altLang="ko-KR" i="1" dirty="0" smtClean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* 3)</a:t>
            </a:r>
            <a:r>
              <a:rPr lang="ko-KR" altLang="en-US" i="1" dirty="0" smtClean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로</a:t>
            </a:r>
            <a:r>
              <a:rPr lang="en-US" altLang="ko-KR" i="1" dirty="0" smtClean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i="1" dirty="0" smtClean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수정</a:t>
            </a:r>
            <a:endParaRPr lang="en-US" altLang="ko-KR" i="1" dirty="0">
              <a:solidFill>
                <a:srgbClr val="FF0000"/>
              </a:solidFill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20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ffectLst/>
              </a:rPr>
              <a:t>파이썬으로</a:t>
            </a:r>
            <a:r>
              <a:rPr lang="ko-KR" altLang="en-US" dirty="0">
                <a:effectLst/>
              </a:rPr>
              <a:t> 무엇을 만들 수 있을까</a:t>
            </a:r>
            <a:r>
              <a:rPr lang="en-US" altLang="ko-KR" dirty="0" smtClean="0">
                <a:effectLst/>
              </a:rPr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아래의 소스를 입력하고 실행해보자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44" y="2156605"/>
            <a:ext cx="8322549" cy="451161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2000" i="1" dirty="0"/>
              <a:t>import turtle</a:t>
            </a:r>
          </a:p>
          <a:p>
            <a:r>
              <a:rPr lang="en-US" altLang="ko-KR" sz="2000" i="1" dirty="0" smtClean="0"/>
              <a:t>colors </a:t>
            </a:r>
            <a:r>
              <a:rPr lang="en-US" altLang="ko-KR" sz="2000" i="1" dirty="0"/>
              <a:t>= ["red", "purple", "blue", "green", "yellow", "orange" ]</a:t>
            </a:r>
          </a:p>
          <a:p>
            <a:r>
              <a:rPr lang="en-US" altLang="ko-KR" sz="2000" i="1" dirty="0"/>
              <a:t>t = </a:t>
            </a:r>
            <a:r>
              <a:rPr lang="en-US" altLang="ko-KR" sz="2000" i="1" dirty="0" err="1"/>
              <a:t>turtle.Turtle</a:t>
            </a:r>
            <a:r>
              <a:rPr lang="en-US" altLang="ko-KR" sz="2000" i="1" dirty="0"/>
              <a:t>()</a:t>
            </a:r>
          </a:p>
          <a:p>
            <a:endParaRPr lang="en-US" altLang="ko-KR" sz="2000" i="1" dirty="0"/>
          </a:p>
          <a:p>
            <a:r>
              <a:rPr lang="en-US" altLang="ko-KR" sz="2000" i="1" dirty="0" err="1"/>
              <a:t>turtle.bgcolor</a:t>
            </a:r>
            <a:r>
              <a:rPr lang="en-US" altLang="ko-KR" sz="2000" i="1" dirty="0"/>
              <a:t>("black")</a:t>
            </a:r>
          </a:p>
          <a:p>
            <a:r>
              <a:rPr lang="en-US" altLang="ko-KR" sz="2000" i="1" dirty="0" err="1"/>
              <a:t>t.speed</a:t>
            </a:r>
            <a:r>
              <a:rPr lang="en-US" altLang="ko-KR" sz="2000" i="1" dirty="0"/>
              <a:t>(0)</a:t>
            </a:r>
          </a:p>
          <a:p>
            <a:r>
              <a:rPr lang="en-US" altLang="ko-KR" sz="2000" i="1" dirty="0" err="1"/>
              <a:t>t.width</a:t>
            </a:r>
            <a:r>
              <a:rPr lang="en-US" altLang="ko-KR" sz="2000" i="1" dirty="0"/>
              <a:t>(3)</a:t>
            </a:r>
          </a:p>
          <a:p>
            <a:r>
              <a:rPr lang="en-US" altLang="ko-KR" sz="2000" i="1" dirty="0"/>
              <a:t>length = 10	</a:t>
            </a:r>
          </a:p>
          <a:p>
            <a:endParaRPr lang="en-US" altLang="ko-KR" sz="2000" i="1" dirty="0"/>
          </a:p>
          <a:p>
            <a:r>
              <a:rPr lang="en-US" altLang="ko-KR" sz="2000" i="1" dirty="0"/>
              <a:t>while length &lt; 500:	</a:t>
            </a:r>
          </a:p>
          <a:p>
            <a:r>
              <a:rPr lang="en-US" altLang="ko-KR" sz="2000" i="1" dirty="0"/>
              <a:t>    </a:t>
            </a:r>
            <a:r>
              <a:rPr lang="en-US" altLang="ko-KR" sz="2000" i="1" dirty="0" err="1"/>
              <a:t>t.forward</a:t>
            </a:r>
            <a:r>
              <a:rPr lang="en-US" altLang="ko-KR" sz="2000" i="1" dirty="0"/>
              <a:t>(length)			</a:t>
            </a:r>
          </a:p>
          <a:p>
            <a:r>
              <a:rPr lang="en-US" altLang="ko-KR" sz="2000" i="1" dirty="0"/>
              <a:t>    </a:t>
            </a:r>
            <a:r>
              <a:rPr lang="en-US" altLang="ko-KR" sz="2000" i="1" dirty="0" err="1"/>
              <a:t>t.pencolor</a:t>
            </a:r>
            <a:r>
              <a:rPr lang="en-US" altLang="ko-KR" sz="2000" i="1" dirty="0"/>
              <a:t>(colors[</a:t>
            </a:r>
            <a:r>
              <a:rPr lang="en-US" altLang="ko-KR" sz="2000" i="1" dirty="0" err="1"/>
              <a:t>length%6</a:t>
            </a:r>
            <a:r>
              <a:rPr lang="en-US" altLang="ko-KR" sz="2000" i="1" dirty="0"/>
              <a:t>])	</a:t>
            </a:r>
          </a:p>
          <a:p>
            <a:r>
              <a:rPr lang="en-US" altLang="ko-KR" sz="2000" i="1" dirty="0"/>
              <a:t>    </a:t>
            </a:r>
            <a:r>
              <a:rPr lang="en-US" altLang="ko-KR" sz="2000" i="1" dirty="0" err="1"/>
              <a:t>t.right</a:t>
            </a:r>
            <a:r>
              <a:rPr lang="en-US" altLang="ko-KR" sz="2000" i="1" dirty="0"/>
              <a:t> (89)			</a:t>
            </a:r>
          </a:p>
          <a:p>
            <a:r>
              <a:rPr lang="en-US" altLang="ko-KR" sz="2000" i="1" dirty="0"/>
              <a:t>    length += 5		</a:t>
            </a:r>
          </a:p>
        </p:txBody>
      </p:sp>
      <p:pic>
        <p:nvPicPr>
          <p:cNvPr id="6" name="Picture 2">
            <a:hlinkClick r:id="rId2" action="ppaction://program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529" y="4911867"/>
            <a:ext cx="993382" cy="96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12799" y="569564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ko-KR" alt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2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5361" name="_x276860984" descr="EMB0000539061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21" y="1414732"/>
            <a:ext cx="6823958" cy="508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25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en-US" altLang="ko-KR" dirty="0">
                <a:effectLst/>
              </a:rPr>
              <a:t>print() </a:t>
            </a:r>
            <a:r>
              <a:rPr lang="ko-KR" altLang="en-US" dirty="0">
                <a:effectLst/>
              </a:rPr>
              <a:t>함수 </a:t>
            </a:r>
            <a:r>
              <a:rPr lang="ko-KR" altLang="en-US" dirty="0" smtClean="0">
                <a:effectLst/>
              </a:rPr>
              <a:t>실습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빈칸을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채워본다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36" y="2102078"/>
            <a:ext cx="8322549" cy="346580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_____________________________</a:t>
            </a:r>
          </a:p>
          <a:p>
            <a:r>
              <a:rPr lang="ko-KR" altLang="en-US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안녕하세요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여러분</a:t>
            </a:r>
          </a:p>
          <a:p>
            <a:endParaRPr lang="ko-KR" altLang="en-US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_____________________________</a:t>
            </a:r>
          </a:p>
          <a:p>
            <a:r>
              <a:rPr lang="ko-KR" altLang="en-US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저는 </a:t>
            </a:r>
            <a:r>
              <a:rPr lang="ko-KR" altLang="en-US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파이썬을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무척 좋아합니다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_____________________________</a:t>
            </a:r>
          </a:p>
          <a:p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9*8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은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72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_____________________________</a:t>
            </a:r>
          </a:p>
          <a:p>
            <a:r>
              <a:rPr lang="ko-KR" altLang="en-US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안녕히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계세요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506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44" y="1540764"/>
            <a:ext cx="8322549" cy="346580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안녕하세요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여러분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안녕하세요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여러분</a:t>
            </a:r>
          </a:p>
          <a:p>
            <a:endParaRPr lang="ko-KR" altLang="en-US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저는 </a:t>
            </a:r>
            <a:r>
              <a:rPr lang="ko-KR" altLang="en-US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파이썬을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무척 좋아합니다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저는 </a:t>
            </a:r>
            <a:r>
              <a:rPr lang="ko-KR" altLang="en-US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파이썬을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무척 좋아합니다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print("9*8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은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9*8, 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9*8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은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72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안녕히 계세요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안녕히 계세요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011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 err="1">
                <a:effectLst/>
              </a:rPr>
              <a:t>터틀</a:t>
            </a:r>
            <a:r>
              <a:rPr lang="ko-KR" altLang="en-US" dirty="0">
                <a:effectLst/>
              </a:rPr>
              <a:t> 그래픽으로 </a:t>
            </a:r>
            <a:r>
              <a:rPr lang="en-US" altLang="ko-KR" dirty="0" smtClean="0">
                <a:effectLst/>
              </a:rPr>
              <a:t/>
            </a:r>
            <a:br>
              <a:rPr lang="en-US" altLang="ko-KR" dirty="0" smtClean="0">
                <a:effectLst/>
              </a:rPr>
            </a:br>
            <a:r>
              <a:rPr lang="ko-KR" altLang="en-US" dirty="0" smtClean="0">
                <a:effectLst/>
              </a:rPr>
              <a:t>삼각형을 </a:t>
            </a:r>
            <a:r>
              <a:rPr lang="ko-KR" altLang="en-US" dirty="0">
                <a:effectLst/>
              </a:rPr>
              <a:t>그려보자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터틀</a:t>
            </a:r>
            <a:r>
              <a:rPr lang="ko-KR" altLang="en-US" dirty="0"/>
              <a:t> 그래픽을 이용하여 삼각형을 그려보자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265" name="_x483623128" descr="EMB00001e603e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405" y="2252164"/>
            <a:ext cx="3966900" cy="31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742" y="153510"/>
            <a:ext cx="1107799" cy="989490"/>
          </a:xfrm>
          <a:prstGeom prst="rect">
            <a:avLst/>
          </a:prstGeom>
        </p:spPr>
      </p:pic>
      <p:pic>
        <p:nvPicPr>
          <p:cNvPr id="6" name="Picture 2">
            <a:hlinkClick r:id="rId4" action="ppaction://program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529" y="4911867"/>
            <a:ext cx="993382" cy="96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12799" y="569564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ko-KR" alt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19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44" y="1540764"/>
            <a:ext cx="8322549" cy="26238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2000" i="1" dirty="0"/>
              <a:t>&gt;&gt;&gt; import turtle</a:t>
            </a:r>
          </a:p>
          <a:p>
            <a:r>
              <a:rPr lang="en-US" altLang="ko-KR" sz="2000" i="1" dirty="0"/>
              <a:t>&gt;&gt;&gt; t=</a:t>
            </a:r>
            <a:r>
              <a:rPr lang="en-US" altLang="ko-KR" sz="2000" i="1" dirty="0" err="1"/>
              <a:t>turtle.Pen</a:t>
            </a:r>
            <a:r>
              <a:rPr lang="en-US" altLang="ko-KR" sz="2000" i="1" dirty="0"/>
              <a:t>()</a:t>
            </a:r>
          </a:p>
          <a:p>
            <a:r>
              <a:rPr lang="en-US" altLang="ko-KR" sz="2000" i="1" dirty="0"/>
              <a:t>&gt;&gt;&gt; </a:t>
            </a:r>
            <a:r>
              <a:rPr lang="en-US" altLang="ko-KR" sz="2000" i="1" dirty="0" err="1"/>
              <a:t>t.shape</a:t>
            </a:r>
            <a:r>
              <a:rPr lang="en-US" altLang="ko-KR" sz="2000" i="1" dirty="0"/>
              <a:t>("turtle")</a:t>
            </a:r>
          </a:p>
          <a:p>
            <a:r>
              <a:rPr lang="en-US" altLang="ko-KR" sz="2000" i="1" dirty="0"/>
              <a:t>&gt;&gt;&gt; </a:t>
            </a:r>
            <a:r>
              <a:rPr lang="en-US" altLang="ko-KR" sz="2000" i="1" dirty="0" err="1"/>
              <a:t>t.forward</a:t>
            </a:r>
            <a:r>
              <a:rPr lang="en-US" altLang="ko-KR" sz="2000" i="1" dirty="0"/>
              <a:t>(100)</a:t>
            </a:r>
          </a:p>
          <a:p>
            <a:r>
              <a:rPr lang="en-US" altLang="ko-KR" sz="2000" i="1" dirty="0"/>
              <a:t>&gt;&gt;&gt; </a:t>
            </a:r>
            <a:r>
              <a:rPr lang="en-US" altLang="ko-KR" sz="2000" i="1" dirty="0" err="1"/>
              <a:t>t.left</a:t>
            </a:r>
            <a:r>
              <a:rPr lang="en-US" altLang="ko-KR" sz="2000" i="1" dirty="0"/>
              <a:t>(120)</a:t>
            </a:r>
          </a:p>
          <a:p>
            <a:r>
              <a:rPr lang="en-US" altLang="ko-KR" sz="2000" i="1" dirty="0"/>
              <a:t>&gt;&gt;&gt; </a:t>
            </a:r>
            <a:r>
              <a:rPr lang="en-US" altLang="ko-KR" sz="2000" i="1" dirty="0" err="1"/>
              <a:t>t.forward</a:t>
            </a:r>
            <a:r>
              <a:rPr lang="en-US" altLang="ko-KR" sz="2000" i="1" dirty="0"/>
              <a:t>(100)</a:t>
            </a:r>
          </a:p>
          <a:p>
            <a:r>
              <a:rPr lang="en-US" altLang="ko-KR" sz="2000" i="1" dirty="0"/>
              <a:t>&gt;&gt;&gt; </a:t>
            </a:r>
            <a:r>
              <a:rPr lang="en-US" altLang="ko-KR" sz="2000" i="1" dirty="0" err="1"/>
              <a:t>t.left</a:t>
            </a:r>
            <a:r>
              <a:rPr lang="en-US" altLang="ko-KR" sz="2000" i="1" dirty="0"/>
              <a:t>(120)</a:t>
            </a:r>
          </a:p>
          <a:p>
            <a:r>
              <a:rPr lang="en-US" altLang="ko-KR" sz="2000" i="1" dirty="0"/>
              <a:t>&gt;&gt;&gt; </a:t>
            </a:r>
            <a:r>
              <a:rPr lang="en-US" altLang="ko-KR" sz="2000" i="1" dirty="0" err="1"/>
              <a:t>t.forward</a:t>
            </a:r>
            <a:r>
              <a:rPr lang="en-US" altLang="ko-KR" sz="2000" i="1" dirty="0"/>
              <a:t>(100)</a:t>
            </a:r>
          </a:p>
        </p:txBody>
      </p:sp>
      <p:pic>
        <p:nvPicPr>
          <p:cNvPr id="5" name="_x483623128" descr="EMB00001e603e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148" y="1914813"/>
            <a:ext cx="2023393" cy="158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40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 err="1">
                <a:effectLst/>
              </a:rPr>
              <a:t>터틀</a:t>
            </a:r>
            <a:r>
              <a:rPr lang="ko-KR" altLang="en-US" dirty="0">
                <a:effectLst/>
              </a:rPr>
              <a:t> 그래픽으로 원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다각형을 </a:t>
            </a:r>
            <a:r>
              <a:rPr lang="ko-KR" altLang="en-US" dirty="0" err="1">
                <a:effectLst/>
              </a:rPr>
              <a:t>그려보자</a:t>
            </a:r>
            <a:endParaRPr lang="ko-KR" altLang="en-US" dirty="0">
              <a:effectLst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터틀</a:t>
            </a:r>
            <a:r>
              <a:rPr lang="ko-KR" altLang="en-US" dirty="0"/>
              <a:t> 그래픽을 이용하여 </a:t>
            </a:r>
            <a:r>
              <a:rPr lang="ko-KR" altLang="en-US" dirty="0" smtClean="0"/>
              <a:t>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다각형을 </a:t>
            </a:r>
            <a:r>
              <a:rPr lang="ko-KR" altLang="en-US" dirty="0" err="1" smtClean="0"/>
              <a:t>그려보자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957" y="238835"/>
            <a:ext cx="1107799" cy="989490"/>
          </a:xfrm>
          <a:prstGeom prst="rect">
            <a:avLst/>
          </a:prstGeom>
        </p:spPr>
      </p:pic>
      <p:pic>
        <p:nvPicPr>
          <p:cNvPr id="17409" name="_x276861064" descr="EMB00005390617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973" y="2380352"/>
            <a:ext cx="3754408" cy="344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hlinkClick r:id="rId4" action="ppaction://program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529" y="4911867"/>
            <a:ext cx="993382" cy="96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12799" y="569564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ko-KR" alt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i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33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8649" y="1540764"/>
            <a:ext cx="8322549" cy="465300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latinLnBrk="1"/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turtle</a:t>
            </a:r>
          </a:p>
          <a:p>
            <a:pPr latinLnBrk="1"/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 = 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turtle.Turtle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t.shape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("turtle")</a:t>
            </a:r>
          </a:p>
          <a:p>
            <a:pPr latinLnBrk="1"/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t.forward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(100)</a:t>
            </a:r>
          </a:p>
          <a:p>
            <a:pPr latinLnBrk="1"/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t.left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(60)</a:t>
            </a:r>
          </a:p>
          <a:p>
            <a:pPr latinLnBrk="1"/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t.forward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(100)</a:t>
            </a:r>
          </a:p>
          <a:p>
            <a:pPr latinLnBrk="1"/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t.left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(60)</a:t>
            </a:r>
          </a:p>
          <a:p>
            <a:pPr latinLnBrk="1"/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t.forward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(100)</a:t>
            </a:r>
          </a:p>
          <a:p>
            <a:pPr latinLnBrk="1"/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t.left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(60)</a:t>
            </a:r>
          </a:p>
          <a:p>
            <a:pPr latinLnBrk="1"/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t.forward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(100)</a:t>
            </a:r>
          </a:p>
          <a:p>
            <a:pPr latinLnBrk="1"/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t.left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(60)</a:t>
            </a:r>
          </a:p>
          <a:p>
            <a:pPr latinLnBrk="1"/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t.forward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(100)</a:t>
            </a:r>
          </a:p>
          <a:p>
            <a:pPr latinLnBrk="1"/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t.left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(60)</a:t>
            </a:r>
          </a:p>
          <a:p>
            <a:pPr latinLnBrk="1"/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t.forward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(100</a:t>
            </a:r>
            <a:r>
              <a:rPr lang="en-US" altLang="ko-KR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latinLnBrk="1"/>
            <a:endParaRPr lang="en-US" altLang="ko-KR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t.circle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(100) 	# 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반지름이 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인 원이 </a:t>
            </a:r>
            <a:r>
              <a:rPr lang="ko-KR" altLang="en-US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그려진다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  <a:endParaRPr lang="ko-KR" altLang="en-US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48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5513" y="1560260"/>
            <a:ext cx="8437830" cy="4291343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배운 것</a:t>
            </a:r>
            <a:endParaRPr lang="ko-KR" altLang="en-US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gray">
          <a:xfrm>
            <a:off x="595223" y="1233577"/>
            <a:ext cx="7211683" cy="42269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2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프로그램은 컴퓨터에 내리는 명령으로 이루어지는 작업지시서이다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ko-KR" altLang="en-US" sz="20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ko-KR" altLang="en-US" sz="2000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다양한 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종류의 프로그래밍 언어가 있고 </a:t>
            </a:r>
            <a:r>
              <a:rPr lang="ko-KR" altLang="en-US" sz="20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파이썬도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프로그래밍 언어의 일종이다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ko-KR" altLang="en-US" sz="20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ko-KR" altLang="en-US" sz="20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파이썬은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i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http://www.python.org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웹사이트에서 </a:t>
            </a:r>
            <a:r>
              <a:rPr lang="ko-KR" altLang="en-US" sz="20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다운로드받아서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설치할 수 있다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ko-KR" altLang="en-US" sz="20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IDLE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은 </a:t>
            </a:r>
            <a:r>
              <a:rPr lang="ko-KR" altLang="en-US" sz="20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파이썬으로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프로그램을 작성하기 위한 개발 환경이다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ko-KR" altLang="en-US" sz="20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ko-KR" altLang="en-US" sz="2000" i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파이썬에서</a:t>
            </a:r>
            <a:r>
              <a:rPr lang="ko-KR" altLang="en-US" sz="2000" i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산술 계산을 하는 연산자에는 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+, -, *, /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 있다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ko-KR" altLang="en-US" sz="20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print()</a:t>
            </a:r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화면에 문자열이나 계산 결과를 출력할 수 있다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20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스크립트 모드를 사용하면 코드를 파일에 저장하였다가 한꺼번에 실행할 수 있다</a:t>
            </a:r>
            <a:r>
              <a:rPr lang="en-US" altLang="ko-KR" sz="20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ko-KR" altLang="en-US" sz="20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04" y="5356445"/>
            <a:ext cx="1542003" cy="139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5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348" y="3931062"/>
            <a:ext cx="2456596" cy="2433637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ffectLst/>
              </a:rPr>
              <a:t>프로그래밍이 어디에 도움이 될까</a:t>
            </a:r>
            <a:r>
              <a:rPr lang="en-US" altLang="ko-KR" dirty="0" smtClean="0">
                <a:effectLst/>
              </a:rPr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컴퓨터를 </a:t>
            </a:r>
            <a:r>
              <a:rPr lang="ko-KR" altLang="en-US" dirty="0"/>
              <a:t>여러분 마음대로 제어할 수 있다</a:t>
            </a:r>
            <a:r>
              <a:rPr lang="en-US" altLang="ko-KR" dirty="0"/>
              <a:t>. </a:t>
            </a:r>
          </a:p>
          <a:p>
            <a:r>
              <a:rPr lang="ko-KR" altLang="en-US" dirty="0" smtClean="0"/>
              <a:t>자신이 </a:t>
            </a:r>
            <a:r>
              <a:rPr lang="ko-KR" altLang="en-US" dirty="0"/>
              <a:t>해결해야 하는 일에 딱 맞는 프로그램을 작성할 수 있다</a:t>
            </a:r>
            <a:r>
              <a:rPr lang="en-US" altLang="ko-KR" dirty="0"/>
              <a:t>. </a:t>
            </a:r>
          </a:p>
          <a:p>
            <a:r>
              <a:rPr lang="ko-KR" altLang="en-US" dirty="0" smtClean="0"/>
              <a:t>프로그래밍을 </a:t>
            </a:r>
            <a:r>
              <a:rPr lang="ko-KR" altLang="en-US" dirty="0"/>
              <a:t>하면 더 창의적인 사람이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(?). </a:t>
            </a:r>
            <a:endParaRPr lang="en-US" altLang="ko-KR" dirty="0"/>
          </a:p>
          <a:p>
            <a:r>
              <a:rPr lang="ko-KR" altLang="en-US" dirty="0" smtClean="0"/>
              <a:t>프로그래밍을 </a:t>
            </a:r>
            <a:r>
              <a:rPr lang="ko-KR" altLang="en-US" dirty="0"/>
              <a:t>하면 논리적으로 문제를 해결하는 능력을 배양할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51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389" y="2417955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948" y="1788893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7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스티브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잡스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281" y="1738761"/>
            <a:ext cx="57150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97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프로그래밍 언어의 </a:t>
            </a:r>
            <a:r>
              <a:rPr lang="ko-KR" altLang="en-US" dirty="0" smtClean="0">
                <a:effectLst/>
              </a:rPr>
              <a:t>종류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많이 사용되는 </a:t>
            </a:r>
            <a:r>
              <a:rPr lang="ko-KR" altLang="en-US" dirty="0" err="1"/>
              <a:t>언어들에는</a:t>
            </a:r>
            <a:r>
              <a:rPr lang="ko-KR" altLang="en-US" dirty="0"/>
              <a:t> ’</a:t>
            </a:r>
            <a:r>
              <a:rPr lang="ko-KR" altLang="en-US" dirty="0" err="1"/>
              <a:t>파이썬</a:t>
            </a:r>
            <a:r>
              <a:rPr lang="ko-KR" altLang="en-US" dirty="0"/>
              <a:t>‘</a:t>
            </a:r>
            <a:r>
              <a:rPr lang="en-US" altLang="ko-KR" dirty="0"/>
              <a:t>, ’</a:t>
            </a:r>
            <a:r>
              <a:rPr lang="ko-KR" altLang="en-US" dirty="0"/>
              <a:t>자바‘</a:t>
            </a:r>
            <a:r>
              <a:rPr lang="en-US" altLang="ko-KR" dirty="0"/>
              <a:t>, ’C’, ‘BASIC’ </a:t>
            </a:r>
            <a:r>
              <a:rPr lang="ko-KR" altLang="en-US" dirty="0"/>
              <a:t>들이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861" y="2752910"/>
            <a:ext cx="42481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7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1991</a:t>
            </a:r>
            <a:r>
              <a:rPr lang="ko-KR" altLang="en-US" dirty="0"/>
              <a:t>년에 귀도 반 </a:t>
            </a:r>
            <a:r>
              <a:rPr lang="ko-KR" altLang="en-US" dirty="0" err="1"/>
              <a:t>로섬</a:t>
            </a:r>
            <a:r>
              <a:rPr lang="en-US" altLang="ko-KR" dirty="0"/>
              <a:t>(Guido van Rossum)</a:t>
            </a:r>
            <a:r>
              <a:rPr lang="ko-KR" altLang="en-US" dirty="0"/>
              <a:t>이 개발한 대화형 프로그래밍 </a:t>
            </a:r>
            <a:r>
              <a:rPr lang="ko-KR" altLang="en-US" dirty="0" smtClean="0"/>
              <a:t>언어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269" y="2692292"/>
            <a:ext cx="24193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6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생산성이 뛰어나다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err="1" smtClean="0"/>
              <a:t>초보자한테</a:t>
            </a:r>
            <a:r>
              <a:rPr lang="ko-KR" altLang="en-US" dirty="0" smtClean="0"/>
              <a:t> </a:t>
            </a:r>
            <a:r>
              <a:rPr lang="ko-KR" altLang="en-US" dirty="0"/>
              <a:t>좋은 </a:t>
            </a:r>
            <a:r>
              <a:rPr lang="ko-KR" altLang="en-US" dirty="0" smtClean="0"/>
              <a:t>언어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인터프리터 언어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2925432"/>
            <a:ext cx="85915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2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1648</TotalTime>
  <Words>1039</Words>
  <Application>Microsoft Office PowerPoint</Application>
  <PresentationFormat>화면 슬라이드 쇼(4:3)</PresentationFormat>
  <Paragraphs>224</Paragraphs>
  <Slides>50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가을</vt:lpstr>
      <vt:lpstr>1장 파이썬 소개</vt:lpstr>
      <vt:lpstr>컴퓨터 프로그램</vt:lpstr>
      <vt:lpstr>프로그래밍 언어</vt:lpstr>
      <vt:lpstr>프로그래밍 언어</vt:lpstr>
      <vt:lpstr>프로그래밍이 어디에 도움이 될까?</vt:lpstr>
      <vt:lpstr>스티브 잡스</vt:lpstr>
      <vt:lpstr>프로그래밍 언어의 종류</vt:lpstr>
      <vt:lpstr>파이썬</vt:lpstr>
      <vt:lpstr>파이썬의 특징</vt:lpstr>
      <vt:lpstr>파이썬의 특징</vt:lpstr>
      <vt:lpstr>파이썬을 사용하고 있는 기업들</vt:lpstr>
      <vt:lpstr>파이썬의 라이브러리</vt:lpstr>
      <vt:lpstr>파이썬 설치하기</vt:lpstr>
      <vt:lpstr>파이썬 설치하기</vt:lpstr>
      <vt:lpstr>파이썬 시작하기</vt:lpstr>
      <vt:lpstr>파이썬 쉘</vt:lpstr>
      <vt:lpstr>Hello World! 출력하기 </vt:lpstr>
      <vt:lpstr>도전문제</vt:lpstr>
      <vt:lpstr>계산하기 #1</vt:lpstr>
      <vt:lpstr>계산하기 #2</vt:lpstr>
      <vt:lpstr>계산하기 #3</vt:lpstr>
      <vt:lpstr>도전문제</vt:lpstr>
      <vt:lpstr>문자열 출력하기</vt:lpstr>
      <vt:lpstr>문자열</vt:lpstr>
      <vt:lpstr>print() 함수 </vt:lpstr>
      <vt:lpstr>문자열과 숫자</vt:lpstr>
      <vt:lpstr>문자열 반복하기</vt:lpstr>
      <vt:lpstr>터틀 그래픽</vt:lpstr>
      <vt:lpstr>터틀 그래픽 시작</vt:lpstr>
      <vt:lpstr>직선 그리기</vt:lpstr>
      <vt:lpstr>사각형 그리기</vt:lpstr>
      <vt:lpstr>도전문제</vt:lpstr>
      <vt:lpstr>스크립트 모드</vt:lpstr>
      <vt:lpstr>소스 파일 작성하기</vt:lpstr>
      <vt:lpstr>IDLE를 이용한 소스 파일 작성</vt:lpstr>
      <vt:lpstr>IDLE를 이용한 소스 파일 저장</vt:lpstr>
      <vt:lpstr>IDLE를 이용한 소스 파일 실행</vt:lpstr>
      <vt:lpstr>소스 파일 다시 열기</vt:lpstr>
      <vt:lpstr>문법적인 오류</vt:lpstr>
      <vt:lpstr>실행시 오류</vt:lpstr>
      <vt:lpstr>파이썬으로 무엇을 만들 수 있을까?</vt:lpstr>
      <vt:lpstr>실행 결과는?</vt:lpstr>
      <vt:lpstr>Lab: print() 함수 실습</vt:lpstr>
      <vt:lpstr>Solution </vt:lpstr>
      <vt:lpstr>Lab: 터틀 그래픽으로  삼각형을 그려보자</vt:lpstr>
      <vt:lpstr>Solution </vt:lpstr>
      <vt:lpstr>Lab: 터틀 그래픽으로 원, 다각형을 그려보자</vt:lpstr>
      <vt:lpstr>Solution </vt:lpstr>
      <vt:lpstr>이번 장에서 배운 것</vt:lpstr>
      <vt:lpstr>Q &amp; A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245</cp:revision>
  <dcterms:created xsi:type="dcterms:W3CDTF">2007-06-29T06:43:39Z</dcterms:created>
  <dcterms:modified xsi:type="dcterms:W3CDTF">2017-01-15T11:37:55Z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