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31"/>
  </p:notesMasterIdLst>
  <p:handoutMasterIdLst>
    <p:handoutMasterId r:id="rId32"/>
  </p:handoutMasterIdLst>
  <p:sldIdLst>
    <p:sldId id="256" r:id="rId2"/>
    <p:sldId id="30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403" r:id="rId15"/>
    <p:sldId id="388" r:id="rId16"/>
    <p:sldId id="389" r:id="rId17"/>
    <p:sldId id="390" r:id="rId18"/>
    <p:sldId id="391" r:id="rId19"/>
    <p:sldId id="402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FFFFCC"/>
    <a:srgbClr val="CCFFFF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3514" autoAdjust="0"/>
  </p:normalViewPr>
  <p:slideViewPr>
    <p:cSldViewPr snapToGrid="0"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12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887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454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41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88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94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550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6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 파일을 사용해봅시다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89" y="430332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2101252" y="853394"/>
            <a:ext cx="1369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smtClean="0"/>
              <a:t>두근두근</a:t>
            </a:r>
            <a:r>
              <a:rPr lang="en-US" altLang="ko-KR" sz="4800" i="1" dirty="0" smtClean="0"/>
              <a:t> </a:t>
            </a:r>
            <a:endParaRPr lang="ko-KR" altLang="en-US" sz="4800" i="1" dirty="0"/>
          </a:p>
        </p:txBody>
      </p:sp>
      <p:sp>
        <p:nvSpPr>
          <p:cNvPr id="6" name="TextBox 4"/>
          <p:cNvSpPr txBox="1"/>
          <p:nvPr/>
        </p:nvSpPr>
        <p:spPr>
          <a:xfrm>
            <a:off x="2101252" y="1665496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 smtClean="0"/>
              <a:t>파이썬</a:t>
            </a:r>
            <a:r>
              <a:rPr lang="ko-KR" altLang="en-US" sz="4800" i="1" dirty="0" smtClean="0"/>
              <a:t> 수업</a:t>
            </a:r>
            <a:endParaRPr lang="ko-KR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 줄씩 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669002"/>
            <a:ext cx="8229600" cy="198859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open("d:\\phones.txt", "r")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line in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line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line.rstrip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print(line)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infile.close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349" y="3803903"/>
            <a:ext cx="8229600" cy="117646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010-1234-5678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김철수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010-1234-5679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김영희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010-1234-5680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9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파일에 데이터 쓰기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669002"/>
            <a:ext cx="8229600" cy="198859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open("d:\\phones1.txt", "w")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outfile.write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010-1234-5678\n")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outfile.write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김철수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010-1234-5679\n")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outfile.write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김영희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010-1234-5680\n")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outfile.close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7" name="_x274843648" descr="EMB00003f5839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9" y="4073088"/>
            <a:ext cx="6239409" cy="159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59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파일에 데이터 추가하기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669002"/>
            <a:ext cx="8229600" cy="198859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open("d:\\phones.txt", "a")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outfile.write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강감찬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010-1234-5681\n")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outfile.write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김유신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010-1234-5682\n")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outfile.write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정약용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010-1234-5683\n")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outfile.close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274843488" descr="EMB00003f5839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9" y="4055364"/>
            <a:ext cx="6922404" cy="198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76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파일에서 단어 읽기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plit()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29" y="2563658"/>
            <a:ext cx="67913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87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</a:t>
            </a:r>
            <a:r>
              <a:rPr lang="ko-KR" altLang="en-US" dirty="0"/>
              <a:t>담</a:t>
            </a:r>
            <a:r>
              <a:rPr lang="ko-KR" altLang="en-US" dirty="0" smtClean="0"/>
              <a:t>을 저장한 파일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088569"/>
            <a:ext cx="71913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26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파일에 데이터 추가하기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669002"/>
            <a:ext cx="8229600" cy="198859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open("d:\\proverbs.txt", "r")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line in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line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line.rstrip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word_list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line.split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for word in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word_list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	print(word);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infile.close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0349" y="3803903"/>
            <a:ext cx="8229600" cy="163810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All's</a:t>
            </a:r>
          </a:p>
          <a:p>
            <a:r>
              <a:rPr lang="en-US" altLang="ko-KR" dirty="0"/>
              <a:t>well</a:t>
            </a:r>
          </a:p>
          <a:p>
            <a:r>
              <a:rPr lang="en-US" altLang="ko-KR" dirty="0"/>
              <a:t>...</a:t>
            </a:r>
          </a:p>
          <a:p>
            <a:r>
              <a:rPr lang="en-US" altLang="ko-KR" dirty="0"/>
              <a:t>flock</a:t>
            </a:r>
          </a:p>
          <a:p>
            <a:r>
              <a:rPr lang="en-US" altLang="ko-KR" dirty="0"/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1151523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 smtClean="0"/>
              <a:t>파일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복사하기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파일을 복사하는 프로그램을 작성해보자</a:t>
            </a:r>
            <a:r>
              <a:rPr lang="en-US" altLang="ko-KR" sz="2000" dirty="0"/>
              <a:t>. </a:t>
            </a:r>
            <a:r>
              <a:rPr lang="ko-KR" altLang="en-US" sz="2000" dirty="0"/>
              <a:t>파일의 </a:t>
            </a:r>
            <a:r>
              <a:rPr lang="ko-KR" altLang="en-US" sz="2000" dirty="0" smtClean="0"/>
              <a:t>이름은 </a:t>
            </a:r>
            <a:r>
              <a:rPr lang="ko-KR" altLang="en-US" sz="2000" dirty="0"/>
              <a:t>사용자가 입력하도록 하자</a:t>
            </a:r>
            <a:r>
              <a:rPr lang="en-US" altLang="ko-KR" sz="2000" dirty="0"/>
              <a:t>. 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581" y="153510"/>
            <a:ext cx="1107799" cy="9894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201" y="2446591"/>
            <a:ext cx="28575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314146"/>
            <a:ext cx="8229600" cy="49712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입력 파일 이름과 출력 파일 이름을 받는다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infilename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input("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입력 파일 이름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");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outfilename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input("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출력 파일 이름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");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입력과 출력을 위한 파일을 연다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open(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infilename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"r")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open(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outfilename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"w")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전체 파일을 읽는다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infile.read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전체 파일을 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outfile.write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파일을 닫는다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infile.close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outfile.close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5595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 err="1" smtClean="0"/>
              <a:t>행맨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단어 게임으로 유명한 것이 </a:t>
            </a:r>
            <a:r>
              <a:rPr lang="ko-KR" altLang="en-US" dirty="0" err="1"/>
              <a:t>행맨</a:t>
            </a:r>
            <a:r>
              <a:rPr lang="en-US" altLang="ko-KR" dirty="0"/>
              <a:t>(hangman)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 err="1"/>
              <a:t>행맨은</a:t>
            </a:r>
            <a:r>
              <a:rPr lang="ko-KR" altLang="en-US" dirty="0"/>
              <a:t> 컴퓨터가 생각하는 단어를 맞춰가는 게임이다</a:t>
            </a:r>
            <a:r>
              <a:rPr lang="en-US" altLang="ko-KR" dirty="0"/>
              <a:t>. </a:t>
            </a:r>
            <a:r>
              <a:rPr lang="ko-KR" altLang="en-US" dirty="0"/>
              <a:t>사용자는 한번에 하나의 </a:t>
            </a:r>
            <a:r>
              <a:rPr lang="ko-KR" altLang="en-US" dirty="0" err="1"/>
              <a:t>글자만을</a:t>
            </a:r>
            <a:r>
              <a:rPr lang="ko-KR" altLang="en-US" dirty="0"/>
              <a:t> 입력할 수 있으며 맞으면 글자가 보이고 아니면 시도 횟수만 하나 증가한다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778" y="153510"/>
            <a:ext cx="1107799" cy="98949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274836288" descr="EMB00003f5839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34" y="3448975"/>
            <a:ext cx="6999793" cy="222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1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단어들이 저장된 파일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6" y="1819653"/>
            <a:ext cx="83248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84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간단한 단어 게임인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행맨을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작성해본다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2462" y="3871660"/>
            <a:ext cx="743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윈도우에 있는 메모장과 같은 프로그램을 작성해보자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9" name="_x274843568" descr="EMB00003f5838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61" y="1975281"/>
            <a:ext cx="6094634" cy="193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_x274843728" descr="EMB00003f5838f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83" y="4304070"/>
            <a:ext cx="6023612" cy="193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077362"/>
            <a:ext cx="8229600" cy="56607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random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guesses = ''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turns = 10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open("d:\\words.txt", "r")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lines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infile.readlines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word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random.choice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(lines)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while turns &gt; 0:     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failed = 0         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for char in word:  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if char in guesses: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   print(char, end="")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else: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   print("_", end="")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   failed += 1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if failed == 0:    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사용자 승리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break </a:t>
            </a:r>
          </a:p>
        </p:txBody>
      </p:sp>
    </p:spTree>
    <p:extLst>
      <p:ext uri="{BB962C8B-B14F-4D97-AF65-F5344CB8AC3E}">
        <p14:creationId xmlns:p14="http://schemas.microsoft.com/office/powerpoint/2010/main" val="25837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990" y="1619868"/>
            <a:ext cx="8229600" cy="367535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 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guess = input("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단어를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추측하시오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")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guesses += guess                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if guess not in word: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turns -= 1    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print 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틀렸음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print 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(turns)+ 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기회가 남았음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!')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if turns == 0:       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   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사용자 패배 정답은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"+word)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infile.close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93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입출력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pickle </a:t>
            </a:r>
            <a:r>
              <a:rPr lang="ko-KR" altLang="en-US" dirty="0"/>
              <a:t>모듈의 </a:t>
            </a:r>
            <a:r>
              <a:rPr lang="en-US" altLang="ko-KR" dirty="0"/>
              <a:t>dump()</a:t>
            </a:r>
            <a:r>
              <a:rPr lang="ko-KR" altLang="en-US" dirty="0"/>
              <a:t>와 </a:t>
            </a:r>
            <a:r>
              <a:rPr lang="en-US" altLang="ko-KR" dirty="0"/>
              <a:t>load()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사용하면 객체를 쓰고 읽을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23" y="2532316"/>
            <a:ext cx="66294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47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쓰기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669002"/>
            <a:ext cx="8229600" cy="4572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pickle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게임에서 사용되는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딕셔너리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gameOption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{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		 "Sound": 8,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		 "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VideoQuality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": "HIGH",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		 "Money": 100000,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		 "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WeaponList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": ["gun", "missile", "knife" ]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이진 파일 오픈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file = open( "d:\\save.p", "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wb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 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딕셔너리를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피클 파일에 저장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pickle.dump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gameOption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file 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파일을 닫는다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file.close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63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669002"/>
            <a:ext cx="8229600" cy="188206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pickle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이진 파일 오픈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file = open( "d:\\save.p", "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 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피클 파일에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딕션너리를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로딩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pickle.load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 open( "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save.p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 ) 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0349" y="3803903"/>
            <a:ext cx="8229600" cy="87462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{'</a:t>
            </a:r>
            <a:r>
              <a:rPr lang="en-US" altLang="ko-KR" dirty="0" err="1"/>
              <a:t>WeaponList</a:t>
            </a:r>
            <a:r>
              <a:rPr lang="en-US" altLang="ko-KR" dirty="0"/>
              <a:t>': ['gun', 'missile', 'knife'], 'Money': 100000, '</a:t>
            </a:r>
            <a:r>
              <a:rPr lang="en-US" altLang="ko-KR" dirty="0" err="1"/>
              <a:t>VideoQuality</a:t>
            </a:r>
            <a:r>
              <a:rPr lang="en-US" altLang="ko-KR" dirty="0"/>
              <a:t>': 'HIGH', 'Sound': 8}</a:t>
            </a:r>
          </a:p>
        </p:txBody>
      </p:sp>
    </p:spTree>
    <p:extLst>
      <p:ext uri="{BB962C8B-B14F-4D97-AF65-F5344CB8AC3E}">
        <p14:creationId xmlns:p14="http://schemas.microsoft.com/office/powerpoint/2010/main" val="1560451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 smtClean="0"/>
              <a:t>메모장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메모장의 기능을 수행하는 애플리케이션을 작성해본다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2" y="153510"/>
            <a:ext cx="1107799" cy="98949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3" name="_x274837088" descr="EMB00003f5839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19" y="2331936"/>
            <a:ext cx="7627921" cy="244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6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435007"/>
            <a:ext cx="8229600" cy="630314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open():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file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filedialog.askopenfile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(parent=window, mode='r')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if file != None: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lines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file.read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text.insert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('1.0', lines)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file.close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save():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file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filedialog.asksaveasfile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(parent=window, mode='w')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if file != None: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lines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text.get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('1.0', END+'-1c')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file.write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(lines)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file.close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exit():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messagebox.askokcancel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("Quit", 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종료하시겠습니까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?"):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window.destroy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about():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label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messagebox.showinfo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("About", 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메모장 프로그램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8255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482571"/>
            <a:ext cx="8229600" cy="525558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text = Text(window, height=30, width=80)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text.pack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menu = Menu(window)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window.config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(menu=menu)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Menu(menu)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menu.add_cascade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파일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menu=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filemenu.add_command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열기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command=open)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filemenu.add_command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저장하기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command=save)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filemenu.add_command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종료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command=exit)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helpmenu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Menu(menu)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menu.add_cascade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도움말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menu=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helpmenu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helpmenu.add_command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프로그램 정보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command=about)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7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pPr lvl="0"/>
            <a:r>
              <a:rPr lang="ko-KR" altLang="en-US" sz="2000" i="1" dirty="0">
                <a:solidFill>
                  <a:srgbClr val="FFFF00"/>
                </a:solidFill>
              </a:rPr>
              <a:t>파일은 컴퓨터 전원이 꺼져도 없어지지 않는다</a:t>
            </a:r>
            <a:r>
              <a:rPr lang="en-US" altLang="ko-KR" sz="2000" i="1" dirty="0">
                <a:solidFill>
                  <a:srgbClr val="FFFF00"/>
                </a:solidFill>
              </a:rPr>
              <a:t>. </a:t>
            </a:r>
            <a:r>
              <a:rPr lang="ko-KR" altLang="en-US" sz="2000" i="1" dirty="0">
                <a:solidFill>
                  <a:srgbClr val="FFFF00"/>
                </a:solidFill>
              </a:rPr>
              <a:t>변수에 들어 있는 값들은 컴퓨터 전원이 꺼지면 없어진다</a:t>
            </a:r>
            <a:r>
              <a:rPr lang="en-US" altLang="ko-KR" sz="2000" i="1" dirty="0">
                <a:solidFill>
                  <a:srgbClr val="FFFF00"/>
                </a:solidFill>
              </a:rPr>
              <a:t>. </a:t>
            </a:r>
            <a:endParaRPr lang="ko-KR" altLang="en-US" sz="2000" i="1" dirty="0">
              <a:solidFill>
                <a:srgbClr val="FFFF00"/>
              </a:solidFill>
            </a:endParaRPr>
          </a:p>
          <a:p>
            <a:pPr lvl="0"/>
            <a:r>
              <a:rPr lang="ko-KR" altLang="en-US" sz="2000" i="1" dirty="0">
                <a:solidFill>
                  <a:srgbClr val="FFFF00"/>
                </a:solidFill>
              </a:rPr>
              <a:t>파일을 읽을 때는 파일을 열고</a:t>
            </a:r>
            <a:r>
              <a:rPr lang="en-US" altLang="ko-KR" sz="2000" i="1" dirty="0">
                <a:solidFill>
                  <a:srgbClr val="FFFF00"/>
                </a:solidFill>
              </a:rPr>
              <a:t>, </a:t>
            </a:r>
            <a:r>
              <a:rPr lang="ko-KR" altLang="en-US" sz="2000" i="1" dirty="0">
                <a:solidFill>
                  <a:srgbClr val="FFFF00"/>
                </a:solidFill>
              </a:rPr>
              <a:t>데이터를 읽은 후에</a:t>
            </a:r>
            <a:r>
              <a:rPr lang="en-US" altLang="ko-KR" sz="2000" i="1" dirty="0">
                <a:solidFill>
                  <a:srgbClr val="FFFF00"/>
                </a:solidFill>
              </a:rPr>
              <a:t>, </a:t>
            </a:r>
            <a:r>
              <a:rPr lang="ko-KR" altLang="en-US" sz="2000" i="1" dirty="0">
                <a:solidFill>
                  <a:srgbClr val="FFFF00"/>
                </a:solidFill>
              </a:rPr>
              <a:t>파일을 닫는 절차가 필요하다</a:t>
            </a:r>
            <a:r>
              <a:rPr lang="en-US" altLang="ko-KR" sz="2000" i="1" dirty="0">
                <a:solidFill>
                  <a:srgbClr val="FFFF00"/>
                </a:solidFill>
              </a:rPr>
              <a:t>. </a:t>
            </a:r>
            <a:endParaRPr lang="ko-KR" altLang="en-US" sz="2000" i="1" dirty="0">
              <a:solidFill>
                <a:srgbClr val="FFFF00"/>
              </a:solidFill>
            </a:endParaRPr>
          </a:p>
          <a:p>
            <a:pPr lvl="0"/>
            <a:r>
              <a:rPr lang="ko-KR" altLang="en-US" sz="2000" i="1" dirty="0">
                <a:solidFill>
                  <a:srgbClr val="FFFF00"/>
                </a:solidFill>
              </a:rPr>
              <a:t>파일 모드에서 “</a:t>
            </a:r>
            <a:r>
              <a:rPr lang="en-US" altLang="ko-KR" sz="2000" i="1" dirty="0">
                <a:solidFill>
                  <a:srgbClr val="FFFF00"/>
                </a:solidFill>
              </a:rPr>
              <a:t>r”, “w”, “a”</a:t>
            </a:r>
            <a:r>
              <a:rPr lang="ko-KR" altLang="en-US" sz="2000" i="1" dirty="0">
                <a:solidFill>
                  <a:srgbClr val="FFFF00"/>
                </a:solidFill>
              </a:rPr>
              <a:t>가 있다</a:t>
            </a:r>
            <a:r>
              <a:rPr lang="en-US" altLang="ko-KR" sz="2000" i="1" dirty="0">
                <a:solidFill>
                  <a:srgbClr val="FFFF00"/>
                </a:solidFill>
              </a:rPr>
              <a:t>. </a:t>
            </a:r>
            <a:r>
              <a:rPr lang="ko-KR" altLang="en-US" sz="2000" i="1" dirty="0">
                <a:solidFill>
                  <a:srgbClr val="FFFF00"/>
                </a:solidFill>
              </a:rPr>
              <a:t>각각 </a:t>
            </a:r>
            <a:r>
              <a:rPr lang="ko-KR" altLang="en-US" sz="2000" i="1" dirty="0" err="1">
                <a:solidFill>
                  <a:srgbClr val="FFFF00"/>
                </a:solidFill>
              </a:rPr>
              <a:t>읽기모드</a:t>
            </a:r>
            <a:r>
              <a:rPr lang="en-US" altLang="ko-KR" sz="2000" i="1" dirty="0">
                <a:solidFill>
                  <a:srgbClr val="FFFF00"/>
                </a:solidFill>
              </a:rPr>
              <a:t>, </a:t>
            </a:r>
            <a:r>
              <a:rPr lang="ko-KR" altLang="en-US" sz="2000" i="1" dirty="0" err="1">
                <a:solidFill>
                  <a:srgbClr val="FFFF00"/>
                </a:solidFill>
              </a:rPr>
              <a:t>쓰기모드</a:t>
            </a:r>
            <a:r>
              <a:rPr lang="en-US" altLang="ko-KR" sz="2000" i="1" dirty="0">
                <a:solidFill>
                  <a:srgbClr val="FFFF00"/>
                </a:solidFill>
              </a:rPr>
              <a:t>, </a:t>
            </a:r>
            <a:r>
              <a:rPr lang="ko-KR" altLang="en-US" sz="2000" i="1" dirty="0" err="1">
                <a:solidFill>
                  <a:srgbClr val="FFFF00"/>
                </a:solidFill>
              </a:rPr>
              <a:t>추가모드를</a:t>
            </a:r>
            <a:r>
              <a:rPr lang="ko-KR" altLang="en-US" sz="2000" i="1" dirty="0">
                <a:solidFill>
                  <a:srgbClr val="FFFF00"/>
                </a:solidFill>
              </a:rPr>
              <a:t> 의미한다</a:t>
            </a:r>
            <a:r>
              <a:rPr lang="en-US" altLang="ko-KR" sz="2000" i="1" dirty="0">
                <a:solidFill>
                  <a:srgbClr val="FFFF00"/>
                </a:solidFill>
              </a:rPr>
              <a:t>. </a:t>
            </a:r>
            <a:endParaRPr lang="ko-KR" altLang="en-US" sz="2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3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4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파일의 필요성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988875"/>
            <a:ext cx="86201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5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실습용 텍스트 파일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메모장으로 다음과 같은 텍스트 파일을 작성한다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274843408" descr="EMB00003f5838f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3" y="2554356"/>
            <a:ext cx="7603945" cy="225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05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파일에서 데이터 읽기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파일을 열다</a:t>
            </a:r>
            <a:r>
              <a:rPr lang="en-US" altLang="ko-KR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파일에서 </a:t>
            </a:r>
            <a:r>
              <a:rPr lang="ko-KR" altLang="en-US" dirty="0"/>
              <a:t>데이터를 읽거나 쓸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파일과 </a:t>
            </a:r>
            <a:r>
              <a:rPr lang="ko-KR" altLang="en-US" dirty="0"/>
              <a:t>관련된 작업이 모두 종료되면 파일을 닫아야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87" y="3318768"/>
            <a:ext cx="6286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6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열고 닫기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961040"/>
            <a:ext cx="78581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6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모드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21" y="1475400"/>
            <a:ext cx="7272245" cy="439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8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파일에서 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990441"/>
            <a:ext cx="8229600" cy="10609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open("d:\\phones.txt", "r")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lines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infile.read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print(lines)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349" y="3585173"/>
            <a:ext cx="8229600" cy="996208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홍길동 </a:t>
            </a:r>
            <a:r>
              <a:rPr lang="en-US" altLang="ko-KR" dirty="0"/>
              <a:t>010-1234-5678</a:t>
            </a:r>
          </a:p>
          <a:p>
            <a:r>
              <a:rPr lang="ko-KR" altLang="en-US" dirty="0"/>
              <a:t>김철수 </a:t>
            </a:r>
            <a:r>
              <a:rPr lang="en-US" altLang="ko-KR" dirty="0"/>
              <a:t>010-1234-5679</a:t>
            </a:r>
          </a:p>
          <a:p>
            <a:r>
              <a:rPr lang="ko-KR" altLang="en-US" dirty="0"/>
              <a:t>김영희 </a:t>
            </a:r>
            <a:r>
              <a:rPr lang="en-US" altLang="ko-KR" dirty="0"/>
              <a:t>010-1234-5680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55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파일에서 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669002"/>
            <a:ext cx="8229600" cy="111858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open("d:\\phones.txt", "r")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lines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infile.readlines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print(lines)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349" y="3051438"/>
            <a:ext cx="8229600" cy="78371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dirty="0"/>
              <a:t>['</a:t>
            </a:r>
            <a:r>
              <a:rPr lang="ko-KR" altLang="en-US" sz="1600" dirty="0"/>
              <a:t>홍길동 </a:t>
            </a:r>
            <a:r>
              <a:rPr lang="en-US" altLang="ko-KR" sz="1600" dirty="0"/>
              <a:t>010-1234-5678\n', '</a:t>
            </a:r>
            <a:r>
              <a:rPr lang="ko-KR" altLang="en-US" sz="1600" dirty="0"/>
              <a:t>김철수 </a:t>
            </a:r>
            <a:r>
              <a:rPr lang="en-US" altLang="ko-KR" sz="1600" dirty="0"/>
              <a:t>010-1234-5679\n', '</a:t>
            </a:r>
            <a:r>
              <a:rPr lang="ko-KR" altLang="en-US" sz="1600" dirty="0"/>
              <a:t>김영희 </a:t>
            </a:r>
            <a:r>
              <a:rPr lang="en-US" altLang="ko-KR" sz="1600" dirty="0"/>
              <a:t>010-1234-5680\n']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8101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제9장 리스트와 딕셔너리(강의)</Template>
  <TotalTime>1989</TotalTime>
  <Words>852</Words>
  <Application>Microsoft Office PowerPoint</Application>
  <PresentationFormat>화면 슬라이드 쇼(4:3)</PresentationFormat>
  <Paragraphs>194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가을</vt:lpstr>
      <vt:lpstr>11장 파일을 사용해봅시다. </vt:lpstr>
      <vt:lpstr>이번 장에서 만들 프로그램</vt:lpstr>
      <vt:lpstr>파일의 필요성</vt:lpstr>
      <vt:lpstr>실습용 텍스트 파일 만들기</vt:lpstr>
      <vt:lpstr> 파일에서 데이터 읽기 </vt:lpstr>
      <vt:lpstr>파일 열고 닫기</vt:lpstr>
      <vt:lpstr>파일 모드</vt:lpstr>
      <vt:lpstr>파일에서 읽기</vt:lpstr>
      <vt:lpstr>파일에서 읽기</vt:lpstr>
      <vt:lpstr>한 줄씩 읽기</vt:lpstr>
      <vt:lpstr>파일에 데이터 쓰기</vt:lpstr>
      <vt:lpstr>파일에 데이터 추가하기</vt:lpstr>
      <vt:lpstr>파일에서 단어 읽기</vt:lpstr>
      <vt:lpstr>속담을 저장한 파일</vt:lpstr>
      <vt:lpstr>파일에 데이터 추가하기</vt:lpstr>
      <vt:lpstr>Lab: 파일 복사하기</vt:lpstr>
      <vt:lpstr>Solution </vt:lpstr>
      <vt:lpstr>Lab: 행맨</vt:lpstr>
      <vt:lpstr>단어들이 저장된 파일</vt:lpstr>
      <vt:lpstr>Solution </vt:lpstr>
      <vt:lpstr>Solution </vt:lpstr>
      <vt:lpstr>객체 입출력</vt:lpstr>
      <vt:lpstr>객체 쓰기</vt:lpstr>
      <vt:lpstr>객체 읽기</vt:lpstr>
      <vt:lpstr>Lab: 메모장</vt:lpstr>
      <vt:lpstr>Solution </vt:lpstr>
      <vt:lpstr>Solution </vt:lpstr>
      <vt:lpstr>이번 장에서 배운 것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455</cp:revision>
  <dcterms:created xsi:type="dcterms:W3CDTF">2007-06-29T06:43:39Z</dcterms:created>
  <dcterms:modified xsi:type="dcterms:W3CDTF">2017-01-13T01:29:45Z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