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21"/>
  </p:notesMasterIdLst>
  <p:handoutMasterIdLst>
    <p:handoutMasterId r:id="rId22"/>
  </p:handoutMasterIdLst>
  <p:sldIdLst>
    <p:sldId id="256" r:id="rId2"/>
    <p:sldId id="496" r:id="rId3"/>
    <p:sldId id="511" r:id="rId4"/>
    <p:sldId id="497" r:id="rId5"/>
    <p:sldId id="498" r:id="rId6"/>
    <p:sldId id="499" r:id="rId7"/>
    <p:sldId id="500" r:id="rId8"/>
    <p:sldId id="495" r:id="rId9"/>
    <p:sldId id="501" r:id="rId10"/>
    <p:sldId id="502" r:id="rId11"/>
    <p:sldId id="503" r:id="rId12"/>
    <p:sldId id="504" r:id="rId13"/>
    <p:sldId id="505" r:id="rId14"/>
    <p:sldId id="506" r:id="rId15"/>
    <p:sldId id="507" r:id="rId16"/>
    <p:sldId id="508" r:id="rId17"/>
    <p:sldId id="509" r:id="rId18"/>
    <p:sldId id="512" r:id="rId19"/>
    <p:sldId id="513" r:id="rId20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CCFF"/>
    <a:srgbClr val="CCFFCC"/>
    <a:srgbClr val="FFFFCC"/>
    <a:srgbClr val="CCFF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3514" autoAdjust="0"/>
  </p:normalViewPr>
  <p:slideViewPr>
    <p:cSldViewPr snapToGrid="0">
      <p:cViewPr varScale="1">
        <p:scale>
          <a:sx n="105" d="100"/>
          <a:sy n="105" d="100"/>
        </p:scale>
        <p:origin x="-17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0127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3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8872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1/13/2017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4548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68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9413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62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884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0940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5508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360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12</a:t>
            </a:r>
            <a:r>
              <a:rPr lang="ko-KR" altLang="en-US" dirty="0" smtClean="0"/>
              <a:t>장 </a:t>
            </a:r>
            <a:r>
              <a:rPr lang="ko-KR" altLang="en-US" smtClean="0"/>
              <a:t>다양한 라이브러리를 사용하자</a:t>
            </a:r>
            <a:endParaRPr lang="ko-KR" altLang="en-US" dirty="0">
              <a:effectLst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Image result for computer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989" y="430332"/>
            <a:ext cx="6721412" cy="440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3"/>
          <p:cNvSpPr txBox="1"/>
          <p:nvPr/>
        </p:nvSpPr>
        <p:spPr>
          <a:xfrm>
            <a:off x="2101252" y="853394"/>
            <a:ext cx="1369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i="1" dirty="0" smtClean="0"/>
              <a:t>두근두근</a:t>
            </a:r>
            <a:r>
              <a:rPr lang="en-US" altLang="ko-KR" sz="4800" i="1" dirty="0" smtClean="0"/>
              <a:t> </a:t>
            </a:r>
            <a:endParaRPr lang="ko-KR" altLang="en-US" sz="4800" i="1" dirty="0"/>
          </a:p>
        </p:txBody>
      </p:sp>
      <p:sp>
        <p:nvSpPr>
          <p:cNvPr id="6" name="TextBox 4"/>
          <p:cNvSpPr txBox="1"/>
          <p:nvPr/>
        </p:nvSpPr>
        <p:spPr>
          <a:xfrm>
            <a:off x="2101252" y="1665496"/>
            <a:ext cx="2270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i="1" dirty="0" err="1" smtClean="0"/>
              <a:t>파이썬</a:t>
            </a:r>
            <a:r>
              <a:rPr lang="ko-KR" altLang="en-US" sz="4800" i="1" dirty="0" smtClean="0"/>
              <a:t> 수업</a:t>
            </a:r>
            <a:endParaRPr lang="ko-KR" alt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434910"/>
            <a:ext cx="7927382" cy="47705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1600"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from PIL import Image,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ImageTk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tk.Tk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canvas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tk.Canvas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(window, width=500, height=500)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canvas.pack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영상 파일을 연다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Image.open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("d:\\lenna.png")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영상을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도 회전한다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out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im.rotate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(45) 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영상을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형식으로 변환한다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tk_img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ImageTk.PhotoImage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(out)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영상을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에서 화면에 표시한다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canvas.create_image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(250, 250, image=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tk_img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63204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ko-KR" altLang="en-US" dirty="0">
                <a:effectLst/>
              </a:rPr>
              <a:t>영상 흐리게 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이번에는 영상을 읽어서 </a:t>
            </a:r>
            <a:r>
              <a:rPr lang="ko-KR" altLang="en-US" dirty="0" smtClean="0"/>
              <a:t>흐리게 한 후에 화면에 </a:t>
            </a:r>
            <a:r>
              <a:rPr lang="ko-KR" altLang="en-US" dirty="0"/>
              <a:t>표시해본다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073" name="_x335459800" descr="EMB0000067844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966" y="2418481"/>
            <a:ext cx="3952067" cy="412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695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9418" y="1497054"/>
            <a:ext cx="7927382" cy="47705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1600"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from PIL import Image,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ImageTk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ImageFilter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tk.Tk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canvas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tk.Canvas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(window, width=500, height=500)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canvas.pack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영상 파일을 연다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Image.open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("d:\\lenna.png")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영상을 흐리게 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out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im.filter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ImageFilter.BLUR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영상을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형식으로 변환한다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tk_img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ImageTk.PhotoImage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(out)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영상을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에서 화면에 표시한다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canvas.create_image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(250, 250, image=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tk_img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19301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메뉴 </a:t>
            </a:r>
            <a:r>
              <a:rPr lang="ko-KR" altLang="en-US" dirty="0" smtClean="0">
                <a:effectLst/>
              </a:rPr>
              <a:t>만들기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7453" y="1384739"/>
            <a:ext cx="7927382" cy="526955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1600"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open():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pass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quit():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window.quit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window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tk.Tk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menubar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tk.Menu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(window)</a:t>
            </a: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filemenu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tk.Menu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menubar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filemenu.add_command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(label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열기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", command=open)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filemenu.add_command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(label="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종료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", command=quit)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menubar.add_cascade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(label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파일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", menu=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filemenu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window.config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(menu=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menubar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73077824" descr="EMB0000480c3c2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898" y="2343927"/>
            <a:ext cx="2120089" cy="253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278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ko-KR" altLang="en-US" dirty="0">
                <a:effectLst/>
              </a:rPr>
              <a:t>영상 처리 기능을 메뉴로 연결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7453" y="1384739"/>
            <a:ext cx="7927382" cy="48383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1600"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from PIL import Image,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ImageTk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ImageFilter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filedialog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None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tk_img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None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파일 메뉴에서 “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열기”를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선택하였을 때 호출되는 함수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open():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global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tk_img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fd.askopenfilename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Image.open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tk_img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ImageTk.PhotoImage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canvas.create_image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(250, 250, image=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tk_img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window.update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파일 메뉴에서 “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종료”를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선택하였을 때 호출되는 함수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quit():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window.quit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592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ko-KR" altLang="en-US" dirty="0">
                <a:effectLst/>
              </a:rPr>
              <a:t>영상 처리 기능을 메뉴로 연결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453" y="1384739"/>
            <a:ext cx="7927382" cy="515186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1600"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영상처리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메뉴에서 “열기”를 선택하였을 때 호출되는 함수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image_rotate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global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tk_img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out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im.rotate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(45)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tk_img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ImageTk.PhotoImage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(out)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canvas.create_image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(250, 250, image=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tk_img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window.update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영상처리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메뉴에서 “열기”를 선택하였을 때 호출되는 함수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image_blur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global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tk_img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out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im.filter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ImageFilter.BLUR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tk_img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ImageTk.PhotoImage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(out)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canvas.create_image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(250, 250, image=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tk_img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window.update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윈도우를 생성한다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tk.Tk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canvas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tk.Canvas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(window, width=500, height=500)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canvas.pack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06252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ko-KR" altLang="en-US" dirty="0">
                <a:effectLst/>
              </a:rPr>
              <a:t>영상 처리 기능을 메뉴로 연결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9418" y="1766479"/>
            <a:ext cx="7927382" cy="32494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1600"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메뉴를 생성한다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menubar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tk.Menu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(window)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filemenu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tk.Menu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menubar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ipmenu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tk.Menu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menubar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filemenu.add_command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(label="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열기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", command=open)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filemenu.add_command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(label="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종료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", command=quit)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ipmenu.add_command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(label="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영상회전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", command=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image_rotate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ipmenu.add_command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(label="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영상흐리게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", command=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image_blur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menubar.add_cascade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(label="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파일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", menu=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filemenu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menubar.add_cascade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(label="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영상처리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", menu=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ipmenu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window.config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(menu=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menubar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327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2052" name="_x373077504" descr="EMB0000480c3c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68" y="1143000"/>
            <a:ext cx="2476500" cy="267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373077664" descr="EMB0000480c3c3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611" y="1143001"/>
            <a:ext cx="2476500" cy="267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_x373078224" descr="EMB0000480c3c3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68" y="3945888"/>
            <a:ext cx="2476500" cy="267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_x373077104" descr="EMB0000480c3c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611" y="3906900"/>
            <a:ext cx="2476500" cy="267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101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이번 장에서 배운 것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8218" y="1761612"/>
            <a:ext cx="8437830" cy="4291343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04" y="5356445"/>
            <a:ext cx="1542003" cy="139744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795478" y="1911127"/>
            <a:ext cx="7011427" cy="4037163"/>
          </a:xfrm>
        </p:spPr>
        <p:txBody>
          <a:bodyPr>
            <a:normAutofit/>
          </a:bodyPr>
          <a:lstStyle/>
          <a:p>
            <a:r>
              <a:rPr lang="en-US" altLang="ko-KR" sz="2000" i="1" dirty="0" smtClean="0">
                <a:solidFill>
                  <a:srgbClr val="FFFF00"/>
                </a:solidFill>
              </a:rPr>
              <a:t>pip</a:t>
            </a:r>
            <a:r>
              <a:rPr lang="ko-KR" altLang="en-US" sz="2000" i="1" dirty="0" smtClean="0">
                <a:solidFill>
                  <a:srgbClr val="FFFF00"/>
                </a:solidFill>
              </a:rPr>
              <a:t>를</a:t>
            </a:r>
            <a:r>
              <a:rPr lang="en-US" altLang="ko-KR" sz="2000" i="1" dirty="0" smtClean="0">
                <a:solidFill>
                  <a:srgbClr val="FFFF00"/>
                </a:solidFill>
              </a:rPr>
              <a:t> </a:t>
            </a:r>
            <a:r>
              <a:rPr lang="ko-KR" altLang="en-US" sz="2000" i="1" dirty="0" smtClean="0">
                <a:solidFill>
                  <a:srgbClr val="FFFF00"/>
                </a:solidFill>
              </a:rPr>
              <a:t>사용하여 외부 </a:t>
            </a:r>
            <a:r>
              <a:rPr lang="ko-KR" altLang="en-US" sz="2000" i="1" dirty="0" err="1" smtClean="0">
                <a:solidFill>
                  <a:srgbClr val="FFFF00"/>
                </a:solidFill>
              </a:rPr>
              <a:t>라이브러리르</a:t>
            </a:r>
            <a:r>
              <a:rPr lang="ko-KR" altLang="en-US" sz="2000" i="1" dirty="0" smtClean="0">
                <a:solidFill>
                  <a:srgbClr val="FFFF00"/>
                </a:solidFill>
              </a:rPr>
              <a:t> </a:t>
            </a:r>
            <a:r>
              <a:rPr lang="ko-KR" altLang="en-US" sz="2000" i="1" dirty="0" err="1" smtClean="0">
                <a:solidFill>
                  <a:srgbClr val="FFFF00"/>
                </a:solidFill>
              </a:rPr>
              <a:t>설치해보았다</a:t>
            </a:r>
            <a:r>
              <a:rPr lang="en-US" altLang="ko-KR" sz="2000" i="1" dirty="0" smtClean="0">
                <a:solidFill>
                  <a:srgbClr val="FFFF00"/>
                </a:solidFill>
              </a:rPr>
              <a:t>. </a:t>
            </a:r>
          </a:p>
          <a:p>
            <a:r>
              <a:rPr lang="ko-KR" altLang="en-US" sz="2000" i="1" dirty="0" err="1" smtClean="0">
                <a:solidFill>
                  <a:srgbClr val="FFFF00"/>
                </a:solidFill>
              </a:rPr>
              <a:t>필로우</a:t>
            </a:r>
            <a:r>
              <a:rPr lang="ko-KR" altLang="en-US" sz="2000" i="1" dirty="0" smtClean="0">
                <a:solidFill>
                  <a:srgbClr val="FFFF00"/>
                </a:solidFill>
              </a:rPr>
              <a:t> 라이브러리를 이용하여 영상을 </a:t>
            </a:r>
            <a:r>
              <a:rPr lang="ko-KR" altLang="en-US" sz="2000" i="1" dirty="0" err="1" smtClean="0">
                <a:solidFill>
                  <a:srgbClr val="FFFF00"/>
                </a:solidFill>
              </a:rPr>
              <a:t>처리해보았다</a:t>
            </a:r>
            <a:r>
              <a:rPr lang="en-US" altLang="ko-KR" sz="2000" i="1" dirty="0" smtClean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 smtClean="0">
                <a:solidFill>
                  <a:srgbClr val="FFFF00"/>
                </a:solidFill>
              </a:rPr>
              <a:t>메뉴를 </a:t>
            </a:r>
            <a:r>
              <a:rPr lang="ko-KR" altLang="en-US" sz="2000" i="1" dirty="0" err="1" smtClean="0">
                <a:solidFill>
                  <a:srgbClr val="FFFF00"/>
                </a:solidFill>
              </a:rPr>
              <a:t>사용해보았다</a:t>
            </a:r>
            <a:r>
              <a:rPr lang="en-US" altLang="ko-KR" sz="2000" i="1" dirty="0" smtClean="0">
                <a:solidFill>
                  <a:srgbClr val="FFFF00"/>
                </a:solidFill>
              </a:rPr>
              <a:t>. </a:t>
            </a:r>
            <a:endParaRPr lang="en-US" altLang="ko-KR" sz="20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61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536" y="2467423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그림 73" descr="Male Teacher Cartoon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15" y="1974162"/>
            <a:ext cx="3668245" cy="26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8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</a:t>
            </a:r>
            <a:r>
              <a:rPr lang="ko-KR" altLang="en-US" dirty="0"/>
              <a:t>외부 라이브러리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US" altLang="ko-KR" dirty="0"/>
              <a:t>PIL(Python Imaging Library) </a:t>
            </a:r>
            <a:r>
              <a:rPr lang="ko-KR" altLang="en-US" dirty="0"/>
              <a:t>또는 </a:t>
            </a:r>
            <a:r>
              <a:rPr lang="ko-KR" altLang="en-US" dirty="0" err="1"/>
              <a:t>필로우</a:t>
            </a:r>
            <a:r>
              <a:rPr lang="en-US" altLang="ko-KR" dirty="0"/>
              <a:t>(Pillow)</a:t>
            </a:r>
            <a:endParaRPr lang="ko-KR" altLang="en-US" dirty="0"/>
          </a:p>
          <a:p>
            <a:pPr lvl="1" fontAlgn="base"/>
            <a:r>
              <a:rPr lang="ko-KR" altLang="en-US" dirty="0" err="1"/>
              <a:t>파이썬에서</a:t>
            </a:r>
            <a:r>
              <a:rPr lang="ko-KR" altLang="en-US" dirty="0"/>
              <a:t> 영상 처리 라이브러리를 찾는다면 누구나 </a:t>
            </a:r>
            <a:r>
              <a:rPr lang="en-US" altLang="ko-KR" dirty="0"/>
              <a:t>PIL(Python Imaging Library)</a:t>
            </a:r>
            <a:r>
              <a:rPr lang="ko-KR" altLang="en-US" dirty="0"/>
              <a:t>이라고 할 것이다</a:t>
            </a:r>
            <a:r>
              <a:rPr lang="en-US" altLang="ko-KR" dirty="0"/>
              <a:t>. </a:t>
            </a:r>
            <a:r>
              <a:rPr lang="ko-KR" altLang="en-US" dirty="0"/>
              <a:t>하지만 최근에는 업데이트가 잦지 않다는 단점이 있다</a:t>
            </a:r>
            <a:r>
              <a:rPr lang="en-US" altLang="ko-KR" dirty="0"/>
              <a:t>. </a:t>
            </a:r>
            <a:r>
              <a:rPr lang="ko-KR" altLang="en-US" dirty="0" err="1"/>
              <a:t>필로우는</a:t>
            </a:r>
            <a:r>
              <a:rPr lang="ko-KR" altLang="en-US" dirty="0"/>
              <a:t> </a:t>
            </a:r>
            <a:r>
              <a:rPr lang="en-US" altLang="ko-KR" dirty="0"/>
              <a:t>PIL</a:t>
            </a:r>
            <a:r>
              <a:rPr lang="ko-KR" altLang="en-US" dirty="0"/>
              <a:t>와 호환성을 유지하면서 쉽게 사용할 수 있도록 한 라이브러리이다</a:t>
            </a:r>
            <a:r>
              <a:rPr lang="en-US" altLang="ko-KR" dirty="0"/>
              <a:t>. </a:t>
            </a: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모듈과의 호환성도 가지고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err="1" smtClean="0"/>
              <a:t>파이게임</a:t>
            </a:r>
            <a:r>
              <a:rPr lang="en-US" altLang="ko-KR" dirty="0"/>
              <a:t>(</a:t>
            </a:r>
            <a:r>
              <a:rPr lang="en-US" altLang="ko-KR" dirty="0" err="1"/>
              <a:t>Pygame</a:t>
            </a:r>
            <a:r>
              <a:rPr lang="en-US" altLang="ko-KR" dirty="0"/>
              <a:t>) </a:t>
            </a:r>
            <a:endParaRPr lang="ko-KR" altLang="en-US" dirty="0"/>
          </a:p>
          <a:p>
            <a:pPr lvl="1" fontAlgn="base"/>
            <a:r>
              <a:rPr lang="ko-KR" altLang="en-US" dirty="0" err="1"/>
              <a:t>파이썬으로</a:t>
            </a:r>
            <a:r>
              <a:rPr lang="ko-KR" altLang="en-US" dirty="0"/>
              <a:t> 게임을 제작하기 위한 프레임워크이다</a:t>
            </a:r>
            <a:r>
              <a:rPr lang="en-US" altLang="ko-KR" dirty="0"/>
              <a:t>. </a:t>
            </a:r>
            <a:r>
              <a:rPr lang="ko-KR" altLang="en-US" dirty="0" err="1"/>
              <a:t>파이게임</a:t>
            </a:r>
            <a:r>
              <a:rPr lang="en-US" altLang="ko-KR" dirty="0"/>
              <a:t>(</a:t>
            </a:r>
            <a:r>
              <a:rPr lang="en-US" altLang="ko-KR" dirty="0" err="1"/>
              <a:t>Pygame</a:t>
            </a:r>
            <a:r>
              <a:rPr lang="en-US" altLang="ko-KR" dirty="0"/>
              <a:t>)</a:t>
            </a:r>
            <a:r>
              <a:rPr lang="ko-KR" altLang="en-US" dirty="0"/>
              <a:t>은 캔버스와 그래픽 그리기</a:t>
            </a:r>
            <a:r>
              <a:rPr lang="en-US" altLang="ko-KR" dirty="0"/>
              <a:t>, </a:t>
            </a:r>
            <a:r>
              <a:rPr lang="ko-KR" altLang="en-US" dirty="0"/>
              <a:t>다채널 사운드 처리</a:t>
            </a:r>
            <a:r>
              <a:rPr lang="en-US" altLang="ko-KR" dirty="0"/>
              <a:t>, </a:t>
            </a:r>
            <a:r>
              <a:rPr lang="ko-KR" altLang="en-US" dirty="0"/>
              <a:t>클릭 이벤트 처리</a:t>
            </a:r>
            <a:r>
              <a:rPr lang="en-US" altLang="ko-KR" dirty="0"/>
              <a:t>, </a:t>
            </a:r>
            <a:r>
              <a:rPr lang="ko-KR" altLang="en-US" dirty="0"/>
              <a:t>충돌 감지 등의 작업을 지원한다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 err="1"/>
              <a:t>넘파이</a:t>
            </a:r>
            <a:r>
              <a:rPr lang="en-US" altLang="ko-KR" dirty="0"/>
              <a:t>(</a:t>
            </a:r>
            <a:r>
              <a:rPr lang="en-US" altLang="ko-KR" dirty="0" err="1"/>
              <a:t>NumPy</a:t>
            </a:r>
            <a:r>
              <a:rPr lang="en-US" altLang="ko-KR" dirty="0"/>
              <a:t>) </a:t>
            </a:r>
            <a:endParaRPr lang="ko-KR" altLang="en-US" dirty="0"/>
          </a:p>
          <a:p>
            <a:pPr lvl="1" fontAlgn="base"/>
            <a:r>
              <a:rPr lang="ko-KR" altLang="en-US" dirty="0" err="1"/>
              <a:t>넘파이는</a:t>
            </a:r>
            <a:r>
              <a:rPr lang="ko-KR" altLang="en-US" dirty="0"/>
              <a:t> 통계</a:t>
            </a:r>
            <a:r>
              <a:rPr lang="en-US" altLang="ko-KR" dirty="0"/>
              <a:t>, </a:t>
            </a:r>
            <a:r>
              <a:rPr lang="ko-KR" altLang="en-US" dirty="0"/>
              <a:t>선형 대수</a:t>
            </a:r>
            <a:r>
              <a:rPr lang="en-US" altLang="ko-KR" dirty="0"/>
              <a:t>, </a:t>
            </a:r>
            <a:r>
              <a:rPr lang="ko-KR" altLang="en-US" dirty="0"/>
              <a:t>행렬 계산</a:t>
            </a:r>
            <a:r>
              <a:rPr lang="en-US" altLang="ko-KR" dirty="0"/>
              <a:t>, </a:t>
            </a:r>
            <a:r>
              <a:rPr lang="ko-KR" altLang="en-US" dirty="0"/>
              <a:t>금융 운용 등을 포함한 과학 계산과 수학 작업에 많이 사용되는 라이브러리이다</a:t>
            </a:r>
            <a:r>
              <a:rPr lang="en-US" altLang="ko-KR" dirty="0"/>
              <a:t>. </a:t>
            </a:r>
            <a:r>
              <a:rPr lang="ko-KR" altLang="en-US" dirty="0"/>
              <a:t>금융 시장 분석가나 회계 담당자는 </a:t>
            </a:r>
            <a:r>
              <a:rPr lang="ko-KR" altLang="en-US" dirty="0" err="1"/>
              <a:t>넘파이</a:t>
            </a:r>
            <a:r>
              <a:rPr lang="en-US" altLang="ko-KR" dirty="0"/>
              <a:t>(</a:t>
            </a:r>
            <a:r>
              <a:rPr lang="en-US" altLang="ko-KR" dirty="0" err="1"/>
              <a:t>NumPy</a:t>
            </a:r>
            <a:r>
              <a:rPr lang="en-US" altLang="ko-KR" dirty="0"/>
              <a:t>)</a:t>
            </a:r>
            <a:r>
              <a:rPr lang="ko-KR" altLang="en-US" dirty="0"/>
              <a:t>을 사용하면 좋다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 err="1"/>
              <a:t>사이파이</a:t>
            </a:r>
            <a:r>
              <a:rPr lang="en-US" altLang="ko-KR" dirty="0"/>
              <a:t>(</a:t>
            </a:r>
            <a:r>
              <a:rPr lang="en-US" altLang="ko-KR" dirty="0" err="1"/>
              <a:t>SciPy</a:t>
            </a:r>
            <a:r>
              <a:rPr lang="en-US" altLang="ko-KR" dirty="0"/>
              <a:t>)</a:t>
            </a:r>
            <a:endParaRPr lang="ko-KR" altLang="en-US" dirty="0"/>
          </a:p>
          <a:p>
            <a:pPr lvl="1" fontAlgn="base"/>
            <a:r>
              <a:rPr lang="ko-KR" altLang="en-US" dirty="0"/>
              <a:t>거의 완벽한 </a:t>
            </a:r>
            <a:r>
              <a:rPr lang="ko-KR" altLang="en-US" dirty="0" err="1"/>
              <a:t>파이썬</a:t>
            </a:r>
            <a:r>
              <a:rPr lang="ko-KR" altLang="en-US" dirty="0"/>
              <a:t> ‘과학</a:t>
            </a:r>
            <a:r>
              <a:rPr lang="en-US" altLang="ko-KR" dirty="0"/>
              <a:t>-</a:t>
            </a:r>
            <a:r>
              <a:rPr lang="ko-KR" altLang="en-US" dirty="0"/>
              <a:t>수학’ 기능을 지원한다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89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라이브러리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123" y="1302284"/>
            <a:ext cx="501015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46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필로우</a:t>
            </a:r>
            <a:r>
              <a:rPr lang="ko-KR" altLang="en-US" dirty="0" smtClean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패키지를 설치할 때 가장 많이 사용하는 도구가 바로 </a:t>
            </a:r>
            <a:r>
              <a:rPr lang="en-US" altLang="ko-KR" dirty="0"/>
              <a:t>pip</a:t>
            </a:r>
            <a:r>
              <a:rPr lang="ko-KR" altLang="en-US" dirty="0"/>
              <a:t>이다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5488" y="2594648"/>
            <a:ext cx="8220456" cy="341632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d:\&gt;pip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Usage:</a:t>
            </a:r>
          </a:p>
          <a:p>
            <a:pPr latinLnBrk="1"/>
            <a:r>
              <a:rPr lang="en-US" altLang="ko-KR" dirty="0"/>
              <a:t>  pip &lt;command&gt; [options]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Commands:</a:t>
            </a:r>
          </a:p>
          <a:p>
            <a:pPr latinLnBrk="1"/>
            <a:r>
              <a:rPr lang="en-US" altLang="ko-KR" dirty="0"/>
              <a:t>  install                     </a:t>
            </a:r>
            <a:r>
              <a:rPr lang="en-US" altLang="ko-KR" dirty="0" err="1"/>
              <a:t>Install</a:t>
            </a:r>
            <a:r>
              <a:rPr lang="en-US" altLang="ko-KR" dirty="0"/>
              <a:t> packages.</a:t>
            </a:r>
          </a:p>
          <a:p>
            <a:pPr latinLnBrk="1"/>
            <a:r>
              <a:rPr lang="en-US" altLang="ko-KR" dirty="0"/>
              <a:t>  download                    </a:t>
            </a:r>
            <a:r>
              <a:rPr lang="en-US" altLang="ko-KR" dirty="0" err="1"/>
              <a:t>Download</a:t>
            </a:r>
            <a:r>
              <a:rPr lang="en-US" altLang="ko-KR" dirty="0"/>
              <a:t> packages</a:t>
            </a:r>
            <a:r>
              <a:rPr lang="en-US" altLang="ko-KR" dirty="0" smtClean="0"/>
              <a:t>.</a:t>
            </a:r>
          </a:p>
          <a:p>
            <a:pPr latinLnBrk="1"/>
            <a:r>
              <a:rPr lang="en-US" altLang="ko-KR" dirty="0"/>
              <a:t> uninstall                   </a:t>
            </a:r>
            <a:r>
              <a:rPr lang="en-US" altLang="ko-KR" dirty="0" err="1"/>
              <a:t>Uninstall</a:t>
            </a:r>
            <a:r>
              <a:rPr lang="en-US" altLang="ko-KR" dirty="0"/>
              <a:t> packages.</a:t>
            </a:r>
          </a:p>
          <a:p>
            <a:pPr latinLnBrk="1"/>
            <a:r>
              <a:rPr lang="en-US" altLang="ko-KR" dirty="0"/>
              <a:t>  freeze                      Output installed packages in requirements format.</a:t>
            </a:r>
          </a:p>
          <a:p>
            <a:pPr latinLnBrk="1"/>
            <a:r>
              <a:rPr lang="en-US" altLang="ko-KR" dirty="0"/>
              <a:t>...</a:t>
            </a:r>
          </a:p>
          <a:p>
            <a:pPr latinLnBrk="1"/>
            <a:r>
              <a:rPr lang="en-US" altLang="ko-KR" dirty="0"/>
              <a:t>d:\&gt;</a:t>
            </a:r>
          </a:p>
        </p:txBody>
      </p:sp>
    </p:spTree>
    <p:extLst>
      <p:ext uri="{BB962C8B-B14F-4D97-AF65-F5344CB8AC3E}">
        <p14:creationId xmlns:p14="http://schemas.microsoft.com/office/powerpoint/2010/main" val="232812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필로우</a:t>
            </a:r>
            <a:r>
              <a:rPr lang="ko-KR" altLang="en-US" dirty="0" smtClean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이제 </a:t>
            </a:r>
            <a:r>
              <a:rPr lang="en-US" altLang="ko-KR" dirty="0"/>
              <a:t>pip</a:t>
            </a:r>
            <a:r>
              <a:rPr lang="ko-KR" altLang="en-US" dirty="0"/>
              <a:t>를 이용하여 </a:t>
            </a:r>
            <a:r>
              <a:rPr lang="ko-KR" altLang="en-US" dirty="0" err="1"/>
              <a:t>필로우</a:t>
            </a:r>
            <a:r>
              <a:rPr lang="ko-KR" altLang="en-US" dirty="0"/>
              <a:t> 라이브러리를 설치해보자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5488" y="2594648"/>
            <a:ext cx="8220456" cy="341632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d:\&gt;pip install Pillow</a:t>
            </a:r>
          </a:p>
          <a:p>
            <a:pPr latinLnBrk="1"/>
            <a:r>
              <a:rPr lang="en-US" altLang="ko-KR" dirty="0"/>
              <a:t>Collecting Pillow</a:t>
            </a:r>
          </a:p>
          <a:p>
            <a:pPr latinLnBrk="1"/>
            <a:r>
              <a:rPr lang="en-US" altLang="ko-KR" dirty="0"/>
              <a:t>  Downloading Pillow-3.3.0-cp35-cp35m-win32.whl (1.3MB)</a:t>
            </a:r>
          </a:p>
          <a:p>
            <a:pPr latinLnBrk="1"/>
            <a:r>
              <a:rPr lang="en-US" altLang="ko-KR" dirty="0"/>
              <a:t>    100% |################################| 1.3MB 867kB/s</a:t>
            </a:r>
          </a:p>
          <a:p>
            <a:pPr latinLnBrk="1"/>
            <a:r>
              <a:rPr lang="en-US" altLang="ko-KR" dirty="0"/>
              <a:t>Installing collected packages: Pillow</a:t>
            </a:r>
          </a:p>
          <a:p>
            <a:pPr latinLnBrk="1"/>
            <a:r>
              <a:rPr lang="en-US" altLang="ko-KR" dirty="0"/>
              <a:t>Successfully installed Pillow-3.3.0</a:t>
            </a:r>
          </a:p>
          <a:p>
            <a:pPr latinLnBrk="1"/>
            <a:r>
              <a:rPr lang="en-US" altLang="ko-KR" dirty="0"/>
              <a:t>You are using pip version 8.1.1, however version 8.1.2 is available.</a:t>
            </a:r>
          </a:p>
          <a:p>
            <a:pPr latinLnBrk="1"/>
            <a:r>
              <a:rPr lang="en-US" altLang="ko-KR" dirty="0"/>
              <a:t>You should consider upgrading via the 'python -m pip install --upgrade pip' </a:t>
            </a:r>
            <a:r>
              <a:rPr lang="en-US" altLang="ko-KR" dirty="0" err="1"/>
              <a:t>comm</a:t>
            </a:r>
            <a:endParaRPr lang="en-US" altLang="ko-KR" dirty="0"/>
          </a:p>
          <a:p>
            <a:pPr latinLnBrk="1"/>
            <a:r>
              <a:rPr lang="en-US" altLang="ko-KR" dirty="0"/>
              <a:t>and.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d:\&gt;</a:t>
            </a:r>
          </a:p>
        </p:txBody>
      </p:sp>
    </p:spTree>
    <p:extLst>
      <p:ext uri="{BB962C8B-B14F-4D97-AF65-F5344CB8AC3E}">
        <p14:creationId xmlns:p14="http://schemas.microsoft.com/office/powerpoint/2010/main" val="120156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pip</a:t>
            </a:r>
            <a:r>
              <a:rPr lang="ko-KR" altLang="en-US" dirty="0" smtClean="0"/>
              <a:t> 버전</a:t>
            </a:r>
            <a:r>
              <a:rPr lang="en-US" altLang="ko-KR" dirty="0" smtClean="0"/>
              <a:t> </a:t>
            </a:r>
            <a:r>
              <a:rPr lang="ko-KR" altLang="en-US" dirty="0" smtClean="0"/>
              <a:t>업그레이드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pip </a:t>
            </a:r>
            <a:r>
              <a:rPr lang="ko-KR" altLang="en-US" dirty="0" smtClean="0"/>
              <a:t>버전 업그레이드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5488" y="2594648"/>
            <a:ext cx="8220456" cy="2308324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D:\&gt;python -m pip install --upgrade pip</a:t>
            </a:r>
          </a:p>
          <a:p>
            <a:pPr latinLnBrk="1"/>
            <a:r>
              <a:rPr lang="en-US" altLang="ko-KR" dirty="0"/>
              <a:t>Collecting pip</a:t>
            </a:r>
          </a:p>
          <a:p>
            <a:pPr latinLnBrk="1"/>
            <a:r>
              <a:rPr lang="en-US" altLang="ko-KR" dirty="0"/>
              <a:t>  Using cached pip-8.1.2-py2.py3-none-any.whl</a:t>
            </a:r>
          </a:p>
          <a:p>
            <a:pPr latinLnBrk="1"/>
            <a:r>
              <a:rPr lang="en-US" altLang="ko-KR" dirty="0"/>
              <a:t>Installing collected packages: pip</a:t>
            </a:r>
          </a:p>
          <a:p>
            <a:pPr latinLnBrk="1"/>
            <a:r>
              <a:rPr lang="en-US" altLang="ko-KR" dirty="0"/>
              <a:t>  Found existing installation: pip 7.1.2</a:t>
            </a:r>
          </a:p>
          <a:p>
            <a:pPr latinLnBrk="1"/>
            <a:r>
              <a:rPr lang="en-US" altLang="ko-KR" dirty="0"/>
              <a:t>    Uninstalling pip-7.1.2:</a:t>
            </a:r>
          </a:p>
          <a:p>
            <a:pPr latinLnBrk="1"/>
            <a:r>
              <a:rPr lang="en-US" altLang="ko-KR" dirty="0"/>
              <a:t>      Successfully uninstalled pip-7.1.2</a:t>
            </a:r>
          </a:p>
          <a:p>
            <a:pPr latinLnBrk="1"/>
            <a:r>
              <a:rPr lang="en-US" altLang="ko-KR" dirty="0"/>
              <a:t>Successfully installed pip-8.1.2</a:t>
            </a:r>
          </a:p>
        </p:txBody>
      </p:sp>
    </p:spTree>
    <p:extLst>
      <p:ext uri="{BB962C8B-B14F-4D97-AF65-F5344CB8AC3E}">
        <p14:creationId xmlns:p14="http://schemas.microsoft.com/office/powerpoint/2010/main" val="172769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필로우를</a:t>
            </a:r>
            <a:r>
              <a:rPr lang="ko-KR" altLang="en-US" dirty="0" smtClean="0"/>
              <a:t> </a:t>
            </a:r>
            <a:r>
              <a:rPr lang="ko-KR" altLang="en-US" dirty="0"/>
              <a:t>이용한 영상 표시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필로우는</a:t>
            </a:r>
            <a:r>
              <a:rPr lang="ko-KR" altLang="en-US" dirty="0"/>
              <a:t> 많은 영상 포맷을 지원한다</a:t>
            </a:r>
            <a:r>
              <a:rPr lang="en-US" altLang="ko-KR" dirty="0"/>
              <a:t>. BMP, EPS, GIF, IM, JPEG, MSP, PCX, PNG, PPM, TIFF, </a:t>
            </a:r>
            <a:r>
              <a:rPr lang="en-US" altLang="ko-KR" dirty="0" err="1"/>
              <a:t>WebP</a:t>
            </a:r>
            <a:r>
              <a:rPr lang="en-US" altLang="ko-KR" dirty="0"/>
              <a:t>, ICO, PSD, PDF </a:t>
            </a:r>
            <a:r>
              <a:rPr lang="ko-KR" altLang="en-US" dirty="0"/>
              <a:t>등의 형식을 </a:t>
            </a:r>
            <a:r>
              <a:rPr lang="ko-KR" altLang="en-US" dirty="0" smtClean="0"/>
              <a:t>지원한다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5" name="_x399658032" descr="EMB0000067844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3053166"/>
            <a:ext cx="3130657" cy="326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88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283989"/>
            <a:ext cx="7927382" cy="526297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1600"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PIL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모듈에서 몇 개의 클래스를 포함시킨다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from PIL import Image,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ImageTk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모듈을 포함시킨다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윈도우를 생성하고 윈도우 안에 캔버스를 생성한다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tk.Tk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canvas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tk.Canvas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(window, width=500, height=500)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canvas.pack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윈도우를 생성하고 윈도우 안에 캔버스를 생성한다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Image.open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("D:\\lenna.png")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형식으로 영상을 변환한다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tk_img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ImageTk.PhotoImage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의 캔버스에 영상을 표시한다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canvas.create_image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(250, 250, image=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tk_img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68005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필로우를</a:t>
            </a:r>
            <a:r>
              <a:rPr lang="ko-KR" altLang="en-US" dirty="0" smtClean="0"/>
              <a:t> </a:t>
            </a:r>
            <a:r>
              <a:rPr lang="ko-KR" altLang="en-US" dirty="0"/>
              <a:t>이용한 영상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이번에는 영상을 읽어서 </a:t>
            </a:r>
            <a:r>
              <a:rPr lang="en-US" altLang="ko-KR" dirty="0"/>
              <a:t>45</a:t>
            </a:r>
            <a:r>
              <a:rPr lang="ko-KR" altLang="en-US" dirty="0"/>
              <a:t>도 회전한 후에 화면에 표시해본다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049" name="_x399665376" descr="EMB00000678444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470" y="2557220"/>
            <a:ext cx="3448373" cy="359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818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제9장 리스트와 딕셔너리(강의)</Template>
  <TotalTime>2534</TotalTime>
  <Words>948</Words>
  <Application>Microsoft Office PowerPoint</Application>
  <PresentationFormat>화면 슬라이드 쇼(4:3)</PresentationFormat>
  <Paragraphs>199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가을</vt:lpstr>
      <vt:lpstr>12장 다양한 라이브러리를 사용하자</vt:lpstr>
      <vt:lpstr>파이썬의 외부 라이브러리</vt:lpstr>
      <vt:lpstr>파이썬의 라이브러리</vt:lpstr>
      <vt:lpstr>필로우 설치</vt:lpstr>
      <vt:lpstr>필로우 설치</vt:lpstr>
      <vt:lpstr>pip 버전 업그레이드</vt:lpstr>
      <vt:lpstr>필로우를 이용한 영상 표시</vt:lpstr>
      <vt:lpstr>예제</vt:lpstr>
      <vt:lpstr>필로우를 이용한 영상 처리</vt:lpstr>
      <vt:lpstr>예제</vt:lpstr>
      <vt:lpstr>영상 흐리게 하기</vt:lpstr>
      <vt:lpstr>예제</vt:lpstr>
      <vt:lpstr>메뉴 만들기</vt:lpstr>
      <vt:lpstr>영상 처리 기능을 메뉴로 연결</vt:lpstr>
      <vt:lpstr>영상 처리 기능을 메뉴로 연결</vt:lpstr>
      <vt:lpstr>영상 처리 기능을 메뉴로 연결</vt:lpstr>
      <vt:lpstr>실행 결과</vt:lpstr>
      <vt:lpstr>이번 장에서 배운 것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sec</cp:lastModifiedBy>
  <cp:revision>734</cp:revision>
  <dcterms:created xsi:type="dcterms:W3CDTF">2007-06-29T06:43:39Z</dcterms:created>
  <dcterms:modified xsi:type="dcterms:W3CDTF">2017-01-13T01:35:59Z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