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6" r:id="rId3"/>
    <p:sldId id="400" r:id="rId4"/>
    <p:sldId id="401" r:id="rId5"/>
    <p:sldId id="402" r:id="rId6"/>
    <p:sldId id="403" r:id="rId7"/>
    <p:sldId id="404" r:id="rId8"/>
    <p:sldId id="384" r:id="rId9"/>
    <p:sldId id="405" r:id="rId10"/>
    <p:sldId id="406" r:id="rId11"/>
    <p:sldId id="407" r:id="rId12"/>
    <p:sldId id="408" r:id="rId13"/>
    <p:sldId id="409" r:id="rId14"/>
    <p:sldId id="410" r:id="rId15"/>
    <p:sldId id="389" r:id="rId16"/>
    <p:sldId id="390" r:id="rId17"/>
    <p:sldId id="411" r:id="rId18"/>
    <p:sldId id="412" r:id="rId19"/>
    <p:sldId id="413" r:id="rId20"/>
    <p:sldId id="415" r:id="rId21"/>
    <p:sldId id="414" r:id="rId22"/>
    <p:sldId id="416" r:id="rId23"/>
    <p:sldId id="417" r:id="rId24"/>
    <p:sldId id="418" r:id="rId25"/>
    <p:sldId id="419" r:id="rId26"/>
    <p:sldId id="420" r:id="rId2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장 객체란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896645"/>
            <a:ext cx="8229600" cy="40482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__(self, speed, color, model):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speed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color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model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drive(self):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60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Car(0, "blue", "E-class")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myCar.color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myCar.model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myCar.drive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51394"/>
            <a:ext cx="8229600" cy="1413414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E-class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0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하나의 클래스로 객체는 많이 만들 수 있다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하나의 클래스로 여러 개의 객체를 생성할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4" y="2612162"/>
            <a:ext cx="6749306" cy="24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하나의 클래스로 객체는 많이 만들 수 있다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26705"/>
            <a:ext cx="8229600" cy="31790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speed, color, model):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model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drive(self):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60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dadCar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Car(0, "silver", 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momCar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Car(0, "white", 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520d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Car(0, "blue", "E-class")</a:t>
            </a:r>
          </a:p>
        </p:txBody>
      </p:sp>
    </p:spTree>
    <p:extLst>
      <p:ext uri="{BB962C8B-B14F-4D97-AF65-F5344CB8AC3E}">
        <p14:creationId xmlns:p14="http://schemas.microsoft.com/office/powerpoint/2010/main" val="251704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__</a:t>
            </a:r>
            <a:r>
              <a:rPr lang="en-US" altLang="ko-KR" dirty="0" err="1">
                <a:effectLst/>
              </a:rPr>
              <a:t>str</a:t>
            </a:r>
            <a:r>
              <a:rPr lang="en-US" altLang="ko-KR" dirty="0">
                <a:effectLst/>
              </a:rPr>
              <a:t>__() </a:t>
            </a:r>
            <a:r>
              <a:rPr lang="ko-KR" altLang="en-US" dirty="0" err="1" smtClean="0">
                <a:effectLst/>
              </a:rPr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819672"/>
            <a:ext cx="8229600" cy="305109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speed, color, model):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model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:"+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)+ 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:"+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+ 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:"+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Car(0, "blue", "E-class")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51394"/>
            <a:ext cx="8229600" cy="70670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속도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:0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:blue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:E-class</a:t>
            </a:r>
          </a:p>
        </p:txBody>
      </p:sp>
    </p:spTree>
    <p:extLst>
      <p:ext uri="{BB962C8B-B14F-4D97-AF65-F5344CB8AC3E}">
        <p14:creationId xmlns:p14="http://schemas.microsoft.com/office/powerpoint/2010/main" val="11052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self</a:t>
            </a:r>
            <a:r>
              <a:rPr lang="ko-KR" altLang="en-US" dirty="0">
                <a:effectLst/>
              </a:rPr>
              <a:t>는 무엇인가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717" y="1526373"/>
            <a:ext cx="8229600" cy="38478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__(self, speed, color, model):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speed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color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model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drive(self):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60c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Car(0, "blue", "E-class")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yourCar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Car(0, "white", "S-class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myCar.drive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yourCar.drive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632" y="4546206"/>
            <a:ext cx="612476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24084" y="2805022"/>
            <a:ext cx="612476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5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터틀</a:t>
            </a:r>
            <a:r>
              <a:rPr lang="ko-KR" altLang="en-US" dirty="0">
                <a:effectLst/>
              </a:rPr>
              <a:t> 그래픽을 </a:t>
            </a:r>
            <a:r>
              <a:rPr lang="ko-KR" altLang="en-US" dirty="0" err="1">
                <a:effectLst/>
              </a:rPr>
              <a:t>다시보자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 err="1"/>
              <a:t>터틀</a:t>
            </a:r>
            <a:r>
              <a:rPr lang="ko-KR" altLang="en-US" sz="2000" dirty="0"/>
              <a:t> 그래픽에서 각각의 거북이가 객체라는 것을 알았다</a:t>
            </a:r>
            <a:r>
              <a:rPr lang="en-US" altLang="ko-KR" sz="2000" dirty="0"/>
              <a:t>. </a:t>
            </a:r>
            <a:r>
              <a:rPr lang="ko-KR" altLang="en-US" sz="2000" dirty="0"/>
              <a:t>거북이 객체를 여러 개 생성하여서 서로 다르게 </a:t>
            </a:r>
            <a:r>
              <a:rPr lang="ko-KR" altLang="en-US" sz="2000" dirty="0" err="1"/>
              <a:t>반복해보자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191" y="153510"/>
            <a:ext cx="1107799" cy="989490"/>
          </a:xfrm>
          <a:prstGeom prst="rect">
            <a:avLst/>
          </a:prstGeom>
        </p:spPr>
      </p:pic>
      <p:pic>
        <p:nvPicPr>
          <p:cNvPr id="1025" name="_x442312304" descr="EMB00001bd85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2096219" y="2674189"/>
            <a:ext cx="3761117" cy="361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931654"/>
            <a:ext cx="8229600" cy="56675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    # turtle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모듈에서 모든 것을 불러온다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Turtle() 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Turtle() 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Turtle() 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t3.shape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("square")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t1.penup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t2.penup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t1.goto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(0, 100)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거북이를 이동한다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t2.goto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(0, 50)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t1.pendown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펜을 내린다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t2.pendown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t1.circle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(100)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원을 그린다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t2.circle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(150)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t3.circle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(200)</a:t>
            </a:r>
          </a:p>
        </p:txBody>
      </p:sp>
    </p:spTree>
    <p:extLst>
      <p:ext uri="{BB962C8B-B14F-4D97-AF65-F5344CB8AC3E}">
        <p14:creationId xmlns:p14="http://schemas.microsoft.com/office/powerpoint/2010/main" val="559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Car </a:t>
            </a:r>
            <a:r>
              <a:rPr lang="ko-KR" altLang="en-US" dirty="0">
                <a:effectLst/>
              </a:rPr>
              <a:t>클래스 </a:t>
            </a:r>
            <a:r>
              <a:rPr lang="en-US" altLang="ko-KR" dirty="0">
                <a:effectLst/>
              </a:rPr>
              <a:t>+ Turtle </a:t>
            </a:r>
            <a:r>
              <a:rPr lang="ko-KR" altLang="en-US" dirty="0">
                <a:effectLst/>
              </a:rPr>
              <a:t>클래스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 smtClean="0"/>
              <a:t>터틀</a:t>
            </a:r>
            <a:r>
              <a:rPr lang="ko-KR" altLang="en-US" dirty="0" smtClean="0"/>
              <a:t> </a:t>
            </a:r>
            <a:r>
              <a:rPr lang="ko-KR" altLang="en-US" dirty="0"/>
              <a:t>그래픽을 사용하여서 화면에 자동차를 그리고 움직여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049" name="_x442310624" descr="EMB00001bd85f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90" y="2467154"/>
            <a:ext cx="4666890" cy="35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0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502874"/>
            <a:ext cx="8229600" cy="509633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speed, color, model):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model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Turtle()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car.gif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drive(self):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self.turtle.forward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left_turn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self.turtle.left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(90)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register_shape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car.gif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Car(200, "red", "E-class")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range(100):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myCar.drive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myCar.left_turn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3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Ball </a:t>
            </a:r>
            <a:r>
              <a:rPr lang="ko-KR" altLang="en-US" dirty="0">
                <a:effectLst/>
              </a:rPr>
              <a:t>클래스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컴퓨터 게임에서 많이 등장하는 것이 공을 나타내는 </a:t>
            </a:r>
            <a:r>
              <a:rPr lang="en-US" altLang="ko-KR" sz="2000" dirty="0"/>
              <a:t>Ball </a:t>
            </a:r>
            <a:r>
              <a:rPr lang="ko-KR" altLang="en-US" sz="2000" dirty="0"/>
              <a:t>클래스이다</a:t>
            </a:r>
            <a:r>
              <a:rPr lang="en-US" altLang="ko-KR" sz="2000" dirty="0"/>
              <a:t>. Ball </a:t>
            </a:r>
            <a:r>
              <a:rPr lang="ko-KR" altLang="en-US" sz="2000" dirty="0"/>
              <a:t>클래스의 속성과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생각해보자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100" y="216884"/>
            <a:ext cx="1107799" cy="989490"/>
          </a:xfrm>
          <a:prstGeom prst="rect">
            <a:avLst/>
          </a:prstGeom>
        </p:spPr>
      </p:pic>
      <p:pic>
        <p:nvPicPr>
          <p:cNvPr id="3073" name="_x442313184" descr="EMB00001bd85f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12" y="2631057"/>
            <a:ext cx="3062377" cy="26363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자동차를 나타내는 클래스를 정의하고 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공을 나타내는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Ball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클래스를 정의하고 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35" y="1941487"/>
            <a:ext cx="2766134" cy="1977786"/>
          </a:xfrm>
          <a:prstGeom prst="rect">
            <a:avLst/>
          </a:prstGeom>
        </p:spPr>
      </p:pic>
      <p:pic>
        <p:nvPicPr>
          <p:cNvPr id="1025" name="_x375246984" descr="EMB0000480c3c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18" y="4517991"/>
            <a:ext cx="2166457" cy="18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Ball</a:t>
            </a:r>
            <a:r>
              <a:rPr lang="ko-KR" altLang="en-US" dirty="0" smtClean="0"/>
              <a:t>의 속성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공의 위치</a:t>
            </a:r>
            <a:r>
              <a:rPr lang="en-US" altLang="ko-KR" dirty="0"/>
              <a:t>(x, y)</a:t>
            </a:r>
            <a:endParaRPr lang="ko-KR" altLang="en-US" dirty="0"/>
          </a:p>
          <a:p>
            <a:pPr lvl="0" fontAlgn="base"/>
            <a:r>
              <a:rPr lang="ko-KR" altLang="en-US" dirty="0"/>
              <a:t>공의 색상</a:t>
            </a:r>
            <a:r>
              <a:rPr lang="en-US" altLang="ko-KR" dirty="0"/>
              <a:t>(color)</a:t>
            </a:r>
            <a:endParaRPr lang="ko-KR" altLang="en-US" dirty="0"/>
          </a:p>
          <a:p>
            <a:pPr lvl="0" fontAlgn="base"/>
            <a:r>
              <a:rPr lang="ko-KR" altLang="en-US" dirty="0"/>
              <a:t>공의 속도</a:t>
            </a:r>
            <a:r>
              <a:rPr lang="en-US" altLang="ko-KR" dirty="0"/>
              <a:t>(</a:t>
            </a:r>
            <a:r>
              <a:rPr lang="en-US" altLang="ko-KR" dirty="0" err="1"/>
              <a:t>xspeed</a:t>
            </a:r>
            <a:r>
              <a:rPr lang="en-US" altLang="ko-KR" dirty="0"/>
              <a:t>, </a:t>
            </a:r>
            <a:r>
              <a:rPr lang="en-US" altLang="ko-KR" dirty="0" err="1"/>
              <a:t>yspeed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ko-KR" altLang="en-US" dirty="0"/>
              <a:t>공의 크기</a:t>
            </a:r>
            <a:r>
              <a:rPr lang="en-US" altLang="ko-KR" dirty="0"/>
              <a:t>(size)</a:t>
            </a:r>
            <a:endParaRPr lang="ko-KR" altLang="en-US" dirty="0"/>
          </a:p>
          <a:p>
            <a:pPr lvl="0" fontAlgn="base"/>
            <a:r>
              <a:rPr lang="ko-KR" altLang="en-US" dirty="0"/>
              <a:t>공을 움직이는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move()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595888"/>
            <a:ext cx="8229600" cy="42787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color, size, speed):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위치 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속도 벡터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speed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</a:t>
            </a:r>
          </a:p>
        </p:txBody>
      </p:sp>
    </p:spTree>
    <p:extLst>
      <p:ext uri="{BB962C8B-B14F-4D97-AF65-F5344CB8AC3E}">
        <p14:creationId xmlns:p14="http://schemas.microsoft.com/office/powerpoint/2010/main" val="33594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595888"/>
            <a:ext cx="8229600" cy="42787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Turtle()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(color, color)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self.turtle.resizemode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("user")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self.turtle.shapesize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(size, size, 10)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메소드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정의 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self.turtle.goto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= Ball("red", 2, 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range(100):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ball.move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27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상속은 클래스를 정의할 때 부모 클래스를 지정하는 것이다</a:t>
            </a:r>
            <a:r>
              <a:rPr lang="en-US" altLang="ko-KR" dirty="0"/>
              <a:t>. </a:t>
            </a:r>
            <a:r>
              <a:rPr lang="ko-KR" altLang="en-US" dirty="0"/>
              <a:t>자식 클래스는 부모 클래스의 </a:t>
            </a:r>
            <a:r>
              <a:rPr lang="ko-KR" altLang="en-US" dirty="0" err="1"/>
              <a:t>메소드와</a:t>
            </a:r>
            <a:r>
              <a:rPr lang="ko-KR" altLang="en-US" dirty="0"/>
              <a:t> 변수들을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23" y="2820838"/>
            <a:ext cx="598069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17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MyTurtle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5475" y="1397481"/>
            <a:ext cx="8229600" cy="288122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turtle import *    # turtle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모듈에서 모든 것을 불러온다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MyTurtle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(Turtle):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glow(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self,x,y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self.fillcolor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("red")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turtle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MyTurtle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turtle.shape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turtle.onclick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turtle.glow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  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거북이를 클릭하면 색상이 빨강색으로 변경된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1" name="_x442311424" descr="EMB00001bd85f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95" y="4501760"/>
            <a:ext cx="2624097" cy="19335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6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클래스는 속성과 동작으로 이루어진다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</a:rPr>
              <a:t>속성은 </a:t>
            </a:r>
            <a:r>
              <a:rPr lang="ko-KR" altLang="en-US" sz="2000" i="1" dirty="0" err="1">
                <a:solidFill>
                  <a:srgbClr val="FFFF00"/>
                </a:solidFill>
              </a:rPr>
              <a:t>인스턴스</a:t>
            </a:r>
            <a:r>
              <a:rPr lang="ko-KR" altLang="en-US" sz="2000" i="1" dirty="0">
                <a:solidFill>
                  <a:srgbClr val="FFFF00"/>
                </a:solidFill>
              </a:rPr>
              <a:t> 변수로 표현되고 동작은 </a:t>
            </a:r>
            <a:r>
              <a:rPr lang="ko-KR" altLang="en-US" sz="2000" i="1" dirty="0" err="1">
                <a:solidFill>
                  <a:srgbClr val="FFFF00"/>
                </a:solidFill>
              </a:rPr>
              <a:t>메소드로</a:t>
            </a:r>
            <a:r>
              <a:rPr lang="ko-KR" altLang="en-US" sz="2000" i="1" dirty="0">
                <a:solidFill>
                  <a:srgbClr val="FFFF00"/>
                </a:solidFill>
              </a:rPr>
              <a:t> 표현된다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객체를 생성하려면 </a:t>
            </a:r>
            <a:r>
              <a:rPr lang="ko-KR" altLang="en-US" sz="2000" i="1" dirty="0" err="1">
                <a:solidFill>
                  <a:srgbClr val="FFFF00"/>
                </a:solidFill>
              </a:rPr>
              <a:t>생성자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>
                <a:solidFill>
                  <a:srgbClr val="FFFF00"/>
                </a:solidFill>
              </a:rPr>
              <a:t>메소드를</a:t>
            </a:r>
            <a:r>
              <a:rPr lang="ko-KR" altLang="en-US" sz="2000" i="1" dirty="0">
                <a:solidFill>
                  <a:srgbClr val="FFFF00"/>
                </a:solidFill>
              </a:rPr>
              <a:t> 호출한다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 err="1">
                <a:solidFill>
                  <a:srgbClr val="FFFF00"/>
                </a:solidFill>
              </a:rPr>
              <a:t>생성자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>
                <a:solidFill>
                  <a:srgbClr val="FFFF00"/>
                </a:solidFill>
              </a:rPr>
              <a:t>메소드는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en-US" altLang="ko-KR" sz="2000" i="1" dirty="0">
                <a:solidFill>
                  <a:srgbClr val="FFFF00"/>
                </a:solidFill>
              </a:rPr>
              <a:t>__</a:t>
            </a:r>
            <a:r>
              <a:rPr lang="en-US" altLang="ko-KR" sz="2000" i="1" dirty="0" err="1">
                <a:solidFill>
                  <a:srgbClr val="FFFF00"/>
                </a:solidFill>
              </a:rPr>
              <a:t>init</a:t>
            </a:r>
            <a:r>
              <a:rPr lang="en-US" altLang="ko-KR" sz="2000" i="1" dirty="0">
                <a:solidFill>
                  <a:srgbClr val="FFFF00"/>
                </a:solidFill>
              </a:rPr>
              <a:t>__() </a:t>
            </a:r>
            <a:r>
              <a:rPr lang="ko-KR" altLang="en-US" sz="2000" i="1" dirty="0">
                <a:solidFill>
                  <a:srgbClr val="FFFF00"/>
                </a:solidFill>
              </a:rPr>
              <a:t>이름의 </a:t>
            </a:r>
            <a:r>
              <a:rPr lang="ko-KR" altLang="en-US" sz="2000" i="1" dirty="0" err="1">
                <a:solidFill>
                  <a:srgbClr val="FFFF00"/>
                </a:solidFill>
              </a:rPr>
              <a:t>메소드이다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 err="1">
                <a:solidFill>
                  <a:srgbClr val="FFFF00"/>
                </a:solidFill>
              </a:rPr>
              <a:t>인스턴스</a:t>
            </a:r>
            <a:r>
              <a:rPr lang="ko-KR" altLang="en-US" sz="2000" i="1" dirty="0">
                <a:solidFill>
                  <a:srgbClr val="FFFF00"/>
                </a:solidFill>
              </a:rPr>
              <a:t> 변수를 정의하려면 </a:t>
            </a:r>
            <a:r>
              <a:rPr lang="ko-KR" altLang="en-US" sz="2000" i="1" dirty="0" err="1">
                <a:solidFill>
                  <a:srgbClr val="FFFF00"/>
                </a:solidFill>
              </a:rPr>
              <a:t>생성자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>
                <a:solidFill>
                  <a:srgbClr val="FFFF00"/>
                </a:solidFill>
              </a:rPr>
              <a:t>메소드</a:t>
            </a:r>
            <a:r>
              <a:rPr lang="ko-KR" altLang="en-US" sz="2000" i="1" dirty="0">
                <a:solidFill>
                  <a:srgbClr val="FFFF00"/>
                </a:solidFill>
              </a:rPr>
              <a:t> 안에서 </a:t>
            </a:r>
            <a:r>
              <a:rPr lang="en-US" altLang="ko-KR" sz="2000" i="1" dirty="0">
                <a:solidFill>
                  <a:srgbClr val="FFFF00"/>
                </a:solidFill>
              </a:rPr>
              <a:t>self.</a:t>
            </a:r>
            <a:r>
              <a:rPr lang="ko-KR" altLang="en-US" sz="2000" i="1" dirty="0" err="1">
                <a:solidFill>
                  <a:srgbClr val="FFFF00"/>
                </a:solidFill>
              </a:rPr>
              <a:t>변수이름</a:t>
            </a:r>
            <a:r>
              <a:rPr lang="ko-KR" altLang="en-US" sz="2000" i="1" dirty="0">
                <a:solidFill>
                  <a:srgbClr val="FFFF00"/>
                </a:solidFill>
              </a:rPr>
              <a:t> 과 같이 생성한다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는 함수와 변수를 하나의 단위로 묶 을 수 있는 방법이다</a:t>
            </a:r>
            <a:r>
              <a:rPr lang="en-US" altLang="ko-KR" dirty="0"/>
              <a:t>. </a:t>
            </a:r>
            <a:r>
              <a:rPr lang="ko-KR" altLang="en-US" dirty="0" smtClean="0"/>
              <a:t>이러한 </a:t>
            </a:r>
            <a:r>
              <a:rPr lang="ko-KR" altLang="en-US" dirty="0"/>
              <a:t>프로그래밍 방식을 객체지향</a:t>
            </a:r>
            <a:r>
              <a:rPr lang="en-US" altLang="ko-KR" dirty="0"/>
              <a:t>(object-oriented)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69" y="2988446"/>
            <a:ext cx="5314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객체들 사이의 상호작용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텔레비전 </a:t>
            </a:r>
            <a:r>
              <a:rPr lang="ko-KR" altLang="en-US" dirty="0" err="1"/>
              <a:t>리모콘은</a:t>
            </a:r>
            <a:r>
              <a:rPr lang="ko-KR" altLang="en-US" dirty="0"/>
              <a:t> 모두 특정한 기능을 수행하는 객체라고 생각할 수 있고 텔레비전과 </a:t>
            </a:r>
            <a:r>
              <a:rPr lang="ko-KR" altLang="en-US" dirty="0" err="1"/>
              <a:t>리모콘은</a:t>
            </a:r>
            <a:r>
              <a:rPr lang="ko-KR" altLang="en-US" dirty="0"/>
              <a:t> 메시지 </a:t>
            </a:r>
            <a:r>
              <a:rPr lang="ko-KR" altLang="en-US" dirty="0" err="1"/>
              <a:t>를</a:t>
            </a:r>
            <a:r>
              <a:rPr lang="ko-KR" altLang="en-US" dirty="0"/>
              <a:t> 통하여 서로 상호 작용하고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43" y="3255099"/>
            <a:ext cx="3857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객체는 </a:t>
            </a:r>
            <a:r>
              <a:rPr lang="ko-KR" altLang="en-US" dirty="0"/>
              <a:t>하나의 물건이라고 생각하면 된다</a:t>
            </a:r>
            <a:r>
              <a:rPr lang="en-US" altLang="ko-KR" dirty="0"/>
              <a:t>. </a:t>
            </a:r>
            <a:r>
              <a:rPr lang="ko-KR" altLang="en-US" dirty="0" smtClean="0"/>
              <a:t>객체는 속성</a:t>
            </a:r>
            <a:r>
              <a:rPr lang="en-US" altLang="ko-KR" dirty="0"/>
              <a:t>(attribute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동작</a:t>
            </a:r>
            <a:r>
              <a:rPr lang="en-US" altLang="ko-KR" dirty="0"/>
              <a:t>(action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가지고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30" y="2671531"/>
            <a:ext cx="4152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거북이도 객체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</a:t>
            </a:r>
            <a:r>
              <a:rPr lang="ko-KR" altLang="en-US" dirty="0"/>
              <a:t>거북이가 바로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587" y="2181885"/>
            <a:ext cx="8229600" cy="23294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turtle import *    # turtle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모듈에서 모든 것을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불러올것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alex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Turtle()        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거북이 객체를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alex.forward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(100)        # forward()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거북이 객체의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메소드이다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alex.left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(90)           # left()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거북이 객체의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메소드이다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alex.forward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(200)        # forward()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거북이 객체의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메소드이다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_x179683496" descr="EMB000079e40c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07" y="4209861"/>
            <a:ext cx="1429953" cy="25006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27" y="5167155"/>
            <a:ext cx="1755664" cy="133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5866646" y="4209861"/>
            <a:ext cx="2589291" cy="84197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저도 객체였지요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77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객체의 </a:t>
            </a:r>
            <a:r>
              <a:rPr lang="ko-KR" altLang="en-US" dirty="0"/>
              <a:t>설계도를 작성하여야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클래스로부터 </a:t>
            </a:r>
            <a:r>
              <a:rPr lang="ko-KR" altLang="en-US" dirty="0"/>
              <a:t>객체를 생성하여야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2701401"/>
            <a:ext cx="4953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38529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drive(self):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Car()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myCar.color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"blue"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myCar.model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"E-Class"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myCar.drive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객체 안의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drive()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메소드가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호출된다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myCar.speed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출력된다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9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23865"/>
            <a:ext cx="8229600" cy="41209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 Car: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drive(self):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60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Car()</a:t>
            </a:r>
          </a:p>
          <a:p>
            <a:pPr latinLnBrk="1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myCar.speed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myCar.model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"E-Class"</a:t>
            </a:r>
          </a:p>
          <a:p>
            <a:pPr latinLnBrk="1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myCar.color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"blue"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myCar.year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"2017"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myCar.color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myCar.model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myCar.drive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myCar.speed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51394"/>
            <a:ext cx="8229600" cy="180660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 객체를 생성하였습니다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색상은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모델은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E-Class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자동차를 주행합니다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자동차의 속도는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95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2017</TotalTime>
  <Words>1109</Words>
  <Application>Microsoft Office PowerPoint</Application>
  <PresentationFormat>화면 슬라이드 쇼(4:3)</PresentationFormat>
  <Paragraphs>236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가을</vt:lpstr>
      <vt:lpstr>13장 객체란 무엇인가요?</vt:lpstr>
      <vt:lpstr>이번 장에서 만들 프로그램</vt:lpstr>
      <vt:lpstr>객체 지향 프로그래밍</vt:lpstr>
      <vt:lpstr>객체들 사이의 상호작용</vt:lpstr>
      <vt:lpstr>객체란?</vt:lpstr>
      <vt:lpstr>거북이도 객체</vt:lpstr>
      <vt:lpstr>객체 생성하기</vt:lpstr>
      <vt:lpstr>객체 생성 코드</vt:lpstr>
      <vt:lpstr>객체 생성 코드</vt:lpstr>
      <vt:lpstr>생성자</vt:lpstr>
      <vt:lpstr>하나의 클래스로 객체는 많이 만들 수 있다. </vt:lpstr>
      <vt:lpstr>하나의 클래스로 객체는 많이 만들 수 있다. </vt:lpstr>
      <vt:lpstr>__str__() 메소드</vt:lpstr>
      <vt:lpstr>self는 무엇인가?</vt:lpstr>
      <vt:lpstr>Lab: 터틀 그래픽을 다시보자.</vt:lpstr>
      <vt:lpstr>Solution </vt:lpstr>
      <vt:lpstr>Car 클래스 + Turtle 클래스</vt:lpstr>
      <vt:lpstr>PowerPoint 프레젠테이션</vt:lpstr>
      <vt:lpstr>Lab: Ball 클래스</vt:lpstr>
      <vt:lpstr>Ball의 속성</vt:lpstr>
      <vt:lpstr>Solution </vt:lpstr>
      <vt:lpstr>Solution </vt:lpstr>
      <vt:lpstr>상속이란?</vt:lpstr>
      <vt:lpstr>MyTurtle 클래스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471</cp:revision>
  <dcterms:created xsi:type="dcterms:W3CDTF">2007-06-29T06:43:39Z</dcterms:created>
  <dcterms:modified xsi:type="dcterms:W3CDTF">2017-01-13T01:43:26Z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