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2"/>
  </p:notesMasterIdLst>
  <p:handoutMasterIdLst>
    <p:handoutMasterId r:id="rId33"/>
  </p:handoutMasterIdLst>
  <p:sldIdLst>
    <p:sldId id="256" r:id="rId2"/>
    <p:sldId id="376" r:id="rId3"/>
    <p:sldId id="377" r:id="rId4"/>
    <p:sldId id="306" r:id="rId5"/>
    <p:sldId id="378" r:id="rId6"/>
    <p:sldId id="309" r:id="rId7"/>
    <p:sldId id="379" r:id="rId8"/>
    <p:sldId id="380" r:id="rId9"/>
    <p:sldId id="381" r:id="rId10"/>
    <p:sldId id="311" r:id="rId11"/>
    <p:sldId id="382" r:id="rId12"/>
    <p:sldId id="315" r:id="rId13"/>
    <p:sldId id="316" r:id="rId14"/>
    <p:sldId id="317" r:id="rId15"/>
    <p:sldId id="383" r:id="rId16"/>
    <p:sldId id="384" r:id="rId17"/>
    <p:sldId id="397" r:id="rId18"/>
    <p:sldId id="398" r:id="rId19"/>
    <p:sldId id="396" r:id="rId20"/>
    <p:sldId id="385" r:id="rId21"/>
    <p:sldId id="386" r:id="rId22"/>
    <p:sldId id="400" r:id="rId23"/>
    <p:sldId id="387" r:id="rId24"/>
    <p:sldId id="388" r:id="rId25"/>
    <p:sldId id="399" r:id="rId26"/>
    <p:sldId id="391" r:id="rId27"/>
    <p:sldId id="394" r:id="rId28"/>
    <p:sldId id="395" r:id="rId29"/>
    <p:sldId id="303" r:id="rId30"/>
    <p:sldId id="305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08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9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9980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28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5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97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24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40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9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9924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5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2\lab1.py.ba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N:\&#45236;%20&#47928;&#49436;\&#54028;&#51060;&#50028;\&#44053;&#51032;&#51088;&#47308;\sources\chap02\lab2.py.bat" TargetMode="Externa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2\sum.py.ba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2\lab2.py.ba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2\lab3.py.ba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변수를 소개합니다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94" y="279133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983557" y="702195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1983557" y="1514297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문자열도 변수에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저장할 </a:t>
            </a:r>
            <a:r>
              <a:rPr lang="ko-KR" altLang="en-US" dirty="0">
                <a:effectLst/>
              </a:rPr>
              <a:t>수 있다</a:t>
            </a:r>
            <a:r>
              <a:rPr lang="en-US" altLang="ko-KR" dirty="0">
                <a:effectLst/>
              </a:rPr>
              <a:t>!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변수에는 </a:t>
            </a:r>
            <a:r>
              <a:rPr lang="ko-KR" altLang="en-US" dirty="0" err="1"/>
              <a:t>정수뿐만</a:t>
            </a:r>
            <a:r>
              <a:rPr lang="ko-KR" altLang="en-US" dirty="0"/>
              <a:t> 아니라 문자열도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address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서울시 종로구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623" y="5029684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print(name)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print(address)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서울시 종로구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14" y="3310002"/>
            <a:ext cx="2290485" cy="14490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40" y="3422048"/>
            <a:ext cx="2281608" cy="13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65269"/>
            <a:ext cx="8182668" cy="33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의미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있는 이름을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소문자와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대문자는 서로 다르게 취급된다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변수의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이름은 영문자와 숫자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밑줄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이루어진다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변수의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 중간에 공백이 들어가면 안 된다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단어를 구분하려면 밑줄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사용 한다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735956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5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246" y="1963459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영문 알파벳 문자로 시작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_count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밑줄 문자로 시작할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number_of_pictures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중간에 밑줄 문자를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King3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맨 처음이 아니라면 숫자도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246" y="3780757"/>
            <a:ext cx="6834753" cy="64633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2nd_base (X)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숫자로 시작할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money# (X)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같은 기호는 사용할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0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낙타체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낙타체는</a:t>
            </a:r>
            <a:r>
              <a:rPr lang="ko-KR" altLang="en-US" dirty="0" smtClean="0"/>
              <a:t> </a:t>
            </a:r>
            <a:r>
              <a:rPr lang="ko-KR" altLang="en-US" dirty="0"/>
              <a:t>변수의 첫 글자는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 의 첫 글자는 대문자로 적는 방법이다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en-US" altLang="ko-KR" dirty="0" err="1"/>
              <a:t>myNewCar</a:t>
            </a:r>
            <a:r>
              <a:rPr lang="ko-KR" altLang="en-US" dirty="0"/>
              <a:t>처럼 첫 </a:t>
            </a:r>
            <a:r>
              <a:rPr lang="en-US" altLang="ko-KR" dirty="0"/>
              <a:t>'m'</a:t>
            </a:r>
            <a:r>
              <a:rPr lang="ko-KR" altLang="en-US" dirty="0"/>
              <a:t>은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단어들의 첫 글 자는 대문자로 표기한다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48" y="3482840"/>
            <a:ext cx="2533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이런 것도 가능하다</a:t>
            </a:r>
            <a:r>
              <a:rPr lang="en-US" altLang="ko-KR" dirty="0">
                <a:effectLst/>
              </a:rPr>
              <a:t>! 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681" y="1647296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/>
              <a:t>score = 10</a:t>
            </a:r>
          </a:p>
          <a:p>
            <a:pPr latinLnBrk="1"/>
            <a:r>
              <a:rPr lang="it-IT" altLang="ko-KR" dirty="0"/>
              <a:t>score = score + 1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50" y="2486950"/>
            <a:ext cx="679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값을 함께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3138857"/>
            <a:ext cx="8229600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905953"/>
            <a:ext cx="5467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변수는 어디에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다음과 같이 </a:t>
            </a:r>
            <a:r>
              <a:rPr lang="ko-KR" altLang="en-US" sz="2000" dirty="0" err="1"/>
              <a:t>터틀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그래픽을 </a:t>
            </a:r>
            <a:r>
              <a:rPr lang="ko-KR" altLang="en-US" sz="2000" dirty="0"/>
              <a:t>사용하여 반지름이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픽셀인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원을 그리는 프로그램이 있다고 </a:t>
            </a:r>
            <a:r>
              <a:rPr lang="ko-KR" altLang="en-US" sz="2000" dirty="0" smtClean="0"/>
              <a:t>하자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60" y="191066"/>
            <a:ext cx="1107799" cy="989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959" y="2439488"/>
            <a:ext cx="8229600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 = 100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32" y="2843808"/>
            <a:ext cx="2717409" cy="1971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변경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하지만 갑자기 원의 반지름을 </a:t>
            </a:r>
            <a:r>
              <a:rPr lang="en-US" altLang="ko-KR" dirty="0"/>
              <a:t>50</a:t>
            </a:r>
            <a:r>
              <a:rPr lang="ko-KR" altLang="en-US" dirty="0"/>
              <a:t>으로 변경하여서 다시 그려야 </a:t>
            </a:r>
            <a:r>
              <a:rPr lang="ko-KR" altLang="en-US" dirty="0" smtClean="0"/>
              <a:t>한다면 </a:t>
            </a:r>
            <a:r>
              <a:rPr lang="ko-KR" altLang="en-US" dirty="0"/>
              <a:t>어떨까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원의 </a:t>
            </a:r>
            <a:r>
              <a:rPr lang="ko-KR" altLang="en-US" dirty="0"/>
              <a:t>반지름이 변수로 표현되었기 때문에 </a:t>
            </a:r>
            <a:r>
              <a:rPr lang="ko-KR" altLang="en-US" dirty="0" smtClean="0"/>
              <a:t>쉬운 </a:t>
            </a:r>
            <a:r>
              <a:rPr lang="ko-KR" altLang="en-US" dirty="0"/>
              <a:t>방법이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변수만 변경하면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970" y="3698945"/>
            <a:ext cx="4114800" cy="17432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t.circle</a:t>
            </a:r>
            <a:r>
              <a:rPr lang="en-US" altLang="ko-KR" dirty="0" smtClean="0"/>
              <a:t>(100</a:t>
            </a:r>
            <a:r>
              <a:rPr lang="en-US" altLang="ko-KR" dirty="0"/>
              <a:t>) </a:t>
            </a:r>
          </a:p>
          <a:p>
            <a:r>
              <a:rPr lang="en-US" altLang="ko-KR" dirty="0" err="1" smtClean="0"/>
              <a:t>t.fd</a:t>
            </a:r>
            <a:r>
              <a:rPr lang="en-US" altLang="ko-KR" dirty="0" smtClean="0"/>
              <a:t>(30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t.circle</a:t>
            </a:r>
            <a:r>
              <a:rPr lang="en-US" altLang="ko-KR" dirty="0"/>
              <a:t>(100) </a:t>
            </a:r>
          </a:p>
          <a:p>
            <a:r>
              <a:rPr lang="en-US" altLang="ko-KR" dirty="0" err="1" smtClean="0"/>
              <a:t>t.fd</a:t>
            </a:r>
            <a:r>
              <a:rPr lang="en-US" altLang="ko-KR" dirty="0" smtClean="0"/>
              <a:t>(30)</a:t>
            </a:r>
          </a:p>
          <a:p>
            <a:r>
              <a:rPr lang="en-US" altLang="ko-KR" dirty="0" err="1" smtClean="0"/>
              <a:t>t.circle</a:t>
            </a:r>
            <a:r>
              <a:rPr lang="en-US" altLang="ko-KR" dirty="0" smtClean="0"/>
              <a:t>(100</a:t>
            </a:r>
            <a:r>
              <a:rPr lang="en-US" altLang="ko-KR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6159" y="3687867"/>
            <a:ext cx="41148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radius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100</a:t>
            </a:r>
          </a:p>
          <a:p>
            <a:r>
              <a:rPr lang="en-US" altLang="ko-KR" dirty="0" err="1" smtClean="0"/>
              <a:t>t.circle</a:t>
            </a:r>
            <a:r>
              <a:rPr lang="en-US" altLang="ko-KR" dirty="0" smtClean="0"/>
              <a:t>(radius) </a:t>
            </a:r>
            <a:endParaRPr lang="en-US" altLang="ko-KR" dirty="0"/>
          </a:p>
          <a:p>
            <a:r>
              <a:rPr lang="en-US" altLang="ko-KR" dirty="0" err="1" smtClean="0"/>
              <a:t>t.fd</a:t>
            </a:r>
            <a:r>
              <a:rPr lang="en-US" altLang="ko-KR" dirty="0" smtClean="0"/>
              <a:t>(30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t.circle</a:t>
            </a:r>
            <a:r>
              <a:rPr lang="en-US" altLang="ko-KR" dirty="0" smtClean="0"/>
              <a:t>(radius) </a:t>
            </a:r>
            <a:endParaRPr lang="en-US" altLang="ko-KR" dirty="0"/>
          </a:p>
          <a:p>
            <a:r>
              <a:rPr lang="en-US" altLang="ko-KR" dirty="0" err="1" smtClean="0"/>
              <a:t>t.fd</a:t>
            </a:r>
            <a:r>
              <a:rPr lang="en-US" altLang="ko-KR" dirty="0" smtClean="0"/>
              <a:t>(30)</a:t>
            </a:r>
          </a:p>
          <a:p>
            <a:r>
              <a:rPr lang="en-US" altLang="ko-KR" dirty="0" err="1" smtClean="0"/>
              <a:t>t.circle</a:t>
            </a:r>
            <a:r>
              <a:rPr lang="en-US" altLang="ko-KR" dirty="0" smtClean="0"/>
              <a:t>(radius)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449238" y="3968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9238" y="44898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2983" y="50728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9194" y="36878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959" y="1533714"/>
            <a:ext cx="8229600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 = 50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75" y="1975090"/>
            <a:ext cx="27146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927957" y="4918048"/>
            <a:ext cx="1390124" cy="1153110"/>
            <a:chOff x="7522761" y="5086723"/>
            <a:chExt cx="1390124" cy="1153110"/>
          </a:xfrm>
        </p:grpSpPr>
        <p:pic>
          <p:nvPicPr>
            <p:cNvPr id="6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학습하는 내용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(1) </a:t>
            </a:r>
            <a:r>
              <a:rPr lang="ko-KR" altLang="en-US" sz="1800" dirty="0"/>
              <a:t>첫 번째 프로그램은 </a:t>
            </a:r>
            <a:r>
              <a:rPr lang="ko-KR" altLang="en-US" sz="1800" dirty="0" smtClean="0"/>
              <a:t>두 개의 </a:t>
            </a:r>
            <a:r>
              <a:rPr lang="ko-KR" altLang="en-US" sz="1800" dirty="0"/>
              <a:t>정수를 가지고 덧셈 연산을 실행한 후에</a:t>
            </a:r>
            <a:r>
              <a:rPr lang="en-US" altLang="ko-KR" sz="1800" dirty="0"/>
              <a:t>, </a:t>
            </a:r>
            <a:r>
              <a:rPr lang="ko-KR" altLang="en-US" sz="1800" dirty="0"/>
              <a:t>연산 결과를 화면에 출력한다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 fontAlgn="base">
              <a:buNone/>
            </a:pP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 smtClean="0"/>
              <a:t>(2) </a:t>
            </a:r>
            <a:r>
              <a:rPr lang="ko-KR" altLang="en-US" sz="1800" dirty="0" smtClean="0"/>
              <a:t>집의 </a:t>
            </a:r>
            <a:r>
              <a:rPr lang="ko-KR" altLang="en-US" sz="1800" dirty="0"/>
              <a:t>크기를 </a:t>
            </a:r>
            <a:r>
              <a:rPr lang="ko-KR" altLang="en-US" sz="1800" dirty="0" err="1"/>
              <a:t>입력받아서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터틀</a:t>
            </a:r>
            <a:r>
              <a:rPr lang="ko-KR" altLang="en-US" sz="1800" dirty="0"/>
              <a:t> 그래픽으로 화면에 그린다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5" name="_x282097032" descr="EMB000012604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0" y="2327520"/>
            <a:ext cx="7411118" cy="15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275393160" descr="EMB00008df464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0" y="5034434"/>
            <a:ext cx="7419201" cy="11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54" y="2730112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75924" y="35138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22761" y="5086723"/>
            <a:ext cx="1390124" cy="1153110"/>
            <a:chOff x="7522761" y="5086723"/>
            <a:chExt cx="1390124" cy="1153110"/>
          </a:xfrm>
        </p:grpSpPr>
        <p:pic>
          <p:nvPicPr>
            <p:cNvPr id="9" name="Picture 2">
              <a:hlinkClick r:id="rId6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8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사용자로부터 정수 </a:t>
            </a:r>
            <a:r>
              <a:rPr lang="ko-KR" altLang="en-US" dirty="0" err="1" smtClean="0">
                <a:effectLst/>
              </a:rPr>
              <a:t>입력받기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962869"/>
            <a:ext cx="9009572" cy="25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3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96" y="1898445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896" y="3711099"/>
            <a:ext cx="8229600" cy="1021556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완전한 코드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2418423"/>
            <a:ext cx="8037662" cy="29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74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사용자로부터 문자열 </a:t>
            </a:r>
            <a:r>
              <a:rPr lang="ko-KR" altLang="en-US" dirty="0" err="1" smtClean="0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2296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print(name,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755804"/>
            <a:ext cx="8229600" cy="1021556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59" y="4063851"/>
            <a:ext cx="3638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3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2" y="1651755"/>
            <a:ext cx="8364677" cy="3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집그리기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우리는 사용자로부터 </a:t>
            </a:r>
            <a:r>
              <a:rPr lang="ko-KR" altLang="en-US" sz="2000" dirty="0" smtClean="0"/>
              <a:t>집의 크기를 </a:t>
            </a:r>
            <a:r>
              <a:rPr lang="ko-KR" altLang="en-US" sz="2000" dirty="0" err="1"/>
              <a:t>입력받아서</a:t>
            </a:r>
            <a:r>
              <a:rPr lang="ko-KR" altLang="en-US" sz="2000" dirty="0"/>
              <a:t> 크기에 맞는 집을 </a:t>
            </a:r>
            <a:r>
              <a:rPr lang="ko-KR" altLang="en-US" sz="2000" dirty="0" err="1"/>
              <a:t>그려보자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31" y="191578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343" y="2393494"/>
            <a:ext cx="8229600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집의 크기는 얼마로 할까요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100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3" y="3123122"/>
            <a:ext cx="8229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220920" y="5340208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6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1" y="578264"/>
            <a:ext cx="7795648" cy="6186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/>
              <a:t>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size </a:t>
            </a:r>
            <a:r>
              <a:rPr lang="en-US" altLang="ko-KR" dirty="0"/>
              <a:t>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집의 크기는 얼마로 할까요</a:t>
            </a:r>
            <a:r>
              <a:rPr lang="en-US" altLang="ko-KR" dirty="0"/>
              <a:t>?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t.forward</a:t>
            </a:r>
            <a:r>
              <a:rPr lang="en-US" altLang="ko-KR" dirty="0" smtClean="0"/>
              <a:t>(size</a:t>
            </a:r>
            <a:r>
              <a:rPr lang="en-US" altLang="ko-KR" dirty="0"/>
              <a:t>) # size </a:t>
            </a:r>
            <a:r>
              <a:rPr lang="ko-KR" altLang="en-US" dirty="0"/>
              <a:t>만큼 거북이를 전진시킨다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(90) # </a:t>
            </a:r>
            <a:r>
              <a:rPr lang="ko-KR" altLang="en-US" dirty="0"/>
              <a:t>거북이를 오른쪽으로 </a:t>
            </a:r>
            <a:r>
              <a:rPr lang="en-US" altLang="ko-KR" dirty="0"/>
              <a:t>90</a:t>
            </a:r>
            <a:r>
              <a:rPr lang="ko-KR" altLang="en-US" dirty="0"/>
              <a:t>도 회전시킨다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(size)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(size)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(size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t.right</a:t>
            </a:r>
            <a:r>
              <a:rPr lang="en-US" altLang="ko-KR" dirty="0" smtClean="0"/>
              <a:t>(90)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t.forward</a:t>
            </a:r>
            <a:r>
              <a:rPr lang="en-US" altLang="ko-KR" dirty="0" smtClean="0"/>
              <a:t>(size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(120)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(size)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(120)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(size)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(120)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66294" y="2329132"/>
            <a:ext cx="1492370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6310222" y="5020574"/>
            <a:ext cx="1604513" cy="1440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로봇 기자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사용자에게 </a:t>
            </a:r>
            <a:r>
              <a:rPr lang="ko-KR" altLang="en-US" dirty="0"/>
              <a:t>경기장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이긴 팀</a:t>
            </a:r>
            <a:r>
              <a:rPr lang="en-US" altLang="ko-KR" dirty="0"/>
              <a:t>, </a:t>
            </a:r>
            <a:r>
              <a:rPr lang="ko-KR" altLang="en-US" dirty="0"/>
              <a:t>진 팀</a:t>
            </a:r>
            <a:r>
              <a:rPr lang="en-US" altLang="ko-KR" dirty="0"/>
              <a:t>, </a:t>
            </a:r>
            <a:r>
              <a:rPr lang="ko-KR" altLang="en-US" dirty="0"/>
              <a:t>우수 선수를 질문하고 변수에 저장한다</a:t>
            </a:r>
            <a:r>
              <a:rPr lang="en-US" altLang="ko-KR" dirty="0"/>
              <a:t>. </a:t>
            </a:r>
            <a:r>
              <a:rPr lang="ko-KR" altLang="en-US" dirty="0"/>
              <a:t>이들 문자열에 </a:t>
            </a:r>
            <a:r>
              <a:rPr lang="ko-KR" altLang="en-US" dirty="0" smtClean="0"/>
              <a:t>문장을 </a:t>
            </a:r>
            <a:r>
              <a:rPr lang="ko-KR" altLang="en-US" dirty="0"/>
              <a:t>붙여서 기사를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509" y="2954631"/>
            <a:ext cx="8229600" cy="377975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</a:t>
            </a: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어디입니까삼성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?LG</a:t>
            </a: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우수선수는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누구입니까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8:7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 서울 에서 야구 경기가 열렸습니다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삼성 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이 맹활약을 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결국 삼성 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8:7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9" y="72029"/>
            <a:ext cx="1107799" cy="98949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220920" y="5340208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850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229600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사용자의 대답을 변수에 저장한다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stadium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winner = 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loser = 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우수선수는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누구입니까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변수와 문자열을 연결하여 기사를 작성한다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stadium,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야구 경기가 열렸습니다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print(winner,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loser,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vip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맹활약을 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winner,"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loser,"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score,"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컴퓨터에서는 변수를 사용하여 어떤 것을 컴퓨터 메모리 안에 저장할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변수들은 이름을 가지고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변수들은 </a:t>
            </a:r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숫자뿐만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아니라 문자열도 저장할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사실은 어떤 것이든지 저장이 가능하다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프로그램의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일반적인 프로그램은 외부로부터 데이터를 받아서</a:t>
            </a:r>
            <a:r>
              <a:rPr lang="en-US" altLang="ko-KR" dirty="0"/>
              <a:t>(</a:t>
            </a:r>
            <a:r>
              <a:rPr lang="ko-KR" altLang="en-US" dirty="0" err="1"/>
              <a:t>입력단계</a:t>
            </a:r>
            <a:r>
              <a:rPr lang="en-US" altLang="ko-KR" dirty="0"/>
              <a:t>), </a:t>
            </a:r>
            <a:r>
              <a:rPr lang="ko-KR" altLang="en-US" dirty="0"/>
              <a:t>데이터를 처리한 후에</a:t>
            </a:r>
            <a:r>
              <a:rPr lang="en-US" altLang="ko-KR" dirty="0"/>
              <a:t>(</a:t>
            </a:r>
            <a:r>
              <a:rPr lang="ko-KR" altLang="en-US" dirty="0" err="1"/>
              <a:t>처리단계</a:t>
            </a:r>
            <a:r>
              <a:rPr lang="en-US" altLang="ko-KR" dirty="0"/>
              <a:t>), </a:t>
            </a:r>
            <a:r>
              <a:rPr lang="ko-KR" altLang="en-US" dirty="0"/>
              <a:t>결과를 화면에 출력</a:t>
            </a:r>
            <a:r>
              <a:rPr lang="en-US" altLang="ko-KR" dirty="0"/>
              <a:t>(</a:t>
            </a:r>
            <a:r>
              <a:rPr lang="ko-KR" altLang="en-US" dirty="0" err="1"/>
              <a:t>출력단계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18" y="2961811"/>
            <a:ext cx="5505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4" y="3427973"/>
            <a:ext cx="61055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소개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저장하는 상자로 생각할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변수는 컴퓨터 메모리 공간에 만들어 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59" y="2330078"/>
            <a:ext cx="1448458" cy="1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생성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변수를 생성하려면 다음과 같이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674" y="2190608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28" y="3234703"/>
            <a:ext cx="3867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623" y="2315723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x = 200</a:t>
            </a:r>
          </a:p>
          <a:p>
            <a:r>
              <a:rPr lang="en-US" altLang="ko-KR" dirty="0"/>
              <a:t>&gt;&gt;&gt; print(x)</a:t>
            </a:r>
          </a:p>
          <a:p>
            <a:r>
              <a:rPr lang="en-US" altLang="ko-KR" dirty="0"/>
              <a:t>200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83" y="3897052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682" y="1727195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y = 200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82" y="3084065"/>
            <a:ext cx="419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이용한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150" y="1540764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/>
              <a:t>&gt;&gt;&gt; x = 100</a:t>
            </a:r>
          </a:p>
          <a:p>
            <a:r>
              <a:rPr lang="es-ES" altLang="ko-KR" dirty="0"/>
              <a:t>&gt;&gt;&gt; y = 200</a:t>
            </a:r>
          </a:p>
          <a:p>
            <a:r>
              <a:rPr lang="es-ES" altLang="ko-KR" dirty="0"/>
              <a:t>&gt;&gt;&gt; sum = x + y</a:t>
            </a:r>
          </a:p>
          <a:p>
            <a:r>
              <a:rPr lang="es-ES" altLang="ko-KR" dirty="0"/>
              <a:t>&gt;&gt;&gt; print(sum)</a:t>
            </a:r>
          </a:p>
          <a:p>
            <a:r>
              <a:rPr lang="es-ES" altLang="ko-KR" dirty="0"/>
              <a:t>300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0" y="3193047"/>
            <a:ext cx="7620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" y="1696097"/>
            <a:ext cx="8047978" cy="12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제1장 파이썬 소개(강의)</Template>
  <TotalTime>1844</TotalTime>
  <Words>925</Words>
  <Application>Microsoft Office PowerPoint</Application>
  <PresentationFormat>화면 슬라이드 쇼(4:3)</PresentationFormat>
  <Paragraphs>196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가을</vt:lpstr>
      <vt:lpstr>2장 변수를 소개합니다.</vt:lpstr>
      <vt:lpstr>이번 장에서 학습하는 내용</vt:lpstr>
      <vt:lpstr>일반적인 프로그램의 구조</vt:lpstr>
      <vt:lpstr>변수의 소개</vt:lpstr>
      <vt:lpstr>변수 생성 </vt:lpstr>
      <vt:lpstr>변수의 사용</vt:lpstr>
      <vt:lpstr>변수 2개 생성</vt:lpstr>
      <vt:lpstr>변수를 이용한 계산</vt:lpstr>
      <vt:lpstr>주의!!</vt:lpstr>
      <vt:lpstr>문자열도 변수에 저장할 수 있다!</vt:lpstr>
      <vt:lpstr>도전문제</vt:lpstr>
      <vt:lpstr>변수의 이름</vt:lpstr>
      <vt:lpstr>식별자</vt:lpstr>
      <vt:lpstr>낙타체</vt:lpstr>
      <vt:lpstr>이런 것도 가능하다! </vt:lpstr>
      <vt:lpstr>여러 값을 함께 출력하기</vt:lpstr>
      <vt:lpstr>Lab: 변수는 어디에 유용할까?</vt:lpstr>
      <vt:lpstr>코드 변경</vt:lpstr>
      <vt:lpstr>Solution </vt:lpstr>
      <vt:lpstr>사용자로부터 정수 입력받기</vt:lpstr>
      <vt:lpstr>완전한 코드</vt:lpstr>
      <vt:lpstr>완전한 코드</vt:lpstr>
      <vt:lpstr>사용자로부터 문자열 입력받기</vt:lpstr>
      <vt:lpstr>도전문제</vt:lpstr>
      <vt:lpstr>Lab: 집그리기</vt:lpstr>
      <vt:lpstr>Solution</vt:lpstr>
      <vt:lpstr>Lab: 로봇 기자 만들기</vt:lpstr>
      <vt:lpstr>Solution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290</cp:revision>
  <dcterms:created xsi:type="dcterms:W3CDTF">2007-06-29T06:43:39Z</dcterms:created>
  <dcterms:modified xsi:type="dcterms:W3CDTF">2017-01-15T11:57:19Z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