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6" r:id="rId3"/>
    <p:sldId id="340" r:id="rId4"/>
    <p:sldId id="307" r:id="rId5"/>
    <p:sldId id="309" r:id="rId6"/>
    <p:sldId id="310" r:id="rId7"/>
    <p:sldId id="311" r:id="rId8"/>
    <p:sldId id="319" r:id="rId9"/>
    <p:sldId id="320" r:id="rId10"/>
    <p:sldId id="321" r:id="rId11"/>
    <p:sldId id="335" r:id="rId12"/>
    <p:sldId id="336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12" r:id="rId22"/>
    <p:sldId id="330" r:id="rId23"/>
    <p:sldId id="337" r:id="rId24"/>
    <p:sldId id="338" r:id="rId25"/>
    <p:sldId id="331" r:id="rId26"/>
    <p:sldId id="317" r:id="rId27"/>
    <p:sldId id="318" r:id="rId28"/>
    <p:sldId id="339" r:id="rId29"/>
    <p:sldId id="332" r:id="rId30"/>
    <p:sldId id="333" r:id="rId31"/>
    <p:sldId id="341" r:id="rId32"/>
    <p:sldId id="342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CCFF"/>
    <a:srgbClr val="CCFFFF"/>
    <a:srgbClr val="CCFFCC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99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2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16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0295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408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1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4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330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3341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1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N:\&#45236;%20&#47928;&#49436;\&#54028;&#51060;&#50028;\&#44053;&#51032;&#51088;&#47308;\sources\chap03\remainder2.b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3\lab1.ba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3\lab2.ba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3\lab3.ba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3\bmi.ba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3\lab6.ba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N:\&#45236;%20&#47928;&#49436;\&#54028;&#51060;&#50028;\&#44053;&#51032;&#51088;&#47308;\sources\chap03\lab5.bat" TargetMode="Externa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3\lab3.ba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3\lab1.ba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N:\&#45236;%20&#47928;&#49436;\&#54028;&#51060;&#50028;\&#44053;&#51032;&#51088;&#47308;\sources\chap03\remainder1.b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장 계산해봅시다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85" y="45749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829648" y="88055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1829648" y="169265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연산자의 용도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초단위의</a:t>
            </a:r>
            <a:r>
              <a:rPr lang="ko-KR" altLang="en-US" dirty="0"/>
              <a:t> 시간을 받아서 몇 분 몇 초인지를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320" y="4135778"/>
            <a:ext cx="7795648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16 40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176" y="2595651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sec = 1000</a:t>
            </a:r>
          </a:p>
          <a:p>
            <a:pPr latinLnBrk="1"/>
            <a:r>
              <a:rPr lang="en-US" altLang="ko-KR" dirty="0"/>
              <a:t>min = 1000 // 60</a:t>
            </a:r>
          </a:p>
          <a:p>
            <a:pPr latinLnBrk="1"/>
            <a:r>
              <a:rPr lang="en-US" altLang="ko-KR" dirty="0"/>
              <a:t>remainder = 1000 % 60</a:t>
            </a:r>
          </a:p>
          <a:p>
            <a:pPr latinLnBrk="1"/>
            <a:r>
              <a:rPr lang="en-US" altLang="ko-KR" dirty="0"/>
              <a:t>print(min, remainder)</a:t>
            </a:r>
          </a:p>
        </p:txBody>
      </p:sp>
      <p:pic>
        <p:nvPicPr>
          <p:cNvPr id="9" name="Picture 2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67" y="5123402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5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다각형 그리기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635" y="1872151"/>
            <a:ext cx="7795648" cy="1634490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몇각형을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그리시겠어요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?(3-6): 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84" y="263712"/>
            <a:ext cx="1107799" cy="9894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79" y="1623743"/>
            <a:ext cx="22098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7635" y="4148764"/>
            <a:ext cx="7795648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range(6)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6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#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반복하는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문장을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들여쓰기 하여서 적는다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6" name="설명선 2 5"/>
          <p:cNvSpPr/>
          <p:nvPr/>
        </p:nvSpPr>
        <p:spPr>
          <a:xfrm>
            <a:off x="5646198" y="5551489"/>
            <a:ext cx="1935332" cy="9913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005"/>
              <a:gd name="adj6" fmla="val -540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반복은 아직 학습하지 않았지만 위의 문장을 사용할 것</a:t>
            </a:r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변수를 이용해보자</a:t>
            </a:r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258303" y="5551489"/>
            <a:ext cx="1390124" cy="1153110"/>
            <a:chOff x="7522761" y="5086723"/>
            <a:chExt cx="1390124" cy="1153110"/>
          </a:xfrm>
        </p:grpSpPr>
        <p:pic>
          <p:nvPicPr>
            <p:cNvPr id="12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8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038"/>
            <a:ext cx="82296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몇각형을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그리시겠어요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?(3-6): "))</a:t>
            </a:r>
          </a:p>
          <a:p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range(n) :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(360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//n)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98" y="4190461"/>
            <a:ext cx="2209800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가게 매출 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커피 전문점을 내려고 한다</a:t>
            </a:r>
            <a:r>
              <a:rPr lang="en-US" altLang="ko-KR" dirty="0"/>
              <a:t>. </a:t>
            </a:r>
            <a:r>
              <a:rPr lang="ko-KR" altLang="en-US" dirty="0"/>
              <a:t>다음과 같은 커피 메뉴가 있을 때</a:t>
            </a:r>
            <a:r>
              <a:rPr lang="en-US" altLang="ko-KR" dirty="0"/>
              <a:t>, </a:t>
            </a:r>
            <a:r>
              <a:rPr lang="ko-KR" altLang="en-US" dirty="0"/>
              <a:t>얼마나 많은 매출을 올릴 수 있을 지 계산해보고자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아메리카노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카페라떼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카푸치노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총 매출은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185000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58" y="225938"/>
            <a:ext cx="1107799" cy="98949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296676" y="3614867"/>
            <a:ext cx="1390124" cy="1153110"/>
            <a:chOff x="7522761" y="5086723"/>
            <a:chExt cx="1390124" cy="1153110"/>
          </a:xfrm>
        </p:grpSpPr>
        <p:pic>
          <p:nvPicPr>
            <p:cNvPr id="8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380" y="2910561"/>
            <a:ext cx="3310492" cy="2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038"/>
            <a:ext cx="8229600" cy="34163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americano_price</a:t>
            </a:r>
            <a:r>
              <a:rPr lang="en-US" altLang="ko-KR" dirty="0"/>
              <a:t> = 2000</a:t>
            </a:r>
          </a:p>
          <a:p>
            <a:r>
              <a:rPr lang="en-US" altLang="ko-KR" dirty="0" err="1"/>
              <a:t>cafelatte_price</a:t>
            </a:r>
            <a:r>
              <a:rPr lang="en-US" altLang="ko-KR" dirty="0"/>
              <a:t> = 3000</a:t>
            </a:r>
          </a:p>
          <a:p>
            <a:r>
              <a:rPr lang="en-US" altLang="ko-KR" dirty="0" err="1"/>
              <a:t>capucino_price</a:t>
            </a:r>
            <a:r>
              <a:rPr lang="en-US" altLang="ko-KR" dirty="0"/>
              <a:t> = 3500</a:t>
            </a:r>
          </a:p>
          <a:p>
            <a:endParaRPr lang="en-US" altLang="ko-KR" dirty="0"/>
          </a:p>
          <a:p>
            <a:r>
              <a:rPr lang="en-US" altLang="ko-KR" dirty="0" err="1"/>
              <a:t>americanos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아메리카노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cafelattes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카페라떼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capucinos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카푸치노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</a:p>
          <a:p>
            <a:endParaRPr lang="ko-KR" altLang="en-US" dirty="0"/>
          </a:p>
          <a:p>
            <a:r>
              <a:rPr lang="en-US" altLang="ko-KR" dirty="0"/>
              <a:t>sales = </a:t>
            </a:r>
            <a:r>
              <a:rPr lang="en-US" altLang="ko-KR" dirty="0" err="1"/>
              <a:t>americanos</a:t>
            </a:r>
            <a:r>
              <a:rPr lang="en-US" altLang="ko-KR" dirty="0"/>
              <a:t>*</a:t>
            </a:r>
            <a:r>
              <a:rPr lang="en-US" altLang="ko-KR" dirty="0" err="1"/>
              <a:t>americano_price</a:t>
            </a:r>
            <a:endParaRPr lang="en-US" altLang="ko-KR" dirty="0"/>
          </a:p>
          <a:p>
            <a:r>
              <a:rPr lang="en-US" altLang="ko-KR" dirty="0"/>
              <a:t>sales = sales + </a:t>
            </a:r>
            <a:r>
              <a:rPr lang="en-US" altLang="ko-KR" dirty="0" err="1"/>
              <a:t>cafelattes</a:t>
            </a:r>
            <a:r>
              <a:rPr lang="en-US" altLang="ko-KR" dirty="0"/>
              <a:t>*</a:t>
            </a:r>
            <a:r>
              <a:rPr lang="en-US" altLang="ko-KR" dirty="0" err="1"/>
              <a:t>cafelatte_price</a:t>
            </a:r>
            <a:endParaRPr lang="en-US" altLang="ko-KR" dirty="0"/>
          </a:p>
          <a:p>
            <a:r>
              <a:rPr lang="en-US" altLang="ko-KR" dirty="0"/>
              <a:t>sales = sales + </a:t>
            </a:r>
            <a:r>
              <a:rPr lang="en-US" altLang="ko-KR" dirty="0" err="1"/>
              <a:t>capucinos</a:t>
            </a:r>
            <a:r>
              <a:rPr lang="en-US" altLang="ko-KR" dirty="0"/>
              <a:t>*</a:t>
            </a:r>
            <a:r>
              <a:rPr lang="en-US" altLang="ko-KR" dirty="0" err="1"/>
              <a:t>capucino_price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총 매출은</a:t>
            </a:r>
            <a:r>
              <a:rPr lang="en-US" altLang="ko-KR" dirty="0"/>
              <a:t>", sales,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97396"/>
            <a:ext cx="8384959" cy="1347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6" y="1808038"/>
            <a:ext cx="1762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 smtClean="0"/>
              <a:t>화</a:t>
            </a:r>
            <a:r>
              <a:rPr lang="ko-KR" altLang="en-US" dirty="0" err="1" smtClean="0">
                <a:effectLst/>
              </a:rPr>
              <a:t>씨온도를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r>
              <a:rPr lang="ko-KR" altLang="en-US" dirty="0" err="1" smtClean="0">
                <a:effectLst/>
              </a:rPr>
              <a:t>섭씨온도로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변환하기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화씨온도를</a:t>
            </a:r>
            <a:r>
              <a:rPr lang="ko-KR" altLang="en-US" dirty="0" smtClean="0"/>
              <a:t> </a:t>
            </a:r>
            <a:r>
              <a:rPr lang="ko-KR" altLang="en-US" dirty="0"/>
              <a:t>받아서 </a:t>
            </a:r>
            <a:r>
              <a:rPr lang="ko-KR" altLang="en-US" dirty="0" err="1"/>
              <a:t>섭씨온도로</a:t>
            </a:r>
            <a:r>
              <a:rPr lang="ko-KR" altLang="en-US" dirty="0"/>
              <a:t> 바꾸는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715089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화씨온도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섭씨온도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37.77777777777778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39" y="153153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85" y="2558156"/>
            <a:ext cx="5400675" cy="21145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325893" y="4946205"/>
            <a:ext cx="1390124" cy="1153110"/>
            <a:chOff x="7522761" y="5086723"/>
            <a:chExt cx="1390124" cy="1153110"/>
          </a:xfrm>
        </p:grpSpPr>
        <p:pic>
          <p:nvPicPr>
            <p:cNvPr id="12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3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46974"/>
            <a:ext cx="82296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ftemp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화씨온도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ctemp</a:t>
            </a:r>
            <a:r>
              <a:rPr lang="en-US" altLang="ko-KR" dirty="0"/>
              <a:t> = (ftemp-32.0)*5.0/9.0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섭씨온도</a:t>
            </a:r>
            <a:r>
              <a:rPr lang="en-US" altLang="ko-KR" dirty="0"/>
              <a:t>:", </a:t>
            </a:r>
            <a:r>
              <a:rPr lang="en-US" altLang="ko-KR" dirty="0" err="1"/>
              <a:t>ctemp</a:t>
            </a:r>
            <a:r>
              <a:rPr lang="en-US" altLang="ko-KR" dirty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54291" y="931817"/>
            <a:ext cx="1157023" cy="31818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" y="4741403"/>
            <a:ext cx="8664652" cy="9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BMI </a:t>
            </a:r>
            <a:r>
              <a:rPr lang="ko-KR" altLang="en-US" dirty="0" smtClean="0">
                <a:effectLst/>
              </a:rPr>
              <a:t>계산하기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신장과 체중을 </a:t>
            </a:r>
            <a:r>
              <a:rPr lang="ko-KR" altLang="en-US" dirty="0" err="1"/>
              <a:t>입력받아서</a:t>
            </a:r>
            <a:r>
              <a:rPr lang="ko-KR" altLang="en-US" dirty="0"/>
              <a:t> </a:t>
            </a:r>
            <a:r>
              <a:rPr lang="en-US" altLang="ko-KR" dirty="0"/>
              <a:t>BMI </a:t>
            </a:r>
            <a:r>
              <a:rPr lang="ko-KR" altLang="en-US" dirty="0"/>
              <a:t>값을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85.0</a:t>
            </a:r>
            <a:endParaRPr lang="ko-KR" altLang="en-US" dirty="0"/>
          </a:p>
          <a:p>
            <a:r>
              <a:rPr lang="ko-KR" altLang="en-US" dirty="0"/>
              <a:t>키를 미터 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1.83</a:t>
            </a:r>
            <a:endParaRPr lang="ko-KR" altLang="en-US" dirty="0"/>
          </a:p>
          <a:p>
            <a:r>
              <a:rPr lang="ko-KR" altLang="en-US" dirty="0"/>
              <a:t>당신의 </a:t>
            </a:r>
            <a:r>
              <a:rPr lang="en-US" altLang="ko-KR" dirty="0"/>
              <a:t>BMI= 25.381468541909282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2" y="2661543"/>
            <a:ext cx="5658127" cy="2368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36" y="162823"/>
            <a:ext cx="1107799" cy="98949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200074" y="5239687"/>
            <a:ext cx="1390124" cy="1153110"/>
            <a:chOff x="7522761" y="5086723"/>
            <a:chExt cx="1390124" cy="1153110"/>
          </a:xfrm>
        </p:grpSpPr>
        <p:pic>
          <p:nvPicPr>
            <p:cNvPr id="9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46974"/>
            <a:ext cx="82296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weight = float(input("</a:t>
            </a:r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/>
              <a:t>height = float(input("</a:t>
            </a:r>
            <a:r>
              <a:rPr lang="ko-KR" altLang="en-US" dirty="0"/>
              <a:t>키를 미터 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"))</a:t>
            </a:r>
          </a:p>
          <a:p>
            <a:endParaRPr lang="ko-KR" altLang="en-US" dirty="0"/>
          </a:p>
          <a:p>
            <a:r>
              <a:rPr lang="en-US" altLang="ko-KR" dirty="0" err="1"/>
              <a:t>bmi</a:t>
            </a:r>
            <a:r>
              <a:rPr lang="en-US" altLang="ko-KR" dirty="0"/>
              <a:t> = (weight / (height**2)) 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당신의 </a:t>
            </a:r>
            <a:r>
              <a:rPr lang="en-US" altLang="ko-KR" dirty="0"/>
              <a:t>BMI=", </a:t>
            </a:r>
            <a:r>
              <a:rPr lang="en-US" altLang="ko-KR" dirty="0" err="1"/>
              <a:t>bmi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73" y="3679706"/>
            <a:ext cx="2225757" cy="1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>
                <a:effectLst/>
              </a:rPr>
              <a:t>자동 판매기 프로그램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10302" y="1622507"/>
            <a:ext cx="8153400" cy="44958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자동 판매기를 시뮬레이션하는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자동 판매기는 사용자로부터 투입한 돈과 물건값을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물건값은 </a:t>
            </a:r>
            <a:r>
              <a:rPr lang="en-US" altLang="ko-KR" sz="2000" dirty="0"/>
              <a:t>100</a:t>
            </a:r>
            <a:r>
              <a:rPr lang="ko-KR" altLang="en-US" sz="2000" dirty="0"/>
              <a:t>원 단위라고 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프로그램은 잔돈을 계산하여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자판기는 동전 </a:t>
            </a:r>
            <a:r>
              <a:rPr lang="en-US" altLang="ko-KR" sz="2000" dirty="0"/>
              <a:t>500</a:t>
            </a:r>
            <a:r>
              <a:rPr lang="ko-KR" altLang="en-US" sz="2000" dirty="0"/>
              <a:t>원</a:t>
            </a:r>
            <a:r>
              <a:rPr lang="en-US" altLang="ko-KR" sz="2000" dirty="0"/>
              <a:t>, 100</a:t>
            </a:r>
            <a:r>
              <a:rPr lang="ko-KR" altLang="en-US" sz="2000" dirty="0" err="1"/>
              <a:t>원짜리만</a:t>
            </a:r>
            <a:r>
              <a:rPr lang="ko-KR" altLang="en-US" sz="2000" dirty="0"/>
              <a:t> 가지고 있다고 가정하자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9178" y="3099100"/>
            <a:ext cx="7795648" cy="1634490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투입한 돈</a:t>
            </a:r>
            <a:r>
              <a:rPr lang="en-US" altLang="ko-KR" dirty="0"/>
              <a:t>: 5000</a:t>
            </a:r>
          </a:p>
          <a:p>
            <a:r>
              <a:rPr lang="ko-KR" altLang="en-US" dirty="0"/>
              <a:t>물건값</a:t>
            </a:r>
            <a:r>
              <a:rPr lang="en-US" altLang="ko-KR" dirty="0"/>
              <a:t>: 2600</a:t>
            </a:r>
          </a:p>
          <a:p>
            <a:r>
              <a:rPr lang="ko-KR" altLang="en-US" dirty="0"/>
              <a:t>거스름돈</a:t>
            </a:r>
            <a:r>
              <a:rPr lang="en-US" altLang="ko-KR" dirty="0"/>
              <a:t>: 2400</a:t>
            </a:r>
          </a:p>
          <a:p>
            <a:r>
              <a:rPr lang="en-US" altLang="ko-KR" dirty="0"/>
              <a:t>500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49" y="114136"/>
            <a:ext cx="1107799" cy="98949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93851" y="5776600"/>
            <a:ext cx="1390124" cy="1069732"/>
            <a:chOff x="1144772" y="5840452"/>
            <a:chExt cx="1390124" cy="1069732"/>
          </a:xfrm>
        </p:grpSpPr>
        <p:pic>
          <p:nvPicPr>
            <p:cNvPr id="8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43" y="5840452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144772" y="6540852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104" y="3812859"/>
            <a:ext cx="2885518" cy="28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5" y="4858193"/>
            <a:ext cx="6762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60" y="2452608"/>
            <a:ext cx="6840180" cy="159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2648" y="1859339"/>
            <a:ext cx="7874404" cy="441717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화씨 온도를 받아서 섭씨 온도로 변환하는 프로그램을 작성해본다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자판기 프로그램을 작성해본다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236163" y="2891069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411537" y="5123402"/>
            <a:ext cx="1390124" cy="1153110"/>
            <a:chOff x="7522761" y="5086723"/>
            <a:chExt cx="1390124" cy="1153110"/>
          </a:xfrm>
        </p:grpSpPr>
        <p:pic>
          <p:nvPicPr>
            <p:cNvPr id="13" name="Picture 2">
              <a:hlinkClick r:id="rId6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20" y="1625031"/>
            <a:ext cx="8229600" cy="31393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money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투입한 돈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price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물건 값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change = money-price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거스름돈</a:t>
            </a:r>
            <a:r>
              <a:rPr lang="en-US" altLang="ko-KR" dirty="0"/>
              <a:t>: ", change)</a:t>
            </a:r>
          </a:p>
          <a:p>
            <a:r>
              <a:rPr lang="en-US" altLang="ko-KR" dirty="0" err="1"/>
              <a:t>coin500s</a:t>
            </a:r>
            <a:r>
              <a:rPr lang="en-US" altLang="ko-KR" dirty="0"/>
              <a:t> = change // 500 	      # 500</a:t>
            </a:r>
            <a:r>
              <a:rPr lang="ko-KR" altLang="en-US" dirty="0"/>
              <a:t>으로 나누어서 몫이 </a:t>
            </a:r>
            <a:r>
              <a:rPr lang="en-US" altLang="ko-KR" dirty="0"/>
              <a:t>500</a:t>
            </a:r>
            <a:r>
              <a:rPr lang="ko-KR" altLang="en-US" dirty="0"/>
              <a:t>원짜리의 개수</a:t>
            </a:r>
          </a:p>
          <a:p>
            <a:r>
              <a:rPr lang="en-US" altLang="ko-KR" dirty="0"/>
              <a:t>change = change % 500 	      # 500</a:t>
            </a:r>
            <a:r>
              <a:rPr lang="ko-KR" altLang="en-US" dirty="0"/>
              <a:t>으로 나눈 나머지를 계산한다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coin100s</a:t>
            </a:r>
            <a:r>
              <a:rPr lang="en-US" altLang="ko-KR" dirty="0"/>
              <a:t> = change // 100 	      # 100</a:t>
            </a:r>
            <a:r>
              <a:rPr lang="ko-KR" altLang="en-US" dirty="0"/>
              <a:t>으로 나누어서 몫이 </a:t>
            </a:r>
            <a:r>
              <a:rPr lang="en-US" altLang="ko-KR" dirty="0"/>
              <a:t>100</a:t>
            </a:r>
            <a:r>
              <a:rPr lang="ko-KR" altLang="en-US" dirty="0"/>
              <a:t>원짜리의 개수</a:t>
            </a:r>
          </a:p>
          <a:p>
            <a:endParaRPr lang="en-US" altLang="ko-KR" dirty="0"/>
          </a:p>
          <a:p>
            <a:r>
              <a:rPr lang="en-US" altLang="ko-KR" dirty="0"/>
              <a:t>print("500</a:t>
            </a:r>
            <a:r>
              <a:rPr lang="ko-KR" altLang="en-US" dirty="0"/>
              <a:t>원 동전의 개수</a:t>
            </a:r>
            <a:r>
              <a:rPr lang="en-US" altLang="ko-KR" dirty="0"/>
              <a:t>: ", </a:t>
            </a:r>
            <a:r>
              <a:rPr lang="en-US" altLang="ko-KR" dirty="0" err="1"/>
              <a:t>coin500s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print("100</a:t>
            </a:r>
            <a:r>
              <a:rPr lang="ko-KR" altLang="en-US" dirty="0"/>
              <a:t>원 동전의 개수</a:t>
            </a:r>
            <a:r>
              <a:rPr lang="en-US" altLang="ko-KR" dirty="0"/>
              <a:t>: ", </a:t>
            </a:r>
            <a:r>
              <a:rPr lang="en-US" altLang="ko-KR" dirty="0" err="1"/>
              <a:t>coin100s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0" y="5005665"/>
            <a:ext cx="8229600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계산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지수</a:t>
            </a:r>
            <a:r>
              <a:rPr lang="en-US" altLang="ko-KR" dirty="0"/>
              <a:t>(power)</a:t>
            </a:r>
            <a:r>
              <a:rPr lang="ko-KR" altLang="en-US" dirty="0"/>
              <a:t>를 계산하려면 ** 연산자를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원리금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764" y="2357731"/>
            <a:ext cx="77956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&gt;&gt;&gt; 2 ** 7 </a:t>
            </a:r>
          </a:p>
          <a:p>
            <a:r>
              <a:rPr lang="en-US" altLang="ko-KR" dirty="0"/>
              <a:t>128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764" y="4449605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pt-BR" altLang="ko-KR" dirty="0"/>
              <a:t>&gt;&gt;&gt; a=1000</a:t>
            </a:r>
          </a:p>
          <a:p>
            <a:r>
              <a:rPr lang="pt-BR" altLang="ko-KR" dirty="0"/>
              <a:t>&gt;&gt;&gt; r=0.05</a:t>
            </a:r>
          </a:p>
          <a:p>
            <a:r>
              <a:rPr lang="pt-BR" altLang="ko-KR" dirty="0"/>
              <a:t>&gt;&gt;&gt; n=10</a:t>
            </a:r>
          </a:p>
          <a:p>
            <a:r>
              <a:rPr lang="pt-BR" altLang="ko-KR" dirty="0"/>
              <a:t>&gt;&gt;&gt; a*(1+r)**n</a:t>
            </a:r>
          </a:p>
          <a:p>
            <a:r>
              <a:rPr lang="pt-BR" altLang="ko-KR" dirty="0"/>
              <a:t>1628.894626777442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5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복합 연산자</a:t>
            </a:r>
            <a:r>
              <a:rPr lang="en-US" altLang="ko-KR" b="1" dirty="0"/>
              <a:t>(compound operator)</a:t>
            </a:r>
            <a:r>
              <a:rPr lang="ko-KR" altLang="en-US" dirty="0"/>
              <a:t>란 </a:t>
            </a:r>
            <a:r>
              <a:rPr lang="en-US" altLang="ko-KR" dirty="0"/>
              <a:t>+=</a:t>
            </a:r>
            <a:r>
              <a:rPr lang="ko-KR" altLang="en-US" dirty="0"/>
              <a:t>처럼 대입 연산자와 다른 연산자를 합쳐 놓은 연산자이다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61" y="2604995"/>
            <a:ext cx="409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09" y="2128569"/>
            <a:ext cx="43338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251" y="1816831"/>
            <a:ext cx="7795648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x = 1000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초깃값</a:t>
            </a:r>
            <a:r>
              <a:rPr lang="ko-KR" altLang="en-US" dirty="0"/>
              <a:t>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+= 2;</a:t>
            </a:r>
          </a:p>
          <a:p>
            <a:r>
              <a:rPr lang="en-US" altLang="ko-KR" dirty="0"/>
              <a:t>print("x +=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-= 2;</a:t>
            </a:r>
          </a:p>
          <a:p>
            <a:r>
              <a:rPr lang="en-US" altLang="ko-KR" dirty="0"/>
              <a:t>print("x -=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251" y="3813910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초깃값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+= 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-= 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r>
              <a:rPr lang="ko-KR" altLang="en-US" dirty="0"/>
              <a:t>은 소스 코드에 붙이는 </a:t>
            </a:r>
            <a:r>
              <a:rPr lang="ko-KR" altLang="en-US" dirty="0" err="1"/>
              <a:t>설명글와</a:t>
            </a:r>
            <a:r>
              <a:rPr lang="ko-KR" altLang="en-US" dirty="0"/>
              <a:t> 같은 것이다</a:t>
            </a:r>
            <a:r>
              <a:rPr lang="en-US" altLang="ko-KR" dirty="0"/>
              <a:t>. </a:t>
            </a:r>
            <a:r>
              <a:rPr lang="ko-KR" altLang="en-US" dirty="0"/>
              <a:t>주석은 프로그램이 하는 일을 설명한다</a:t>
            </a:r>
            <a:r>
              <a:rPr lang="en-US" altLang="ko-KR" dirty="0"/>
              <a:t>. </a:t>
            </a:r>
            <a:r>
              <a:rPr lang="ko-KR" altLang="en-US" dirty="0"/>
              <a:t>주석은 프로그램의 실행 결과에 영향을 끼치지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524" y="2970937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smtClean="0">
                <a:solidFill>
                  <a:srgbClr val="00B050"/>
                </a:solidFill>
              </a:rPr>
              <a:t>사용자로부터 </a:t>
            </a:r>
            <a:r>
              <a:rPr lang="ko-KR" altLang="en-US" dirty="0" err="1">
                <a:solidFill>
                  <a:srgbClr val="00B050"/>
                </a:solidFill>
              </a:rPr>
              <a:t>화씨온도를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입력받는다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err="1" smtClean="0"/>
              <a:t>ftemp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화씨온도</a:t>
            </a:r>
            <a:r>
              <a:rPr lang="en-US" altLang="ko-KR" dirty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ctemp</a:t>
            </a:r>
            <a:r>
              <a:rPr lang="en-US" altLang="ko-KR" dirty="0" smtClean="0"/>
              <a:t> </a:t>
            </a:r>
            <a:r>
              <a:rPr lang="en-US" altLang="ko-KR" dirty="0"/>
              <a:t>= (ftemp-32.0)*5.0/9.0 </a:t>
            </a:r>
            <a:r>
              <a:rPr lang="en-US" altLang="ko-KR" dirty="0" smtClean="0"/>
              <a:t> 	</a:t>
            </a: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화씨온도</a:t>
            </a:r>
            <a:r>
              <a:rPr lang="en-US" altLang="ko-KR" dirty="0">
                <a:solidFill>
                  <a:srgbClr val="00B050"/>
                </a:solidFill>
              </a:rPr>
              <a:t>-&gt;</a:t>
            </a:r>
            <a:r>
              <a:rPr lang="ko-KR" altLang="en-US" dirty="0" err="1">
                <a:solidFill>
                  <a:srgbClr val="00B050"/>
                </a:solidFill>
              </a:rPr>
              <a:t>섭씨온도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print</a:t>
            </a:r>
            <a:r>
              <a:rPr lang="en-US" altLang="ko-KR" dirty="0"/>
              <a:t>("</a:t>
            </a:r>
            <a:r>
              <a:rPr lang="ko-KR" altLang="en-US" dirty="0" err="1"/>
              <a:t>섭씨온도</a:t>
            </a:r>
            <a:r>
              <a:rPr lang="en-US" altLang="ko-KR" dirty="0"/>
              <a:t>:", </a:t>
            </a:r>
            <a:r>
              <a:rPr lang="en-US" altLang="ko-KR" dirty="0" err="1"/>
              <a:t>ctemp</a:t>
            </a:r>
            <a:r>
              <a:rPr lang="en-US" altLang="ko-KR" dirty="0"/>
              <a:t>)  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섭씨온도를</a:t>
            </a:r>
            <a:r>
              <a:rPr lang="ko-KR" altLang="en-US" dirty="0">
                <a:solidFill>
                  <a:srgbClr val="00B050"/>
                </a:solidFill>
              </a:rPr>
              <a:t> 화면에 출력한다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21" y="3045275"/>
            <a:ext cx="1304047" cy="1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0">
              <a:spcBef>
                <a:spcPct val="0"/>
              </a:spcBef>
            </a:pPr>
            <a:r>
              <a:rPr lang="ko-KR" alt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연산자의 우선 순위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16" y="3657239"/>
            <a:ext cx="3228863" cy="2503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83" y="1694386"/>
            <a:ext cx="6534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932" y="1666069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&gt;&gt;&gt; 10 + 20 /2</a:t>
            </a:r>
          </a:p>
          <a:p>
            <a:r>
              <a:rPr lang="en-US" altLang="ko-KR" dirty="0"/>
              <a:t>20.0</a:t>
            </a:r>
          </a:p>
          <a:p>
            <a:endParaRPr lang="en-US" altLang="ko-KR" dirty="0"/>
          </a:p>
          <a:p>
            <a:r>
              <a:rPr lang="en-US" altLang="ko-KR" dirty="0"/>
              <a:t>&gt;&gt;&gt; (10 + 20) /2</a:t>
            </a:r>
          </a:p>
          <a:p>
            <a:r>
              <a:rPr lang="en-US" altLang="ko-KR" dirty="0"/>
              <a:t>15.0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 순위표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90688"/>
            <a:ext cx="7086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평균을 구하고자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잘못된 부분은 어디일까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320" y="2326576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x =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(input("</a:t>
            </a:r>
            <a:r>
              <a:rPr lang="ko-KR" altLang="en-US" dirty="0">
                <a:solidFill>
                  <a:schemeClr val="tx1"/>
                </a:solidFill>
              </a:rPr>
              <a:t>첫 번째 수를 </a:t>
            </a:r>
            <a:r>
              <a:rPr lang="ko-KR" altLang="en-US" dirty="0" err="1">
                <a:solidFill>
                  <a:schemeClr val="tx1"/>
                </a:solidFill>
              </a:rPr>
              <a:t>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y =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(input("</a:t>
            </a:r>
            <a:r>
              <a:rPr lang="ko-KR" altLang="en-US" dirty="0">
                <a:solidFill>
                  <a:schemeClr val="tx1"/>
                </a:solidFill>
              </a:rPr>
              <a:t>두 번째 수를 </a:t>
            </a:r>
            <a:r>
              <a:rPr lang="ko-KR" altLang="en-US" dirty="0" err="1">
                <a:solidFill>
                  <a:schemeClr val="tx1"/>
                </a:solidFill>
              </a:rPr>
              <a:t>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z =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(input("</a:t>
            </a:r>
            <a:r>
              <a:rPr lang="ko-KR" altLang="en-US" dirty="0">
                <a:solidFill>
                  <a:schemeClr val="tx1"/>
                </a:solidFill>
              </a:rPr>
              <a:t>세 번째 수를 </a:t>
            </a:r>
            <a:r>
              <a:rPr lang="ko-KR" altLang="en-US" dirty="0" err="1">
                <a:solidFill>
                  <a:schemeClr val="tx1"/>
                </a:solidFill>
              </a:rPr>
              <a:t>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avg</a:t>
            </a:r>
            <a:r>
              <a:rPr lang="en-US" altLang="ko-KR" dirty="0">
                <a:solidFill>
                  <a:schemeClr val="tx1"/>
                </a:solidFill>
              </a:rPr>
              <a:t> = x + y + z / 3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print("</a:t>
            </a:r>
            <a:r>
              <a:rPr lang="ko-KR" altLang="en-US" dirty="0">
                <a:solidFill>
                  <a:schemeClr val="tx1"/>
                </a:solidFill>
              </a:rPr>
              <a:t>평균 </a:t>
            </a:r>
            <a:r>
              <a:rPr lang="en-US" altLang="ko-KR" dirty="0">
                <a:solidFill>
                  <a:schemeClr val="tx1"/>
                </a:solidFill>
              </a:rPr>
              <a:t>=", </a:t>
            </a:r>
            <a:r>
              <a:rPr lang="en-US" altLang="ko-KR" dirty="0" err="1">
                <a:solidFill>
                  <a:schemeClr val="tx1"/>
                </a:solidFill>
              </a:rPr>
              <a:t>avg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4201668"/>
            <a:ext cx="7795648" cy="13280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40.0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57" y="195039"/>
            <a:ext cx="1107799" cy="989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849" y="1971675"/>
            <a:ext cx="1323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648" y="1859339"/>
            <a:ext cx="7874404" cy="441717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(3) n-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각형을 그리는 프로그램을 작성해본다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8" y="2281710"/>
            <a:ext cx="5908250" cy="1786215"/>
          </a:xfrm>
          <a:prstGeom prst="rect">
            <a:avLst/>
          </a:prstGeom>
        </p:spPr>
      </p:pic>
      <p:pic>
        <p:nvPicPr>
          <p:cNvPr id="13" name="Picture 2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67" y="5123402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4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2006979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z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avg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(x + y + z) / 3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avg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4201668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20.0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수식은 </a:t>
            </a:r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피연산자와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 연산자로 이루어진다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덧셈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뺄셈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곱셈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나눗셈을 위하여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+, -, *, /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기호를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지수 연산자는 **이다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나눗셈에서 몫을 계산하려면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나눗셈에서 나머지를 계산하려면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*와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+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–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보다 우선순위가 높다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연산자의 우선 순서를 변경하려면 괄호를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수식은 어디에나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우리가 즐겨보는 영화의 컴퓨터 그래픽 장면들이 컴퓨터의 계산 기능을 통하여 이루어진다는 것은 아주 흥미롭다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들어서 건물들의 폭발 장면은 물리학의 여러 가지 공식들을 이용하여 컴퓨터로 계산한 결과를 화면에 표시하는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07" y="3536830"/>
            <a:ext cx="5948365" cy="30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2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피연산자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수식</a:t>
            </a:r>
            <a:r>
              <a:rPr lang="en-US" altLang="ko-KR" sz="2000" dirty="0"/>
              <a:t>(expression</a:t>
            </a:r>
            <a:r>
              <a:rPr lang="en-US" altLang="ko-KR" sz="2000" dirty="0" smtClean="0"/>
              <a:t>)=</a:t>
            </a:r>
            <a:r>
              <a:rPr lang="ko-KR" altLang="en-US" sz="2000" dirty="0" smtClean="0"/>
              <a:t>피연산자들과 </a:t>
            </a:r>
            <a:r>
              <a:rPr lang="ko-KR" altLang="en-US" sz="2000" dirty="0"/>
              <a:t>연산자의 </a:t>
            </a:r>
            <a:r>
              <a:rPr lang="ko-KR" altLang="en-US" sz="2000" dirty="0" smtClean="0"/>
              <a:t>조합</a:t>
            </a:r>
            <a:endParaRPr lang="en-US" altLang="ko-KR" sz="2000" dirty="0" smtClean="0"/>
          </a:p>
          <a:p>
            <a:r>
              <a:rPr lang="ko-KR" altLang="en-US" sz="2000" dirty="0" smtClean="0"/>
              <a:t>연산자</a:t>
            </a:r>
            <a:r>
              <a:rPr lang="en-US" altLang="ko-KR" sz="2000" dirty="0"/>
              <a:t>(operator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>:</a:t>
            </a:r>
            <a:r>
              <a:rPr lang="ko-KR" altLang="en-US" sz="2000" dirty="0" smtClean="0"/>
              <a:t> 연산을 </a:t>
            </a:r>
            <a:r>
              <a:rPr lang="ko-KR" altLang="en-US" sz="2000" dirty="0"/>
              <a:t>나타내는 </a:t>
            </a:r>
            <a:r>
              <a:rPr lang="ko-KR" altLang="en-US" sz="2000" dirty="0" smtClean="0"/>
              <a:t>기호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피연산자</a:t>
            </a:r>
            <a:r>
              <a:rPr lang="en-US" altLang="ko-KR" sz="2000" dirty="0"/>
              <a:t>(operand</a:t>
            </a:r>
            <a:r>
              <a:rPr lang="en-US" altLang="ko-KR" sz="2000" dirty="0" smtClean="0"/>
              <a:t>):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연산의 대상이 되는 </a:t>
            </a:r>
            <a:r>
              <a:rPr lang="ko-KR" altLang="en-US" sz="2000" dirty="0" smtClean="0"/>
              <a:t>값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19" y="5333030"/>
            <a:ext cx="2130902" cy="9346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33" y="3161908"/>
            <a:ext cx="4305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 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/>
              <a:t>곱셈</a:t>
            </a:r>
            <a:r>
              <a:rPr lang="en-US" altLang="ko-KR" sz="2000" dirty="0"/>
              <a:t>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ko-KR" altLang="en-US" sz="2000" dirty="0" smtClean="0"/>
              <a:t>연산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" y="2275126"/>
            <a:ext cx="8134709" cy="2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8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나눗셈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 4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1.75</a:t>
            </a:r>
          </a:p>
          <a:p>
            <a:endParaRPr lang="en-US" altLang="ko-KR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// 4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2" y="3312204"/>
            <a:ext cx="3748504" cy="23606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75763" y="4470789"/>
            <a:ext cx="3151573" cy="112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파이썬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버전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2.X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에서는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연산자의 결과가 정수가 됩니다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주의하세요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3510163"/>
            <a:ext cx="7795648" cy="13280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7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1903193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//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%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2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67" y="5123402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6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연산자의 용도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짝수와 홀수의 구분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3510163"/>
            <a:ext cx="7795648" cy="715089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28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2595651"/>
            <a:ext cx="77956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print(number%2)</a:t>
            </a:r>
          </a:p>
        </p:txBody>
      </p:sp>
    </p:spTree>
    <p:extLst>
      <p:ext uri="{BB962C8B-B14F-4D97-AF65-F5344CB8AC3E}">
        <p14:creationId xmlns:p14="http://schemas.microsoft.com/office/powerpoint/2010/main" val="15907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제2장 변수 소개(강의)</Template>
  <TotalTime>1679</TotalTime>
  <Words>1017</Words>
  <Application>Microsoft Office PowerPoint</Application>
  <PresentationFormat>화면 슬라이드 쇼(4:3)</PresentationFormat>
  <Paragraphs>214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3장 계산해봅시다.</vt:lpstr>
      <vt:lpstr>이번 장에서 만들 프로그램</vt:lpstr>
      <vt:lpstr>이번 장에서 만들 프로그램</vt:lpstr>
      <vt:lpstr>수식은 어디에나 있다.</vt:lpstr>
      <vt:lpstr>연산자와 피연산자</vt:lpstr>
      <vt:lpstr>산술 연산자</vt:lpstr>
      <vt:lpstr>나눗셈</vt:lpstr>
      <vt:lpstr>나머지 연산자</vt:lpstr>
      <vt:lpstr>나머지 연산자의 용도</vt:lpstr>
      <vt:lpstr>나머지 연산자의 용도</vt:lpstr>
      <vt:lpstr>Lab: 다각형 그리기</vt:lpstr>
      <vt:lpstr>Solution </vt:lpstr>
      <vt:lpstr>Lab: 커피 가게 매출 계산하기</vt:lpstr>
      <vt:lpstr>Solution </vt:lpstr>
      <vt:lpstr>Lab: 화씨온도를  섭씨온도로 변환하기</vt:lpstr>
      <vt:lpstr>Solution </vt:lpstr>
      <vt:lpstr>Lab: BMI 계산하기</vt:lpstr>
      <vt:lpstr>Solution </vt:lpstr>
      <vt:lpstr>Lab: 자동 판매기 프로그램</vt:lpstr>
      <vt:lpstr>Solution </vt:lpstr>
      <vt:lpstr>지수 계산</vt:lpstr>
      <vt:lpstr>복합 연산자</vt:lpstr>
      <vt:lpstr>복합 연산자</vt:lpstr>
      <vt:lpstr>복합 연산자</vt:lpstr>
      <vt:lpstr>주석</vt:lpstr>
      <vt:lpstr>연산자의 우선 순위</vt:lpstr>
      <vt:lpstr>괄호의 사용</vt:lpstr>
      <vt:lpstr>우선 순위표</vt:lpstr>
      <vt:lpstr>Lab: 평균 구하기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324</cp:revision>
  <dcterms:created xsi:type="dcterms:W3CDTF">2007-06-29T06:43:39Z</dcterms:created>
  <dcterms:modified xsi:type="dcterms:W3CDTF">2017-01-15T12:05:55Z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