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6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22" r:id="rId17"/>
    <p:sldId id="348" r:id="rId18"/>
    <p:sldId id="350" r:id="rId19"/>
    <p:sldId id="323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1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68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51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굴림" panose="020B0600000101010101" pitchFamily="50" charset="-127"/>
              <a:buChar char="▶"/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98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4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0950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4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8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73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972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699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4\lab1.py.ba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N:\&#45236;%20&#47928;&#49436;\&#54028;&#51060;&#50028;\&#44053;&#51032;&#51088;&#47308;\sources\chap04\lab6.py.bat" TargetMode="Externa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4\lab1.py.ba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4\lab2.py.ba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4\lab5.py.ba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4\lab6.py.ba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ko-KR" altLang="en-US" b="0" dirty="0"/>
              <a:t>자료의 종류에는 어떤 것들이 있나요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96" y="550737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19359" y="973799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19359" y="178590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문자열을 </a:t>
            </a:r>
            <a:r>
              <a:rPr lang="ko-KR" altLang="en-US" dirty="0"/>
              <a:t>정수로 </a:t>
            </a:r>
            <a:r>
              <a:rPr lang="ko-KR" altLang="en-US" dirty="0" smtClean="0"/>
              <a:t>변환</a:t>
            </a:r>
            <a:endParaRPr lang="en-US" altLang="ko-KR" dirty="0"/>
          </a:p>
          <a:p>
            <a:r>
              <a:rPr lang="en-US" altLang="ko-KR" dirty="0" smtClean="0"/>
              <a:t>float():</a:t>
            </a:r>
            <a:r>
              <a:rPr lang="ko-KR" altLang="en-US" dirty="0" smtClean="0"/>
              <a:t> </a:t>
            </a:r>
            <a:r>
              <a:rPr lang="ko-KR" altLang="en-US" dirty="0"/>
              <a:t>문자열을 실수로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3113260"/>
            <a:ext cx="5900468" cy="1563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 dirty="0"/>
              <a:t>t = 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</a:t>
            </a:r>
          </a:p>
          <a:p>
            <a:r>
              <a:rPr lang="en-US" altLang="ko-KR" i="1" dirty="0"/>
              <a:t>x = </a:t>
            </a:r>
            <a:r>
              <a:rPr lang="en-US" altLang="ko-KR" i="1" dirty="0" err="1"/>
              <a:t>int</a:t>
            </a:r>
            <a:r>
              <a:rPr lang="en-US" altLang="ko-KR" i="1" dirty="0"/>
              <a:t>(t)</a:t>
            </a:r>
          </a:p>
          <a:p>
            <a:r>
              <a:rPr lang="en-US" altLang="ko-KR" i="1" dirty="0"/>
              <a:t>t = 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</a:t>
            </a:r>
          </a:p>
          <a:p>
            <a:r>
              <a:rPr lang="en-US" altLang="ko-KR" i="1" dirty="0"/>
              <a:t>y = </a:t>
            </a:r>
            <a:r>
              <a:rPr lang="en-US" altLang="ko-KR" i="1" dirty="0" err="1"/>
              <a:t>int</a:t>
            </a:r>
            <a:r>
              <a:rPr lang="en-US" altLang="ko-KR" i="1" dirty="0"/>
              <a:t>(t)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x+y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95223" y="4905362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100</a:t>
            </a:r>
          </a:p>
          <a:p>
            <a:r>
              <a:rPr lang="ko-KR" altLang="en-US" dirty="0"/>
              <a:t>정수를 입력하시오</a:t>
            </a:r>
            <a:r>
              <a:rPr lang="en-US" altLang="ko-KR" dirty="0"/>
              <a:t>: 200</a:t>
            </a:r>
          </a:p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2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코드에 오류가 발생하는 이유는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2250619"/>
            <a:ext cx="7944928" cy="1856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print('</a:t>
            </a:r>
            <a:r>
              <a:rPr lang="ko-KR" altLang="en-US" dirty="0"/>
              <a:t>나는 현재 </a:t>
            </a:r>
            <a:r>
              <a:rPr lang="en-US" altLang="ko-KR" dirty="0"/>
              <a:t>' + 21 + '</a:t>
            </a:r>
            <a:r>
              <a:rPr lang="ko-KR" altLang="en-US" dirty="0"/>
              <a:t>살이다</a:t>
            </a:r>
            <a:r>
              <a:rPr lang="en-US" altLang="ko-KR" dirty="0"/>
              <a:t>.')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Traceback</a:t>
            </a:r>
            <a:r>
              <a:rPr lang="en-US" altLang="ko-KR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File "&lt;</a:t>
            </a:r>
            <a:r>
              <a:rPr lang="en-US" altLang="ko-KR" dirty="0" err="1">
                <a:solidFill>
                  <a:srgbClr val="FF0000"/>
                </a:solidFill>
              </a:rPr>
              <a:t>pyshell#1</a:t>
            </a:r>
            <a:r>
              <a:rPr lang="en-US" altLang="ko-KR" dirty="0">
                <a:solidFill>
                  <a:srgbClr val="FF0000"/>
                </a:solidFill>
              </a:rPr>
              <a:t>&gt;", line 1, in &lt;module&gt;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print('</a:t>
            </a:r>
            <a:r>
              <a:rPr lang="ko-KR" altLang="en-US" dirty="0">
                <a:solidFill>
                  <a:srgbClr val="FF0000"/>
                </a:solidFill>
              </a:rPr>
              <a:t>나는 현재 </a:t>
            </a:r>
            <a:r>
              <a:rPr lang="en-US" altLang="ko-KR" dirty="0">
                <a:solidFill>
                  <a:srgbClr val="FF0000"/>
                </a:solidFill>
              </a:rPr>
              <a:t>' + 21 + '</a:t>
            </a:r>
            <a:r>
              <a:rPr lang="ko-KR" altLang="en-US" dirty="0">
                <a:solidFill>
                  <a:srgbClr val="FF0000"/>
                </a:solidFill>
              </a:rPr>
              <a:t>살이다</a:t>
            </a:r>
            <a:r>
              <a:rPr lang="en-US" altLang="ko-KR" dirty="0">
                <a:solidFill>
                  <a:srgbClr val="FF0000"/>
                </a:solidFill>
              </a:rPr>
              <a:t>.')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TypeError</a:t>
            </a:r>
            <a:r>
              <a:rPr lang="en-US" altLang="ko-KR" dirty="0">
                <a:solidFill>
                  <a:srgbClr val="FF0000"/>
                </a:solidFill>
              </a:rPr>
              <a:t>: Can't convert '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' object to </a:t>
            </a:r>
            <a:r>
              <a:rPr lang="en-US" altLang="ko-KR" dirty="0" err="1">
                <a:solidFill>
                  <a:srgbClr val="FF0000"/>
                </a:solidFill>
              </a:rPr>
              <a:t>str</a:t>
            </a:r>
            <a:r>
              <a:rPr lang="en-US" altLang="ko-KR" dirty="0">
                <a:solidFill>
                  <a:srgbClr val="FF0000"/>
                </a:solidFill>
              </a:rPr>
              <a:t> implicitly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80" y="4772205"/>
            <a:ext cx="7524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252159" y="4304580"/>
            <a:ext cx="5287992" cy="845389"/>
          </a:xfrm>
          <a:prstGeom prst="wedgeRoundRectCallout">
            <a:avLst>
              <a:gd name="adj1" fmla="val -49699"/>
              <a:gd name="adj2" fmla="val 60201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문자열과 숫자를 합칠 수 없는 의미입니다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8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-&gt;</a:t>
            </a:r>
            <a:r>
              <a:rPr lang="ko-KR" altLang="en-US" dirty="0"/>
              <a:t>문자열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250619"/>
            <a:ext cx="7944928" cy="18728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print('</a:t>
            </a:r>
            <a:r>
              <a:rPr lang="ko-KR" altLang="en-US" dirty="0"/>
              <a:t>나는 현재 </a:t>
            </a:r>
            <a:r>
              <a:rPr lang="en-US" altLang="ko-KR" dirty="0"/>
              <a:t>' + </a:t>
            </a:r>
            <a:r>
              <a:rPr lang="en-US" altLang="ko-KR" dirty="0" err="1"/>
              <a:t>str</a:t>
            </a:r>
            <a:r>
              <a:rPr lang="en-US" altLang="ko-KR" dirty="0"/>
              <a:t>(21) + '</a:t>
            </a:r>
            <a:r>
              <a:rPr lang="ko-KR" altLang="en-US" dirty="0"/>
              <a:t>살이다</a:t>
            </a:r>
            <a:r>
              <a:rPr lang="en-US" altLang="ko-KR" dirty="0"/>
              <a:t>.')</a:t>
            </a:r>
          </a:p>
          <a:p>
            <a:r>
              <a:rPr lang="ko-KR" altLang="en-US" dirty="0"/>
              <a:t>나는 현재 </a:t>
            </a:r>
            <a:r>
              <a:rPr lang="en-US" altLang="ko-KR" dirty="0"/>
              <a:t>21</a:t>
            </a:r>
            <a:r>
              <a:rPr lang="ko-KR" altLang="en-US" dirty="0"/>
              <a:t>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&gt;&gt;&gt; print('</a:t>
            </a:r>
            <a:r>
              <a:rPr lang="ko-KR" altLang="en-US" dirty="0"/>
              <a:t>원주율은 </a:t>
            </a:r>
            <a:r>
              <a:rPr lang="en-US" altLang="ko-KR" dirty="0"/>
              <a:t>' + </a:t>
            </a:r>
            <a:r>
              <a:rPr lang="en-US" altLang="ko-KR" dirty="0" err="1"/>
              <a:t>str</a:t>
            </a:r>
            <a:r>
              <a:rPr lang="en-US" altLang="ko-KR" dirty="0"/>
              <a:t>(3.14) + '</a:t>
            </a:r>
            <a:r>
              <a:rPr lang="ko-KR" altLang="en-US" dirty="0"/>
              <a:t>입니다</a:t>
            </a:r>
            <a:r>
              <a:rPr lang="en-US" altLang="ko-KR" dirty="0"/>
              <a:t>.')</a:t>
            </a:r>
          </a:p>
          <a:p>
            <a:r>
              <a:rPr lang="ko-KR" altLang="en-US" dirty="0"/>
              <a:t>원주율은 </a:t>
            </a:r>
            <a:r>
              <a:rPr lang="en-US" altLang="ko-KR" dirty="0"/>
              <a:t>3.14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9" y="4270074"/>
            <a:ext cx="6211378" cy="215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6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접합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문자열을 합치려면 </a:t>
            </a:r>
            <a:r>
              <a:rPr lang="en-US" altLang="ko-KR" dirty="0" smtClean="0"/>
              <a:t>-&gt;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250620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'Hello ' + 'World!'</a:t>
            </a:r>
          </a:p>
          <a:p>
            <a:r>
              <a:rPr lang="en-US" altLang="ko-KR" dirty="0"/>
              <a:t>'Hello World!'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63" y="3666227"/>
            <a:ext cx="4749653" cy="23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5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반복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문자열을 반복하려면 </a:t>
            </a:r>
            <a:r>
              <a:rPr lang="en-US" altLang="ko-KR" dirty="0"/>
              <a:t>-&gt; </a:t>
            </a:r>
            <a:r>
              <a:rPr lang="en-US" altLang="ko-KR" dirty="0" smtClean="0"/>
              <a:t>* </a:t>
            </a:r>
            <a:r>
              <a:rPr lang="ko-KR" altLang="en-US" dirty="0"/>
              <a:t>연산자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41" y="2299503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message = " Congratulations!"</a:t>
            </a:r>
          </a:p>
          <a:p>
            <a:r>
              <a:rPr lang="en-US" altLang="ko-KR" dirty="0"/>
              <a:t>&gt;&gt;&gt; print(message*3)</a:t>
            </a:r>
          </a:p>
          <a:p>
            <a:r>
              <a:rPr lang="en-US" altLang="ko-KR" dirty="0" err="1"/>
              <a:t>Congratulations!Congratulations!Congratulations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741" y="3952900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print("="*50)</a:t>
            </a:r>
          </a:p>
          <a:p>
            <a:r>
              <a:rPr lang="en-US" altLang="ko-KR" dirty="0"/>
              <a:t>==================================================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7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문자열에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포함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문자열에 변수의 값을 삽입하여 출력하고 싶으면 </a:t>
            </a:r>
            <a:r>
              <a:rPr lang="en-US" altLang="ko-KR" dirty="0" smtClean="0"/>
              <a:t>-&gt;%</a:t>
            </a:r>
            <a:r>
              <a:rPr lang="ko-KR" altLang="en-US" dirty="0" smtClean="0"/>
              <a:t>기호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852031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price = 10000</a:t>
            </a:r>
          </a:p>
          <a:p>
            <a:r>
              <a:rPr lang="en-US" altLang="ko-KR" dirty="0"/>
              <a:t>&gt;&gt;&gt; print("</a:t>
            </a:r>
            <a:r>
              <a:rPr lang="ko-KR" altLang="en-US" dirty="0"/>
              <a:t>상품의 가격은 </a:t>
            </a:r>
            <a:r>
              <a:rPr lang="en-US" altLang="ko-KR" dirty="0"/>
              <a:t>%s</a:t>
            </a:r>
            <a:r>
              <a:rPr lang="ko-KR" altLang="en-US" dirty="0"/>
              <a:t>원입니다</a:t>
            </a:r>
            <a:r>
              <a:rPr lang="en-US" altLang="ko-KR" dirty="0"/>
              <a:t>." % price)</a:t>
            </a:r>
          </a:p>
          <a:p>
            <a:r>
              <a:rPr lang="ko-KR" altLang="en-US" dirty="0"/>
              <a:t>상품의 가격은 </a:t>
            </a:r>
            <a:r>
              <a:rPr lang="en-US" altLang="ko-KR" dirty="0"/>
              <a:t>10000</a:t>
            </a:r>
            <a:r>
              <a:rPr lang="ko-KR" altLang="en-US" dirty="0"/>
              <a:t>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9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거북이와 </a:t>
            </a:r>
            <a:r>
              <a:rPr lang="ko-KR" altLang="en-US" dirty="0" err="1" smtClean="0"/>
              <a:t>인사해보자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사용자의 이름을 받아서 다음과 같이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813" y="228600"/>
            <a:ext cx="1107799" cy="98949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04" y="2580196"/>
            <a:ext cx="490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049650" y="4942890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문자열을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/>
              <a:t>이름을 입력하시오</a:t>
            </a:r>
            <a:r>
              <a:rPr lang="en-US" altLang="ko-KR" dirty="0"/>
              <a:t>: ")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63" y="3382813"/>
            <a:ext cx="2335063" cy="153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문자열을 출력하는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 err="1"/>
              <a:t>터틀</a:t>
            </a:r>
            <a:r>
              <a:rPr lang="ko-KR" altLang="en-US" dirty="0"/>
              <a:t> </a:t>
            </a:r>
            <a:r>
              <a:rPr lang="ko-KR" altLang="en-US" dirty="0" err="1"/>
              <a:t>인사드립니다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94" y="4011283"/>
            <a:ext cx="490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4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3"/>
            <a:ext cx="8229600" cy="39076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/>
              <a:t>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?" + s +"</a:t>
            </a:r>
            <a:r>
              <a:rPr lang="ko-KR" altLang="en-US" dirty="0"/>
              <a:t>씨</a:t>
            </a:r>
            <a:r>
              <a:rPr lang="en-US" altLang="ko-KR" dirty="0"/>
              <a:t>, </a:t>
            </a:r>
            <a:r>
              <a:rPr lang="ko-KR" altLang="en-US" dirty="0" err="1"/>
              <a:t>터틀</a:t>
            </a:r>
            <a:r>
              <a:rPr lang="ko-KR" altLang="en-US" dirty="0"/>
              <a:t> </a:t>
            </a:r>
            <a:r>
              <a:rPr lang="ko-KR" altLang="en-US" dirty="0" err="1"/>
              <a:t>인사드립니다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89" y="3160952"/>
            <a:ext cx="2672111" cy="24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4" y="5583178"/>
            <a:ext cx="8755811" cy="98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83" y="4192984"/>
            <a:ext cx="45053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83" y="1693743"/>
            <a:ext cx="4981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7764" y="1509077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터틀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그래픽의 거북이와 인사하는 프로그램을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작성해 보자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764" y="4011284"/>
            <a:ext cx="810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여러 개의 색상을 리스트에 저장하였다가 하나씩 꺼내서 원들을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그려 보자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726358" y="2672729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726358" y="5094702"/>
            <a:ext cx="1390124" cy="1153110"/>
            <a:chOff x="7522761" y="5086723"/>
            <a:chExt cx="1390124" cy="1153110"/>
          </a:xfrm>
        </p:grpSpPr>
        <p:pic>
          <p:nvPicPr>
            <p:cNvPr id="14" name="Picture 2">
              <a:hlinkClick r:id="rId6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 문자 추출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문자열에서 개별 문자들을 </a:t>
            </a:r>
            <a:r>
              <a:rPr lang="ko-KR" altLang="en-US" dirty="0" smtClean="0"/>
              <a:t>추출하려면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인덱스라는 번호를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2" y="2376217"/>
            <a:ext cx="52006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345" y="4910432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 = "Monty Python"</a:t>
            </a:r>
          </a:p>
          <a:p>
            <a:r>
              <a:rPr lang="en-US" altLang="ko-KR" dirty="0"/>
              <a:t>print(s[6:10])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345" y="5793883"/>
            <a:ext cx="7944928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Pyth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18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문자열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52" y="1551497"/>
            <a:ext cx="54292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345" y="4468483"/>
            <a:ext cx="7944928" cy="10955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print("</a:t>
            </a:r>
            <a:r>
              <a:rPr lang="ko-KR" altLang="en-US" dirty="0"/>
              <a:t>말 한마디로</a:t>
            </a:r>
            <a:r>
              <a:rPr lang="en-US" altLang="ko-KR" dirty="0"/>
              <a:t>\n</a:t>
            </a:r>
            <a:r>
              <a:rPr lang="ko-KR" altLang="en-US" dirty="0"/>
              <a:t>천 냥 빚을 갚는다</a:t>
            </a:r>
            <a:r>
              <a:rPr lang="en-US" altLang="ko-KR" dirty="0"/>
              <a:t>")</a:t>
            </a:r>
          </a:p>
          <a:p>
            <a:r>
              <a:rPr lang="ko-KR" altLang="en-US" dirty="0"/>
              <a:t>말 한마디로</a:t>
            </a:r>
          </a:p>
          <a:p>
            <a:r>
              <a:rPr lang="ko-KR" altLang="en-US" dirty="0"/>
              <a:t>천 냥 빚을 갚는다</a:t>
            </a:r>
          </a:p>
        </p:txBody>
      </p:sp>
    </p:spTree>
    <p:extLst>
      <p:ext uri="{BB962C8B-B14F-4D97-AF65-F5344CB8AC3E}">
        <p14:creationId xmlns:p14="http://schemas.microsoft.com/office/powerpoint/2010/main" val="331788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친근하게 대화하는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변수를 사용하여 사용자의 이름과 나이를 문자열 형태로 기억했다가 출력할 때 사용하는 </a:t>
            </a:r>
            <a:r>
              <a:rPr lang="ko-KR" altLang="en-US" dirty="0" smtClean="0"/>
              <a:t>프로그램을 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문자열의 길이를 계산할 때는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12" y="2297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12" y="2666192"/>
            <a:ext cx="708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630412" y="5336854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26941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print('</a:t>
            </a:r>
            <a:r>
              <a:rPr lang="ko-KR" altLang="en-US" dirty="0"/>
              <a:t>안녕하세요</a:t>
            </a:r>
            <a:r>
              <a:rPr lang="en-US" altLang="ko-KR" dirty="0"/>
              <a:t>?')</a:t>
            </a:r>
          </a:p>
          <a:p>
            <a:r>
              <a:rPr lang="en-US" altLang="ko-KR" dirty="0"/>
              <a:t>name = input('</a:t>
            </a:r>
            <a:r>
              <a:rPr lang="ko-KR" altLang="en-US" dirty="0"/>
              <a:t>이름이 어떻게 되시나요</a:t>
            </a:r>
            <a:r>
              <a:rPr lang="en-US" altLang="ko-KR" dirty="0"/>
              <a:t>? ')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만나서 반갑습니다</a:t>
            </a:r>
            <a:r>
              <a:rPr lang="en-US" altLang="ko-KR" dirty="0"/>
              <a:t>.' + name + "</a:t>
            </a:r>
            <a:r>
              <a:rPr lang="ko-KR" altLang="en-US" dirty="0"/>
              <a:t>씨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이름의 길이는 다음과 같군요</a:t>
            </a:r>
            <a:r>
              <a:rPr lang="en-US" altLang="ko-KR" dirty="0"/>
              <a:t>:', end=' 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(name))</a:t>
            </a:r>
          </a:p>
          <a:p>
            <a:endParaRPr lang="en-US" altLang="ko-KR" dirty="0"/>
          </a:p>
          <a:p>
            <a:r>
              <a:rPr lang="en-US" altLang="ko-KR" dirty="0"/>
              <a:t>age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나이가 어떻게 되나요</a:t>
            </a:r>
            <a:r>
              <a:rPr lang="en-US" altLang="ko-KR" dirty="0"/>
              <a:t>? 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내년이면</a:t>
            </a:r>
            <a:r>
              <a:rPr lang="en-US" altLang="ko-KR" dirty="0"/>
              <a:t>",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age+1</a:t>
            </a:r>
            <a:r>
              <a:rPr lang="en-US" altLang="ko-KR" dirty="0"/>
              <a:t>), "</a:t>
            </a:r>
            <a:r>
              <a:rPr lang="ko-KR" altLang="en-US" dirty="0"/>
              <a:t>이 되시는군요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62655"/>
            <a:ext cx="8229600" cy="156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연</a:t>
            </a:r>
            <a:r>
              <a:rPr lang="en-US" altLang="ko-KR" b="0" dirty="0"/>
              <a:t>, </a:t>
            </a:r>
            <a:r>
              <a:rPr lang="ko-KR" altLang="en-US" b="0" dirty="0"/>
              <a:t>월</a:t>
            </a:r>
            <a:r>
              <a:rPr lang="en-US" altLang="ko-KR" b="0" dirty="0"/>
              <a:t>, </a:t>
            </a:r>
            <a:r>
              <a:rPr lang="ko-KR" altLang="en-US" b="0" dirty="0"/>
              <a:t>일을 합하여 출력하기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문자열을 저장하는 변수를 사용하여 사용자가 입력하는 오늘의 연도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모두 </a:t>
            </a:r>
            <a:r>
              <a:rPr lang="ko-KR" altLang="en-US" dirty="0" smtClean="0"/>
              <a:t>합하여 화면에 </a:t>
            </a:r>
            <a:r>
              <a:rPr lang="ko-KR" altLang="en-US" dirty="0"/>
              <a:t>출력하는 프로그램을 </a:t>
            </a:r>
            <a:r>
              <a:rPr lang="ko-KR" altLang="en-US" dirty="0" smtClean="0"/>
              <a:t>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31" y="2297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2" y="2868463"/>
            <a:ext cx="8562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2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15295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year = input("</a:t>
            </a:r>
            <a:r>
              <a:rPr lang="ko-KR" altLang="en-US" dirty="0"/>
              <a:t>오늘의 연도를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month = input("</a:t>
            </a:r>
            <a:r>
              <a:rPr lang="ko-KR" altLang="en-US" dirty="0"/>
              <a:t>오늘의 월을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date = input("</a:t>
            </a:r>
            <a:r>
              <a:rPr lang="ko-KR" altLang="en-US" dirty="0"/>
              <a:t>오늘의 일을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오늘은</a:t>
            </a:r>
            <a:r>
              <a:rPr lang="en-US" altLang="ko-KR" dirty="0"/>
              <a:t>", year+"</a:t>
            </a:r>
            <a:r>
              <a:rPr lang="ko-KR" altLang="en-US" dirty="0"/>
              <a:t>년</a:t>
            </a:r>
            <a:r>
              <a:rPr lang="en-US" altLang="ko-KR" dirty="0"/>
              <a:t>", month+"</a:t>
            </a:r>
            <a:r>
              <a:rPr lang="ko-KR" altLang="en-US" dirty="0"/>
              <a:t>월</a:t>
            </a:r>
            <a:r>
              <a:rPr lang="en-US" altLang="ko-KR" dirty="0"/>
              <a:t>", date+"</a:t>
            </a:r>
            <a:r>
              <a:rPr lang="ko-KR" altLang="en-US" dirty="0"/>
              <a:t>일입니다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06505"/>
            <a:ext cx="8229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2050</a:t>
            </a:r>
            <a:r>
              <a:rPr lang="ko-KR" altLang="en-US" b="0" dirty="0"/>
              <a:t>년에는 몇 살이 될까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자신이 </a:t>
            </a:r>
            <a:r>
              <a:rPr lang="en-US" altLang="ko-KR" dirty="0" smtClean="0"/>
              <a:t>2050</a:t>
            </a:r>
            <a:r>
              <a:rPr lang="ko-KR" altLang="en-US" dirty="0"/>
              <a:t>년에 몇 살이 될 것인지를 계산하는 프로그램을 </a:t>
            </a:r>
            <a:r>
              <a:rPr lang="ko-KR" altLang="en-US" dirty="0" smtClean="0"/>
              <a:t>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20" y="191219"/>
            <a:ext cx="1107799" cy="98949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66988"/>
            <a:ext cx="8238239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7252" y="4603812"/>
            <a:ext cx="8229600" cy="15295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time</a:t>
            </a:r>
          </a:p>
          <a:p>
            <a:r>
              <a:rPr lang="en-US" altLang="ko-KR" dirty="0"/>
              <a:t>now = </a:t>
            </a:r>
            <a:r>
              <a:rPr lang="en-US" altLang="ko-KR" dirty="0" err="1"/>
              <a:t>time.time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thisYear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(1970 + now//(365*24*3600))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올해는 </a:t>
            </a:r>
            <a:r>
              <a:rPr lang="en-US" altLang="ko-KR" dirty="0"/>
              <a:t>" +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thisYear</a:t>
            </a:r>
            <a:r>
              <a:rPr lang="en-US" altLang="ko-KR" dirty="0"/>
              <a:t>)+"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2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25819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now = </a:t>
            </a:r>
            <a:r>
              <a:rPr lang="en-US" altLang="ko-KR" dirty="0" err="1"/>
              <a:t>time.time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thisYear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(1970 + now//(365*24*3600))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올해는 </a:t>
            </a:r>
            <a:r>
              <a:rPr lang="en-US" altLang="ko-KR" dirty="0"/>
              <a:t>" +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thisYear</a:t>
            </a:r>
            <a:r>
              <a:rPr lang="en-US" altLang="ko-KR" dirty="0"/>
              <a:t>)+"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age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몇 살이신지요</a:t>
            </a:r>
            <a:r>
              <a:rPr lang="en-US" altLang="ko-KR" dirty="0"/>
              <a:t>? "))</a:t>
            </a:r>
          </a:p>
          <a:p>
            <a:r>
              <a:rPr lang="en-US" altLang="ko-KR" dirty="0"/>
              <a:t>print("2050</a:t>
            </a:r>
            <a:r>
              <a:rPr lang="ko-KR" altLang="en-US" dirty="0"/>
              <a:t>년에는 </a:t>
            </a:r>
            <a:r>
              <a:rPr lang="en-US" altLang="ko-KR" dirty="0"/>
              <a:t>"+</a:t>
            </a:r>
            <a:r>
              <a:rPr lang="en-US" altLang="ko-KR" dirty="0" err="1"/>
              <a:t>str</a:t>
            </a:r>
            <a:r>
              <a:rPr lang="en-US" altLang="ko-KR" dirty="0"/>
              <a:t>(age + 2050-</a:t>
            </a:r>
            <a:r>
              <a:rPr lang="en-US" altLang="ko-KR" dirty="0" err="1"/>
              <a:t>thisYear</a:t>
            </a:r>
            <a:r>
              <a:rPr lang="en-US" altLang="ko-KR" dirty="0"/>
              <a:t>)+"</a:t>
            </a:r>
            <a:r>
              <a:rPr lang="ko-KR" altLang="en-US" dirty="0"/>
              <a:t>살 이시군요</a:t>
            </a:r>
            <a:r>
              <a:rPr lang="en-US" altLang="ko-KR" dirty="0"/>
              <a:t>.")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48547"/>
            <a:ext cx="8229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5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(list): </a:t>
            </a:r>
            <a:r>
              <a:rPr lang="ko-KR" altLang="en-US" dirty="0" smtClean="0"/>
              <a:t>여러 </a:t>
            </a:r>
            <a:r>
              <a:rPr lang="ko-KR" altLang="en-US" dirty="0"/>
              <a:t>개의 자료들을 모아서 하나의 묶음으로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622428"/>
            <a:ext cx="8229600" cy="759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slist</a:t>
            </a:r>
            <a:r>
              <a:rPr lang="en-US" altLang="ko-KR" dirty="0"/>
              <a:t> = [ 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/>
              <a:t>수학</a:t>
            </a:r>
            <a:r>
              <a:rPr lang="en-US" altLang="ko-KR" dirty="0"/>
              <a:t>', 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과학</a:t>
            </a:r>
            <a:r>
              <a:rPr lang="en-US" altLang="ko-KR" dirty="0"/>
              <a:t>' 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30" y="3531171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05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항목을 동적으로 추가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공백 리스트를 생성한 후에 코드로 리스트에 값을 </a:t>
            </a:r>
            <a:r>
              <a:rPr lang="ko-KR" altLang="en-US" dirty="0" smtClean="0"/>
              <a:t>추가하는 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622428"/>
            <a:ext cx="8229600" cy="21566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list = []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(2)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(6)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(3)</a:t>
            </a:r>
          </a:p>
          <a:p>
            <a:endParaRPr lang="en-US" altLang="ko-KR" dirty="0"/>
          </a:p>
          <a:p>
            <a:r>
              <a:rPr lang="en-US" altLang="ko-KR" dirty="0"/>
              <a:t>print(list)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222" y="4905362"/>
            <a:ext cx="8212347" cy="6673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[1, 2, 6,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0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사용할 수 있는 자료의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073159"/>
            <a:ext cx="41338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7" y="1619250"/>
            <a:ext cx="5734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요소 접근하기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69" y="1544125"/>
            <a:ext cx="8229600" cy="8367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slist</a:t>
            </a:r>
            <a:r>
              <a:rPr lang="en-US" altLang="ko-KR" dirty="0"/>
              <a:t> = [ 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/>
              <a:t>수학</a:t>
            </a:r>
            <a:r>
              <a:rPr lang="en-US" altLang="ko-KR" dirty="0"/>
              <a:t>', 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과학</a:t>
            </a:r>
            <a:r>
              <a:rPr lang="en-US" altLang="ko-KR" dirty="0"/>
              <a:t>' 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slist</a:t>
            </a:r>
            <a:r>
              <a:rPr lang="en-US" altLang="ko-KR" dirty="0"/>
              <a:t>[0])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69" y="2593482"/>
            <a:ext cx="8212347" cy="6673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영어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30" y="3531171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58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친구들의 리스트 생성하기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제일 친한 친구 </a:t>
            </a:r>
            <a:r>
              <a:rPr lang="en-US" altLang="ko-KR" dirty="0"/>
              <a:t>5</a:t>
            </a:r>
            <a:r>
              <a:rPr lang="ko-KR" altLang="en-US" dirty="0"/>
              <a:t>명의 이름을 리스트에 저장했다가 출력하는 프로그램을 </a:t>
            </a:r>
            <a:r>
              <a:rPr lang="ko-KR" altLang="en-US" dirty="0" smtClean="0"/>
              <a:t>작성하자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309" y="125801"/>
            <a:ext cx="1107799" cy="98949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564201"/>
            <a:ext cx="7286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028198" y="4846128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3630"/>
            <a:ext cx="8229600" cy="52648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friend_list</a:t>
            </a:r>
            <a:r>
              <a:rPr lang="en-US" altLang="ko-KR" dirty="0"/>
              <a:t> = [ ]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friend_list.append</a:t>
            </a:r>
            <a:r>
              <a:rPr lang="en-US" altLang="ko-KR" dirty="0"/>
              <a:t>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friend_list.append</a:t>
            </a:r>
            <a:r>
              <a:rPr lang="en-US" altLang="ko-KR" dirty="0"/>
              <a:t>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friend_list.append</a:t>
            </a:r>
            <a:r>
              <a:rPr lang="en-US" altLang="ko-KR" dirty="0"/>
              <a:t>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friend_list.append</a:t>
            </a:r>
            <a:r>
              <a:rPr lang="en-US" altLang="ko-KR" dirty="0"/>
              <a:t>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friend_list.append</a:t>
            </a:r>
            <a:r>
              <a:rPr lang="en-US" altLang="ko-KR" dirty="0"/>
              <a:t>(friend)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friend_list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4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리스트에 저장된 색상으로 </a:t>
            </a:r>
            <a:r>
              <a:rPr lang="ko-KR" altLang="en-US" b="0" dirty="0" err="1"/>
              <a:t>원그리기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리스트에 색상을 문자열로 저장하였다가 하나씩 꺼내서 거북이의 채우기 색상으로 </a:t>
            </a:r>
            <a:r>
              <a:rPr lang="ko-KR" altLang="en-US" dirty="0" smtClean="0"/>
              <a:t>설정하고 원을 그려 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31" y="22860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32" y="2721725"/>
            <a:ext cx="48387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726358" y="5094702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2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3630"/>
            <a:ext cx="8229600" cy="52648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리스트를 사용하여 색상을 문자열로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color_list</a:t>
            </a:r>
            <a:r>
              <a:rPr lang="en-US" altLang="ko-KR" dirty="0"/>
              <a:t> = [ "yellow", "red", "blue", "green" ]</a:t>
            </a:r>
          </a:p>
          <a:p>
            <a:endParaRPr lang="en-US" altLang="ko-KR" dirty="0"/>
          </a:p>
          <a:p>
            <a:r>
              <a:rPr lang="en-US" altLang="ko-KR" dirty="0" err="1"/>
              <a:t>t.fillcolor</a:t>
            </a:r>
            <a:r>
              <a:rPr lang="en-US" altLang="ko-KR" dirty="0"/>
              <a:t>(</a:t>
            </a:r>
            <a:r>
              <a:rPr lang="en-US" altLang="ko-KR" dirty="0" err="1"/>
              <a:t>color_list</a:t>
            </a:r>
            <a:r>
              <a:rPr lang="en-US" altLang="ko-KR" dirty="0"/>
              <a:t>[0]) # </a:t>
            </a:r>
            <a:r>
              <a:rPr lang="ko-KR" altLang="en-US" dirty="0"/>
              <a:t>채우기 색상을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t.begin_fill</a:t>
            </a:r>
            <a:r>
              <a:rPr lang="en-US" altLang="ko-KR" dirty="0"/>
              <a:t>() # </a:t>
            </a:r>
            <a:r>
              <a:rPr lang="ko-KR" altLang="en-US" dirty="0"/>
              <a:t>채우기를 시작한다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t.circle</a:t>
            </a:r>
            <a:r>
              <a:rPr lang="en-US" altLang="ko-KR" dirty="0"/>
              <a:t>(100) # </a:t>
            </a:r>
            <a:r>
              <a:rPr lang="ko-KR" altLang="en-US" dirty="0"/>
              <a:t>속이 </a:t>
            </a:r>
            <a:r>
              <a:rPr lang="ko-KR" altLang="en-US" dirty="0" err="1"/>
              <a:t>채워진</a:t>
            </a:r>
            <a:r>
              <a:rPr lang="ko-KR" altLang="en-US" dirty="0"/>
              <a:t> 원이 </a:t>
            </a:r>
            <a:r>
              <a:rPr lang="ko-KR" altLang="en-US" dirty="0" err="1"/>
              <a:t>그려진다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t.end_fill</a:t>
            </a:r>
            <a:r>
              <a:rPr lang="en-US" altLang="ko-KR" dirty="0"/>
              <a:t>() # </a:t>
            </a:r>
            <a:r>
              <a:rPr lang="ko-KR" altLang="en-US" dirty="0"/>
              <a:t>채우기를 종료한다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t.forward</a:t>
            </a:r>
            <a:r>
              <a:rPr lang="en-US" altLang="ko-KR" dirty="0"/>
              <a:t>(50)</a:t>
            </a:r>
          </a:p>
          <a:p>
            <a:r>
              <a:rPr lang="en-US" altLang="ko-KR" dirty="0" err="1"/>
              <a:t>t.fillcolor</a:t>
            </a:r>
            <a:r>
              <a:rPr lang="en-US" altLang="ko-KR" dirty="0"/>
              <a:t>(</a:t>
            </a:r>
            <a:r>
              <a:rPr lang="en-US" altLang="ko-KR" dirty="0" err="1"/>
              <a:t>color_list</a:t>
            </a:r>
            <a:r>
              <a:rPr lang="en-US" altLang="ko-KR" dirty="0"/>
              <a:t>[1]) # </a:t>
            </a:r>
            <a:r>
              <a:rPr lang="ko-KR" altLang="en-US" dirty="0"/>
              <a:t>채우기 색상을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t.begin_fill</a:t>
            </a:r>
            <a:r>
              <a:rPr lang="en-US" altLang="ko-KR" dirty="0"/>
              <a:t>() # </a:t>
            </a:r>
            <a:r>
              <a:rPr lang="ko-KR" altLang="en-US" dirty="0"/>
              <a:t>채우기를 시작한다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t.circle</a:t>
            </a:r>
            <a:r>
              <a:rPr lang="en-US" altLang="ko-KR" dirty="0"/>
              <a:t>(100) # </a:t>
            </a:r>
            <a:r>
              <a:rPr lang="ko-KR" altLang="en-US" dirty="0"/>
              <a:t>속이 </a:t>
            </a:r>
            <a:r>
              <a:rPr lang="ko-KR" altLang="en-US" dirty="0" err="1"/>
              <a:t>채워진</a:t>
            </a:r>
            <a:r>
              <a:rPr lang="ko-KR" altLang="en-US" dirty="0"/>
              <a:t> 원이 </a:t>
            </a:r>
            <a:r>
              <a:rPr lang="ko-KR" altLang="en-US" dirty="0" err="1"/>
              <a:t>그려진다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t.end_fill</a:t>
            </a:r>
            <a:r>
              <a:rPr lang="en-US" altLang="ko-KR" dirty="0"/>
              <a:t>() # </a:t>
            </a:r>
            <a:r>
              <a:rPr lang="ko-KR" altLang="en-US" dirty="0"/>
              <a:t>채우기를 종료한다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 fontScale="92500"/>
          </a:bodyPr>
          <a:lstStyle/>
          <a:p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파이썬에서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 기본적인 </a:t>
            </a:r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자료형은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 정수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실수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문자열은 큰따옴표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(“...”)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 작은 따옴표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(‘...’)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를 사용할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문자열을 정수로 변경하려면 </a:t>
            </a:r>
            <a:r>
              <a:rPr lang="en-US" altLang="ko-KR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문자열을 실수로 변경하려면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float()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정수나 실수를 문자열로 변경하려면 </a:t>
            </a:r>
            <a:r>
              <a:rPr lang="en-US" altLang="ko-KR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str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을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문자열과 문자열을 합치려면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+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문자열을 반복하려면 * 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input()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은 사용자로부터 문자열을 받아서 우리에게 반환한다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\n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은 줄 바꿈을 나타내는 특수 문자열이다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리스트는 자료들을 모아서 저장할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파이썬에서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기본적인 </a:t>
            </a:r>
            <a:r>
              <a:rPr lang="ko-KR" altLang="en-US" sz="2000" dirty="0" err="1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자료형은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정수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실수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문자열이다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문자열은 큰따옴표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(“...”)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 작은 따옴표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(‘...’)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사용할 수 있다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정수로 변경하려면 </a:t>
            </a:r>
            <a:r>
              <a:rPr lang="en-US" altLang="ko-KR" sz="2000" dirty="0" err="1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실수로 변경하려면 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float()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정수나 실수를 문자열로 변경하려면 </a:t>
            </a:r>
            <a:r>
              <a:rPr lang="en-US" altLang="ko-KR" sz="2000" dirty="0" err="1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문자열과 문자열을 합치려면 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연산자를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반복하려면 * 연산자를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input()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사용자로부터 문자열을 받아서 우리에게 반환한다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\n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줄 바꿈을 나타내는 특수 문자열이다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리스트는 자료들을 모아서 저장할 수 있다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FFFF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ko-KR" altLang="en-US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 smtClean="0"/>
              <a:t>파이썬과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자료형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변수에 </a:t>
            </a:r>
            <a:r>
              <a:rPr lang="ko-KR" altLang="en-US" dirty="0"/>
              <a:t>어떤 종류의 자료도 저장할 수 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1856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x = 3.14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x = "Hello World!"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234" y="4698328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= 3.14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= Hello World!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컴퓨터에게는 </a:t>
            </a:r>
            <a:r>
              <a:rPr lang="ko-KR" altLang="en-US" dirty="0"/>
              <a:t>숫자가 </a:t>
            </a:r>
            <a:r>
              <a:rPr lang="ko-KR" altLang="en-US" dirty="0" smtClean="0"/>
              <a:t>중요하지만 인간에게는 텍스트</a:t>
            </a:r>
            <a:r>
              <a:rPr lang="en-US" altLang="ko-KR" dirty="0"/>
              <a:t>(text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중요하다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도메인 이름</a:t>
            </a:r>
            <a:endParaRPr lang="en-US" altLang="ko-KR" dirty="0" smtClean="0"/>
          </a:p>
          <a:p>
            <a:r>
              <a:rPr lang="ko-KR" altLang="en-US" dirty="0" smtClean="0"/>
              <a:t>컴퓨터를 이용한 텍스트의 </a:t>
            </a:r>
            <a:r>
              <a:rPr lang="ko-KR" altLang="en-US" dirty="0"/>
              <a:t>처리도 무척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26" y="3383980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굴림" panose="020B0600000101010101" pitchFamily="50" charset="-127"/>
              <a:buChar char="▷"/>
            </a:pP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 문자들의 나열</a:t>
            </a:r>
            <a:r>
              <a:rPr lang="en-US" altLang="ko-KR" dirty="0"/>
              <a:t>(sequence of </a:t>
            </a:r>
            <a:r>
              <a:rPr lang="en-US" altLang="ko-KR" dirty="0" smtClean="0"/>
              <a:t>characters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91" y="2617130"/>
            <a:ext cx="5000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47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만드는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큰따옴표</a:t>
            </a:r>
            <a:endParaRPr lang="en-US" altLang="ko-KR" dirty="0" smtClean="0"/>
          </a:p>
          <a:p>
            <a:r>
              <a:rPr lang="ko-KR" altLang="en-US" dirty="0" smtClean="0"/>
              <a:t>작은 따옴표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244227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"Hello"</a:t>
            </a:r>
          </a:p>
          <a:p>
            <a:r>
              <a:rPr lang="en-US" altLang="ko-KR" dirty="0"/>
              <a:t>'Hello' 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msg</a:t>
            </a:r>
            <a:r>
              <a:rPr lang="en-US" altLang="ko-KR" dirty="0"/>
              <a:t> = "Hello"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msg</a:t>
            </a:r>
            <a:endParaRPr lang="en-US" altLang="ko-KR" dirty="0"/>
          </a:p>
          <a:p>
            <a:r>
              <a:rPr lang="en-US" altLang="ko-KR" dirty="0"/>
              <a:t>'Hello'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msg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Hello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08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문법적인 오류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큰따옴표</a:t>
            </a:r>
            <a:r>
              <a:rPr lang="en-US" altLang="ko-KR" dirty="0"/>
              <a:t>(“)</a:t>
            </a:r>
            <a:r>
              <a:rPr lang="ko-KR" altLang="en-US" dirty="0"/>
              <a:t>로 시작했다가 작은따옴표</a:t>
            </a:r>
            <a:r>
              <a:rPr lang="en-US" altLang="ko-KR" dirty="0"/>
              <a:t>(‘)</a:t>
            </a:r>
            <a:r>
              <a:rPr lang="ko-KR" altLang="en-US" dirty="0"/>
              <a:t>로 끝내면 문법적인 오류이다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3" y="2561170"/>
            <a:ext cx="7760675" cy="683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</a:t>
            </a:r>
            <a:r>
              <a:rPr lang="en-US" altLang="ko-KR" dirty="0" err="1"/>
              <a:t>msg</a:t>
            </a:r>
            <a:r>
              <a:rPr lang="en-US" altLang="ko-KR" dirty="0"/>
              <a:t> = "Hello'</a:t>
            </a:r>
          </a:p>
          <a:p>
            <a:r>
              <a:rPr lang="en-US" altLang="ko-KR" dirty="0" err="1"/>
              <a:t>SyntaxError</a:t>
            </a:r>
            <a:r>
              <a:rPr lang="en-US" altLang="ko-KR" dirty="0"/>
              <a:t>: </a:t>
            </a:r>
            <a:r>
              <a:rPr lang="en-US" altLang="ko-KR" dirty="0" err="1"/>
              <a:t>EOL</a:t>
            </a:r>
            <a:r>
              <a:rPr lang="en-US" altLang="ko-KR" dirty="0"/>
              <a:t> while scanning string literal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4" y="3696690"/>
            <a:ext cx="6002727" cy="28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53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과 “</a:t>
            </a:r>
            <a:r>
              <a:rPr lang="en-US" altLang="ko-KR" dirty="0"/>
              <a:t>100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100 -&gt;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ko-KR" altLang="en-US" dirty="0" smtClean="0"/>
              <a:t>“</a:t>
            </a:r>
            <a:r>
              <a:rPr lang="en-US" altLang="ko-KR" dirty="0"/>
              <a:t>100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‘</a:t>
            </a:r>
            <a:r>
              <a:rPr lang="en-US" altLang="ko-KR" dirty="0"/>
              <a:t>100</a:t>
            </a:r>
            <a:r>
              <a:rPr lang="en-US" altLang="ko-KR" dirty="0" smtClean="0"/>
              <a:t>’-&gt;</a:t>
            </a:r>
            <a:r>
              <a:rPr lang="ko-KR" altLang="en-US" dirty="0" smtClean="0"/>
              <a:t>문자열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3113260"/>
            <a:ext cx="7234882" cy="12699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print(100+200)</a:t>
            </a:r>
          </a:p>
          <a:p>
            <a:r>
              <a:rPr lang="en-US" altLang="ko-KR" dirty="0"/>
              <a:t>300</a:t>
            </a:r>
          </a:p>
          <a:p>
            <a:r>
              <a:rPr lang="en-US" altLang="ko-KR" dirty="0"/>
              <a:t>&gt;&gt;&gt; print("100"+"200")</a:t>
            </a:r>
          </a:p>
          <a:p>
            <a:r>
              <a:rPr lang="en-US" altLang="ko-KR" dirty="0"/>
              <a:t>100200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4966" y="4701396"/>
            <a:ext cx="3565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100+200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하면 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형태가 되어서 덧셈이 가능하다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하지만 </a:t>
            </a:r>
            <a:r>
              <a:rPr lang="en-US" altLang="ko-KR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“100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”+”200”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ko-KR" alt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텍스트와 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텍스트끼리 합하는 것이기 때문에 그냥 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텍스트가 </a:t>
            </a:r>
            <a:r>
              <a:rPr lang="ko-KR" alt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붙어 버린다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4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674853" y="4390845"/>
            <a:ext cx="715992" cy="793630"/>
          </a:xfrm>
          <a:custGeom>
            <a:avLst/>
            <a:gdLst>
              <a:gd name="connsiteX0" fmla="*/ 715992 w 715992"/>
              <a:gd name="connsiteY0" fmla="*/ 793630 h 793630"/>
              <a:gd name="connsiteX1" fmla="*/ 534838 w 715992"/>
              <a:gd name="connsiteY1" fmla="*/ 776378 h 793630"/>
              <a:gd name="connsiteX2" fmla="*/ 508958 w 715992"/>
              <a:gd name="connsiteY2" fmla="*/ 767751 h 793630"/>
              <a:gd name="connsiteX3" fmla="*/ 465826 w 715992"/>
              <a:gd name="connsiteY3" fmla="*/ 759125 h 793630"/>
              <a:gd name="connsiteX4" fmla="*/ 388189 w 715992"/>
              <a:gd name="connsiteY4" fmla="*/ 733246 h 793630"/>
              <a:gd name="connsiteX5" fmla="*/ 327804 w 715992"/>
              <a:gd name="connsiteY5" fmla="*/ 698740 h 793630"/>
              <a:gd name="connsiteX6" fmla="*/ 301924 w 715992"/>
              <a:gd name="connsiteY6" fmla="*/ 681487 h 793630"/>
              <a:gd name="connsiteX7" fmla="*/ 267419 w 715992"/>
              <a:gd name="connsiteY7" fmla="*/ 629729 h 793630"/>
              <a:gd name="connsiteX8" fmla="*/ 276045 w 715992"/>
              <a:gd name="connsiteY8" fmla="*/ 603849 h 793630"/>
              <a:gd name="connsiteX9" fmla="*/ 327804 w 715992"/>
              <a:gd name="connsiteY9" fmla="*/ 577970 h 793630"/>
              <a:gd name="connsiteX10" fmla="*/ 379562 w 715992"/>
              <a:gd name="connsiteY10" fmla="*/ 552091 h 793630"/>
              <a:gd name="connsiteX11" fmla="*/ 431321 w 715992"/>
              <a:gd name="connsiteY11" fmla="*/ 526212 h 793630"/>
              <a:gd name="connsiteX12" fmla="*/ 491705 w 715992"/>
              <a:gd name="connsiteY12" fmla="*/ 491706 h 793630"/>
              <a:gd name="connsiteX13" fmla="*/ 543464 w 715992"/>
              <a:gd name="connsiteY13" fmla="*/ 474453 h 793630"/>
              <a:gd name="connsiteX14" fmla="*/ 552090 w 715992"/>
              <a:gd name="connsiteY14" fmla="*/ 448574 h 793630"/>
              <a:gd name="connsiteX15" fmla="*/ 517585 w 715992"/>
              <a:gd name="connsiteY15" fmla="*/ 396815 h 793630"/>
              <a:gd name="connsiteX16" fmla="*/ 491705 w 715992"/>
              <a:gd name="connsiteY16" fmla="*/ 388189 h 793630"/>
              <a:gd name="connsiteX17" fmla="*/ 457200 w 715992"/>
              <a:gd name="connsiteY17" fmla="*/ 353683 h 793630"/>
              <a:gd name="connsiteX18" fmla="*/ 431321 w 715992"/>
              <a:gd name="connsiteY18" fmla="*/ 336430 h 793630"/>
              <a:gd name="connsiteX19" fmla="*/ 370936 w 715992"/>
              <a:gd name="connsiteY19" fmla="*/ 293298 h 793630"/>
              <a:gd name="connsiteX20" fmla="*/ 310551 w 715992"/>
              <a:gd name="connsiteY20" fmla="*/ 232913 h 793630"/>
              <a:gd name="connsiteX21" fmla="*/ 293298 w 715992"/>
              <a:gd name="connsiteY21" fmla="*/ 207034 h 793630"/>
              <a:gd name="connsiteX22" fmla="*/ 241539 w 715992"/>
              <a:gd name="connsiteY22" fmla="*/ 155276 h 793630"/>
              <a:gd name="connsiteX23" fmla="*/ 215660 w 715992"/>
              <a:gd name="connsiteY23" fmla="*/ 129397 h 793630"/>
              <a:gd name="connsiteX24" fmla="*/ 155275 w 715992"/>
              <a:gd name="connsiteY24" fmla="*/ 94891 h 793630"/>
              <a:gd name="connsiteX25" fmla="*/ 129396 w 715992"/>
              <a:gd name="connsiteY25" fmla="*/ 69012 h 793630"/>
              <a:gd name="connsiteX26" fmla="*/ 77638 w 715992"/>
              <a:gd name="connsiteY26" fmla="*/ 43132 h 793630"/>
              <a:gd name="connsiteX27" fmla="*/ 51758 w 715992"/>
              <a:gd name="connsiteY27" fmla="*/ 25880 h 793630"/>
              <a:gd name="connsiteX28" fmla="*/ 25879 w 715992"/>
              <a:gd name="connsiteY28" fmla="*/ 17253 h 793630"/>
              <a:gd name="connsiteX29" fmla="*/ 0 w 715992"/>
              <a:gd name="connsiteY29" fmla="*/ 0 h 79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15992" h="793630">
                <a:moveTo>
                  <a:pt x="715992" y="793630"/>
                </a:moveTo>
                <a:cubicBezTo>
                  <a:pt x="605737" y="771580"/>
                  <a:pt x="756414" y="799702"/>
                  <a:pt x="534838" y="776378"/>
                </a:cubicBezTo>
                <a:cubicBezTo>
                  <a:pt x="525795" y="775426"/>
                  <a:pt x="517780" y="769956"/>
                  <a:pt x="508958" y="767751"/>
                </a:cubicBezTo>
                <a:cubicBezTo>
                  <a:pt x="494734" y="764195"/>
                  <a:pt x="480139" y="762306"/>
                  <a:pt x="465826" y="759125"/>
                </a:cubicBezTo>
                <a:cubicBezTo>
                  <a:pt x="439775" y="753336"/>
                  <a:pt x="411666" y="746289"/>
                  <a:pt x="388189" y="733246"/>
                </a:cubicBezTo>
                <a:cubicBezTo>
                  <a:pt x="309849" y="689724"/>
                  <a:pt x="390444" y="719619"/>
                  <a:pt x="327804" y="698740"/>
                </a:cubicBezTo>
                <a:cubicBezTo>
                  <a:pt x="319177" y="692989"/>
                  <a:pt x="308751" y="689290"/>
                  <a:pt x="301924" y="681487"/>
                </a:cubicBezTo>
                <a:cubicBezTo>
                  <a:pt x="288270" y="665882"/>
                  <a:pt x="267419" y="629729"/>
                  <a:pt x="267419" y="629729"/>
                </a:cubicBezTo>
                <a:cubicBezTo>
                  <a:pt x="270294" y="621102"/>
                  <a:pt x="270365" y="610950"/>
                  <a:pt x="276045" y="603849"/>
                </a:cubicBezTo>
                <a:cubicBezTo>
                  <a:pt x="292524" y="583250"/>
                  <a:pt x="306970" y="588387"/>
                  <a:pt x="327804" y="577970"/>
                </a:cubicBezTo>
                <a:cubicBezTo>
                  <a:pt x="394690" y="544527"/>
                  <a:pt x="314518" y="573771"/>
                  <a:pt x="379562" y="552091"/>
                </a:cubicBezTo>
                <a:cubicBezTo>
                  <a:pt x="453727" y="502647"/>
                  <a:pt x="359891" y="561926"/>
                  <a:pt x="431321" y="526212"/>
                </a:cubicBezTo>
                <a:cubicBezTo>
                  <a:pt x="493577" y="495085"/>
                  <a:pt x="416078" y="521957"/>
                  <a:pt x="491705" y="491706"/>
                </a:cubicBezTo>
                <a:cubicBezTo>
                  <a:pt x="508590" y="484952"/>
                  <a:pt x="543464" y="474453"/>
                  <a:pt x="543464" y="474453"/>
                </a:cubicBezTo>
                <a:cubicBezTo>
                  <a:pt x="546339" y="465827"/>
                  <a:pt x="552090" y="457667"/>
                  <a:pt x="552090" y="448574"/>
                </a:cubicBezTo>
                <a:cubicBezTo>
                  <a:pt x="552090" y="427472"/>
                  <a:pt x="533144" y="407188"/>
                  <a:pt x="517585" y="396815"/>
                </a:cubicBezTo>
                <a:cubicBezTo>
                  <a:pt x="510019" y="391771"/>
                  <a:pt x="500332" y="391064"/>
                  <a:pt x="491705" y="388189"/>
                </a:cubicBezTo>
                <a:cubicBezTo>
                  <a:pt x="480203" y="376687"/>
                  <a:pt x="469550" y="364269"/>
                  <a:pt x="457200" y="353683"/>
                </a:cubicBezTo>
                <a:cubicBezTo>
                  <a:pt x="449328" y="346936"/>
                  <a:pt x="439193" y="343177"/>
                  <a:pt x="431321" y="336430"/>
                </a:cubicBezTo>
                <a:cubicBezTo>
                  <a:pt x="379222" y="291774"/>
                  <a:pt x="418487" y="309150"/>
                  <a:pt x="370936" y="293298"/>
                </a:cubicBezTo>
                <a:cubicBezTo>
                  <a:pt x="331931" y="234792"/>
                  <a:pt x="382270" y="304632"/>
                  <a:pt x="310551" y="232913"/>
                </a:cubicBezTo>
                <a:cubicBezTo>
                  <a:pt x="303220" y="225582"/>
                  <a:pt x="300186" y="214783"/>
                  <a:pt x="293298" y="207034"/>
                </a:cubicBezTo>
                <a:cubicBezTo>
                  <a:pt x="277088" y="188798"/>
                  <a:pt x="258792" y="172529"/>
                  <a:pt x="241539" y="155276"/>
                </a:cubicBezTo>
                <a:cubicBezTo>
                  <a:pt x="232913" y="146650"/>
                  <a:pt x="226571" y="134853"/>
                  <a:pt x="215660" y="129397"/>
                </a:cubicBezTo>
                <a:cubicBezTo>
                  <a:pt x="194569" y="118851"/>
                  <a:pt x="173563" y="110131"/>
                  <a:pt x="155275" y="94891"/>
                </a:cubicBezTo>
                <a:cubicBezTo>
                  <a:pt x="145903" y="87081"/>
                  <a:pt x="138768" y="76822"/>
                  <a:pt x="129396" y="69012"/>
                </a:cubicBezTo>
                <a:cubicBezTo>
                  <a:pt x="92317" y="38113"/>
                  <a:pt x="116540" y="62583"/>
                  <a:pt x="77638" y="43132"/>
                </a:cubicBezTo>
                <a:cubicBezTo>
                  <a:pt x="68365" y="38495"/>
                  <a:pt x="61031" y="30517"/>
                  <a:pt x="51758" y="25880"/>
                </a:cubicBezTo>
                <a:cubicBezTo>
                  <a:pt x="43625" y="21814"/>
                  <a:pt x="34012" y="21320"/>
                  <a:pt x="25879" y="17253"/>
                </a:cubicBezTo>
                <a:cubicBezTo>
                  <a:pt x="16606" y="12616"/>
                  <a:pt x="0" y="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제3장 계산(강의)</Template>
  <TotalTime>1724</TotalTime>
  <Words>1323</Words>
  <Application>Microsoft Office PowerPoint</Application>
  <PresentationFormat>화면 슬라이드 쇼(4:3)</PresentationFormat>
  <Paragraphs>271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4장 자료의 종류에는 어떤 것들이 있나요?</vt:lpstr>
      <vt:lpstr>이번 장에서 만들 프로그램</vt:lpstr>
      <vt:lpstr>파이썬에서 사용할 수 있는 자료의 종류</vt:lpstr>
      <vt:lpstr>파이썬과 자료형</vt:lpstr>
      <vt:lpstr>문자열</vt:lpstr>
      <vt:lpstr>문자열</vt:lpstr>
      <vt:lpstr>문자열을 만드는 방법</vt:lpstr>
      <vt:lpstr>문법적인 오류</vt:lpstr>
      <vt:lpstr>100과 “100”의 차이</vt:lpstr>
      <vt:lpstr>문자열 -&gt; 숫자</vt:lpstr>
      <vt:lpstr>숫자-&gt;문자열</vt:lpstr>
      <vt:lpstr>숫자-&gt;문자열</vt:lpstr>
      <vt:lpstr>문자열 접합</vt:lpstr>
      <vt:lpstr>문자열 반복</vt:lpstr>
      <vt:lpstr>문자열에 변수값 포함</vt:lpstr>
      <vt:lpstr>Lab: 거북이와 인사해보자.</vt:lpstr>
      <vt:lpstr>PowerPoint 프레젠테이션</vt:lpstr>
      <vt:lpstr>PowerPoint 프레젠테이션</vt:lpstr>
      <vt:lpstr>Solution </vt:lpstr>
      <vt:lpstr>개별 문자 추출</vt:lpstr>
      <vt:lpstr>특수 문자열</vt:lpstr>
      <vt:lpstr>Lab: 친근하게 대화하는 프로그램</vt:lpstr>
      <vt:lpstr>Solution </vt:lpstr>
      <vt:lpstr>Lab: 연, 월, 일을 합하여 출력하기</vt:lpstr>
      <vt:lpstr>Solution </vt:lpstr>
      <vt:lpstr>Lab: 2050년에는 몇 살이 될까?</vt:lpstr>
      <vt:lpstr>Solution </vt:lpstr>
      <vt:lpstr>리스트</vt:lpstr>
      <vt:lpstr>리스트에 항목을 동적으로 추가</vt:lpstr>
      <vt:lpstr>리스트 요소 접근하기</vt:lpstr>
      <vt:lpstr>Lab: 친구들의 리스트 생성하기</vt:lpstr>
      <vt:lpstr>Solution </vt:lpstr>
      <vt:lpstr>Lab: 리스트에 저장된 색상으로 원그리기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330</cp:revision>
  <dcterms:created xsi:type="dcterms:W3CDTF">2007-06-29T06:43:39Z</dcterms:created>
  <dcterms:modified xsi:type="dcterms:W3CDTF">2017-01-15T12:11:04Z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