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6" r:id="rId3"/>
    <p:sldId id="33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22" r:id="rId15"/>
    <p:sldId id="323" r:id="rId16"/>
    <p:sldId id="376" r:id="rId17"/>
    <p:sldId id="387" r:id="rId18"/>
    <p:sldId id="378" r:id="rId19"/>
    <p:sldId id="380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89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308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98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 편집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09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12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829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6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54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068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421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54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5\lab1.py.ba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5\lab3.py.ba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N:\&#45236;%20&#47928;&#49436;\&#54028;&#51060;&#50028;\&#44053;&#51032;&#51088;&#47308;\sources\chap05\lab1.py.bat" TargetMode="Externa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5\lab6.py.ba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5\lab5.py.ba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5\lab6.py.ba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5\lab9.py.bat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5\lab10.py.ba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조건을 따져봅시다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63" y="430332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64626" y="853394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64626" y="1665496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9539" y="1725283"/>
            <a:ext cx="7944928" cy="1846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% 2 == 0 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홀수입니다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39" y="3904698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조건이 참인 경우에 여러 개의 문장이 실행되어야 한다면 어떻게 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9" y="2717320"/>
            <a:ext cx="7912623" cy="182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24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영화 나이 제한 검사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920" y="228600"/>
            <a:ext cx="1107799" cy="989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539" y="2894402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14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539" y="174421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19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41" y="3965274"/>
            <a:ext cx="3300821" cy="228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1751164"/>
            <a:ext cx="8229600" cy="21566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age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나이를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age &gt;= 15: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있습니다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영화를 보실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" y="4261989"/>
            <a:ext cx="8229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부호에 따라 거북이를 움직이자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정수를 받아서 정수의 부호에 따라서 거북이를 </a:t>
            </a:r>
            <a:r>
              <a:rPr lang="en-US" altLang="ko-KR" sz="2000" dirty="0"/>
              <a:t>(100, 100), (100, 0), (100</a:t>
            </a:r>
            <a:r>
              <a:rPr lang="en-US" altLang="ko-KR" sz="2000" dirty="0" smtClean="0"/>
              <a:t>,-</a:t>
            </a:r>
            <a:r>
              <a:rPr lang="en-US" altLang="ko-KR" sz="2000" dirty="0"/>
              <a:t>100)</a:t>
            </a:r>
            <a:r>
              <a:rPr lang="ko-KR" altLang="en-US" sz="2000" dirty="0"/>
              <a:t>으로 움직이는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49" y="91366"/>
            <a:ext cx="1107799" cy="98949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35" y="2698901"/>
            <a:ext cx="3467280" cy="264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312779" y="4908935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6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0167"/>
            <a:ext cx="8229600" cy="63921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 err="1"/>
              <a:t>t.penup</a:t>
            </a:r>
            <a:r>
              <a:rPr lang="en-US" altLang="ko-KR" dirty="0"/>
              <a:t>() # </a:t>
            </a:r>
            <a:r>
              <a:rPr lang="ko-KR" altLang="en-US" dirty="0"/>
              <a:t>펜을 올려서 그림이 </a:t>
            </a:r>
            <a:r>
              <a:rPr lang="ko-KR" altLang="en-US" dirty="0" err="1"/>
              <a:t>그려지지</a:t>
            </a:r>
            <a:r>
              <a:rPr lang="ko-KR" altLang="en-US" dirty="0"/>
              <a:t> 않게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(100, 100) # </a:t>
            </a:r>
            <a:r>
              <a:rPr lang="ko-KR" altLang="en-US" dirty="0"/>
              <a:t>거북이를 </a:t>
            </a:r>
            <a:r>
              <a:rPr lang="en-US" altLang="ko-KR" dirty="0"/>
              <a:t>(100, 100)</a:t>
            </a:r>
            <a:r>
              <a:rPr lang="ko-KR" altLang="en-US" dirty="0"/>
              <a:t>으로 이동시킨다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거북이가 여기로 오면 양수입니다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(100, 0)</a:t>
            </a:r>
          </a:p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거북이가 여기로 오면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(100, -100)</a:t>
            </a:r>
          </a:p>
          <a:p>
            <a:r>
              <a:rPr lang="en-US" altLang="ko-KR" dirty="0" err="1"/>
              <a:t>t.write</a:t>
            </a:r>
            <a:r>
              <a:rPr lang="en-US" altLang="ko-KR" dirty="0"/>
              <a:t>("</a:t>
            </a:r>
            <a:r>
              <a:rPr lang="ko-KR" altLang="en-US" dirty="0"/>
              <a:t>거북이가 여기로 오면 음수입니다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 err="1"/>
              <a:t>t.goto</a:t>
            </a:r>
            <a:r>
              <a:rPr lang="en-US" altLang="ko-KR" dirty="0"/>
              <a:t>(0, 0) # (0, 0) </a:t>
            </a:r>
            <a:r>
              <a:rPr lang="ko-KR" altLang="en-US" dirty="0"/>
              <a:t>위치로 거북이를 이동시킨다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t.pendown</a:t>
            </a:r>
            <a:r>
              <a:rPr lang="en-US" altLang="ko-KR" dirty="0"/>
              <a:t>() # </a:t>
            </a:r>
            <a:r>
              <a:rPr lang="ko-KR" altLang="en-US" dirty="0"/>
              <a:t>펜을 내려서 그림이 </a:t>
            </a:r>
            <a:r>
              <a:rPr lang="ko-KR" altLang="en-US" dirty="0" err="1"/>
              <a:t>그려지게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/>
              <a:t>숫자를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n=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r>
              <a:rPr lang="en-US" altLang="ko-KR" dirty="0"/>
              <a:t>if( n &gt; 0 ):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(100, 100)</a:t>
            </a:r>
          </a:p>
          <a:p>
            <a:r>
              <a:rPr lang="en-US" altLang="ko-KR" dirty="0"/>
              <a:t>if( n == 0 ):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(100, 0)</a:t>
            </a:r>
          </a:p>
          <a:p>
            <a:r>
              <a:rPr lang="en-US" altLang="ko-KR" dirty="0"/>
              <a:t>if( n &lt; 0 ):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t.goto</a:t>
            </a:r>
            <a:r>
              <a:rPr lang="en-US" altLang="ko-KR" dirty="0"/>
              <a:t>(100, -100)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16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63" y="1255593"/>
            <a:ext cx="5372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88" y="2790286"/>
            <a:ext cx="53625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78" y="1729596"/>
            <a:ext cx="2101610" cy="280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13" y="4264324"/>
            <a:ext cx="52578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60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종류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2035385"/>
            <a:ext cx="8238226" cy="162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0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거북이 제어하기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쉘에서</a:t>
            </a:r>
            <a:r>
              <a:rPr lang="ko-KR" altLang="en-US" sz="2000" dirty="0"/>
              <a:t> “</a:t>
            </a:r>
            <a:r>
              <a:rPr lang="en-US" altLang="ko-KR" sz="2000" dirty="0"/>
              <a:t>l”</a:t>
            </a:r>
            <a:r>
              <a:rPr lang="ko-KR" altLang="en-US" sz="2000" dirty="0"/>
              <a:t>을 입력하면 거북이가 왼쪽으로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이동하고 “</a:t>
            </a:r>
            <a:r>
              <a:rPr lang="en-US" altLang="ko-KR" sz="2000" dirty="0"/>
              <a:t>r”</a:t>
            </a:r>
            <a:r>
              <a:rPr lang="ko-KR" altLang="en-US" sz="2000" dirty="0"/>
              <a:t>을 입력하면 </a:t>
            </a:r>
            <a:r>
              <a:rPr lang="ko-KR" altLang="en-US" sz="2000" dirty="0" smtClean="0"/>
              <a:t>거북이가 오른쪽으로 </a:t>
            </a:r>
            <a:r>
              <a:rPr lang="en-US" altLang="ko-KR" sz="2000" dirty="0"/>
              <a:t>100</a:t>
            </a:r>
            <a:r>
              <a:rPr lang="ko-KR" altLang="en-US" sz="2000" dirty="0"/>
              <a:t>픽셀 이동하는 프로그램을 작성해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902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22" y="2928668"/>
            <a:ext cx="6210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312779" y="4908935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아직 학습하지 않았지만 다음과 같은 코드를 사용하면 무한 반복할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937" y="2639683"/>
            <a:ext cx="7944928" cy="1461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터틀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그래픽을 사용하여 동전의 앞면이나 뒷면이 나오는 동전 던지기 게임을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작성해보자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764" y="4011284"/>
            <a:ext cx="743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정수의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부호에 따라서 거북이를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(100, 100), (100, 0), (100,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-100)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으로 움직이는 프로그램을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작성해보자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36" y="2265243"/>
            <a:ext cx="3606830" cy="154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36" y="4638675"/>
            <a:ext cx="291465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114408" y="2461580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312779" y="4908935"/>
            <a:ext cx="1390124" cy="1153110"/>
            <a:chOff x="7522761" y="5086723"/>
            <a:chExt cx="1390124" cy="1153110"/>
          </a:xfrm>
        </p:grpSpPr>
        <p:pic>
          <p:nvPicPr>
            <p:cNvPr id="14" name="Picture 2">
              <a:hlinkClick r:id="rId6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36764"/>
            <a:ext cx="8229600" cy="58228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거북이를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거북이가 그리는 선의 두께를 </a:t>
            </a:r>
            <a:r>
              <a:rPr lang="en-US" altLang="ko-KR" dirty="0"/>
              <a:t>3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t.width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커서의 모양을 거북이로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거북이를 </a:t>
            </a:r>
            <a:r>
              <a:rPr lang="en-US" altLang="ko-KR" dirty="0"/>
              <a:t>3</a:t>
            </a:r>
            <a:r>
              <a:rPr lang="ko-KR" altLang="en-US" dirty="0"/>
              <a:t>배 확대한다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t.shapesize</a:t>
            </a:r>
            <a:r>
              <a:rPr lang="en-US" altLang="ko-KR" dirty="0"/>
              <a:t>(3, 3)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무한 루프이다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 True:</a:t>
            </a:r>
          </a:p>
          <a:p>
            <a:r>
              <a:rPr lang="en-US" altLang="ko-KR" dirty="0"/>
              <a:t>	command = input("</a:t>
            </a:r>
            <a:r>
              <a:rPr lang="ko-KR" altLang="en-US" dirty="0"/>
              <a:t>명령을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if command == "l": # </a:t>
            </a:r>
            <a:r>
              <a:rPr lang="ko-KR" altLang="en-US" dirty="0"/>
              <a:t>사용자가 </a:t>
            </a:r>
            <a:r>
              <a:rPr lang="en-US" altLang="ko-KR" dirty="0"/>
              <a:t>"l"</a:t>
            </a:r>
            <a:r>
              <a:rPr lang="ko-KR" altLang="en-US" dirty="0"/>
              <a:t>을 입력하였으면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if command == "r": # </a:t>
            </a:r>
            <a:r>
              <a:rPr lang="ko-KR" altLang="en-US" dirty="0"/>
              <a:t>사용자가 </a:t>
            </a:r>
            <a:r>
              <a:rPr lang="en-US" altLang="ko-KR" dirty="0"/>
              <a:t>"r"</a:t>
            </a:r>
            <a:r>
              <a:rPr lang="ko-KR" altLang="en-US" dirty="0"/>
              <a:t>을 입력하였으면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윤년 판단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입력된 연도가 </a:t>
            </a:r>
            <a:r>
              <a:rPr lang="ko-KR" altLang="en-US" sz="2000" dirty="0"/>
              <a:t>윤년인지 아닌지를 판단하는 </a:t>
            </a:r>
            <a:r>
              <a:rPr lang="ko-KR" altLang="en-US" sz="2000" dirty="0" smtClean="0"/>
              <a:t>프로그램을 만들어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80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551" y="2377823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연도를 입력하시오</a:t>
            </a:r>
            <a:r>
              <a:rPr lang="en-US" altLang="ko-KR" dirty="0"/>
              <a:t>: 2012</a:t>
            </a:r>
          </a:p>
          <a:p>
            <a:r>
              <a:rPr lang="en-US" altLang="ko-KR" dirty="0"/>
              <a:t>2012 </a:t>
            </a:r>
            <a:r>
              <a:rPr lang="ko-KR" altLang="en-US" dirty="0"/>
              <a:t>년은 윤년입니다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50" y="3426575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68549" y="4042575"/>
            <a:ext cx="49086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떨어지면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떨어지는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연도는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나누어 떨어지는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연도는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윤년이다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6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윤년의 조건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" y="2053896"/>
            <a:ext cx="7543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49" y="3987292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2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85669"/>
            <a:ext cx="8229600" cy="17425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year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연도를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( (year % 4 ==0 and year % 100 != 0) or year % 400 == 0):</a:t>
            </a:r>
          </a:p>
          <a:p>
            <a:r>
              <a:rPr lang="en-US" altLang="ko-KR" dirty="0"/>
              <a:t>	print(year, "</a:t>
            </a:r>
            <a:r>
              <a:rPr lang="ko-KR" altLang="en-US" dirty="0"/>
              <a:t>년은 윤년입니다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print(year, "</a:t>
            </a:r>
            <a:r>
              <a:rPr lang="ko-KR" altLang="en-US" dirty="0"/>
              <a:t>년은 윤년이 아닙니다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62" y="3912079"/>
            <a:ext cx="2947538" cy="214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6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동전을 </a:t>
            </a:r>
            <a:r>
              <a:rPr lang="ko-KR" altLang="en-US" sz="2000" dirty="0"/>
              <a:t>던지기 게임을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import </a:t>
            </a:r>
            <a:r>
              <a:rPr lang="en-US" altLang="ko-KR" sz="2000" dirty="0"/>
              <a:t>random</a:t>
            </a:r>
            <a:r>
              <a:rPr lang="ko-KR" altLang="en-US" sz="2000" dirty="0"/>
              <a:t>한 후에 </a:t>
            </a:r>
            <a:r>
              <a:rPr lang="en-US" altLang="ko-KR" sz="2000" dirty="0" err="1"/>
              <a:t>random.randrange</a:t>
            </a:r>
            <a:r>
              <a:rPr lang="en-US" altLang="ko-KR" sz="2000" dirty="0"/>
              <a:t>(2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하면 </a:t>
            </a:r>
            <a:r>
              <a:rPr lang="en-US" altLang="ko-KR" sz="2000" dirty="0"/>
              <a:t>0</a:t>
            </a:r>
            <a:r>
              <a:rPr lang="ko-KR" altLang="en-US" sz="2000" dirty="0"/>
              <a:t>이나 </a:t>
            </a:r>
            <a:r>
              <a:rPr lang="en-US" altLang="ko-KR" sz="2000" dirty="0"/>
              <a:t>1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생성할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704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151" y="3038725"/>
            <a:ext cx="7944928" cy="1062495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동전 던지기 게임을 시작합니다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뒷면입니다</a:t>
            </a:r>
            <a:r>
              <a:rPr lang="en-US" altLang="ko-KR" i="1" dirty="0"/>
              <a:t>.</a:t>
            </a:r>
          </a:p>
          <a:p>
            <a:r>
              <a:rPr lang="ko-KR" altLang="en-US" i="1" dirty="0"/>
              <a:t>게임이 종료되었습니다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77741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473491" y="5015406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0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87593"/>
            <a:ext cx="8229600" cy="31055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동전 던지기 게임을 시작합니다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coin = </a:t>
            </a:r>
            <a:r>
              <a:rPr lang="en-US" altLang="ko-KR" dirty="0" err="1"/>
              <a:t>random.randrange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if coin == 0 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앞면입니다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뒷면입니다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게임이 종료되었습니다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77741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4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 버전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동전을 던지기 게임을 </a:t>
            </a:r>
            <a:r>
              <a:rPr lang="ko-KR" altLang="en-US" sz="2000" dirty="0" smtClean="0"/>
              <a:t>그래픽 버전으로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만들어보자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009" y="122755"/>
            <a:ext cx="1107799" cy="989490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1" y="2099275"/>
            <a:ext cx="49244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60" y="4908935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7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이미지를 불러오려면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7585" y="2044461"/>
            <a:ext cx="8229600" cy="23118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image1</a:t>
            </a:r>
            <a:r>
              <a:rPr lang="en-US" altLang="ko-KR" dirty="0"/>
              <a:t> = "d:\\</a:t>
            </a:r>
            <a:r>
              <a:rPr lang="en-US" altLang="ko-KR" dirty="0" err="1"/>
              <a:t>front.gif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image2</a:t>
            </a:r>
            <a:r>
              <a:rPr lang="en-US" altLang="ko-KR" dirty="0"/>
              <a:t> = "d:\\</a:t>
            </a:r>
            <a:r>
              <a:rPr lang="en-US" altLang="ko-KR" dirty="0" err="1"/>
              <a:t>back.gif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 # </a:t>
            </a:r>
            <a:r>
              <a:rPr lang="ko-KR" altLang="en-US" dirty="0"/>
              <a:t>이미지를 추가한다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image2</a:t>
            </a:r>
            <a:r>
              <a:rPr lang="en-US" altLang="ko-KR" dirty="0"/>
              <a:t>) # </a:t>
            </a:r>
            <a:r>
              <a:rPr lang="ko-KR" altLang="en-US" dirty="0"/>
              <a:t>이미지를 추가한다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t1.shape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 # </a:t>
            </a:r>
            <a:r>
              <a:rPr lang="ko-KR" altLang="en-US" dirty="0"/>
              <a:t>거북이의 모양을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t1.stamp</a:t>
            </a:r>
            <a:r>
              <a:rPr lang="en-US" altLang="ko-KR" dirty="0"/>
              <a:t>() # </a:t>
            </a:r>
            <a:r>
              <a:rPr lang="ko-KR" altLang="en-US" dirty="0"/>
              <a:t>현재 위치에 거북이를 찍는다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5555"/>
            <a:ext cx="8229600" cy="54518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 # </a:t>
            </a:r>
            <a:r>
              <a:rPr lang="ko-KR" altLang="en-US" dirty="0" err="1"/>
              <a:t>터틀</a:t>
            </a:r>
            <a:r>
              <a:rPr lang="ko-KR" altLang="en-US" dirty="0"/>
              <a:t> 그래픽 모듈을 불러온다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random # </a:t>
            </a:r>
            <a:r>
              <a:rPr lang="ko-KR" altLang="en-US" dirty="0" err="1"/>
              <a:t>난수</a:t>
            </a:r>
            <a:r>
              <a:rPr lang="ko-KR" altLang="en-US" dirty="0"/>
              <a:t> 모듈을 불러온다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screen = </a:t>
            </a:r>
            <a:r>
              <a:rPr lang="en-US" altLang="ko-KR" dirty="0" err="1"/>
              <a:t>turtle.Screen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image1</a:t>
            </a:r>
            <a:r>
              <a:rPr lang="en-US" altLang="ko-KR" dirty="0"/>
              <a:t> = "d:\\</a:t>
            </a:r>
            <a:r>
              <a:rPr lang="en-US" altLang="ko-KR" dirty="0" err="1"/>
              <a:t>front.gif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image2</a:t>
            </a:r>
            <a:r>
              <a:rPr lang="en-US" altLang="ko-KR" dirty="0"/>
              <a:t> = "d:\\</a:t>
            </a:r>
            <a:r>
              <a:rPr lang="en-US" altLang="ko-KR" dirty="0" err="1"/>
              <a:t>back.gif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screen.addshape</a:t>
            </a:r>
            <a:r>
              <a:rPr lang="en-US" altLang="ko-KR" dirty="0"/>
              <a:t>(</a:t>
            </a:r>
            <a:r>
              <a:rPr lang="en-US" altLang="ko-KR" dirty="0" err="1"/>
              <a:t>image2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t1</a:t>
            </a:r>
            <a:r>
              <a:rPr lang="en-US" altLang="ko-KR" dirty="0"/>
              <a:t> = </a:t>
            </a:r>
            <a:r>
              <a:rPr lang="en-US" altLang="ko-KR" dirty="0" err="1"/>
              <a:t>turtle.Turtle</a:t>
            </a:r>
            <a:r>
              <a:rPr lang="en-US" altLang="ko-KR" dirty="0"/>
              <a:t>() # </a:t>
            </a:r>
            <a:r>
              <a:rPr lang="ko-KR" altLang="en-US" dirty="0"/>
              <a:t>첫 번째 거북이를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coin = </a:t>
            </a:r>
            <a:r>
              <a:rPr lang="en-US" altLang="ko-KR" dirty="0" err="1"/>
              <a:t>random.randint</a:t>
            </a:r>
            <a:r>
              <a:rPr lang="en-US" altLang="ko-KR" dirty="0"/>
              <a:t>(0, 1)</a:t>
            </a:r>
          </a:p>
          <a:p>
            <a:r>
              <a:rPr lang="en-US" altLang="ko-KR" dirty="0"/>
              <a:t>if coin == 0 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t1.shape</a:t>
            </a:r>
            <a:r>
              <a:rPr lang="en-US" altLang="ko-KR" dirty="0"/>
              <a:t>(</a:t>
            </a:r>
            <a:r>
              <a:rPr lang="en-US" altLang="ko-KR" dirty="0" err="1"/>
              <a:t>image1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t1.stamp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t1.shape</a:t>
            </a:r>
            <a:r>
              <a:rPr lang="en-US" altLang="ko-KR" dirty="0"/>
              <a:t>(</a:t>
            </a:r>
            <a:r>
              <a:rPr lang="en-US" altLang="ko-KR" dirty="0" err="1"/>
              <a:t>image2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t1.stamp</a:t>
            </a:r>
            <a:r>
              <a:rPr lang="en-US" altLang="ko-KR" dirty="0"/>
              <a:t>()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58" y="4088292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조건을 연속하여 검사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진행하는 코드를 작성하려면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40" y="2182976"/>
            <a:ext cx="7464095" cy="185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82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기본 </a:t>
            </a:r>
            <a:r>
              <a:rPr lang="ko-KR" altLang="en-US" dirty="0" smtClean="0"/>
              <a:t>제어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순차 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(sequence)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명령들이 순차적으로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선택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(selection)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둘 중의 하나의 명령을 선택하여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반복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구조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(iteration) -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동일한 명령이 반복되면서 실행되는 구조이다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10" y="3100544"/>
            <a:ext cx="6967987" cy="264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연속적인 </a:t>
            </a:r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93684"/>
            <a:ext cx="8229600" cy="236673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i="1" dirty="0" err="1"/>
              <a:t>num</a:t>
            </a:r>
            <a:r>
              <a:rPr lang="en-US" altLang="ko-KR" i="1" dirty="0"/>
              <a:t> = </a:t>
            </a:r>
            <a:r>
              <a:rPr lang="en-US" altLang="ko-KR" i="1" dirty="0" err="1"/>
              <a:t>int</a:t>
            </a:r>
            <a:r>
              <a:rPr lang="en-US" altLang="ko-KR" i="1" dirty="0"/>
              <a:t>(input("</a:t>
            </a:r>
            <a:r>
              <a:rPr lang="ko-KR" altLang="en-US" i="1" dirty="0"/>
              <a:t>정수를 입력하시오</a:t>
            </a:r>
            <a:r>
              <a:rPr lang="en-US" altLang="ko-KR" i="1" dirty="0"/>
              <a:t>: "))</a:t>
            </a:r>
          </a:p>
          <a:p>
            <a:endParaRPr lang="en-US" altLang="ko-KR" i="1" dirty="0"/>
          </a:p>
          <a:p>
            <a:r>
              <a:rPr lang="en-US" altLang="ko-KR" i="1" dirty="0"/>
              <a:t>if </a:t>
            </a:r>
            <a:r>
              <a:rPr lang="en-US" altLang="ko-KR" i="1" dirty="0" err="1"/>
              <a:t>num</a:t>
            </a:r>
            <a:r>
              <a:rPr lang="en-US" altLang="ko-KR" i="1" dirty="0"/>
              <a:t> &gt; 0: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양수입니다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 err="1"/>
              <a:t>elif</a:t>
            </a:r>
            <a:r>
              <a:rPr lang="en-US" altLang="ko-KR" i="1" dirty="0"/>
              <a:t> </a:t>
            </a:r>
            <a:r>
              <a:rPr lang="en-US" altLang="ko-KR" i="1" dirty="0" err="1"/>
              <a:t>num</a:t>
            </a:r>
            <a:r>
              <a:rPr lang="en-US" altLang="ko-KR" i="1" dirty="0"/>
              <a:t> == 0:</a:t>
            </a:r>
          </a:p>
          <a:p>
            <a:r>
              <a:rPr lang="en-US" altLang="ko-KR" i="1" dirty="0"/>
              <a:t>	print("0</a:t>
            </a:r>
            <a:r>
              <a:rPr lang="ko-KR" altLang="en-US" i="1" dirty="0"/>
              <a:t>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else: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/>
              <a:t>음수입니다</a:t>
            </a:r>
            <a:r>
              <a:rPr lang="en-US" altLang="ko-KR" i="1" dirty="0"/>
              <a:t>.")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88300"/>
            <a:ext cx="8229600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정수를 입력하시오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양수입니다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종달새가 노래할까</a:t>
            </a:r>
            <a:r>
              <a:rPr lang="en-US" altLang="ko-KR" b="0" dirty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동물원에 있는 종달새가 다음과 같은 </a:t>
            </a:r>
            <a:r>
              <a:rPr lang="en-US" altLang="ko-KR" sz="2000" dirty="0"/>
              <a:t>2</a:t>
            </a:r>
            <a:r>
              <a:rPr lang="ko-KR" altLang="en-US" sz="2000" dirty="0"/>
              <a:t>가지 </a:t>
            </a:r>
            <a:r>
              <a:rPr lang="ko-KR" altLang="en-US" sz="2000" dirty="0" smtClean="0"/>
              <a:t>조건이 충족될 </a:t>
            </a:r>
            <a:r>
              <a:rPr lang="ko-KR" altLang="en-US" sz="2000" dirty="0"/>
              <a:t>때 노래를 한다고 하자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 smtClean="0"/>
              <a:t>오전 </a:t>
            </a:r>
            <a:r>
              <a:rPr lang="en-US" altLang="ko-KR" sz="1600" dirty="0"/>
              <a:t>6</a:t>
            </a:r>
            <a:r>
              <a:rPr lang="ko-KR" altLang="en-US" sz="1600" dirty="0"/>
              <a:t>시부터 오전 </a:t>
            </a:r>
            <a:r>
              <a:rPr lang="en-US" altLang="ko-KR" sz="1600" dirty="0"/>
              <a:t>9</a:t>
            </a:r>
            <a:r>
              <a:rPr lang="ko-KR" altLang="en-US" sz="1600" dirty="0"/>
              <a:t>시 사이</a:t>
            </a:r>
          </a:p>
          <a:p>
            <a:pPr lvl="1"/>
            <a:r>
              <a:rPr lang="ko-KR" altLang="en-US" sz="1600" dirty="0" smtClean="0"/>
              <a:t>날씨가 </a:t>
            </a:r>
            <a:r>
              <a:rPr lang="ko-KR" altLang="en-US" sz="1600" dirty="0"/>
              <a:t>화창하다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17" y="153510"/>
            <a:ext cx="1107799" cy="989490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43" y="3112339"/>
            <a:ext cx="3352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시각을 </a:t>
            </a:r>
            <a:r>
              <a:rPr lang="ko-KR" altLang="en-US" dirty="0" err="1"/>
              <a:t>난수로</a:t>
            </a:r>
            <a:r>
              <a:rPr lang="ko-KR" altLang="en-US" dirty="0"/>
              <a:t> 생성하고 날씨도 </a:t>
            </a:r>
            <a:r>
              <a:rPr lang="en-US" altLang="ko-KR" dirty="0"/>
              <a:t>[True, False</a:t>
            </a:r>
            <a:r>
              <a:rPr lang="en-US" altLang="ko-KR" dirty="0" smtClean="0"/>
              <a:t>] </a:t>
            </a:r>
            <a:r>
              <a:rPr lang="ko-KR" altLang="en-US" dirty="0" smtClean="0"/>
              <a:t>중에서 </a:t>
            </a:r>
            <a:r>
              <a:rPr lang="ko-KR" altLang="en-US" dirty="0" err="1"/>
              <a:t>랜덤하게</a:t>
            </a:r>
            <a:r>
              <a:rPr lang="ko-KR" altLang="en-US" dirty="0"/>
              <a:t> 선택하자</a:t>
            </a:r>
            <a:r>
              <a:rPr lang="en-US" altLang="ko-KR" dirty="0"/>
              <a:t>. </a:t>
            </a:r>
            <a:r>
              <a:rPr lang="ko-KR" altLang="en-US" dirty="0"/>
              <a:t>종달새가 노래를 부를 것인지</a:t>
            </a:r>
            <a:r>
              <a:rPr lang="en-US" altLang="ko-KR" dirty="0"/>
              <a:t>, </a:t>
            </a:r>
            <a:r>
              <a:rPr lang="ko-KR" altLang="en-US" dirty="0"/>
              <a:t>조용히 있을 것인지를 </a:t>
            </a:r>
            <a:r>
              <a:rPr lang="ko-KR" altLang="en-US" dirty="0" err="1"/>
              <a:t>판단해보자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970" y="2967488"/>
            <a:ext cx="8229600" cy="113005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time = </a:t>
            </a:r>
            <a:r>
              <a:rPr lang="en-US" altLang="ko-KR" dirty="0" err="1"/>
              <a:t>random.randint</a:t>
            </a:r>
            <a:r>
              <a:rPr lang="en-US" altLang="ko-KR" dirty="0"/>
              <a:t>(1, 24)</a:t>
            </a:r>
          </a:p>
          <a:p>
            <a:r>
              <a:rPr lang="en-US" altLang="ko-KR" dirty="0"/>
              <a:t>sunny = </a:t>
            </a:r>
            <a:r>
              <a:rPr lang="en-US" altLang="ko-KR" dirty="0" err="1"/>
              <a:t>random.choice</a:t>
            </a:r>
            <a:r>
              <a:rPr lang="en-US" altLang="ko-KR" dirty="0"/>
              <a:t>([True, False])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970" y="4428130"/>
            <a:ext cx="8229600" cy="10927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좋은 아침입니다</a:t>
            </a:r>
            <a:r>
              <a:rPr lang="en-US" altLang="ko-KR" dirty="0"/>
              <a:t>. </a:t>
            </a:r>
            <a:r>
              <a:rPr lang="ko-KR" altLang="en-US" dirty="0"/>
              <a:t>지금 시각은 </a:t>
            </a:r>
            <a:r>
              <a:rPr lang="en-US" altLang="ko-KR" dirty="0"/>
              <a:t>1</a:t>
            </a:r>
            <a:r>
              <a:rPr lang="ko-KR" altLang="en-US" dirty="0"/>
              <a:t>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날씨가 화창하지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종달새가 노래를 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35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052423"/>
            <a:ext cx="8229600" cy="452886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random</a:t>
            </a:r>
          </a:p>
          <a:p>
            <a:r>
              <a:rPr lang="en-US" altLang="ko-KR" dirty="0"/>
              <a:t>time = </a:t>
            </a:r>
            <a:r>
              <a:rPr lang="en-US" altLang="ko-KR" dirty="0" err="1"/>
              <a:t>random.randint</a:t>
            </a:r>
            <a:r>
              <a:rPr lang="en-US" altLang="ko-KR" dirty="0"/>
              <a:t>(1, 24)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좋은 아침입니다</a:t>
            </a:r>
            <a:r>
              <a:rPr lang="en-US" altLang="ko-KR" dirty="0"/>
              <a:t>. </a:t>
            </a:r>
            <a:r>
              <a:rPr lang="ko-KR" altLang="en-US" dirty="0"/>
              <a:t>지금 시각은 </a:t>
            </a:r>
            <a:r>
              <a:rPr lang="en-US" altLang="ko-KR" dirty="0"/>
              <a:t>" + </a:t>
            </a:r>
            <a:r>
              <a:rPr lang="en-US" altLang="ko-KR" dirty="0" err="1"/>
              <a:t>str</a:t>
            </a:r>
            <a:r>
              <a:rPr lang="en-US" altLang="ko-KR" dirty="0"/>
              <a:t>(time) + "</a:t>
            </a:r>
            <a:r>
              <a:rPr lang="ko-KR" altLang="en-US" dirty="0"/>
              <a:t>시 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sunny = </a:t>
            </a:r>
            <a:r>
              <a:rPr lang="en-US" altLang="ko-KR" dirty="0" err="1"/>
              <a:t>random.choice</a:t>
            </a:r>
            <a:r>
              <a:rPr lang="en-US" altLang="ko-KR" dirty="0"/>
              <a:t>([True, False])</a:t>
            </a:r>
          </a:p>
          <a:p>
            <a:r>
              <a:rPr lang="en-US" altLang="ko-KR" dirty="0"/>
              <a:t>if sunny: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현재 날씨가 화창합니다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현재 날씨가 화창하지 않습니다</a:t>
            </a:r>
            <a:r>
              <a:rPr lang="en-US" altLang="ko-KR" dirty="0"/>
              <a:t>. 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종달새가 노래를 할 것인지를 </a:t>
            </a:r>
            <a:r>
              <a:rPr lang="ko-KR" altLang="en-US" dirty="0" err="1"/>
              <a:t>판단해보자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time &gt;= 6 and time &lt; 9 and sunny: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종달새가 노래를 한다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	print ("</a:t>
            </a:r>
            <a:r>
              <a:rPr lang="ko-KR" altLang="en-US" dirty="0"/>
              <a:t>종달새가 노래를 하지 않는다</a:t>
            </a:r>
            <a:r>
              <a:rPr lang="en-US" altLang="ko-KR" dirty="0"/>
              <a:t>.")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6" y="5591175"/>
            <a:ext cx="834174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안에 다른 </a:t>
            </a:r>
            <a:r>
              <a:rPr lang="en-US" altLang="ko-KR" dirty="0"/>
              <a:t>if </a:t>
            </a:r>
            <a:r>
              <a:rPr lang="ko-KR" altLang="en-US" dirty="0"/>
              <a:t>문이 들어갈 수도 있다</a:t>
            </a:r>
            <a:r>
              <a:rPr lang="en-US" altLang="ko-KR" dirty="0"/>
              <a:t>. </a:t>
            </a:r>
            <a:r>
              <a:rPr lang="ko-KR" altLang="en-US" dirty="0"/>
              <a:t>이것을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73714"/>
            <a:ext cx="74199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42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304" y="2072182"/>
            <a:ext cx="8229600" cy="25361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&gt;= 0:</a:t>
            </a:r>
          </a:p>
          <a:p>
            <a:r>
              <a:rPr lang="en-US" altLang="ko-KR" dirty="0"/>
              <a:t>	if </a:t>
            </a:r>
            <a:r>
              <a:rPr lang="en-US" altLang="ko-KR" dirty="0" err="1"/>
              <a:t>num</a:t>
            </a:r>
            <a:r>
              <a:rPr lang="en-US" altLang="ko-KR" dirty="0"/>
              <a:t> == 0:</a:t>
            </a:r>
          </a:p>
          <a:p>
            <a:r>
              <a:rPr lang="en-US" altLang="ko-KR" dirty="0"/>
              <a:t>		print("0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	else:</a:t>
            </a:r>
          </a:p>
          <a:p>
            <a:r>
              <a:rPr lang="en-US" altLang="ko-KR" dirty="0"/>
              <a:t>		print("</a:t>
            </a:r>
            <a:r>
              <a:rPr lang="ko-KR" altLang="en-US" dirty="0"/>
              <a:t>양수입니다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음수입니다</a:t>
            </a:r>
            <a:r>
              <a:rPr lang="en-US" altLang="ko-KR" dirty="0"/>
              <a:t>.")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48" y="5120588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ko-KR" altLang="en-US" dirty="0"/>
              <a:t>양수입니다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3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로그인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</a:t>
            </a:r>
            <a:r>
              <a:rPr lang="ko-KR" altLang="en-US" sz="2000" dirty="0" smtClean="0"/>
              <a:t>아이디와 </a:t>
            </a:r>
            <a:r>
              <a:rPr lang="ko-KR" altLang="en-US" sz="2000" dirty="0"/>
              <a:t>일치하는지 여부를 출력하는 프로그램을 </a:t>
            </a:r>
            <a:r>
              <a:rPr lang="ko-KR" altLang="en-US" sz="2000" dirty="0" err="1" smtClean="0"/>
              <a:t>작성해보자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88" y="159588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70" y="266834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ilovepython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970" y="3821405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iloveruby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아이디를 찾을 수 없습니다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6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68415"/>
            <a:ext cx="8229600" cy="20530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id = "</a:t>
            </a:r>
            <a:r>
              <a:rPr lang="en-US" altLang="ko-KR" dirty="0" err="1"/>
              <a:t>ilovepython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s = input("</a:t>
            </a:r>
            <a:r>
              <a:rPr lang="ko-KR" altLang="en-US" dirty="0"/>
              <a:t>아이디를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if s == id: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환영합니다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아이디를 찾을 수 없습니다</a:t>
            </a:r>
            <a:r>
              <a:rPr lang="en-US" altLang="ko-KR" dirty="0"/>
              <a:t>.")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107702"/>
            <a:ext cx="8229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6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축구게임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</a:t>
            </a:r>
            <a:r>
              <a:rPr lang="ko-KR" altLang="en-US" sz="2000" dirty="0" smtClean="0"/>
              <a:t>아이디와 </a:t>
            </a:r>
            <a:r>
              <a:rPr lang="ko-KR" altLang="en-US" sz="2000" dirty="0"/>
              <a:t>일치하는지 여부를 출력하는 프로그램을 </a:t>
            </a:r>
            <a:r>
              <a:rPr lang="ko-KR" altLang="en-US" sz="2000" dirty="0" smtClean="0"/>
              <a:t>작성해 보자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71" y="15351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970" y="2668341"/>
            <a:ext cx="8229600" cy="83398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어디를 수비하시겠어요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왼쪽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중앙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오른쪽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중앙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페널티 킥이 성공하였습니다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2" y="3879283"/>
            <a:ext cx="3111090" cy="2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7312779" y="4908935"/>
            <a:ext cx="1390124" cy="1153110"/>
            <a:chOff x="7522761" y="5086723"/>
            <a:chExt cx="1390124" cy="1153110"/>
          </a:xfrm>
        </p:grpSpPr>
        <p:pic>
          <p:nvPicPr>
            <p:cNvPr id="8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768415"/>
            <a:ext cx="8229600" cy="20530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options=["</a:t>
            </a:r>
            <a:r>
              <a:rPr lang="ko-KR" altLang="en-US" dirty="0"/>
              <a:t>왼쪽</a:t>
            </a:r>
            <a:r>
              <a:rPr lang="en-US" altLang="ko-KR" dirty="0"/>
              <a:t>","</a:t>
            </a:r>
            <a:r>
              <a:rPr lang="ko-KR" altLang="en-US" dirty="0"/>
              <a:t>중앙</a:t>
            </a:r>
            <a:r>
              <a:rPr lang="en-US" altLang="ko-KR" dirty="0"/>
              <a:t>","</a:t>
            </a:r>
            <a:r>
              <a:rPr lang="ko-KR" altLang="en-US" dirty="0"/>
              <a:t>오른쪽</a:t>
            </a:r>
            <a:r>
              <a:rPr lang="en-US" altLang="ko-KR" dirty="0"/>
              <a:t>"]</a:t>
            </a:r>
          </a:p>
          <a:p>
            <a:r>
              <a:rPr lang="en-US" altLang="ko-KR" dirty="0" err="1"/>
              <a:t>computer_choice</a:t>
            </a:r>
            <a:r>
              <a:rPr lang="en-US" altLang="ko-KR" dirty="0"/>
              <a:t> = </a:t>
            </a:r>
            <a:r>
              <a:rPr lang="en-US" altLang="ko-KR" dirty="0" err="1"/>
              <a:t>random.choice</a:t>
            </a:r>
            <a:r>
              <a:rPr lang="en-US" altLang="ko-KR" dirty="0"/>
              <a:t>(options)</a:t>
            </a:r>
          </a:p>
          <a:p>
            <a:r>
              <a:rPr lang="en-US" altLang="ko-KR" dirty="0" err="1"/>
              <a:t>user_choice</a:t>
            </a:r>
            <a:r>
              <a:rPr lang="en-US" altLang="ko-KR" dirty="0"/>
              <a:t> = input("</a:t>
            </a:r>
            <a:r>
              <a:rPr lang="ko-KR" altLang="en-US" dirty="0"/>
              <a:t>어디를 수비하시겠어요</a:t>
            </a:r>
            <a:r>
              <a:rPr lang="en-US" altLang="ko-KR" dirty="0"/>
              <a:t>?(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중앙</a:t>
            </a:r>
            <a:r>
              <a:rPr lang="en-US" altLang="ko-KR" dirty="0"/>
              <a:t>, </a:t>
            </a:r>
            <a:r>
              <a:rPr lang="ko-KR" altLang="en-US" dirty="0"/>
              <a:t>오른쪽</a:t>
            </a:r>
            <a:r>
              <a:rPr lang="en-US" altLang="ko-KR" dirty="0"/>
              <a:t>)")</a:t>
            </a:r>
          </a:p>
          <a:p>
            <a:r>
              <a:rPr lang="en-US" altLang="ko-KR" dirty="0"/>
              <a:t>if </a:t>
            </a:r>
            <a:r>
              <a:rPr lang="en-US" altLang="ko-KR" dirty="0" err="1"/>
              <a:t>computer_choice</a:t>
            </a:r>
            <a:r>
              <a:rPr lang="en-US" altLang="ko-KR" dirty="0"/>
              <a:t> == </a:t>
            </a:r>
            <a:r>
              <a:rPr lang="en-US" altLang="ko-KR" dirty="0" err="1"/>
              <a:t>user_choice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수비에 성공하셨습니다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else: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페널티 킥이 성공하였습니다</a:t>
            </a:r>
            <a:r>
              <a:rPr lang="en-US" altLang="ko-KR" dirty="0"/>
              <a:t>. ")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428085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제어구조</a:t>
            </a:r>
            <a:r>
              <a:rPr lang="en-US" altLang="ko-KR" dirty="0" smtClean="0"/>
              <a:t>==</a:t>
            </a:r>
            <a:r>
              <a:rPr lang="ko-KR" altLang="en-US" dirty="0" smtClean="0"/>
              <a:t>도로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프로그램의 기본 블록을 쉽게 이해하려면 이것을 자동차</a:t>
            </a:r>
            <a:r>
              <a:rPr lang="en-US" altLang="ko-KR" dirty="0"/>
              <a:t>(CPU)</a:t>
            </a:r>
            <a:r>
              <a:rPr lang="ko-KR" altLang="en-US" dirty="0"/>
              <a:t>가 주행하는 </a:t>
            </a:r>
            <a:r>
              <a:rPr lang="ko-KR" altLang="en-US" dirty="0" smtClean="0"/>
              <a:t>도로로 </a:t>
            </a:r>
            <a:r>
              <a:rPr lang="ko-KR" altLang="en-US" dirty="0"/>
              <a:t>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2" y="2817064"/>
            <a:ext cx="4961087" cy="25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8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도형그리기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이용하여 사용자가 선택하는 도형을 화면에 그리는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도형은 </a:t>
            </a:r>
            <a:r>
              <a:rPr lang="ko-KR" altLang="en-US" sz="2000" dirty="0"/>
              <a:t>“사각형”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삼각형”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원” 중의 하나이다</a:t>
            </a:r>
            <a:r>
              <a:rPr lang="en-US" altLang="ko-KR" sz="2000" dirty="0"/>
              <a:t>. </a:t>
            </a:r>
            <a:r>
              <a:rPr lang="ko-KR" altLang="en-US" sz="2000" dirty="0"/>
              <a:t>각 도형의 치수는 사용자에게 </a:t>
            </a:r>
            <a:r>
              <a:rPr lang="ko-KR" altLang="en-US" sz="2000" dirty="0" err="1"/>
              <a:t>물어보도록</a:t>
            </a:r>
            <a:r>
              <a:rPr lang="ko-KR" altLang="en-US" sz="2000" dirty="0"/>
              <a:t>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298" y="153510"/>
            <a:ext cx="1107799" cy="989490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1" y="2742932"/>
            <a:ext cx="5864794" cy="32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312779" y="4908935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4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948904"/>
            <a:ext cx="8229600" cy="49343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/>
              <a:t>도형을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if s == "</a:t>
            </a:r>
            <a:r>
              <a:rPr lang="ko-KR" altLang="en-US" dirty="0"/>
              <a:t>사각형</a:t>
            </a:r>
            <a:r>
              <a:rPr lang="en-US" altLang="ko-KR" dirty="0"/>
              <a:t>" :</a:t>
            </a:r>
          </a:p>
          <a:p>
            <a:r>
              <a:rPr lang="en-US" altLang="ko-KR" dirty="0"/>
              <a:t>	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("","</a:t>
            </a:r>
            <a:r>
              <a:rPr lang="ko-KR" altLang="en-US" dirty="0"/>
              <a:t>가로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w=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r>
              <a:rPr lang="en-US" altLang="ko-KR" dirty="0"/>
              <a:t>	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("","</a:t>
            </a:r>
            <a:r>
              <a:rPr lang="ko-KR" altLang="en-US" dirty="0"/>
              <a:t>세로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	h=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(w)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(h)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(w)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(h)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8" y="58959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6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en-US" altLang="ko-KR" sz="2000" i="1" dirty="0">
                <a:solidFill>
                  <a:srgbClr val="FFFF00"/>
                </a:solidFill>
              </a:rPr>
              <a:t>&gt;, &lt;, ==</a:t>
            </a:r>
            <a:r>
              <a:rPr lang="ko-KR" altLang="en-US" sz="2000" i="1" dirty="0">
                <a:solidFill>
                  <a:srgbClr val="FFFF00"/>
                </a:solidFill>
              </a:rPr>
              <a:t>와 같은 관계 연산자를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논리 연산자 </a:t>
            </a:r>
            <a:r>
              <a:rPr lang="en-US" altLang="ko-KR" sz="2000" i="1" dirty="0">
                <a:solidFill>
                  <a:srgbClr val="FFFF00"/>
                </a:solidFill>
              </a:rPr>
              <a:t>and</a:t>
            </a:r>
            <a:r>
              <a:rPr lang="ko-KR" altLang="en-US" sz="2000" i="1" dirty="0">
                <a:solidFill>
                  <a:srgbClr val="FFFF00"/>
                </a:solidFill>
              </a:rPr>
              <a:t>나 </a:t>
            </a:r>
            <a:r>
              <a:rPr lang="en-US" altLang="ko-KR" sz="2000" i="1" dirty="0">
                <a:solidFill>
                  <a:srgbClr val="FFFF00"/>
                </a:solidFill>
              </a:rPr>
              <a:t>or </a:t>
            </a:r>
            <a:r>
              <a:rPr lang="ko-KR" altLang="en-US" sz="2000" i="1" dirty="0">
                <a:solidFill>
                  <a:srgbClr val="FFFF00"/>
                </a:solidFill>
              </a:rPr>
              <a:t>를 사용하면 조건들을 묶을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블록은 조건이 맞았을 때 묶어서 실행되는 코드로 </a:t>
            </a:r>
            <a:r>
              <a:rPr lang="ko-KR" altLang="en-US" sz="2000" i="1" dirty="0" err="1">
                <a:solidFill>
                  <a:srgbClr val="FFFF00"/>
                </a:solidFill>
              </a:rPr>
              <a:t>파이썬에서</a:t>
            </a:r>
            <a:r>
              <a:rPr lang="ko-KR" altLang="en-US" sz="2000" i="1" dirty="0">
                <a:solidFill>
                  <a:srgbClr val="FFFF00"/>
                </a:solidFill>
              </a:rPr>
              <a:t> 들여쓰기로 블록을 만든다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 안에 다른 </a:t>
            </a:r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문이 포함될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선택 구조가 필요한 이유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선택 </a:t>
            </a:r>
            <a:r>
              <a:rPr lang="ko-KR" altLang="en-US" dirty="0"/>
              <a:t>구조가 없다면 프로그램은 항상 동일한 </a:t>
            </a:r>
            <a:r>
              <a:rPr lang="ko-KR" altLang="en-US" dirty="0" smtClean="0"/>
              <a:t>동작만을 되풀이할 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자율 </a:t>
            </a:r>
            <a:r>
              <a:rPr lang="ko-KR" altLang="en-US" dirty="0"/>
              <a:t>주행 자동차 프로그램이 신호등이나 전방 장애물에 </a:t>
            </a:r>
            <a:r>
              <a:rPr lang="ko-KR" altLang="en-US" dirty="0" smtClean="0"/>
              <a:t>따라서 </a:t>
            </a:r>
            <a:r>
              <a:rPr lang="ko-KR" altLang="en-US" dirty="0"/>
              <a:t>동작을 다르게 </a:t>
            </a:r>
            <a:r>
              <a:rPr lang="ko-KR" altLang="en-US" dirty="0" smtClean="0"/>
              <a:t>하지 않는다면 어떻게 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20" y="3396291"/>
            <a:ext cx="3188089" cy="273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81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en-US" dirty="0"/>
              <a:t>는 두 개의 </a:t>
            </a:r>
            <a:r>
              <a:rPr lang="ko-KR" altLang="en-US" dirty="0" err="1"/>
              <a:t>피연산자를</a:t>
            </a:r>
            <a:r>
              <a:rPr lang="ko-KR" altLang="en-US" dirty="0"/>
              <a:t> </a:t>
            </a:r>
            <a:r>
              <a:rPr lang="ko-KR" altLang="en-US" dirty="0" smtClean="0"/>
              <a:t>비교하는 연산자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41" y="2688206"/>
            <a:ext cx="5657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3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관계연산자의</a:t>
            </a:r>
            <a:r>
              <a:rPr lang="ko-KR" altLang="en-US" dirty="0" smtClean="0"/>
              <a:t> 결과값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수식은 </a:t>
            </a:r>
            <a:r>
              <a:rPr lang="ko-KR" altLang="en-US" dirty="0" smtClean="0"/>
              <a:t>참</a:t>
            </a:r>
            <a:r>
              <a:rPr lang="en-US" altLang="ko-KR" dirty="0" smtClean="0"/>
              <a:t>(True)</a:t>
            </a:r>
            <a:r>
              <a:rPr lang="ko-KR" altLang="en-US" dirty="0" smtClean="0"/>
              <a:t>이나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을 </a:t>
            </a:r>
            <a:r>
              <a:rPr lang="ko-KR" altLang="en-US" dirty="0"/>
              <a:t>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1" y="2331289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11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4" y="1837966"/>
            <a:ext cx="8272732" cy="30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345" y="1725283"/>
            <a:ext cx="7944928" cy="18460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if score &gt;= 60:</a:t>
            </a: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합격입니다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atinLnBrk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불합격입니다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39" y="3904698"/>
            <a:ext cx="7944928" cy="770819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80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합격입니다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2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제2장 변수 소개(강의)</Template>
  <TotalTime>1811</TotalTime>
  <Words>1206</Words>
  <Application>Microsoft Office PowerPoint</Application>
  <PresentationFormat>화면 슬라이드 쇼(4:3)</PresentationFormat>
  <Paragraphs>276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5장 조건을 따져봅시다. </vt:lpstr>
      <vt:lpstr>이번 장에서 만들 프로그램</vt:lpstr>
      <vt:lpstr>3가지의 기본 제어 구조</vt:lpstr>
      <vt:lpstr>제어구조==도로</vt:lpstr>
      <vt:lpstr>선택 구조가 필요한 이유</vt:lpstr>
      <vt:lpstr>관계 연산자</vt:lpstr>
      <vt:lpstr>관계연산자의 결과값</vt:lpstr>
      <vt:lpstr>if-else 문</vt:lpstr>
      <vt:lpstr>예제 #1</vt:lpstr>
      <vt:lpstr>예제 #2</vt:lpstr>
      <vt:lpstr>블록</vt:lpstr>
      <vt:lpstr>Lab: 영화 나이 제한 검사</vt:lpstr>
      <vt:lpstr>Solution </vt:lpstr>
      <vt:lpstr>Lab: 부호에 따라 거북이를 움직이자</vt:lpstr>
      <vt:lpstr>Solution </vt:lpstr>
      <vt:lpstr>논리 연산자</vt:lpstr>
      <vt:lpstr>논리 연산자의 종류</vt:lpstr>
      <vt:lpstr>Lab: 거북이 제어하기</vt:lpstr>
      <vt:lpstr>무한 반복 구조</vt:lpstr>
      <vt:lpstr>Solution </vt:lpstr>
      <vt:lpstr>Lab: 윤년 판단</vt:lpstr>
      <vt:lpstr>윤년의 조건</vt:lpstr>
      <vt:lpstr>Solution </vt:lpstr>
      <vt:lpstr>Lab: 동전 던지기 게임</vt:lpstr>
      <vt:lpstr>Solution </vt:lpstr>
      <vt:lpstr>Lab: 동전 던지기 게임(그래픽 버전)</vt:lpstr>
      <vt:lpstr>이미지를 불러오려면</vt:lpstr>
      <vt:lpstr>Solution </vt:lpstr>
      <vt:lpstr>조건을 연속하여 검사</vt:lpstr>
      <vt:lpstr>연속적인 if-else 문</vt:lpstr>
      <vt:lpstr>Lab: 종달새가 노래할까?</vt:lpstr>
      <vt:lpstr>난수 이용</vt:lpstr>
      <vt:lpstr>Solution </vt:lpstr>
      <vt:lpstr>중첩 if-else문</vt:lpstr>
      <vt:lpstr>예제</vt:lpstr>
      <vt:lpstr>Lab: 로그인 프로그램</vt:lpstr>
      <vt:lpstr>Solution </vt:lpstr>
      <vt:lpstr>Lab: 축구게임</vt:lpstr>
      <vt:lpstr>Solution </vt:lpstr>
      <vt:lpstr>Lab: 도형그리기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354</cp:revision>
  <dcterms:created xsi:type="dcterms:W3CDTF">2007-06-29T06:43:39Z</dcterms:created>
  <dcterms:modified xsi:type="dcterms:W3CDTF">2017-01-15T12:19:11Z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