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6" r:id="rId3"/>
    <p:sldId id="403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19" r:id="rId12"/>
    <p:sldId id="420" r:id="rId13"/>
    <p:sldId id="428" r:id="rId14"/>
    <p:sldId id="429" r:id="rId15"/>
    <p:sldId id="430" r:id="rId16"/>
    <p:sldId id="431" r:id="rId17"/>
    <p:sldId id="454" r:id="rId18"/>
    <p:sldId id="432" r:id="rId19"/>
    <p:sldId id="433" r:id="rId20"/>
    <p:sldId id="455" r:id="rId21"/>
    <p:sldId id="434" r:id="rId22"/>
    <p:sldId id="435" r:id="rId23"/>
    <p:sldId id="436" r:id="rId24"/>
    <p:sldId id="437" r:id="rId25"/>
    <p:sldId id="439" r:id="rId26"/>
    <p:sldId id="438" r:id="rId27"/>
    <p:sldId id="441" r:id="rId28"/>
    <p:sldId id="442" r:id="rId29"/>
    <p:sldId id="443" r:id="rId30"/>
    <p:sldId id="440" r:id="rId31"/>
    <p:sldId id="444" r:id="rId32"/>
    <p:sldId id="445" r:id="rId33"/>
    <p:sldId id="446" r:id="rId34"/>
    <p:sldId id="448" r:id="rId35"/>
    <p:sldId id="447" r:id="rId36"/>
    <p:sldId id="449" r:id="rId37"/>
    <p:sldId id="450" r:id="rId38"/>
    <p:sldId id="451" r:id="rId39"/>
    <p:sldId id="452" r:id="rId40"/>
    <p:sldId id="453" r:id="rId4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FF"/>
    <a:srgbClr val="CCFFCC"/>
    <a:srgbClr val="CCFFFF"/>
    <a:srgbClr val="FFFFCC"/>
    <a:srgbClr val="CCCCFF"/>
    <a:srgbClr val="FF9999"/>
    <a:srgbClr val="00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3514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file:///N:\&#45236;%20&#47928;&#49436;\&#54028;&#51060;&#50028;\&#44053;&#51032;&#51088;&#47308;\sources\chap07\lab3.py.ba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332" y="50039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장 코드를 함수로 </a:t>
            </a:r>
            <a:r>
              <a:rPr lang="ko-KR" altLang="en-US" dirty="0" err="1" smtClean="0"/>
              <a:t>모아봅시다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5595" y="923454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135595" y="1735556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여러 개의 입력 전달하기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52" y="1518249"/>
            <a:ext cx="8229600" cy="27690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get_sum</a:t>
            </a:r>
            <a:r>
              <a:rPr lang="en-US" altLang="ko-KR" dirty="0"/>
              <a:t>(start, end):</a:t>
            </a:r>
          </a:p>
          <a:p>
            <a:r>
              <a:rPr lang="en-US" altLang="ko-KR" dirty="0"/>
              <a:t>	sum = 0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range(start, </a:t>
            </a:r>
            <a:r>
              <a:rPr lang="en-US" altLang="ko-KR" dirty="0" err="1"/>
              <a:t>end+1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		sum +=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	return sum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get_sum</a:t>
            </a:r>
            <a:r>
              <a:rPr lang="en-US" altLang="ko-KR" dirty="0"/>
              <a:t>(1, 10))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7" y="4459344"/>
            <a:ext cx="8753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1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사각형을 그리는 함수 </a:t>
            </a:r>
            <a:r>
              <a:rPr lang="ko-KR" altLang="en-US" b="0" dirty="0" smtClean="0"/>
              <a:t>작성하기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정사각형을 </a:t>
            </a:r>
            <a:r>
              <a:rPr lang="ko-KR" altLang="en-US" sz="2000" dirty="0"/>
              <a:t>그리는 함수는 다음과 같다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위의 함수를 호출하여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정사각형을 그려 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366" y="153510"/>
            <a:ext cx="1107799" cy="989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838" y="2216989"/>
            <a:ext cx="8229600" cy="148374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square(length): 	# length</a:t>
            </a:r>
            <a:r>
              <a:rPr lang="ko-KR" altLang="en-US" dirty="0"/>
              <a:t>는 </a:t>
            </a:r>
            <a:r>
              <a:rPr lang="ko-KR" altLang="en-US" dirty="0" err="1"/>
              <a:t>한변의</a:t>
            </a:r>
            <a:r>
              <a:rPr lang="ko-KR" altLang="en-US" dirty="0"/>
              <a:t> 길이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1" y="4324350"/>
            <a:ext cx="55816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0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629727"/>
            <a:ext cx="8229600" cy="61161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square(length): # length</a:t>
            </a:r>
            <a:r>
              <a:rPr lang="ko-KR" altLang="en-US" dirty="0"/>
              <a:t>는 </a:t>
            </a:r>
            <a:r>
              <a:rPr lang="ko-KR" altLang="en-US" dirty="0" err="1"/>
              <a:t>한변의</a:t>
            </a:r>
            <a:r>
              <a:rPr lang="ko-KR" altLang="en-US" dirty="0"/>
              <a:t> 길이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endParaRPr lang="en-US" altLang="ko-KR" dirty="0"/>
          </a:p>
          <a:p>
            <a:r>
              <a:rPr lang="en-US" altLang="ko-KR" dirty="0" err="1"/>
              <a:t>t.up</a:t>
            </a:r>
            <a:r>
              <a:rPr lang="en-US" altLang="ko-KR" dirty="0"/>
              <a:t>() 		# </a:t>
            </a:r>
            <a:r>
              <a:rPr lang="ko-KR" altLang="en-US" dirty="0"/>
              <a:t>펜을 든다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(-200, 0) 	# (-200, 0)</a:t>
            </a:r>
            <a:r>
              <a:rPr lang="ko-KR" altLang="en-US" dirty="0"/>
              <a:t>으로 이동한다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t.down</a:t>
            </a:r>
            <a:r>
              <a:rPr lang="en-US" altLang="ko-KR" dirty="0"/>
              <a:t>()		 # </a:t>
            </a:r>
            <a:r>
              <a:rPr lang="ko-KR" altLang="en-US" dirty="0"/>
              <a:t>펜을 내린다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square(100); 	# square() </a:t>
            </a:r>
            <a:r>
              <a:rPr lang="ko-KR" altLang="en-US" dirty="0"/>
              <a:t>함수를 호출한다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t.up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(0, 0)</a:t>
            </a:r>
          </a:p>
          <a:p>
            <a:r>
              <a:rPr lang="en-US" altLang="ko-KR" dirty="0" err="1"/>
              <a:t>t.down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square(100);</a:t>
            </a:r>
          </a:p>
          <a:p>
            <a:r>
              <a:rPr lang="en-US" altLang="ko-KR" dirty="0" err="1"/>
              <a:t>t.up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(200, 0)</a:t>
            </a:r>
          </a:p>
          <a:p>
            <a:r>
              <a:rPr lang="en-US" altLang="ko-KR" dirty="0" err="1"/>
              <a:t>t.down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square(100);</a:t>
            </a:r>
          </a:p>
        </p:txBody>
      </p:sp>
    </p:spTree>
    <p:extLst>
      <p:ext uri="{BB962C8B-B14F-4D97-AF65-F5344CB8AC3E}">
        <p14:creationId xmlns:p14="http://schemas.microsoft.com/office/powerpoint/2010/main" val="2376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/>
              <a:t>n-</a:t>
            </a:r>
            <a:r>
              <a:rPr lang="ko-KR" altLang="en-US" b="0" dirty="0"/>
              <a:t>각형을 그리는 함수 작성하기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n-</a:t>
            </a:r>
            <a:r>
              <a:rPr lang="ko-KR" altLang="en-US" sz="2000" dirty="0"/>
              <a:t>각형을 그리는 함수를 </a:t>
            </a:r>
            <a:r>
              <a:rPr lang="ko-KR" altLang="en-US" sz="2000" dirty="0" smtClean="0"/>
              <a:t>작성하여 </a:t>
            </a:r>
            <a:r>
              <a:rPr lang="ko-KR" altLang="en-US" sz="2000" dirty="0"/>
              <a:t>다음과 같은 그림을 </a:t>
            </a:r>
            <a:r>
              <a:rPr lang="ko-KR" altLang="en-US" sz="2000" dirty="0" smtClean="0"/>
              <a:t>그려 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82" y="153510"/>
            <a:ext cx="1107799" cy="98949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99" y="2212227"/>
            <a:ext cx="3091581" cy="333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8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630392"/>
            <a:ext cx="8229600" cy="3657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n-</a:t>
            </a:r>
            <a:r>
              <a:rPr lang="ko-KR" altLang="en-US" dirty="0"/>
              <a:t>각형을 그리는 함수를 정의한다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n_polygon</a:t>
            </a:r>
            <a:r>
              <a:rPr lang="en-US" altLang="ko-KR" dirty="0"/>
              <a:t>(n, length):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(360//n) # </a:t>
            </a:r>
            <a:r>
              <a:rPr lang="ko-KR" altLang="en-US" dirty="0"/>
              <a:t>정수 나눗셈은 </a:t>
            </a:r>
            <a:r>
              <a:rPr lang="en-US" altLang="ko-KR" dirty="0"/>
              <a:t>//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range(10):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(20)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n_polygon</a:t>
            </a:r>
            <a:r>
              <a:rPr lang="en-US" altLang="ko-KR" dirty="0"/>
              <a:t>(6, 100)</a:t>
            </a:r>
          </a:p>
        </p:txBody>
      </p:sp>
    </p:spTree>
    <p:extLst>
      <p:ext uri="{BB962C8B-B14F-4D97-AF65-F5344CB8AC3E}">
        <p14:creationId xmlns:p14="http://schemas.microsoft.com/office/powerpoint/2010/main" val="18384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종류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r>
              <a:rPr lang="en-US" altLang="ko-KR" dirty="0"/>
              <a:t>(local</a:t>
            </a:r>
            <a:r>
              <a:rPr lang="ko-KR" altLang="en-US" dirty="0"/>
              <a:t> </a:t>
            </a:r>
            <a:r>
              <a:rPr lang="en-US" altLang="ko-KR" dirty="0"/>
              <a:t>variable): </a:t>
            </a:r>
            <a:r>
              <a:rPr lang="ko-KR" altLang="en-US" dirty="0"/>
              <a:t>함수 안에서 선언되는 변수</a:t>
            </a:r>
            <a:endParaRPr lang="en-US" altLang="ko-KR" dirty="0"/>
          </a:p>
          <a:p>
            <a:r>
              <a:rPr lang="ko-KR" altLang="en-US" dirty="0" smtClean="0"/>
              <a:t>전역 변수</a:t>
            </a:r>
            <a:r>
              <a:rPr lang="en-US" altLang="ko-KR" dirty="0" smtClean="0"/>
              <a:t>(global</a:t>
            </a:r>
            <a:r>
              <a:rPr lang="ko-KR" altLang="en-US" dirty="0" smtClean="0"/>
              <a:t> </a:t>
            </a:r>
            <a:r>
              <a:rPr lang="en-US" altLang="ko-KR" dirty="0"/>
              <a:t>variable): </a:t>
            </a:r>
            <a:r>
              <a:rPr lang="ko-KR" altLang="en-US" dirty="0"/>
              <a:t>함수 </a:t>
            </a:r>
            <a:r>
              <a:rPr lang="ko-KR" altLang="en-US" dirty="0" smtClean="0"/>
              <a:t>외부에서 선언되는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42" y="2909259"/>
            <a:ext cx="3724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변수의 범위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지역 변수는 함수 안에서만 사용이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아래의 코드에서 지역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찾아보자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960" y="2874965"/>
            <a:ext cx="8229600" cy="20237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</a:t>
            </a:r>
            <a:r>
              <a:rPr lang="en-US" altLang="ko-KR" dirty="0" smtClean="0"/>
              <a:t>(radius):</a:t>
            </a:r>
            <a:endParaRPr lang="en-US" altLang="ko-KR" dirty="0"/>
          </a:p>
          <a:p>
            <a:r>
              <a:rPr lang="en-US" altLang="ko-KR" dirty="0"/>
              <a:t>    result = 3.14 * </a:t>
            </a:r>
            <a:r>
              <a:rPr lang="en-US" altLang="ko-KR" dirty="0" smtClean="0"/>
              <a:t>radius**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area = </a:t>
            </a:r>
            <a:r>
              <a:rPr lang="en-US" altLang="ko-KR" dirty="0" err="1" smtClean="0"/>
              <a:t>calculate_area</a:t>
            </a:r>
            <a:r>
              <a:rPr lang="en-US" altLang="ko-KR" dirty="0" smtClean="0"/>
              <a:t>(r)</a:t>
            </a:r>
            <a:endParaRPr lang="en-US" altLang="ko-KR" dirty="0"/>
          </a:p>
          <a:p>
            <a:r>
              <a:rPr lang="en-US" altLang="ko-KR" dirty="0" smtClean="0"/>
              <a:t>print(result)</a:t>
            </a:r>
            <a:endParaRPr lang="en-US" altLang="ko-KR" dirty="0"/>
          </a:p>
        </p:txBody>
      </p:sp>
      <p:sp>
        <p:nvSpPr>
          <p:cNvPr id="2" name="타원 1"/>
          <p:cNvSpPr/>
          <p:nvPr/>
        </p:nvSpPr>
        <p:spPr>
          <a:xfrm>
            <a:off x="2661719" y="2793484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96020" y="3124445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1 7"/>
          <p:cNvSpPr/>
          <p:nvPr/>
        </p:nvSpPr>
        <p:spPr>
          <a:xfrm>
            <a:off x="4965825" y="5109363"/>
            <a:ext cx="2978590" cy="429661"/>
          </a:xfrm>
          <a:prstGeom prst="borderCallout1">
            <a:avLst>
              <a:gd name="adj1" fmla="val 18750"/>
              <a:gd name="adj2" fmla="val -8333"/>
              <a:gd name="adj3" fmla="val -46587"/>
              <a:gd name="adj4" fmla="val -55962"/>
            </a:avLst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오류가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없을까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2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변수의 범위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6981" y="4237022"/>
            <a:ext cx="8272732" cy="193009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원의 반지름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(most recent call last):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File "C:\Users\sec\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AppData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\Local\Programs\Python\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Python35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-32\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z.py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line 7, in &lt;module&gt;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print(result)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NameError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name 'result' is not defined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81" y="1779495"/>
            <a:ext cx="8229600" cy="20237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</a:t>
            </a:r>
            <a:r>
              <a:rPr lang="en-US" altLang="ko-KR" dirty="0" smtClean="0"/>
              <a:t>(radius):</a:t>
            </a:r>
            <a:endParaRPr lang="en-US" altLang="ko-KR" dirty="0"/>
          </a:p>
          <a:p>
            <a:r>
              <a:rPr lang="en-US" altLang="ko-KR" dirty="0"/>
              <a:t>    result = 3.14 * </a:t>
            </a:r>
            <a:r>
              <a:rPr lang="en-US" altLang="ko-KR" dirty="0" smtClean="0"/>
              <a:t>radius**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area = </a:t>
            </a:r>
            <a:r>
              <a:rPr lang="en-US" altLang="ko-KR" dirty="0" err="1" smtClean="0"/>
              <a:t>calculate_area</a:t>
            </a:r>
            <a:r>
              <a:rPr lang="en-US" altLang="ko-KR" dirty="0" smtClean="0"/>
              <a:t>(r)</a:t>
            </a:r>
            <a:endParaRPr lang="en-US" altLang="ko-KR" dirty="0"/>
          </a:p>
          <a:p>
            <a:r>
              <a:rPr lang="en-US" altLang="ko-KR" dirty="0" smtClean="0"/>
              <a:t>print(result)</a:t>
            </a:r>
            <a:endParaRPr lang="en-US" altLang="ko-KR" dirty="0"/>
          </a:p>
        </p:txBody>
      </p:sp>
      <p:sp>
        <p:nvSpPr>
          <p:cNvPr id="9" name="타원 8"/>
          <p:cNvSpPr/>
          <p:nvPr/>
        </p:nvSpPr>
        <p:spPr>
          <a:xfrm>
            <a:off x="596019" y="1983708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511929" y="2263366"/>
            <a:ext cx="499736" cy="1321806"/>
          </a:xfrm>
          <a:custGeom>
            <a:avLst/>
            <a:gdLst>
              <a:gd name="connsiteX0" fmla="*/ 253497 w 499736"/>
              <a:gd name="connsiteY0" fmla="*/ 1321806 h 1321806"/>
              <a:gd name="connsiteX1" fmla="*/ 289711 w 499736"/>
              <a:gd name="connsiteY1" fmla="*/ 1276539 h 1321806"/>
              <a:gd name="connsiteX2" fmla="*/ 316871 w 499736"/>
              <a:gd name="connsiteY2" fmla="*/ 1267485 h 1321806"/>
              <a:gd name="connsiteX3" fmla="*/ 334978 w 499736"/>
              <a:gd name="connsiteY3" fmla="*/ 1240325 h 1321806"/>
              <a:gd name="connsiteX4" fmla="*/ 362138 w 499736"/>
              <a:gd name="connsiteY4" fmla="*/ 1222218 h 1321806"/>
              <a:gd name="connsiteX5" fmla="*/ 380245 w 499736"/>
              <a:gd name="connsiteY5" fmla="*/ 1186004 h 1321806"/>
              <a:gd name="connsiteX6" fmla="*/ 407406 w 499736"/>
              <a:gd name="connsiteY6" fmla="*/ 1149790 h 1321806"/>
              <a:gd name="connsiteX7" fmla="*/ 416459 w 499736"/>
              <a:gd name="connsiteY7" fmla="*/ 1113577 h 1321806"/>
              <a:gd name="connsiteX8" fmla="*/ 434566 w 499736"/>
              <a:gd name="connsiteY8" fmla="*/ 1077363 h 1321806"/>
              <a:gd name="connsiteX9" fmla="*/ 443620 w 499736"/>
              <a:gd name="connsiteY9" fmla="*/ 1041149 h 1321806"/>
              <a:gd name="connsiteX10" fmla="*/ 461726 w 499736"/>
              <a:gd name="connsiteY10" fmla="*/ 986828 h 1321806"/>
              <a:gd name="connsiteX11" fmla="*/ 488887 w 499736"/>
              <a:gd name="connsiteY11" fmla="*/ 860080 h 1321806"/>
              <a:gd name="connsiteX12" fmla="*/ 488887 w 499736"/>
              <a:gd name="connsiteY12" fmla="*/ 389299 h 1321806"/>
              <a:gd name="connsiteX13" fmla="*/ 479833 w 499736"/>
              <a:gd name="connsiteY13" fmla="*/ 362139 h 1321806"/>
              <a:gd name="connsiteX14" fmla="*/ 470780 w 499736"/>
              <a:gd name="connsiteY14" fmla="*/ 325925 h 1321806"/>
              <a:gd name="connsiteX15" fmla="*/ 434566 w 499736"/>
              <a:gd name="connsiteY15" fmla="*/ 271604 h 1321806"/>
              <a:gd name="connsiteX16" fmla="*/ 416459 w 499736"/>
              <a:gd name="connsiteY16" fmla="*/ 235390 h 1321806"/>
              <a:gd name="connsiteX17" fmla="*/ 389299 w 499736"/>
              <a:gd name="connsiteY17" fmla="*/ 181070 h 1321806"/>
              <a:gd name="connsiteX18" fmla="*/ 362138 w 499736"/>
              <a:gd name="connsiteY18" fmla="*/ 162963 h 1321806"/>
              <a:gd name="connsiteX19" fmla="*/ 334978 w 499736"/>
              <a:gd name="connsiteY19" fmla="*/ 135802 h 1321806"/>
              <a:gd name="connsiteX20" fmla="*/ 280657 w 499736"/>
              <a:gd name="connsiteY20" fmla="*/ 99588 h 1321806"/>
              <a:gd name="connsiteX21" fmla="*/ 262550 w 499736"/>
              <a:gd name="connsiteY21" fmla="*/ 72428 h 1321806"/>
              <a:gd name="connsiteX22" fmla="*/ 153909 w 499736"/>
              <a:gd name="connsiteY22" fmla="*/ 27161 h 1321806"/>
              <a:gd name="connsiteX23" fmla="*/ 99588 w 499736"/>
              <a:gd name="connsiteY23" fmla="*/ 9054 h 1321806"/>
              <a:gd name="connsiteX24" fmla="*/ 72427 w 499736"/>
              <a:gd name="connsiteY24" fmla="*/ 0 h 1321806"/>
              <a:gd name="connsiteX25" fmla="*/ 0 w 499736"/>
              <a:gd name="connsiteY25" fmla="*/ 18107 h 132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9736" h="1321806">
                <a:moveTo>
                  <a:pt x="253497" y="1321806"/>
                </a:moveTo>
                <a:cubicBezTo>
                  <a:pt x="265568" y="1306717"/>
                  <a:pt x="275040" y="1289115"/>
                  <a:pt x="289711" y="1276539"/>
                </a:cubicBezTo>
                <a:cubicBezTo>
                  <a:pt x="296957" y="1270328"/>
                  <a:pt x="309419" y="1273447"/>
                  <a:pt x="316871" y="1267485"/>
                </a:cubicBezTo>
                <a:cubicBezTo>
                  <a:pt x="325367" y="1260688"/>
                  <a:pt x="327284" y="1248019"/>
                  <a:pt x="334978" y="1240325"/>
                </a:cubicBezTo>
                <a:cubicBezTo>
                  <a:pt x="342672" y="1232631"/>
                  <a:pt x="353085" y="1228254"/>
                  <a:pt x="362138" y="1222218"/>
                </a:cubicBezTo>
                <a:cubicBezTo>
                  <a:pt x="368174" y="1210147"/>
                  <a:pt x="373092" y="1197449"/>
                  <a:pt x="380245" y="1186004"/>
                </a:cubicBezTo>
                <a:cubicBezTo>
                  <a:pt x="388242" y="1173208"/>
                  <a:pt x="400658" y="1163286"/>
                  <a:pt x="407406" y="1149790"/>
                </a:cubicBezTo>
                <a:cubicBezTo>
                  <a:pt x="412971" y="1138661"/>
                  <a:pt x="412090" y="1125227"/>
                  <a:pt x="416459" y="1113577"/>
                </a:cubicBezTo>
                <a:cubicBezTo>
                  <a:pt x="421198" y="1100940"/>
                  <a:pt x="429827" y="1090000"/>
                  <a:pt x="434566" y="1077363"/>
                </a:cubicBezTo>
                <a:cubicBezTo>
                  <a:pt x="438935" y="1065712"/>
                  <a:pt x="440045" y="1053067"/>
                  <a:pt x="443620" y="1041149"/>
                </a:cubicBezTo>
                <a:cubicBezTo>
                  <a:pt x="449104" y="1022868"/>
                  <a:pt x="457097" y="1005344"/>
                  <a:pt x="461726" y="986828"/>
                </a:cubicBezTo>
                <a:cubicBezTo>
                  <a:pt x="484285" y="896592"/>
                  <a:pt x="475742" y="938947"/>
                  <a:pt x="488887" y="860080"/>
                </a:cubicBezTo>
                <a:cubicBezTo>
                  <a:pt x="502568" y="641173"/>
                  <a:pt x="504116" y="686260"/>
                  <a:pt x="488887" y="389299"/>
                </a:cubicBezTo>
                <a:cubicBezTo>
                  <a:pt x="488398" y="379768"/>
                  <a:pt x="482455" y="371315"/>
                  <a:pt x="479833" y="362139"/>
                </a:cubicBezTo>
                <a:cubicBezTo>
                  <a:pt x="476415" y="350175"/>
                  <a:pt x="476345" y="337054"/>
                  <a:pt x="470780" y="325925"/>
                </a:cubicBezTo>
                <a:cubicBezTo>
                  <a:pt x="461048" y="306461"/>
                  <a:pt x="444298" y="291068"/>
                  <a:pt x="434566" y="271604"/>
                </a:cubicBezTo>
                <a:cubicBezTo>
                  <a:pt x="428530" y="259533"/>
                  <a:pt x="421775" y="247795"/>
                  <a:pt x="416459" y="235390"/>
                </a:cubicBezTo>
                <a:cubicBezTo>
                  <a:pt x="405414" y="209618"/>
                  <a:pt x="411048" y="202819"/>
                  <a:pt x="389299" y="181070"/>
                </a:cubicBezTo>
                <a:cubicBezTo>
                  <a:pt x="381605" y="173376"/>
                  <a:pt x="370497" y="169929"/>
                  <a:pt x="362138" y="162963"/>
                </a:cubicBezTo>
                <a:cubicBezTo>
                  <a:pt x="352302" y="154766"/>
                  <a:pt x="345084" y="143663"/>
                  <a:pt x="334978" y="135802"/>
                </a:cubicBezTo>
                <a:cubicBezTo>
                  <a:pt x="317800" y="122441"/>
                  <a:pt x="280657" y="99588"/>
                  <a:pt x="280657" y="99588"/>
                </a:cubicBezTo>
                <a:cubicBezTo>
                  <a:pt x="274621" y="90535"/>
                  <a:pt x="271464" y="78668"/>
                  <a:pt x="262550" y="72428"/>
                </a:cubicBezTo>
                <a:cubicBezTo>
                  <a:pt x="203848" y="31337"/>
                  <a:pt x="204851" y="42444"/>
                  <a:pt x="153909" y="27161"/>
                </a:cubicBezTo>
                <a:cubicBezTo>
                  <a:pt x="135627" y="21677"/>
                  <a:pt x="117695" y="15090"/>
                  <a:pt x="99588" y="9054"/>
                </a:cubicBezTo>
                <a:lnTo>
                  <a:pt x="72427" y="0"/>
                </a:lnTo>
                <a:cubicBezTo>
                  <a:pt x="11451" y="10163"/>
                  <a:pt x="34526" y="845"/>
                  <a:pt x="0" y="181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전역 변수는 어디서나 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아래의 코드에서 </a:t>
            </a:r>
            <a:r>
              <a:rPr lang="ko-KR" altLang="en-US" dirty="0" smtClean="0"/>
              <a:t>전역 변수를 찾아보자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570" y="2766324"/>
            <a:ext cx="8229600" cy="20237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():</a:t>
            </a:r>
          </a:p>
          <a:p>
            <a:r>
              <a:rPr lang="en-US" altLang="ko-KR" dirty="0"/>
              <a:t>    result = 3.14 * r**2</a:t>
            </a:r>
          </a:p>
          <a:p>
            <a:r>
              <a:rPr lang="en-US" altLang="ko-KR" dirty="0"/>
              <a:t>    return result</a:t>
            </a:r>
          </a:p>
          <a:p>
            <a:endParaRPr lang="en-US" altLang="ko-KR" dirty="0"/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area = </a:t>
            </a:r>
            <a:r>
              <a:rPr lang="en-US" altLang="ko-KR" dirty="0" err="1"/>
              <a:t>calculate_area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print(area)</a:t>
            </a:r>
          </a:p>
        </p:txBody>
      </p:sp>
      <p:sp>
        <p:nvSpPr>
          <p:cNvPr id="6" name="타원 5"/>
          <p:cNvSpPr/>
          <p:nvPr/>
        </p:nvSpPr>
        <p:spPr>
          <a:xfrm>
            <a:off x="-255007" y="3810379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452673" y="3141552"/>
            <a:ext cx="2031673" cy="679010"/>
          </a:xfrm>
          <a:custGeom>
            <a:avLst/>
            <a:gdLst>
              <a:gd name="connsiteX0" fmla="*/ 1874068 w 2031673"/>
              <a:gd name="connsiteY0" fmla="*/ 244444 h 679010"/>
              <a:gd name="connsiteX1" fmla="*/ 1837854 w 2031673"/>
              <a:gd name="connsiteY1" fmla="*/ 199177 h 679010"/>
              <a:gd name="connsiteX2" fmla="*/ 1783533 w 2031673"/>
              <a:gd name="connsiteY2" fmla="*/ 144856 h 679010"/>
              <a:gd name="connsiteX3" fmla="*/ 1774479 w 2031673"/>
              <a:gd name="connsiteY3" fmla="*/ 18107 h 679010"/>
              <a:gd name="connsiteX4" fmla="*/ 1810693 w 2031673"/>
              <a:gd name="connsiteY4" fmla="*/ 0 h 679010"/>
              <a:gd name="connsiteX5" fmla="*/ 1964602 w 2031673"/>
              <a:gd name="connsiteY5" fmla="*/ 9054 h 679010"/>
              <a:gd name="connsiteX6" fmla="*/ 1991763 w 2031673"/>
              <a:gd name="connsiteY6" fmla="*/ 18107 h 679010"/>
              <a:gd name="connsiteX7" fmla="*/ 2009870 w 2031673"/>
              <a:gd name="connsiteY7" fmla="*/ 45268 h 679010"/>
              <a:gd name="connsiteX8" fmla="*/ 2018923 w 2031673"/>
              <a:gd name="connsiteY8" fmla="*/ 190123 h 679010"/>
              <a:gd name="connsiteX9" fmla="*/ 1964602 w 2031673"/>
              <a:gd name="connsiteY9" fmla="*/ 217284 h 679010"/>
              <a:gd name="connsiteX10" fmla="*/ 1792586 w 2031673"/>
              <a:gd name="connsiteY10" fmla="*/ 208230 h 679010"/>
              <a:gd name="connsiteX11" fmla="*/ 1720159 w 2031673"/>
              <a:gd name="connsiteY11" fmla="*/ 181070 h 679010"/>
              <a:gd name="connsiteX12" fmla="*/ 1692998 w 2031673"/>
              <a:gd name="connsiteY12" fmla="*/ 172016 h 679010"/>
              <a:gd name="connsiteX13" fmla="*/ 1593410 w 2031673"/>
              <a:gd name="connsiteY13" fmla="*/ 153909 h 679010"/>
              <a:gd name="connsiteX14" fmla="*/ 1557196 w 2031673"/>
              <a:gd name="connsiteY14" fmla="*/ 144856 h 679010"/>
              <a:gd name="connsiteX15" fmla="*/ 1086416 w 2031673"/>
              <a:gd name="connsiteY15" fmla="*/ 153909 h 679010"/>
              <a:gd name="connsiteX16" fmla="*/ 1059256 w 2031673"/>
              <a:gd name="connsiteY16" fmla="*/ 162963 h 679010"/>
              <a:gd name="connsiteX17" fmla="*/ 959668 w 2031673"/>
              <a:gd name="connsiteY17" fmla="*/ 172016 h 679010"/>
              <a:gd name="connsiteX18" fmla="*/ 896293 w 2031673"/>
              <a:gd name="connsiteY18" fmla="*/ 190123 h 679010"/>
              <a:gd name="connsiteX19" fmla="*/ 851026 w 2031673"/>
              <a:gd name="connsiteY19" fmla="*/ 199177 h 679010"/>
              <a:gd name="connsiteX20" fmla="*/ 823866 w 2031673"/>
              <a:gd name="connsiteY20" fmla="*/ 208230 h 679010"/>
              <a:gd name="connsiteX21" fmla="*/ 742384 w 2031673"/>
              <a:gd name="connsiteY21" fmla="*/ 217284 h 679010"/>
              <a:gd name="connsiteX22" fmla="*/ 688064 w 2031673"/>
              <a:gd name="connsiteY22" fmla="*/ 235391 h 679010"/>
              <a:gd name="connsiteX23" fmla="*/ 651850 w 2031673"/>
              <a:gd name="connsiteY23" fmla="*/ 253498 h 679010"/>
              <a:gd name="connsiteX24" fmla="*/ 597529 w 2031673"/>
              <a:gd name="connsiteY24" fmla="*/ 262551 h 679010"/>
              <a:gd name="connsiteX25" fmla="*/ 552262 w 2031673"/>
              <a:gd name="connsiteY25" fmla="*/ 280658 h 679010"/>
              <a:gd name="connsiteX26" fmla="*/ 525101 w 2031673"/>
              <a:gd name="connsiteY26" fmla="*/ 289711 h 679010"/>
              <a:gd name="connsiteX27" fmla="*/ 479834 w 2031673"/>
              <a:gd name="connsiteY27" fmla="*/ 316872 h 679010"/>
              <a:gd name="connsiteX28" fmla="*/ 425513 w 2031673"/>
              <a:gd name="connsiteY28" fmla="*/ 325925 h 679010"/>
              <a:gd name="connsiteX29" fmla="*/ 389299 w 2031673"/>
              <a:gd name="connsiteY29" fmla="*/ 344032 h 679010"/>
              <a:gd name="connsiteX30" fmla="*/ 344032 w 2031673"/>
              <a:gd name="connsiteY30" fmla="*/ 362139 h 679010"/>
              <a:gd name="connsiteX31" fmla="*/ 316872 w 2031673"/>
              <a:gd name="connsiteY31" fmla="*/ 380246 h 679010"/>
              <a:gd name="connsiteX32" fmla="*/ 289711 w 2031673"/>
              <a:gd name="connsiteY32" fmla="*/ 389299 h 679010"/>
              <a:gd name="connsiteX33" fmla="*/ 226337 w 2031673"/>
              <a:gd name="connsiteY33" fmla="*/ 416460 h 679010"/>
              <a:gd name="connsiteX34" fmla="*/ 217283 w 2031673"/>
              <a:gd name="connsiteY34" fmla="*/ 443620 h 679010"/>
              <a:gd name="connsiteX35" fmla="*/ 190123 w 2031673"/>
              <a:gd name="connsiteY35" fmla="*/ 452674 h 679010"/>
              <a:gd name="connsiteX36" fmla="*/ 162963 w 2031673"/>
              <a:gd name="connsiteY36" fmla="*/ 479834 h 679010"/>
              <a:gd name="connsiteX37" fmla="*/ 99588 w 2031673"/>
              <a:gd name="connsiteY37" fmla="*/ 552262 h 679010"/>
              <a:gd name="connsiteX38" fmla="*/ 63375 w 2031673"/>
              <a:gd name="connsiteY38" fmla="*/ 660903 h 679010"/>
              <a:gd name="connsiteX39" fmla="*/ 36214 w 2031673"/>
              <a:gd name="connsiteY39" fmla="*/ 679010 h 679010"/>
              <a:gd name="connsiteX40" fmla="*/ 0 w 2031673"/>
              <a:gd name="connsiteY40" fmla="*/ 660903 h 67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031673" h="679010">
                <a:moveTo>
                  <a:pt x="1874068" y="244444"/>
                </a:moveTo>
                <a:cubicBezTo>
                  <a:pt x="1861997" y="229355"/>
                  <a:pt x="1850852" y="213475"/>
                  <a:pt x="1837854" y="199177"/>
                </a:cubicBezTo>
                <a:cubicBezTo>
                  <a:pt x="1820629" y="180229"/>
                  <a:pt x="1783533" y="144856"/>
                  <a:pt x="1783533" y="144856"/>
                </a:cubicBezTo>
                <a:cubicBezTo>
                  <a:pt x="1764610" y="97550"/>
                  <a:pt x="1747936" y="76503"/>
                  <a:pt x="1774479" y="18107"/>
                </a:cubicBezTo>
                <a:cubicBezTo>
                  <a:pt x="1780064" y="5821"/>
                  <a:pt x="1798622" y="6036"/>
                  <a:pt x="1810693" y="0"/>
                </a:cubicBezTo>
                <a:cubicBezTo>
                  <a:pt x="1861996" y="3018"/>
                  <a:pt x="1913465" y="3940"/>
                  <a:pt x="1964602" y="9054"/>
                </a:cubicBezTo>
                <a:cubicBezTo>
                  <a:pt x="1974098" y="10004"/>
                  <a:pt x="1984311" y="12145"/>
                  <a:pt x="1991763" y="18107"/>
                </a:cubicBezTo>
                <a:cubicBezTo>
                  <a:pt x="2000260" y="24904"/>
                  <a:pt x="2003834" y="36214"/>
                  <a:pt x="2009870" y="45268"/>
                </a:cubicBezTo>
                <a:cubicBezTo>
                  <a:pt x="2029526" y="104237"/>
                  <a:pt x="2042654" y="118931"/>
                  <a:pt x="2018923" y="190123"/>
                </a:cubicBezTo>
                <a:cubicBezTo>
                  <a:pt x="2014535" y="203286"/>
                  <a:pt x="1975147" y="213769"/>
                  <a:pt x="1964602" y="217284"/>
                </a:cubicBezTo>
                <a:cubicBezTo>
                  <a:pt x="1907263" y="214266"/>
                  <a:pt x="1849788" y="213204"/>
                  <a:pt x="1792586" y="208230"/>
                </a:cubicBezTo>
                <a:cubicBezTo>
                  <a:pt x="1757685" y="205195"/>
                  <a:pt x="1751876" y="194663"/>
                  <a:pt x="1720159" y="181070"/>
                </a:cubicBezTo>
                <a:cubicBezTo>
                  <a:pt x="1711387" y="177311"/>
                  <a:pt x="1702256" y="174331"/>
                  <a:pt x="1692998" y="172016"/>
                </a:cubicBezTo>
                <a:cubicBezTo>
                  <a:pt x="1654181" y="162312"/>
                  <a:pt x="1633742" y="161975"/>
                  <a:pt x="1593410" y="153909"/>
                </a:cubicBezTo>
                <a:cubicBezTo>
                  <a:pt x="1581209" y="151469"/>
                  <a:pt x="1569267" y="147874"/>
                  <a:pt x="1557196" y="144856"/>
                </a:cubicBezTo>
                <a:lnTo>
                  <a:pt x="1086416" y="153909"/>
                </a:lnTo>
                <a:cubicBezTo>
                  <a:pt x="1076879" y="154256"/>
                  <a:pt x="1068703" y="161613"/>
                  <a:pt x="1059256" y="162963"/>
                </a:cubicBezTo>
                <a:cubicBezTo>
                  <a:pt x="1026258" y="167677"/>
                  <a:pt x="992864" y="168998"/>
                  <a:pt x="959668" y="172016"/>
                </a:cubicBezTo>
                <a:cubicBezTo>
                  <a:pt x="929416" y="182100"/>
                  <a:pt x="930405" y="182543"/>
                  <a:pt x="896293" y="190123"/>
                </a:cubicBezTo>
                <a:cubicBezTo>
                  <a:pt x="881272" y="193461"/>
                  <a:pt x="865954" y="195445"/>
                  <a:pt x="851026" y="199177"/>
                </a:cubicBezTo>
                <a:cubicBezTo>
                  <a:pt x="841768" y="201492"/>
                  <a:pt x="833279" y="206661"/>
                  <a:pt x="823866" y="208230"/>
                </a:cubicBezTo>
                <a:cubicBezTo>
                  <a:pt x="796910" y="212723"/>
                  <a:pt x="769545" y="214266"/>
                  <a:pt x="742384" y="217284"/>
                </a:cubicBezTo>
                <a:cubicBezTo>
                  <a:pt x="724277" y="223320"/>
                  <a:pt x="705135" y="226855"/>
                  <a:pt x="688064" y="235391"/>
                </a:cubicBezTo>
                <a:cubicBezTo>
                  <a:pt x="675993" y="241427"/>
                  <a:pt x="664777" y="249620"/>
                  <a:pt x="651850" y="253498"/>
                </a:cubicBezTo>
                <a:cubicBezTo>
                  <a:pt x="634267" y="258773"/>
                  <a:pt x="615636" y="259533"/>
                  <a:pt x="597529" y="262551"/>
                </a:cubicBezTo>
                <a:cubicBezTo>
                  <a:pt x="582440" y="268587"/>
                  <a:pt x="567479" y="274952"/>
                  <a:pt x="552262" y="280658"/>
                </a:cubicBezTo>
                <a:cubicBezTo>
                  <a:pt x="543326" y="284009"/>
                  <a:pt x="533637" y="285443"/>
                  <a:pt x="525101" y="289711"/>
                </a:cubicBezTo>
                <a:cubicBezTo>
                  <a:pt x="509362" y="297581"/>
                  <a:pt x="496371" y="310858"/>
                  <a:pt x="479834" y="316872"/>
                </a:cubicBezTo>
                <a:cubicBezTo>
                  <a:pt x="462582" y="323145"/>
                  <a:pt x="443620" y="322907"/>
                  <a:pt x="425513" y="325925"/>
                </a:cubicBezTo>
                <a:cubicBezTo>
                  <a:pt x="413442" y="331961"/>
                  <a:pt x="401632" y="338551"/>
                  <a:pt x="389299" y="344032"/>
                </a:cubicBezTo>
                <a:cubicBezTo>
                  <a:pt x="374448" y="350632"/>
                  <a:pt x="358568" y="354871"/>
                  <a:pt x="344032" y="362139"/>
                </a:cubicBezTo>
                <a:cubicBezTo>
                  <a:pt x="334300" y="367005"/>
                  <a:pt x="326604" y="375380"/>
                  <a:pt x="316872" y="380246"/>
                </a:cubicBezTo>
                <a:cubicBezTo>
                  <a:pt x="308336" y="384514"/>
                  <a:pt x="298483" y="385540"/>
                  <a:pt x="289711" y="389299"/>
                </a:cubicBezTo>
                <a:cubicBezTo>
                  <a:pt x="211381" y="422868"/>
                  <a:pt x="290045" y="395222"/>
                  <a:pt x="226337" y="416460"/>
                </a:cubicBezTo>
                <a:cubicBezTo>
                  <a:pt x="223319" y="425513"/>
                  <a:pt x="224031" y="436872"/>
                  <a:pt x="217283" y="443620"/>
                </a:cubicBezTo>
                <a:cubicBezTo>
                  <a:pt x="210535" y="450368"/>
                  <a:pt x="198063" y="447380"/>
                  <a:pt x="190123" y="452674"/>
                </a:cubicBezTo>
                <a:cubicBezTo>
                  <a:pt x="179470" y="459776"/>
                  <a:pt x="170823" y="469728"/>
                  <a:pt x="162963" y="479834"/>
                </a:cubicBezTo>
                <a:cubicBezTo>
                  <a:pt x="106089" y="552958"/>
                  <a:pt x="152168" y="517209"/>
                  <a:pt x="99588" y="552262"/>
                </a:cubicBezTo>
                <a:cubicBezTo>
                  <a:pt x="93590" y="588249"/>
                  <a:pt x="91443" y="632835"/>
                  <a:pt x="63375" y="660903"/>
                </a:cubicBezTo>
                <a:cubicBezTo>
                  <a:pt x="55681" y="668597"/>
                  <a:pt x="45268" y="672974"/>
                  <a:pt x="36214" y="679010"/>
                </a:cubicBezTo>
                <a:lnTo>
                  <a:pt x="0" y="660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안에서 전역 변수 변경하기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136" y="565434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왜 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이 나올까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981" y="4472412"/>
            <a:ext cx="8272732" cy="84905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원의 반지름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981" y="1779494"/>
            <a:ext cx="8229600" cy="24122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(radius):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area = 3.14 * radius**2</a:t>
            </a:r>
            <a:r>
              <a:rPr lang="en-US" altLang="ko-KR" dirty="0"/>
              <a:t>	</a:t>
            </a:r>
            <a:r>
              <a:rPr lang="en-US" altLang="ko-KR" dirty="0" smtClean="0"/>
              <a:t># </a:t>
            </a:r>
            <a:r>
              <a:rPr lang="ko-KR" altLang="en-US" dirty="0" err="1"/>
              <a:t>전역변수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r>
              <a:rPr lang="ko-KR" altLang="en-US" dirty="0"/>
              <a:t>에 </a:t>
            </a:r>
            <a:r>
              <a:rPr lang="ko-KR" altLang="en-US" dirty="0" err="1"/>
              <a:t>계산값을</a:t>
            </a:r>
            <a:r>
              <a:rPr lang="ko-KR" altLang="en-US" dirty="0"/>
              <a:t> 저장하려고 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   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area </a:t>
            </a:r>
            <a:r>
              <a:rPr lang="en-US" altLang="ko-KR" dirty="0"/>
              <a:t>= 0</a:t>
            </a:r>
          </a:p>
          <a:p>
            <a:r>
              <a:rPr lang="en-US" altLang="ko-KR" dirty="0"/>
              <a:t>r 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 err="1"/>
              <a:t>calculate_area</a:t>
            </a:r>
            <a:r>
              <a:rPr lang="en-US" altLang="ko-KR" dirty="0"/>
              <a:t>(r)</a:t>
            </a:r>
          </a:p>
          <a:p>
            <a:r>
              <a:rPr lang="en-US" altLang="ko-KR" dirty="0"/>
              <a:t>print(area)</a:t>
            </a:r>
          </a:p>
        </p:txBody>
      </p:sp>
      <p:sp>
        <p:nvSpPr>
          <p:cNvPr id="2" name="자유형 1"/>
          <p:cNvSpPr/>
          <p:nvPr/>
        </p:nvSpPr>
        <p:spPr>
          <a:xfrm>
            <a:off x="986827" y="5102084"/>
            <a:ext cx="525101" cy="552261"/>
          </a:xfrm>
          <a:custGeom>
            <a:avLst/>
            <a:gdLst>
              <a:gd name="connsiteX0" fmla="*/ 525101 w 525101"/>
              <a:gd name="connsiteY0" fmla="*/ 552261 h 552261"/>
              <a:gd name="connsiteX1" fmla="*/ 497941 w 525101"/>
              <a:gd name="connsiteY1" fmla="*/ 371192 h 552261"/>
              <a:gd name="connsiteX2" fmla="*/ 479834 w 525101"/>
              <a:gd name="connsiteY2" fmla="*/ 334978 h 552261"/>
              <a:gd name="connsiteX3" fmla="*/ 416460 w 525101"/>
              <a:gd name="connsiteY3" fmla="*/ 253497 h 552261"/>
              <a:gd name="connsiteX4" fmla="*/ 389299 w 525101"/>
              <a:gd name="connsiteY4" fmla="*/ 235390 h 552261"/>
              <a:gd name="connsiteX5" fmla="*/ 325925 w 525101"/>
              <a:gd name="connsiteY5" fmla="*/ 199176 h 552261"/>
              <a:gd name="connsiteX6" fmla="*/ 244444 w 525101"/>
              <a:gd name="connsiteY6" fmla="*/ 144855 h 552261"/>
              <a:gd name="connsiteX7" fmla="*/ 190123 w 525101"/>
              <a:gd name="connsiteY7" fmla="*/ 108641 h 552261"/>
              <a:gd name="connsiteX8" fmla="*/ 162963 w 525101"/>
              <a:gd name="connsiteY8" fmla="*/ 99588 h 552261"/>
              <a:gd name="connsiteX9" fmla="*/ 135802 w 525101"/>
              <a:gd name="connsiteY9" fmla="*/ 81481 h 552261"/>
              <a:gd name="connsiteX10" fmla="*/ 108642 w 525101"/>
              <a:gd name="connsiteY10" fmla="*/ 72427 h 552261"/>
              <a:gd name="connsiteX11" fmla="*/ 81482 w 525101"/>
              <a:gd name="connsiteY11" fmla="*/ 45267 h 552261"/>
              <a:gd name="connsiteX12" fmla="*/ 54321 w 525101"/>
              <a:gd name="connsiteY12" fmla="*/ 36214 h 552261"/>
              <a:gd name="connsiteX13" fmla="*/ 0 w 525101"/>
              <a:gd name="connsiteY13" fmla="*/ 0 h 55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101" h="552261">
                <a:moveTo>
                  <a:pt x="525101" y="552261"/>
                </a:moveTo>
                <a:cubicBezTo>
                  <a:pt x="521261" y="521538"/>
                  <a:pt x="505311" y="385933"/>
                  <a:pt x="497941" y="371192"/>
                </a:cubicBezTo>
                <a:cubicBezTo>
                  <a:pt x="491905" y="359121"/>
                  <a:pt x="486778" y="346551"/>
                  <a:pt x="479834" y="334978"/>
                </a:cubicBezTo>
                <a:cubicBezTo>
                  <a:pt x="459646" y="301331"/>
                  <a:pt x="445401" y="277614"/>
                  <a:pt x="416460" y="253497"/>
                </a:cubicBezTo>
                <a:cubicBezTo>
                  <a:pt x="408101" y="246531"/>
                  <a:pt x="398153" y="241715"/>
                  <a:pt x="389299" y="235390"/>
                </a:cubicBezTo>
                <a:cubicBezTo>
                  <a:pt x="341339" y="201132"/>
                  <a:pt x="370002" y="213867"/>
                  <a:pt x="325925" y="199176"/>
                </a:cubicBezTo>
                <a:lnTo>
                  <a:pt x="244444" y="144855"/>
                </a:lnTo>
                <a:lnTo>
                  <a:pt x="190123" y="108641"/>
                </a:lnTo>
                <a:lnTo>
                  <a:pt x="162963" y="99588"/>
                </a:lnTo>
                <a:cubicBezTo>
                  <a:pt x="153909" y="93552"/>
                  <a:pt x="145534" y="86347"/>
                  <a:pt x="135802" y="81481"/>
                </a:cubicBezTo>
                <a:cubicBezTo>
                  <a:pt x="127266" y="77213"/>
                  <a:pt x="116582" y="77721"/>
                  <a:pt x="108642" y="72427"/>
                </a:cubicBezTo>
                <a:cubicBezTo>
                  <a:pt x="97989" y="65325"/>
                  <a:pt x="92135" y="52369"/>
                  <a:pt x="81482" y="45267"/>
                </a:cubicBezTo>
                <a:cubicBezTo>
                  <a:pt x="73541" y="39973"/>
                  <a:pt x="63093" y="39973"/>
                  <a:pt x="54321" y="36214"/>
                </a:cubicBezTo>
                <a:cubicBezTo>
                  <a:pt x="15954" y="19772"/>
                  <a:pt x="24183" y="2418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85" y="4747869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7405" y="2003160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44854" y="2852676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터틀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그래픽에서 사각형을 그리는 함수를 정의하고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사용해본다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7764" y="3476447"/>
            <a:ext cx="743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마우스로 클릭하는 곳에 사각형을 그리는 프로그램을 함수를 이용하여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작성해본다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97" y="1878409"/>
            <a:ext cx="5076825" cy="162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340" y="4025212"/>
            <a:ext cx="2800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안에서 전역 변수 변경하기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3979" y="4685625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여기서 새로운 지역 변수 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area</a:t>
            </a:r>
            <a:r>
              <a:rPr lang="ko-KR" altLang="en-US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가 생성된다</a:t>
            </a:r>
            <a:r>
              <a:rPr lang="en-US" altLang="ko-KR" dirty="0" smtClean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endParaRPr lang="ko-KR" altLang="en-US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981" y="1779494"/>
            <a:ext cx="8229600" cy="24122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(radius):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area = 3.14 * radius**</a:t>
            </a:r>
            <a:r>
              <a:rPr lang="en-US" altLang="ko-KR" dirty="0"/>
              <a:t>2	</a:t>
            </a:r>
            <a:r>
              <a:rPr lang="en-US" altLang="ko-KR" dirty="0" smtClean="0"/>
              <a:t># </a:t>
            </a:r>
            <a:r>
              <a:rPr lang="ko-KR" altLang="en-US" dirty="0" err="1"/>
              <a:t>전역변수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r>
              <a:rPr lang="ko-KR" altLang="en-US" dirty="0"/>
              <a:t>에 </a:t>
            </a:r>
            <a:r>
              <a:rPr lang="ko-KR" altLang="en-US" dirty="0" err="1"/>
              <a:t>계산값을</a:t>
            </a:r>
            <a:r>
              <a:rPr lang="ko-KR" altLang="en-US" dirty="0"/>
              <a:t> 저장하려고 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    return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area </a:t>
            </a:r>
            <a:r>
              <a:rPr lang="en-US" altLang="ko-KR" dirty="0"/>
              <a:t>= 0</a:t>
            </a:r>
          </a:p>
          <a:p>
            <a:r>
              <a:rPr lang="en-US" altLang="ko-KR" dirty="0"/>
              <a:t>r 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 err="1"/>
              <a:t>calculate_area</a:t>
            </a:r>
            <a:r>
              <a:rPr lang="en-US" altLang="ko-KR" dirty="0"/>
              <a:t>(r)</a:t>
            </a:r>
          </a:p>
          <a:p>
            <a:r>
              <a:rPr lang="en-US" altLang="ko-KR" dirty="0"/>
              <a:t>print(area)</a:t>
            </a:r>
          </a:p>
        </p:txBody>
      </p:sp>
      <p:sp>
        <p:nvSpPr>
          <p:cNvPr id="2" name="자유형 1"/>
          <p:cNvSpPr/>
          <p:nvPr/>
        </p:nvSpPr>
        <p:spPr>
          <a:xfrm>
            <a:off x="1511928" y="2219443"/>
            <a:ext cx="1104523" cy="2551733"/>
          </a:xfrm>
          <a:custGeom>
            <a:avLst/>
            <a:gdLst>
              <a:gd name="connsiteX0" fmla="*/ 525101 w 525101"/>
              <a:gd name="connsiteY0" fmla="*/ 552261 h 552261"/>
              <a:gd name="connsiteX1" fmla="*/ 497941 w 525101"/>
              <a:gd name="connsiteY1" fmla="*/ 371192 h 552261"/>
              <a:gd name="connsiteX2" fmla="*/ 479834 w 525101"/>
              <a:gd name="connsiteY2" fmla="*/ 334978 h 552261"/>
              <a:gd name="connsiteX3" fmla="*/ 416460 w 525101"/>
              <a:gd name="connsiteY3" fmla="*/ 253497 h 552261"/>
              <a:gd name="connsiteX4" fmla="*/ 389299 w 525101"/>
              <a:gd name="connsiteY4" fmla="*/ 235390 h 552261"/>
              <a:gd name="connsiteX5" fmla="*/ 325925 w 525101"/>
              <a:gd name="connsiteY5" fmla="*/ 199176 h 552261"/>
              <a:gd name="connsiteX6" fmla="*/ 244444 w 525101"/>
              <a:gd name="connsiteY6" fmla="*/ 144855 h 552261"/>
              <a:gd name="connsiteX7" fmla="*/ 190123 w 525101"/>
              <a:gd name="connsiteY7" fmla="*/ 108641 h 552261"/>
              <a:gd name="connsiteX8" fmla="*/ 162963 w 525101"/>
              <a:gd name="connsiteY8" fmla="*/ 99588 h 552261"/>
              <a:gd name="connsiteX9" fmla="*/ 135802 w 525101"/>
              <a:gd name="connsiteY9" fmla="*/ 81481 h 552261"/>
              <a:gd name="connsiteX10" fmla="*/ 108642 w 525101"/>
              <a:gd name="connsiteY10" fmla="*/ 72427 h 552261"/>
              <a:gd name="connsiteX11" fmla="*/ 81482 w 525101"/>
              <a:gd name="connsiteY11" fmla="*/ 45267 h 552261"/>
              <a:gd name="connsiteX12" fmla="*/ 54321 w 525101"/>
              <a:gd name="connsiteY12" fmla="*/ 36214 h 552261"/>
              <a:gd name="connsiteX13" fmla="*/ 0 w 525101"/>
              <a:gd name="connsiteY13" fmla="*/ 0 h 55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101" h="552261">
                <a:moveTo>
                  <a:pt x="525101" y="552261"/>
                </a:moveTo>
                <a:cubicBezTo>
                  <a:pt x="521261" y="521538"/>
                  <a:pt x="505311" y="385933"/>
                  <a:pt x="497941" y="371192"/>
                </a:cubicBezTo>
                <a:cubicBezTo>
                  <a:pt x="491905" y="359121"/>
                  <a:pt x="486778" y="346551"/>
                  <a:pt x="479834" y="334978"/>
                </a:cubicBezTo>
                <a:cubicBezTo>
                  <a:pt x="459646" y="301331"/>
                  <a:pt x="445401" y="277614"/>
                  <a:pt x="416460" y="253497"/>
                </a:cubicBezTo>
                <a:cubicBezTo>
                  <a:pt x="408101" y="246531"/>
                  <a:pt x="398153" y="241715"/>
                  <a:pt x="389299" y="235390"/>
                </a:cubicBezTo>
                <a:cubicBezTo>
                  <a:pt x="341339" y="201132"/>
                  <a:pt x="370002" y="213867"/>
                  <a:pt x="325925" y="199176"/>
                </a:cubicBezTo>
                <a:lnTo>
                  <a:pt x="244444" y="144855"/>
                </a:lnTo>
                <a:lnTo>
                  <a:pt x="190123" y="108641"/>
                </a:lnTo>
                <a:lnTo>
                  <a:pt x="162963" y="99588"/>
                </a:lnTo>
                <a:cubicBezTo>
                  <a:pt x="153909" y="93552"/>
                  <a:pt x="145534" y="86347"/>
                  <a:pt x="135802" y="81481"/>
                </a:cubicBezTo>
                <a:cubicBezTo>
                  <a:pt x="127266" y="77213"/>
                  <a:pt x="116582" y="77721"/>
                  <a:pt x="108642" y="72427"/>
                </a:cubicBezTo>
                <a:cubicBezTo>
                  <a:pt x="97989" y="65325"/>
                  <a:pt x="92135" y="52369"/>
                  <a:pt x="81482" y="45267"/>
                </a:cubicBezTo>
                <a:cubicBezTo>
                  <a:pt x="73541" y="39973"/>
                  <a:pt x="63093" y="39973"/>
                  <a:pt x="54321" y="36214"/>
                </a:cubicBezTo>
                <a:cubicBezTo>
                  <a:pt x="15954" y="19772"/>
                  <a:pt x="24183" y="2418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07405" y="2013722"/>
            <a:ext cx="1104523" cy="411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안에서 전역 변수 변경하기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global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전역 변수에 값을 저장한다고 알려야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981" y="2802536"/>
            <a:ext cx="8229600" cy="27562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(radius):</a:t>
            </a:r>
          </a:p>
          <a:p>
            <a:r>
              <a:rPr lang="en-US" altLang="ko-KR" u="sng" dirty="0">
                <a:solidFill>
                  <a:srgbClr val="FF0000"/>
                </a:solidFill>
              </a:rPr>
              <a:t>    global area </a:t>
            </a:r>
          </a:p>
          <a:p>
            <a:r>
              <a:rPr lang="en-US" altLang="ko-KR" dirty="0"/>
              <a:t>    area = 3.14 * radius**2</a:t>
            </a:r>
          </a:p>
          <a:p>
            <a:r>
              <a:rPr lang="en-US" altLang="ko-KR" dirty="0"/>
              <a:t>    return</a:t>
            </a:r>
          </a:p>
          <a:p>
            <a:endParaRPr lang="en-US" altLang="ko-KR" dirty="0"/>
          </a:p>
          <a:p>
            <a:r>
              <a:rPr lang="en-US" altLang="ko-KR" dirty="0"/>
              <a:t>area = 0</a:t>
            </a:r>
          </a:p>
          <a:p>
            <a:r>
              <a:rPr lang="en-US" altLang="ko-KR" dirty="0"/>
              <a:t>r = float(input("</a:t>
            </a:r>
            <a:r>
              <a:rPr lang="ko-KR" altLang="en-US" dirty="0"/>
              <a:t>원의 반지름</a:t>
            </a:r>
            <a:r>
              <a:rPr lang="en-US" altLang="ko-KR" dirty="0"/>
              <a:t>: "))</a:t>
            </a:r>
          </a:p>
          <a:p>
            <a:r>
              <a:rPr lang="en-US" altLang="ko-KR" dirty="0" err="1"/>
              <a:t>calculate_area</a:t>
            </a:r>
            <a:r>
              <a:rPr lang="en-US" altLang="ko-KR" dirty="0"/>
              <a:t>(r)</a:t>
            </a:r>
          </a:p>
          <a:p>
            <a:r>
              <a:rPr lang="en-US" altLang="ko-KR" dirty="0"/>
              <a:t>print(area)</a:t>
            </a:r>
          </a:p>
        </p:txBody>
      </p:sp>
    </p:spTree>
    <p:extLst>
      <p:ext uri="{BB962C8B-B14F-4D97-AF65-F5344CB8AC3E}">
        <p14:creationId xmlns:p14="http://schemas.microsoft.com/office/powerpoint/2010/main" val="33872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인수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함수의 </a:t>
            </a:r>
            <a:r>
              <a:rPr lang="ko-KR" altLang="en-US" dirty="0" err="1"/>
              <a:t>매개변수가</a:t>
            </a:r>
            <a:r>
              <a:rPr lang="ko-KR" altLang="en-US" dirty="0"/>
              <a:t> 기본값을 가질 수 있다</a:t>
            </a:r>
            <a:r>
              <a:rPr lang="en-US" altLang="ko-KR" dirty="0"/>
              <a:t>. </a:t>
            </a:r>
            <a:r>
              <a:rPr lang="ko-KR" altLang="en-US" dirty="0"/>
              <a:t>이것을 디폴트 인수</a:t>
            </a:r>
            <a:r>
              <a:rPr lang="en-US" altLang="ko-KR" dirty="0"/>
              <a:t>(</a:t>
            </a:r>
            <a:r>
              <a:rPr lang="en-US" altLang="ko-KR" dirty="0" smtClean="0"/>
              <a:t>default argument</a:t>
            </a:r>
            <a:r>
              <a:rPr lang="en-US" altLang="ko-KR" dirty="0"/>
              <a:t>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950" y="4780231"/>
            <a:ext cx="8272732" cy="67900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안녕  영희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별일없죠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950" y="2956446"/>
            <a:ext cx="8229600" cy="135300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greet(name, </a:t>
            </a:r>
            <a:r>
              <a:rPr lang="en-US" altLang="ko-KR" dirty="0" err="1"/>
              <a:t>msg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ko-KR" altLang="en-US" dirty="0" err="1">
                <a:solidFill>
                  <a:srgbClr val="FF0000"/>
                </a:solidFill>
              </a:rPr>
              <a:t>별일없죠</a:t>
            </a:r>
            <a:r>
              <a:rPr lang="en-US" altLang="ko-KR" dirty="0">
                <a:solidFill>
                  <a:srgbClr val="FF0000"/>
                </a:solidFill>
              </a:rPr>
              <a:t>?"):</a:t>
            </a:r>
          </a:p>
          <a:p>
            <a:r>
              <a:rPr lang="en-US" altLang="ko-KR" dirty="0"/>
              <a:t>   print("</a:t>
            </a:r>
            <a:r>
              <a:rPr lang="ko-KR" altLang="en-US" dirty="0"/>
              <a:t>안녕 </a:t>
            </a:r>
            <a:r>
              <a:rPr lang="en-US" altLang="ko-KR" dirty="0"/>
              <a:t>", name + ', ' + </a:t>
            </a:r>
            <a:r>
              <a:rPr lang="en-US" altLang="ko-KR" dirty="0" err="1"/>
              <a:t>msg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greet("</a:t>
            </a:r>
            <a:r>
              <a:rPr lang="ko-KR" altLang="en-US" dirty="0"/>
              <a:t>영희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9440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인수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ko-KR" altLang="en-US" dirty="0"/>
              <a:t>인수는 인수의 이름을 명시적으로 지정해서 전달하는 </a:t>
            </a:r>
            <a:r>
              <a:rPr lang="ko-KR" altLang="en-US" dirty="0" smtClean="0"/>
              <a:t>방법이다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585" y="2794958"/>
            <a:ext cx="8229600" cy="8683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</a:t>
            </a:r>
            <a:r>
              <a:rPr lang="en-US" altLang="ko-KR" dirty="0"/>
              <a:t>(x, y, z):</a:t>
            </a:r>
          </a:p>
          <a:p>
            <a:r>
              <a:rPr lang="en-US" altLang="ko-KR" dirty="0"/>
              <a:t>	return </a:t>
            </a:r>
            <a:r>
              <a:rPr lang="en-US" altLang="ko-KR" dirty="0" err="1"/>
              <a:t>x+y+z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17585" y="4191754"/>
            <a:ext cx="8315864" cy="72530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(y=20, x=10, z=30)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클릭하는 곳에 사각형 </a:t>
            </a:r>
            <a:r>
              <a:rPr lang="ko-KR" altLang="en-US" b="0" dirty="0" smtClean="0"/>
              <a:t>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사용자가 화면에서 마우스 버튼을 클릭한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클릭 된 위치에 사각형을 </a:t>
            </a:r>
            <a:r>
              <a:rPr lang="ko-KR" altLang="en-US" sz="2000" dirty="0" smtClean="0"/>
              <a:t>그리는 </a:t>
            </a:r>
            <a:r>
              <a:rPr lang="ko-KR" altLang="en-US" sz="2000" dirty="0"/>
              <a:t>프로그램을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/>
              <a:t>. </a:t>
            </a:r>
            <a:r>
              <a:rPr lang="ko-KR" altLang="en-US" sz="2000" dirty="0"/>
              <a:t>앞에서 작성한 </a:t>
            </a:r>
            <a:r>
              <a:rPr lang="en-US" altLang="ko-KR" sz="2000" dirty="0"/>
              <a:t>square() </a:t>
            </a:r>
            <a:r>
              <a:rPr lang="ko-KR" altLang="en-US" sz="2000" dirty="0"/>
              <a:t>함수도 사용한다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527" y="153510"/>
            <a:ext cx="1107799" cy="98949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44" y="2990042"/>
            <a:ext cx="2800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026983" y="4791290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7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콜백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이벤트가 발생했을 때</a:t>
            </a:r>
            <a:r>
              <a:rPr lang="en-US" altLang="ko-KR" dirty="0"/>
              <a:t>, </a:t>
            </a:r>
            <a:r>
              <a:rPr lang="ko-KR" altLang="en-US" dirty="0"/>
              <a:t>이벤트를 처리하는 함수를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r>
              <a:rPr lang="en-US" altLang="ko-KR" dirty="0"/>
              <a:t>(callback function)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터틀</a:t>
            </a:r>
            <a:r>
              <a:rPr lang="ko-KR" altLang="en-US" dirty="0"/>
              <a:t> 그래픽에서도 마우스가 클릭 되었을 때 호출되는 </a:t>
            </a:r>
            <a:r>
              <a:rPr lang="ko-KR" altLang="en-US" dirty="0" err="1"/>
              <a:t>콜백</a:t>
            </a:r>
            <a:r>
              <a:rPr lang="ko-KR" altLang="en-US" dirty="0"/>
              <a:t> 함수를 등록할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387" y="3530851"/>
            <a:ext cx="8229600" cy="18494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drawit</a:t>
            </a:r>
            <a:r>
              <a:rPr lang="en-US" altLang="ko-KR" dirty="0"/>
              <a:t>(x, y):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t.penup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...    </a:t>
            </a:r>
            <a:endParaRPr lang="en-US" altLang="ko-KR" dirty="0"/>
          </a:p>
          <a:p>
            <a:r>
              <a:rPr lang="en-US" altLang="ko-KR" dirty="0"/>
              <a:t>s = </a:t>
            </a:r>
            <a:r>
              <a:rPr lang="en-US" altLang="ko-KR" dirty="0" err="1"/>
              <a:t>turtle.Screen</a:t>
            </a:r>
            <a:r>
              <a:rPr lang="en-US" altLang="ko-KR" dirty="0"/>
              <a:t>()		</a:t>
            </a:r>
            <a:r>
              <a:rPr lang="en-US" altLang="ko-KR" dirty="0" smtClean="0"/>
              <a:t># </a:t>
            </a:r>
            <a:r>
              <a:rPr lang="ko-KR" altLang="en-US" dirty="0"/>
              <a:t>그림이 </a:t>
            </a:r>
            <a:r>
              <a:rPr lang="ko-KR" altLang="en-US" dirty="0" err="1"/>
              <a:t>그려지는</a:t>
            </a:r>
            <a:r>
              <a:rPr lang="ko-KR" altLang="en-US" dirty="0"/>
              <a:t> 화면을 얻는다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s.onscreenclick</a:t>
            </a:r>
            <a:r>
              <a:rPr lang="en-US" altLang="ko-KR" dirty="0"/>
              <a:t>(</a:t>
            </a:r>
            <a:r>
              <a:rPr lang="en-US" altLang="ko-KR" dirty="0" err="1"/>
              <a:t>drawit</a:t>
            </a:r>
            <a:r>
              <a:rPr lang="en-US" altLang="ko-KR" dirty="0"/>
              <a:t>)	</a:t>
            </a:r>
            <a:r>
              <a:rPr lang="en-US" altLang="ko-KR" dirty="0" smtClean="0"/>
              <a:t># </a:t>
            </a:r>
            <a:r>
              <a:rPr lang="ko-KR" altLang="en-US" dirty="0"/>
              <a:t>마우스 클릭 이벤트 처리 함수를 등록한다</a:t>
            </a:r>
            <a:r>
              <a:rPr lang="en-US" altLang="ko-KR" dirty="0"/>
              <a:t>. </a:t>
            </a:r>
          </a:p>
        </p:txBody>
      </p:sp>
      <p:sp>
        <p:nvSpPr>
          <p:cNvPr id="4" name="자유형 3"/>
          <p:cNvSpPr/>
          <p:nvPr/>
        </p:nvSpPr>
        <p:spPr>
          <a:xfrm>
            <a:off x="2163778" y="3666654"/>
            <a:ext cx="1312752" cy="1421394"/>
          </a:xfrm>
          <a:custGeom>
            <a:avLst/>
            <a:gdLst>
              <a:gd name="connsiteX0" fmla="*/ 724277 w 1312752"/>
              <a:gd name="connsiteY0" fmla="*/ 1421394 h 1421394"/>
              <a:gd name="connsiteX1" fmla="*/ 851026 w 1312752"/>
              <a:gd name="connsiteY1" fmla="*/ 1339912 h 1421394"/>
              <a:gd name="connsiteX2" fmla="*/ 887239 w 1312752"/>
              <a:gd name="connsiteY2" fmla="*/ 1312752 h 1421394"/>
              <a:gd name="connsiteX3" fmla="*/ 932507 w 1312752"/>
              <a:gd name="connsiteY3" fmla="*/ 1294645 h 1421394"/>
              <a:gd name="connsiteX4" fmla="*/ 959667 w 1312752"/>
              <a:gd name="connsiteY4" fmla="*/ 1267485 h 1421394"/>
              <a:gd name="connsiteX5" fmla="*/ 1004935 w 1312752"/>
              <a:gd name="connsiteY5" fmla="*/ 1231271 h 1421394"/>
              <a:gd name="connsiteX6" fmla="*/ 1059255 w 1312752"/>
              <a:gd name="connsiteY6" fmla="*/ 1176950 h 1421394"/>
              <a:gd name="connsiteX7" fmla="*/ 1095469 w 1312752"/>
              <a:gd name="connsiteY7" fmla="*/ 1158843 h 1421394"/>
              <a:gd name="connsiteX8" fmla="*/ 1176950 w 1312752"/>
              <a:gd name="connsiteY8" fmla="*/ 1086415 h 1421394"/>
              <a:gd name="connsiteX9" fmla="*/ 1204111 w 1312752"/>
              <a:gd name="connsiteY9" fmla="*/ 1013988 h 1421394"/>
              <a:gd name="connsiteX10" fmla="*/ 1240325 w 1312752"/>
              <a:gd name="connsiteY10" fmla="*/ 959667 h 1421394"/>
              <a:gd name="connsiteX11" fmla="*/ 1276538 w 1312752"/>
              <a:gd name="connsiteY11" fmla="*/ 851025 h 1421394"/>
              <a:gd name="connsiteX12" fmla="*/ 1294645 w 1312752"/>
              <a:gd name="connsiteY12" fmla="*/ 742384 h 1421394"/>
              <a:gd name="connsiteX13" fmla="*/ 1312752 w 1312752"/>
              <a:gd name="connsiteY13" fmla="*/ 706170 h 1421394"/>
              <a:gd name="connsiteX14" fmla="*/ 1303699 w 1312752"/>
              <a:gd name="connsiteY14" fmla="*/ 407405 h 1421394"/>
              <a:gd name="connsiteX15" fmla="*/ 1285592 w 1312752"/>
              <a:gd name="connsiteY15" fmla="*/ 371192 h 1421394"/>
              <a:gd name="connsiteX16" fmla="*/ 1258432 w 1312752"/>
              <a:gd name="connsiteY16" fmla="*/ 316871 h 1421394"/>
              <a:gd name="connsiteX17" fmla="*/ 1158843 w 1312752"/>
              <a:gd name="connsiteY17" fmla="*/ 253497 h 1421394"/>
              <a:gd name="connsiteX18" fmla="*/ 1131683 w 1312752"/>
              <a:gd name="connsiteY18" fmla="*/ 235390 h 1421394"/>
              <a:gd name="connsiteX19" fmla="*/ 1059255 w 1312752"/>
              <a:gd name="connsiteY19" fmla="*/ 217283 h 1421394"/>
              <a:gd name="connsiteX20" fmla="*/ 941560 w 1312752"/>
              <a:gd name="connsiteY20" fmla="*/ 190122 h 1421394"/>
              <a:gd name="connsiteX21" fmla="*/ 896293 w 1312752"/>
              <a:gd name="connsiteY21" fmla="*/ 181069 h 1421394"/>
              <a:gd name="connsiteX22" fmla="*/ 869133 w 1312752"/>
              <a:gd name="connsiteY22" fmla="*/ 172015 h 1421394"/>
              <a:gd name="connsiteX23" fmla="*/ 796705 w 1312752"/>
              <a:gd name="connsiteY23" fmla="*/ 162962 h 1421394"/>
              <a:gd name="connsiteX24" fmla="*/ 733331 w 1312752"/>
              <a:gd name="connsiteY24" fmla="*/ 144855 h 1421394"/>
              <a:gd name="connsiteX25" fmla="*/ 679010 w 1312752"/>
              <a:gd name="connsiteY25" fmla="*/ 135802 h 1421394"/>
              <a:gd name="connsiteX26" fmla="*/ 642796 w 1312752"/>
              <a:gd name="connsiteY26" fmla="*/ 126748 h 1421394"/>
              <a:gd name="connsiteX27" fmla="*/ 588475 w 1312752"/>
              <a:gd name="connsiteY27" fmla="*/ 117695 h 1421394"/>
              <a:gd name="connsiteX28" fmla="*/ 552261 w 1312752"/>
              <a:gd name="connsiteY28" fmla="*/ 108641 h 1421394"/>
              <a:gd name="connsiteX29" fmla="*/ 506994 w 1312752"/>
              <a:gd name="connsiteY29" fmla="*/ 99588 h 1421394"/>
              <a:gd name="connsiteX30" fmla="*/ 479834 w 1312752"/>
              <a:gd name="connsiteY30" fmla="*/ 90534 h 1421394"/>
              <a:gd name="connsiteX31" fmla="*/ 398352 w 1312752"/>
              <a:gd name="connsiteY31" fmla="*/ 81481 h 1421394"/>
              <a:gd name="connsiteX32" fmla="*/ 280657 w 1312752"/>
              <a:gd name="connsiteY32" fmla="*/ 54320 h 1421394"/>
              <a:gd name="connsiteX33" fmla="*/ 190123 w 1312752"/>
              <a:gd name="connsiteY33" fmla="*/ 36213 h 1421394"/>
              <a:gd name="connsiteX34" fmla="*/ 162962 w 1312752"/>
              <a:gd name="connsiteY34" fmla="*/ 27160 h 1421394"/>
              <a:gd name="connsiteX35" fmla="*/ 0 w 1312752"/>
              <a:gd name="connsiteY35" fmla="*/ 0 h 142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12752" h="1421394">
                <a:moveTo>
                  <a:pt x="724277" y="1421394"/>
                </a:moveTo>
                <a:cubicBezTo>
                  <a:pt x="831583" y="1343353"/>
                  <a:pt x="784925" y="1361947"/>
                  <a:pt x="851026" y="1339912"/>
                </a:cubicBezTo>
                <a:cubicBezTo>
                  <a:pt x="863097" y="1330859"/>
                  <a:pt x="874049" y="1320080"/>
                  <a:pt x="887239" y="1312752"/>
                </a:cubicBezTo>
                <a:cubicBezTo>
                  <a:pt x="901446" y="1304860"/>
                  <a:pt x="918726" y="1303258"/>
                  <a:pt x="932507" y="1294645"/>
                </a:cubicBezTo>
                <a:cubicBezTo>
                  <a:pt x="943364" y="1287859"/>
                  <a:pt x="950031" y="1275916"/>
                  <a:pt x="959667" y="1267485"/>
                </a:cubicBezTo>
                <a:cubicBezTo>
                  <a:pt x="974210" y="1254760"/>
                  <a:pt x="990637" y="1244270"/>
                  <a:pt x="1004935" y="1231271"/>
                </a:cubicBezTo>
                <a:cubicBezTo>
                  <a:pt x="1023883" y="1214046"/>
                  <a:pt x="1036351" y="1188402"/>
                  <a:pt x="1059255" y="1176950"/>
                </a:cubicBezTo>
                <a:cubicBezTo>
                  <a:pt x="1071326" y="1170914"/>
                  <a:pt x="1084412" y="1166582"/>
                  <a:pt x="1095469" y="1158843"/>
                </a:cubicBezTo>
                <a:cubicBezTo>
                  <a:pt x="1131117" y="1133890"/>
                  <a:pt x="1148611" y="1114755"/>
                  <a:pt x="1176950" y="1086415"/>
                </a:cubicBezTo>
                <a:cubicBezTo>
                  <a:pt x="1183877" y="1065635"/>
                  <a:pt x="1194834" y="1030996"/>
                  <a:pt x="1204111" y="1013988"/>
                </a:cubicBezTo>
                <a:cubicBezTo>
                  <a:pt x="1214532" y="994883"/>
                  <a:pt x="1240325" y="959667"/>
                  <a:pt x="1240325" y="959667"/>
                </a:cubicBezTo>
                <a:cubicBezTo>
                  <a:pt x="1260106" y="840976"/>
                  <a:pt x="1233008" y="970732"/>
                  <a:pt x="1276538" y="851025"/>
                </a:cubicBezTo>
                <a:cubicBezTo>
                  <a:pt x="1286733" y="822988"/>
                  <a:pt x="1287637" y="768080"/>
                  <a:pt x="1294645" y="742384"/>
                </a:cubicBezTo>
                <a:cubicBezTo>
                  <a:pt x="1298196" y="729363"/>
                  <a:pt x="1306716" y="718241"/>
                  <a:pt x="1312752" y="706170"/>
                </a:cubicBezTo>
                <a:cubicBezTo>
                  <a:pt x="1309734" y="606582"/>
                  <a:pt x="1311751" y="506713"/>
                  <a:pt x="1303699" y="407405"/>
                </a:cubicBezTo>
                <a:cubicBezTo>
                  <a:pt x="1302608" y="393953"/>
                  <a:pt x="1290908" y="383597"/>
                  <a:pt x="1285592" y="371192"/>
                </a:cubicBezTo>
                <a:cubicBezTo>
                  <a:pt x="1271181" y="337568"/>
                  <a:pt x="1284016" y="347572"/>
                  <a:pt x="1258432" y="316871"/>
                </a:cubicBezTo>
                <a:cubicBezTo>
                  <a:pt x="1217093" y="267263"/>
                  <a:pt x="1232377" y="302520"/>
                  <a:pt x="1158843" y="253497"/>
                </a:cubicBezTo>
                <a:cubicBezTo>
                  <a:pt x="1149790" y="247461"/>
                  <a:pt x="1141415" y="240256"/>
                  <a:pt x="1131683" y="235390"/>
                </a:cubicBezTo>
                <a:cubicBezTo>
                  <a:pt x="1113120" y="226108"/>
                  <a:pt x="1076478" y="220727"/>
                  <a:pt x="1059255" y="217283"/>
                </a:cubicBezTo>
                <a:cubicBezTo>
                  <a:pt x="984468" y="187368"/>
                  <a:pt x="1040489" y="205342"/>
                  <a:pt x="941560" y="190122"/>
                </a:cubicBezTo>
                <a:cubicBezTo>
                  <a:pt x="926351" y="187782"/>
                  <a:pt x="911221" y="184801"/>
                  <a:pt x="896293" y="181069"/>
                </a:cubicBezTo>
                <a:cubicBezTo>
                  <a:pt x="887035" y="178754"/>
                  <a:pt x="878522" y="173722"/>
                  <a:pt x="869133" y="172015"/>
                </a:cubicBezTo>
                <a:cubicBezTo>
                  <a:pt x="845195" y="167663"/>
                  <a:pt x="820848" y="165980"/>
                  <a:pt x="796705" y="162962"/>
                </a:cubicBezTo>
                <a:cubicBezTo>
                  <a:pt x="770817" y="154332"/>
                  <a:pt x="761753" y="150539"/>
                  <a:pt x="733331" y="144855"/>
                </a:cubicBezTo>
                <a:cubicBezTo>
                  <a:pt x="715331" y="141255"/>
                  <a:pt x="697010" y="139402"/>
                  <a:pt x="679010" y="135802"/>
                </a:cubicBezTo>
                <a:cubicBezTo>
                  <a:pt x="666809" y="133362"/>
                  <a:pt x="654997" y="129188"/>
                  <a:pt x="642796" y="126748"/>
                </a:cubicBezTo>
                <a:cubicBezTo>
                  <a:pt x="624796" y="123148"/>
                  <a:pt x="606475" y="121295"/>
                  <a:pt x="588475" y="117695"/>
                </a:cubicBezTo>
                <a:cubicBezTo>
                  <a:pt x="576274" y="115255"/>
                  <a:pt x="564408" y="111340"/>
                  <a:pt x="552261" y="108641"/>
                </a:cubicBezTo>
                <a:cubicBezTo>
                  <a:pt x="537240" y="105303"/>
                  <a:pt x="521922" y="103320"/>
                  <a:pt x="506994" y="99588"/>
                </a:cubicBezTo>
                <a:cubicBezTo>
                  <a:pt x="497736" y="97273"/>
                  <a:pt x="489247" y="92103"/>
                  <a:pt x="479834" y="90534"/>
                </a:cubicBezTo>
                <a:cubicBezTo>
                  <a:pt x="452878" y="86041"/>
                  <a:pt x="425513" y="84499"/>
                  <a:pt x="398352" y="81481"/>
                </a:cubicBezTo>
                <a:cubicBezTo>
                  <a:pt x="342438" y="44204"/>
                  <a:pt x="391827" y="70996"/>
                  <a:pt x="280657" y="54320"/>
                </a:cubicBezTo>
                <a:cubicBezTo>
                  <a:pt x="250222" y="49755"/>
                  <a:pt x="220301" y="42249"/>
                  <a:pt x="190123" y="36213"/>
                </a:cubicBezTo>
                <a:cubicBezTo>
                  <a:pt x="180765" y="34341"/>
                  <a:pt x="172337" y="28946"/>
                  <a:pt x="162962" y="27160"/>
                </a:cubicBezTo>
                <a:cubicBezTo>
                  <a:pt x="108865" y="16856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155939"/>
            <a:ext cx="8229600" cy="509821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 # </a:t>
            </a:r>
            <a:r>
              <a:rPr lang="ko-KR" altLang="en-US" dirty="0" err="1"/>
              <a:t>터틀</a:t>
            </a:r>
            <a:r>
              <a:rPr lang="ko-KR" altLang="en-US" dirty="0"/>
              <a:t> 그래픽 모듈을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square(length):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drawit</a:t>
            </a:r>
            <a:r>
              <a:rPr lang="en-US" altLang="ko-KR" dirty="0"/>
              <a:t>(x, y):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t.penup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t.goto</a:t>
            </a:r>
            <a:r>
              <a:rPr lang="en-US" altLang="ko-KR" dirty="0"/>
              <a:t>(x, y)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t.pendown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t.begin_fill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t.color</a:t>
            </a:r>
            <a:r>
              <a:rPr lang="en-US" altLang="ko-KR" dirty="0"/>
              <a:t>("green")</a:t>
            </a:r>
          </a:p>
          <a:p>
            <a:r>
              <a:rPr lang="en-US" altLang="ko-KR" dirty="0"/>
              <a:t>	square(50)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t.end_fill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s = </a:t>
            </a:r>
            <a:r>
              <a:rPr lang="en-US" altLang="ko-KR" dirty="0" err="1"/>
              <a:t>turtle.Screen</a:t>
            </a:r>
            <a:r>
              <a:rPr lang="en-US" altLang="ko-KR" dirty="0"/>
              <a:t>() # </a:t>
            </a:r>
            <a:r>
              <a:rPr lang="ko-KR" altLang="en-US" dirty="0"/>
              <a:t>그림이 </a:t>
            </a:r>
            <a:r>
              <a:rPr lang="ko-KR" altLang="en-US" dirty="0" err="1"/>
              <a:t>그려지는</a:t>
            </a:r>
            <a:r>
              <a:rPr lang="ko-KR" altLang="en-US" dirty="0"/>
              <a:t> 화면을 얻는다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s.onscreenclick</a:t>
            </a:r>
            <a:r>
              <a:rPr lang="en-US" altLang="ko-KR" dirty="0"/>
              <a:t>(</a:t>
            </a:r>
            <a:r>
              <a:rPr lang="en-US" altLang="ko-KR" dirty="0" err="1"/>
              <a:t>drawit</a:t>
            </a:r>
            <a:r>
              <a:rPr lang="en-US" altLang="ko-KR" dirty="0"/>
              <a:t>) # </a:t>
            </a:r>
            <a:r>
              <a:rPr lang="ko-KR" altLang="en-US" dirty="0"/>
              <a:t>마우스 클릭 이벤트 처리 함수를 등록한다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9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마우스로 그림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이번 실습에서는 </a:t>
            </a:r>
            <a:r>
              <a:rPr lang="en-US" altLang="ko-KR" sz="2000" dirty="0" err="1"/>
              <a:t>drawit</a:t>
            </a:r>
            <a:r>
              <a:rPr lang="en-US" altLang="ko-KR" sz="2000" dirty="0"/>
              <a:t>() </a:t>
            </a:r>
            <a:r>
              <a:rPr lang="ko-KR" altLang="en-US" sz="2000" dirty="0"/>
              <a:t>안에 </a:t>
            </a:r>
            <a:r>
              <a:rPr lang="en-US" altLang="ko-KR" sz="2000" dirty="0" err="1"/>
              <a:t>goto</a:t>
            </a:r>
            <a:r>
              <a:rPr lang="en-US" altLang="ko-KR" sz="2000" dirty="0"/>
              <a:t>()</a:t>
            </a:r>
            <a:r>
              <a:rPr lang="ko-KR" altLang="en-US" sz="2000" dirty="0"/>
              <a:t>를 넣어서 거북이를 클릭된 위치로 이동시키도록 하자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현재 위치에서 클릭된 위치까지 선이 </a:t>
            </a:r>
            <a:r>
              <a:rPr lang="ko-KR" altLang="en-US" sz="2000" dirty="0" smtClean="0"/>
              <a:t>그려 진다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009" y="153510"/>
            <a:ext cx="1107799" cy="989490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76" y="2879785"/>
            <a:ext cx="38290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5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728" y="1708030"/>
            <a:ext cx="8229600" cy="329529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 # </a:t>
            </a:r>
            <a:r>
              <a:rPr lang="ko-KR" altLang="en-US" dirty="0" err="1"/>
              <a:t>터틀</a:t>
            </a:r>
            <a:r>
              <a:rPr lang="ko-KR" altLang="en-US" dirty="0"/>
              <a:t> 그래픽 모듈을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draw(x, y):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t.goto</a:t>
            </a:r>
            <a:r>
              <a:rPr lang="en-US" altLang="ko-KR" dirty="0"/>
              <a:t>(x, y)</a:t>
            </a:r>
          </a:p>
          <a:p>
            <a:endParaRPr lang="en-US" altLang="ko-KR" dirty="0"/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en-US" altLang="ko-KR" dirty="0" err="1"/>
              <a:t>t.pensize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s = </a:t>
            </a:r>
            <a:r>
              <a:rPr lang="en-US" altLang="ko-KR" dirty="0" err="1"/>
              <a:t>turtle.Screen</a:t>
            </a:r>
            <a:r>
              <a:rPr lang="en-US" altLang="ko-KR" dirty="0"/>
              <a:t>() # </a:t>
            </a:r>
            <a:r>
              <a:rPr lang="ko-KR" altLang="en-US" dirty="0"/>
              <a:t>그림이 </a:t>
            </a:r>
            <a:r>
              <a:rPr lang="ko-KR" altLang="en-US" dirty="0" err="1"/>
              <a:t>그려지는</a:t>
            </a:r>
            <a:r>
              <a:rPr lang="ko-KR" altLang="en-US" dirty="0"/>
              <a:t> 화면을 얻는다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s.onscreenclick</a:t>
            </a:r>
            <a:r>
              <a:rPr lang="en-US" altLang="ko-KR" dirty="0"/>
              <a:t>(draw) # </a:t>
            </a:r>
            <a:r>
              <a:rPr lang="ko-KR" altLang="en-US" dirty="0"/>
              <a:t>마우스 클릭 이벤트 처리 함수를 등록한다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61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나무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지금까지 학습한 내용을 바탕으로 순환적으로 나무를 그리는 프랙털</a:t>
            </a:r>
            <a:r>
              <a:rPr lang="en-US" altLang="ko-KR" sz="2000" dirty="0"/>
              <a:t>(fractal) </a:t>
            </a:r>
            <a:r>
              <a:rPr lang="ko-KR" altLang="en-US" sz="2000" dirty="0"/>
              <a:t>프로그램을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함수는 내부에서 다시 자기 자신을 호출할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이것을 </a:t>
            </a:r>
            <a:r>
              <a:rPr lang="ko-KR" altLang="en-US" sz="2000" dirty="0" err="1"/>
              <a:t>순환호출</a:t>
            </a:r>
            <a:r>
              <a:rPr lang="en-US" altLang="ko-KR" sz="2000" dirty="0"/>
              <a:t>(recursion)</a:t>
            </a:r>
            <a:r>
              <a:rPr lang="ko-KR" altLang="en-US" sz="2000" dirty="0"/>
              <a:t>이라고 한다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62" y="216885"/>
            <a:ext cx="1107799" cy="989490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39" y="3290978"/>
            <a:ext cx="6551223" cy="201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2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함수는 </a:t>
            </a:r>
            <a:r>
              <a:rPr lang="ko-KR" altLang="en-US" dirty="0" smtClean="0"/>
              <a:t>코드의 묶음에 이름을 붙인 것</a:t>
            </a:r>
            <a:endParaRPr lang="en-US" altLang="ko-KR" dirty="0" smtClean="0"/>
          </a:p>
          <a:p>
            <a:r>
              <a:rPr lang="ko-KR" altLang="en-US" dirty="0" smtClean="0"/>
              <a:t>함수는 </a:t>
            </a:r>
            <a:r>
              <a:rPr lang="ko-KR" altLang="en-US" dirty="0"/>
              <a:t>입력을 받아서 출력을 내보내는 박스로 생각할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47" y="3004328"/>
            <a:ext cx="32099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3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직선을 그린다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직선의 </a:t>
            </a:r>
            <a:r>
              <a:rPr lang="ko-KR" altLang="en-US" dirty="0"/>
              <a:t>끝에서 특정한 각도로 </a:t>
            </a:r>
            <a:r>
              <a:rPr lang="en-US" altLang="ko-KR" dirty="0"/>
              <a:t>2</a:t>
            </a:r>
            <a:r>
              <a:rPr lang="ko-KR" altLang="en-US" dirty="0"/>
              <a:t>개의 가지를 그린다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충분한 </a:t>
            </a:r>
            <a:r>
              <a:rPr lang="ko-KR" altLang="en-US" dirty="0"/>
              <a:t>나뭇가지가 생성될 때까지 각 가지의 끝에서 과정 </a:t>
            </a:r>
            <a:r>
              <a:rPr lang="en-US" altLang="ko-KR" dirty="0"/>
              <a:t>2</a:t>
            </a:r>
            <a:r>
              <a:rPr lang="ko-KR" altLang="en-US" dirty="0"/>
              <a:t>를 되풀이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77" y="3689050"/>
            <a:ext cx="34290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3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728" y="1572228"/>
            <a:ext cx="8229600" cy="48557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tree(length):</a:t>
            </a:r>
          </a:p>
          <a:p>
            <a:r>
              <a:rPr lang="en-US" altLang="ko-KR" dirty="0"/>
              <a:t>    if length &gt; 5:		</a:t>
            </a:r>
            <a:r>
              <a:rPr lang="en-US" altLang="ko-KR" dirty="0" smtClean="0"/>
              <a:t># </a:t>
            </a:r>
            <a:r>
              <a:rPr lang="en-US" altLang="ko-KR" dirty="0"/>
              <a:t>length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보다 크면 </a:t>
            </a:r>
            <a:r>
              <a:rPr lang="ko-KR" altLang="en-US" dirty="0" err="1"/>
              <a:t>순환호출을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t.forward</a:t>
            </a:r>
            <a:r>
              <a:rPr lang="en-US" altLang="ko-KR" dirty="0"/>
              <a:t>(length)	</a:t>
            </a:r>
            <a:r>
              <a:rPr lang="en-US" altLang="ko-KR" dirty="0" smtClean="0"/>
              <a:t># </a:t>
            </a:r>
            <a:r>
              <a:rPr lang="ko-KR" altLang="en-US" dirty="0"/>
              <a:t>거북이가 </a:t>
            </a:r>
            <a:r>
              <a:rPr lang="en-US" altLang="ko-KR" dirty="0"/>
              <a:t>length </a:t>
            </a:r>
            <a:r>
              <a:rPr lang="ko-KR" altLang="en-US" dirty="0"/>
              <a:t>만큼 선을 그린다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t.right</a:t>
            </a:r>
            <a:r>
              <a:rPr lang="en-US" altLang="ko-KR" dirty="0"/>
              <a:t>(20)		</a:t>
            </a:r>
            <a:r>
              <a:rPr lang="en-US" altLang="ko-KR" dirty="0" smtClean="0"/>
              <a:t># </a:t>
            </a:r>
            <a:r>
              <a:rPr lang="ko-KR" altLang="en-US" dirty="0"/>
              <a:t>오른쪽으로 </a:t>
            </a:r>
            <a:r>
              <a:rPr lang="en-US" altLang="ko-KR" dirty="0"/>
              <a:t>20</a:t>
            </a:r>
            <a:r>
              <a:rPr lang="ko-KR" altLang="en-US" dirty="0"/>
              <a:t>도 회전한다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tree(length-15)	</a:t>
            </a:r>
            <a:r>
              <a:rPr lang="en-US" altLang="ko-KR" dirty="0" smtClean="0"/>
              <a:t># </a:t>
            </a:r>
            <a:r>
              <a:rPr lang="en-US" altLang="ko-KR" dirty="0"/>
              <a:t>(length-15)</a:t>
            </a:r>
            <a:r>
              <a:rPr lang="ko-KR" altLang="en-US" dirty="0"/>
              <a:t>를 인수로 </a:t>
            </a:r>
            <a:r>
              <a:rPr lang="en-US" altLang="ko-KR" dirty="0"/>
              <a:t>tree()</a:t>
            </a:r>
            <a:r>
              <a:rPr lang="ko-KR" altLang="en-US" dirty="0"/>
              <a:t>를 순환 호출한다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t.left</a:t>
            </a:r>
            <a:r>
              <a:rPr lang="en-US" altLang="ko-KR" dirty="0"/>
              <a:t>(40)		</a:t>
            </a:r>
            <a:r>
              <a:rPr lang="en-US" altLang="ko-KR" dirty="0" smtClean="0"/>
              <a:t># </a:t>
            </a:r>
            <a:r>
              <a:rPr lang="ko-KR" altLang="en-US" dirty="0"/>
              <a:t>왼쪽으로 </a:t>
            </a:r>
            <a:r>
              <a:rPr lang="en-US" altLang="ko-KR" dirty="0"/>
              <a:t>40</a:t>
            </a:r>
            <a:r>
              <a:rPr lang="ko-KR" altLang="en-US" dirty="0"/>
              <a:t>도 회전한다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tree(length-15)	</a:t>
            </a:r>
            <a:r>
              <a:rPr lang="en-US" altLang="ko-KR" dirty="0" smtClean="0"/>
              <a:t># </a:t>
            </a:r>
            <a:r>
              <a:rPr lang="en-US" altLang="ko-KR" dirty="0"/>
              <a:t>(length-15)</a:t>
            </a:r>
            <a:r>
              <a:rPr lang="ko-KR" altLang="en-US" dirty="0"/>
              <a:t>를 인수로 </a:t>
            </a:r>
            <a:r>
              <a:rPr lang="en-US" altLang="ko-KR" dirty="0"/>
              <a:t>tree()</a:t>
            </a:r>
            <a:r>
              <a:rPr lang="ko-KR" altLang="en-US" dirty="0"/>
              <a:t>를 순환 호출한다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t.right</a:t>
            </a:r>
            <a:r>
              <a:rPr lang="en-US" altLang="ko-KR" dirty="0"/>
              <a:t>(20)		</a:t>
            </a:r>
            <a:r>
              <a:rPr lang="en-US" altLang="ko-KR" dirty="0" smtClean="0"/>
              <a:t># </a:t>
            </a:r>
            <a:r>
              <a:rPr lang="ko-KR" altLang="en-US" dirty="0"/>
              <a:t>오른쪽으로 </a:t>
            </a:r>
            <a:r>
              <a:rPr lang="en-US" altLang="ko-KR" dirty="0"/>
              <a:t>20</a:t>
            </a:r>
            <a:r>
              <a:rPr lang="ko-KR" altLang="en-US" dirty="0"/>
              <a:t>도 회전한다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t.backward</a:t>
            </a:r>
            <a:r>
              <a:rPr lang="en-US" altLang="ko-KR" dirty="0"/>
              <a:t>(length)	</a:t>
            </a:r>
            <a:r>
              <a:rPr lang="en-US" altLang="ko-KR" dirty="0" smtClean="0"/>
              <a:t># </a:t>
            </a:r>
            <a:r>
              <a:rPr lang="en-US" altLang="ko-KR" dirty="0"/>
              <a:t>length</a:t>
            </a:r>
            <a:r>
              <a:rPr lang="ko-KR" altLang="en-US" dirty="0"/>
              <a:t>만큼 뒤로 간다</a:t>
            </a:r>
            <a:r>
              <a:rPr lang="en-US" altLang="ko-KR" dirty="0"/>
              <a:t>. </a:t>
            </a:r>
            <a:r>
              <a:rPr lang="ko-KR" altLang="en-US" dirty="0"/>
              <a:t>제자리로 돌아온다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			</a:t>
            </a:r>
            <a:r>
              <a:rPr lang="en-US" altLang="ko-KR" dirty="0" smtClean="0"/>
              <a:t># </a:t>
            </a:r>
            <a:r>
              <a:rPr lang="ko-KR" altLang="en-US" dirty="0"/>
              <a:t>거북이가 위쪽을 향하게 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t.color</a:t>
            </a:r>
            <a:r>
              <a:rPr lang="en-US" altLang="ko-KR" dirty="0"/>
              <a:t>("green")		# </a:t>
            </a:r>
            <a:r>
              <a:rPr lang="ko-KR" altLang="en-US" dirty="0"/>
              <a:t>선의 색을 녹색으로 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t.speed</a:t>
            </a:r>
            <a:r>
              <a:rPr lang="en-US" altLang="ko-KR" dirty="0"/>
              <a:t>(1)		# </a:t>
            </a:r>
            <a:r>
              <a:rPr lang="ko-KR" altLang="en-US" dirty="0"/>
              <a:t>속도를 제일 느리게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tree(90)			# </a:t>
            </a:r>
            <a:r>
              <a:rPr lang="ko-KR" altLang="en-US" dirty="0"/>
              <a:t>길이 </a:t>
            </a:r>
            <a:r>
              <a:rPr lang="en-US" altLang="ko-KR" dirty="0"/>
              <a:t>90</a:t>
            </a:r>
            <a:r>
              <a:rPr lang="ko-KR" altLang="en-US" dirty="0"/>
              <a:t>으로 </a:t>
            </a:r>
            <a:r>
              <a:rPr lang="en-US" altLang="ko-KR" dirty="0"/>
              <a:t>tree()</a:t>
            </a:r>
            <a:r>
              <a:rPr lang="ko-KR" altLang="en-US" dirty="0"/>
              <a:t>를 호출한다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20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막대 그래프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터틀</a:t>
            </a:r>
            <a:r>
              <a:rPr lang="ko-KR" altLang="en-US" sz="2000" dirty="0"/>
              <a:t> 그래픽을 이용해서 막대 그래프를 </a:t>
            </a:r>
            <a:r>
              <a:rPr lang="ko-KR" altLang="en-US" sz="2000" dirty="0" err="1"/>
              <a:t>그려보자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50" y="153510"/>
            <a:ext cx="1107799" cy="989490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92" y="2327514"/>
            <a:ext cx="3581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9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79" y="340957"/>
            <a:ext cx="8229600" cy="625902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drawBar</a:t>
            </a:r>
            <a:r>
              <a:rPr lang="en-US" altLang="ko-KR" dirty="0"/>
              <a:t>(height):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t.begin_fill</a:t>
            </a:r>
            <a:r>
              <a:rPr lang="en-US" altLang="ko-KR" dirty="0"/>
              <a:t>()          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(height)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t.write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(height), font = ('Times New Roman', 16, 'bold'))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(40)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(height)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t.end_fill</a:t>
            </a:r>
            <a:r>
              <a:rPr lang="en-US" altLang="ko-KR" dirty="0"/>
              <a:t>()                </a:t>
            </a:r>
          </a:p>
          <a:p>
            <a:endParaRPr lang="en-US" altLang="ko-KR" dirty="0"/>
          </a:p>
          <a:p>
            <a:r>
              <a:rPr lang="en-US" altLang="ko-KR" dirty="0"/>
              <a:t>data = [120, 56, 309, 220, 156, 23, 98]  </a:t>
            </a:r>
          </a:p>
          <a:p>
            <a:r>
              <a:rPr lang="en-US" altLang="ko-KR" dirty="0" smtClean="0"/>
              <a:t>t </a:t>
            </a:r>
            <a:r>
              <a:rPr lang="en-US" altLang="ko-KR" dirty="0"/>
              <a:t>= </a:t>
            </a:r>
            <a:r>
              <a:rPr lang="en-US" altLang="ko-KR" dirty="0" err="1"/>
              <a:t>turtle.Turtle</a:t>
            </a:r>
            <a:r>
              <a:rPr lang="en-US" altLang="ko-KR" dirty="0"/>
              <a:t>()           </a:t>
            </a:r>
          </a:p>
          <a:p>
            <a:r>
              <a:rPr lang="en-US" altLang="ko-KR" dirty="0" err="1"/>
              <a:t>t.color</a:t>
            </a:r>
            <a:r>
              <a:rPr lang="en-US" altLang="ko-KR" dirty="0"/>
              <a:t>("blue")</a:t>
            </a:r>
          </a:p>
          <a:p>
            <a:r>
              <a:rPr lang="en-US" altLang="ko-KR" dirty="0" err="1"/>
              <a:t>t.fillcolor</a:t>
            </a:r>
            <a:r>
              <a:rPr lang="en-US" altLang="ko-KR" dirty="0"/>
              <a:t>("red")</a:t>
            </a:r>
          </a:p>
          <a:p>
            <a:r>
              <a:rPr lang="en-US" altLang="ko-KR" dirty="0" err="1" smtClean="0"/>
              <a:t>t.pensize</a:t>
            </a:r>
            <a:r>
              <a:rPr lang="en-US" altLang="ko-KR" dirty="0" smtClean="0"/>
              <a:t>(3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for </a:t>
            </a:r>
            <a:r>
              <a:rPr lang="en-US" altLang="ko-KR" dirty="0"/>
              <a:t>d in data: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drawBar</a:t>
            </a:r>
            <a:r>
              <a:rPr lang="en-US" altLang="ko-KR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9799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err="1"/>
              <a:t>터틀</a:t>
            </a:r>
            <a:r>
              <a:rPr lang="ko-KR" altLang="en-US" b="0" dirty="0"/>
              <a:t> </a:t>
            </a:r>
            <a:r>
              <a:rPr lang="ko-KR" altLang="en-US" b="0" dirty="0" err="1"/>
              <a:t>메이즈</a:t>
            </a:r>
            <a:r>
              <a:rPr lang="ko-KR" altLang="en-US" b="0" dirty="0"/>
              <a:t> 러너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화면에 미로를 만들고 거북이가 화살표를 이용하여 미로에 닫지 않게 진행하는 프로그램을 </a:t>
            </a:r>
            <a:r>
              <a:rPr lang="ko-KR" altLang="en-US" sz="2000" dirty="0" err="1" smtClean="0"/>
              <a:t>작성해보자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61" y="153510"/>
            <a:ext cx="1107799" cy="98949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65" y="2507711"/>
            <a:ext cx="5064245" cy="312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화살표 키 처리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키보드에서 </a:t>
            </a:r>
            <a:r>
              <a:rPr lang="ko-KR" altLang="en-US" dirty="0"/>
              <a:t>화살표 키가 눌리면 이벤트가 발생하고 이 이벤트를 처리하는 함수는 다음과 같이 </a:t>
            </a:r>
            <a:r>
              <a:rPr lang="ko-KR" altLang="en-US" dirty="0" smtClean="0"/>
              <a:t>등록한다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101" y="2631483"/>
            <a:ext cx="8229600" cy="34886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turn_left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t.left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turn_right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t.right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screen = </a:t>
            </a:r>
            <a:r>
              <a:rPr lang="en-US" altLang="ko-KR" dirty="0" err="1"/>
              <a:t>turtle.Screen</a:t>
            </a:r>
            <a:r>
              <a:rPr lang="en-US" altLang="ko-KR" dirty="0"/>
              <a:t>()</a:t>
            </a:r>
          </a:p>
          <a:p>
            <a:r>
              <a:rPr lang="en-US" altLang="ko-KR" dirty="0" err="1" smtClean="0"/>
              <a:t>screen.onkey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turn_left</a:t>
            </a:r>
            <a:r>
              <a:rPr lang="en-US" altLang="ko-KR" dirty="0"/>
              <a:t>, "Left")</a:t>
            </a:r>
          </a:p>
          <a:p>
            <a:r>
              <a:rPr lang="en-US" altLang="ko-KR" dirty="0" err="1"/>
              <a:t>screen.onkey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turn_right</a:t>
            </a:r>
            <a:r>
              <a:rPr lang="en-US" altLang="ko-KR" dirty="0"/>
              <a:t>, "Right")</a:t>
            </a:r>
          </a:p>
        </p:txBody>
      </p:sp>
    </p:spTree>
    <p:extLst>
      <p:ext uri="{BB962C8B-B14F-4D97-AF65-F5344CB8AC3E}">
        <p14:creationId xmlns:p14="http://schemas.microsoft.com/office/powerpoint/2010/main" val="17663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74479"/>
            <a:ext cx="8229600" cy="44796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import turtle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draw_maze</a:t>
            </a:r>
            <a:r>
              <a:rPr lang="en-US" altLang="ko-KR" dirty="0"/>
              <a:t>(x, y):</a:t>
            </a:r>
          </a:p>
          <a:p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range(2):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t.penup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	if </a:t>
            </a:r>
            <a:r>
              <a:rPr lang="en-US" altLang="ko-KR" dirty="0" err="1"/>
              <a:t>i</a:t>
            </a:r>
            <a:r>
              <a:rPr lang="en-US" altLang="ko-KR" dirty="0"/>
              <a:t>==1 :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t.goto</a:t>
            </a:r>
            <a:r>
              <a:rPr lang="en-US" altLang="ko-KR" dirty="0"/>
              <a:t>(</a:t>
            </a:r>
            <a:r>
              <a:rPr lang="en-US" altLang="ko-KR" dirty="0" err="1"/>
              <a:t>x+100</a:t>
            </a:r>
            <a:r>
              <a:rPr lang="en-US" altLang="ko-KR" dirty="0"/>
              <a:t>, </a:t>
            </a:r>
            <a:r>
              <a:rPr lang="en-US" altLang="ko-KR" dirty="0" err="1"/>
              <a:t>y+100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else: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t.goto</a:t>
            </a:r>
            <a:r>
              <a:rPr lang="en-US" altLang="ko-KR" dirty="0"/>
              <a:t>(x, y)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t.pendown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(300)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(300)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(300)</a:t>
            </a:r>
          </a:p>
        </p:txBody>
      </p:sp>
    </p:spTree>
    <p:extLst>
      <p:ext uri="{BB962C8B-B14F-4D97-AF65-F5344CB8AC3E}">
        <p14:creationId xmlns:p14="http://schemas.microsoft.com/office/powerpoint/2010/main" val="2750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2190940"/>
            <a:ext cx="8229600" cy="358517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turn_left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turn_right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t.right</a:t>
            </a:r>
            <a:r>
              <a:rPr lang="en-US" altLang="ko-KR" dirty="0"/>
              <a:t>(10)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(10)</a:t>
            </a:r>
          </a:p>
          <a:p>
            <a:endParaRPr lang="en-US" altLang="ko-KR" dirty="0"/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screen = </a:t>
            </a:r>
            <a:r>
              <a:rPr lang="en-US" altLang="ko-KR" dirty="0" err="1"/>
              <a:t>turtle.Screen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en-US" altLang="ko-KR" dirty="0" err="1"/>
              <a:t>t.speed</a:t>
            </a:r>
            <a:r>
              <a:rPr lang="en-US" altLang="ko-KR" dirty="0"/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6924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266" y="1943590"/>
            <a:ext cx="8229600" cy="291812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draw_maze</a:t>
            </a:r>
            <a:r>
              <a:rPr lang="en-US" altLang="ko-KR" dirty="0"/>
              <a:t>(-300, 200)</a:t>
            </a:r>
          </a:p>
          <a:p>
            <a:r>
              <a:rPr lang="en-US" altLang="ko-KR" dirty="0" err="1"/>
              <a:t>screen.onkey</a:t>
            </a:r>
            <a:r>
              <a:rPr lang="en-US" altLang="ko-KR" dirty="0"/>
              <a:t>(</a:t>
            </a:r>
            <a:r>
              <a:rPr lang="en-US" altLang="ko-KR" dirty="0" err="1"/>
              <a:t>turn_left</a:t>
            </a:r>
            <a:r>
              <a:rPr lang="en-US" altLang="ko-KR" dirty="0"/>
              <a:t>, "Left")</a:t>
            </a:r>
          </a:p>
          <a:p>
            <a:r>
              <a:rPr lang="en-US" altLang="ko-KR" dirty="0" err="1"/>
              <a:t>screen.onkey</a:t>
            </a:r>
            <a:r>
              <a:rPr lang="en-US" altLang="ko-KR" dirty="0"/>
              <a:t>(</a:t>
            </a:r>
            <a:r>
              <a:rPr lang="en-US" altLang="ko-KR" dirty="0" err="1"/>
              <a:t>turn_right</a:t>
            </a:r>
            <a:r>
              <a:rPr lang="en-US" altLang="ko-KR" dirty="0"/>
              <a:t>, "Right")</a:t>
            </a:r>
          </a:p>
          <a:p>
            <a:endParaRPr lang="en-US" altLang="ko-KR" dirty="0"/>
          </a:p>
          <a:p>
            <a:r>
              <a:rPr lang="en-US" altLang="ko-KR" dirty="0" err="1"/>
              <a:t>t.penup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(-300, 250)</a:t>
            </a:r>
          </a:p>
          <a:p>
            <a:r>
              <a:rPr lang="en-US" altLang="ko-KR" dirty="0" err="1"/>
              <a:t>t.speed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t.pendown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screen.listen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screen.mainloop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01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ko-KR" altLang="en-US" sz="2000" i="1" dirty="0">
                <a:solidFill>
                  <a:srgbClr val="FFFF00"/>
                </a:solidFill>
              </a:rPr>
              <a:t>함수가 무엇인지를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인수와 </a:t>
            </a:r>
            <a:r>
              <a:rPr lang="ko-KR" altLang="en-US" sz="2000" i="1" dirty="0" err="1">
                <a:solidFill>
                  <a:srgbClr val="FFFF00"/>
                </a:solidFill>
              </a:rPr>
              <a:t>매개변수가</a:t>
            </a:r>
            <a:r>
              <a:rPr lang="ko-KR" altLang="en-US" sz="2000" i="1" dirty="0">
                <a:solidFill>
                  <a:srgbClr val="FFFF00"/>
                </a:solidFill>
              </a:rPr>
              <a:t> 무엇인지를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어떻게 함수로 인수를 전달할 수 있는지를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여러 개의 인수를 함수로 전달하는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함수가 값을 반환하는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 err="1">
                <a:solidFill>
                  <a:srgbClr val="FFFF00"/>
                </a:solidFill>
              </a:rPr>
              <a:t>지역변수와</a:t>
            </a:r>
            <a:r>
              <a:rPr lang="ko-KR" altLang="en-US" sz="2000" i="1" dirty="0">
                <a:solidFill>
                  <a:srgbClr val="FFFF00"/>
                </a:solidFill>
              </a:rPr>
              <a:t> </a:t>
            </a:r>
            <a:r>
              <a:rPr lang="ko-KR" altLang="en-US" sz="2000" i="1" dirty="0" err="1">
                <a:solidFill>
                  <a:srgbClr val="FFFF00"/>
                </a:solidFill>
              </a:rPr>
              <a:t>전역변수의</a:t>
            </a:r>
            <a:r>
              <a:rPr lang="ko-KR" altLang="en-US" sz="2000" i="1" dirty="0">
                <a:solidFill>
                  <a:srgbClr val="FFFF00"/>
                </a:solidFill>
              </a:rPr>
              <a:t> 차이점에 대하여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</a:rPr>
              <a:t>global </a:t>
            </a:r>
            <a:r>
              <a:rPr lang="ko-KR" altLang="en-US" sz="2000" i="1" dirty="0">
                <a:solidFill>
                  <a:srgbClr val="FFFF00"/>
                </a:solidFill>
              </a:rPr>
              <a:t>키워드를 사용하여서 함수 안에서 </a:t>
            </a:r>
            <a:r>
              <a:rPr lang="ko-KR" altLang="en-US" sz="2000" i="1" dirty="0" err="1">
                <a:solidFill>
                  <a:srgbClr val="FFFF00"/>
                </a:solidFill>
              </a:rPr>
              <a:t>전역변수를</a:t>
            </a:r>
            <a:r>
              <a:rPr lang="ko-KR" altLang="en-US" sz="2000" i="1" dirty="0">
                <a:solidFill>
                  <a:srgbClr val="FFFF00"/>
                </a:solidFill>
              </a:rPr>
              <a:t> 사용하는 방법을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작성하고 호출하기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53" y="2242868"/>
            <a:ext cx="8229600" cy="14061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print_address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서울특별시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종로구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번지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파이썬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빌딩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층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홍길동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453" y="4554746"/>
            <a:ext cx="8229600" cy="609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</p:txBody>
      </p:sp>
      <p:sp>
        <p:nvSpPr>
          <p:cNvPr id="6" name="자유형 5"/>
          <p:cNvSpPr/>
          <p:nvPr/>
        </p:nvSpPr>
        <p:spPr>
          <a:xfrm>
            <a:off x="88435" y="2596551"/>
            <a:ext cx="524040" cy="2182483"/>
          </a:xfrm>
          <a:custGeom>
            <a:avLst/>
            <a:gdLst>
              <a:gd name="connsiteX0" fmla="*/ 463656 w 524040"/>
              <a:gd name="connsiteY0" fmla="*/ 2182483 h 2182483"/>
              <a:gd name="connsiteX1" fmla="*/ 429150 w 524040"/>
              <a:gd name="connsiteY1" fmla="*/ 2139351 h 2182483"/>
              <a:gd name="connsiteX2" fmla="*/ 403271 w 524040"/>
              <a:gd name="connsiteY2" fmla="*/ 2113472 h 2182483"/>
              <a:gd name="connsiteX3" fmla="*/ 351512 w 524040"/>
              <a:gd name="connsiteY3" fmla="*/ 2044460 h 2182483"/>
              <a:gd name="connsiteX4" fmla="*/ 247995 w 524040"/>
              <a:gd name="connsiteY4" fmla="*/ 1949570 h 2182483"/>
              <a:gd name="connsiteX5" fmla="*/ 196237 w 524040"/>
              <a:gd name="connsiteY5" fmla="*/ 1880558 h 2182483"/>
              <a:gd name="connsiteX6" fmla="*/ 178984 w 524040"/>
              <a:gd name="connsiteY6" fmla="*/ 1854679 h 2182483"/>
              <a:gd name="connsiteX7" fmla="*/ 153105 w 524040"/>
              <a:gd name="connsiteY7" fmla="*/ 1820174 h 2182483"/>
              <a:gd name="connsiteX8" fmla="*/ 135852 w 524040"/>
              <a:gd name="connsiteY8" fmla="*/ 1785668 h 2182483"/>
              <a:gd name="connsiteX9" fmla="*/ 101346 w 524040"/>
              <a:gd name="connsiteY9" fmla="*/ 1733909 h 2182483"/>
              <a:gd name="connsiteX10" fmla="*/ 84093 w 524040"/>
              <a:gd name="connsiteY10" fmla="*/ 1708030 h 2182483"/>
              <a:gd name="connsiteX11" fmla="*/ 75467 w 524040"/>
              <a:gd name="connsiteY11" fmla="*/ 1613140 h 2182483"/>
              <a:gd name="connsiteX12" fmla="*/ 66840 w 524040"/>
              <a:gd name="connsiteY12" fmla="*/ 1406106 h 2182483"/>
              <a:gd name="connsiteX13" fmla="*/ 58214 w 524040"/>
              <a:gd name="connsiteY13" fmla="*/ 1371600 h 2182483"/>
              <a:gd name="connsiteX14" fmla="*/ 49588 w 524040"/>
              <a:gd name="connsiteY14" fmla="*/ 1302589 h 2182483"/>
              <a:gd name="connsiteX15" fmla="*/ 40961 w 524040"/>
              <a:gd name="connsiteY15" fmla="*/ 1268083 h 2182483"/>
              <a:gd name="connsiteX16" fmla="*/ 32335 w 524040"/>
              <a:gd name="connsiteY16" fmla="*/ 1224951 h 2182483"/>
              <a:gd name="connsiteX17" fmla="*/ 15082 w 524040"/>
              <a:gd name="connsiteY17" fmla="*/ 1155940 h 2182483"/>
              <a:gd name="connsiteX18" fmla="*/ 15082 w 524040"/>
              <a:gd name="connsiteY18" fmla="*/ 664234 h 2182483"/>
              <a:gd name="connsiteX19" fmla="*/ 23708 w 524040"/>
              <a:gd name="connsiteY19" fmla="*/ 595223 h 2182483"/>
              <a:gd name="connsiteX20" fmla="*/ 32335 w 524040"/>
              <a:gd name="connsiteY20" fmla="*/ 500332 h 2182483"/>
              <a:gd name="connsiteX21" fmla="*/ 58214 w 524040"/>
              <a:gd name="connsiteY21" fmla="*/ 310551 h 2182483"/>
              <a:gd name="connsiteX22" fmla="*/ 75467 w 524040"/>
              <a:gd name="connsiteY22" fmla="*/ 284672 h 2182483"/>
              <a:gd name="connsiteX23" fmla="*/ 109973 w 524040"/>
              <a:gd name="connsiteY23" fmla="*/ 207034 h 2182483"/>
              <a:gd name="connsiteX24" fmla="*/ 135852 w 524040"/>
              <a:gd name="connsiteY24" fmla="*/ 181155 h 2182483"/>
              <a:gd name="connsiteX25" fmla="*/ 170357 w 524040"/>
              <a:gd name="connsiteY25" fmla="*/ 163902 h 2182483"/>
              <a:gd name="connsiteX26" fmla="*/ 196237 w 524040"/>
              <a:gd name="connsiteY26" fmla="*/ 138023 h 2182483"/>
              <a:gd name="connsiteX27" fmla="*/ 265248 w 524040"/>
              <a:gd name="connsiteY27" fmla="*/ 94891 h 2182483"/>
              <a:gd name="connsiteX28" fmla="*/ 308380 w 524040"/>
              <a:gd name="connsiteY28" fmla="*/ 86264 h 2182483"/>
              <a:gd name="connsiteX29" fmla="*/ 342886 w 524040"/>
              <a:gd name="connsiteY29" fmla="*/ 60385 h 2182483"/>
              <a:gd name="connsiteX30" fmla="*/ 377391 w 524040"/>
              <a:gd name="connsiteY30" fmla="*/ 51758 h 2182483"/>
              <a:gd name="connsiteX31" fmla="*/ 455029 w 524040"/>
              <a:gd name="connsiteY31" fmla="*/ 25879 h 2182483"/>
              <a:gd name="connsiteX32" fmla="*/ 480908 w 524040"/>
              <a:gd name="connsiteY32" fmla="*/ 17253 h 2182483"/>
              <a:gd name="connsiteX33" fmla="*/ 515414 w 524040"/>
              <a:gd name="connsiteY33" fmla="*/ 8626 h 2182483"/>
              <a:gd name="connsiteX34" fmla="*/ 524040 w 524040"/>
              <a:gd name="connsiteY34" fmla="*/ 0 h 218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4040" h="2182483">
                <a:moveTo>
                  <a:pt x="463656" y="2182483"/>
                </a:moveTo>
                <a:cubicBezTo>
                  <a:pt x="452154" y="2168106"/>
                  <a:pt x="441274" y="2153207"/>
                  <a:pt x="429150" y="2139351"/>
                </a:cubicBezTo>
                <a:cubicBezTo>
                  <a:pt x="421117" y="2130170"/>
                  <a:pt x="411081" y="2122844"/>
                  <a:pt x="403271" y="2113472"/>
                </a:cubicBezTo>
                <a:cubicBezTo>
                  <a:pt x="338146" y="2035321"/>
                  <a:pt x="459372" y="2161308"/>
                  <a:pt x="351512" y="2044460"/>
                </a:cubicBezTo>
                <a:cubicBezTo>
                  <a:pt x="292127" y="1980127"/>
                  <a:pt x="299780" y="1988408"/>
                  <a:pt x="247995" y="1949570"/>
                </a:cubicBezTo>
                <a:cubicBezTo>
                  <a:pt x="193616" y="1858938"/>
                  <a:pt x="250142" y="1945244"/>
                  <a:pt x="196237" y="1880558"/>
                </a:cubicBezTo>
                <a:cubicBezTo>
                  <a:pt x="189600" y="1872593"/>
                  <a:pt x="185010" y="1863115"/>
                  <a:pt x="178984" y="1854679"/>
                </a:cubicBezTo>
                <a:cubicBezTo>
                  <a:pt x="170627" y="1842980"/>
                  <a:pt x="160725" y="1832366"/>
                  <a:pt x="153105" y="1820174"/>
                </a:cubicBezTo>
                <a:cubicBezTo>
                  <a:pt x="146289" y="1809269"/>
                  <a:pt x="142468" y="1796695"/>
                  <a:pt x="135852" y="1785668"/>
                </a:cubicBezTo>
                <a:cubicBezTo>
                  <a:pt x="125184" y="1767887"/>
                  <a:pt x="112848" y="1751162"/>
                  <a:pt x="101346" y="1733909"/>
                </a:cubicBezTo>
                <a:lnTo>
                  <a:pt x="84093" y="1708030"/>
                </a:lnTo>
                <a:cubicBezTo>
                  <a:pt x="81218" y="1676400"/>
                  <a:pt x="77279" y="1644849"/>
                  <a:pt x="75467" y="1613140"/>
                </a:cubicBezTo>
                <a:cubicBezTo>
                  <a:pt x="71526" y="1544181"/>
                  <a:pt x="71761" y="1475002"/>
                  <a:pt x="66840" y="1406106"/>
                </a:cubicBezTo>
                <a:cubicBezTo>
                  <a:pt x="65995" y="1394280"/>
                  <a:pt x="60163" y="1383295"/>
                  <a:pt x="58214" y="1371600"/>
                </a:cubicBezTo>
                <a:cubicBezTo>
                  <a:pt x="54403" y="1348733"/>
                  <a:pt x="53399" y="1325456"/>
                  <a:pt x="49588" y="1302589"/>
                </a:cubicBezTo>
                <a:cubicBezTo>
                  <a:pt x="47639" y="1290894"/>
                  <a:pt x="43533" y="1279657"/>
                  <a:pt x="40961" y="1268083"/>
                </a:cubicBezTo>
                <a:cubicBezTo>
                  <a:pt x="37780" y="1253770"/>
                  <a:pt x="35632" y="1239238"/>
                  <a:pt x="32335" y="1224951"/>
                </a:cubicBezTo>
                <a:cubicBezTo>
                  <a:pt x="27003" y="1201847"/>
                  <a:pt x="15082" y="1155940"/>
                  <a:pt x="15082" y="1155940"/>
                </a:cubicBezTo>
                <a:cubicBezTo>
                  <a:pt x="-10182" y="953815"/>
                  <a:pt x="873" y="1069221"/>
                  <a:pt x="15082" y="664234"/>
                </a:cubicBezTo>
                <a:cubicBezTo>
                  <a:pt x="15895" y="641066"/>
                  <a:pt x="21281" y="618278"/>
                  <a:pt x="23708" y="595223"/>
                </a:cubicBezTo>
                <a:cubicBezTo>
                  <a:pt x="27033" y="563637"/>
                  <a:pt x="29802" y="531992"/>
                  <a:pt x="32335" y="500332"/>
                </a:cubicBezTo>
                <a:cubicBezTo>
                  <a:pt x="33597" y="484557"/>
                  <a:pt x="36491" y="343134"/>
                  <a:pt x="58214" y="310551"/>
                </a:cubicBezTo>
                <a:lnTo>
                  <a:pt x="75467" y="284672"/>
                </a:lnTo>
                <a:cubicBezTo>
                  <a:pt x="88006" y="247056"/>
                  <a:pt x="87188" y="234375"/>
                  <a:pt x="109973" y="207034"/>
                </a:cubicBezTo>
                <a:cubicBezTo>
                  <a:pt x="117783" y="197662"/>
                  <a:pt x="125925" y="188246"/>
                  <a:pt x="135852" y="181155"/>
                </a:cubicBezTo>
                <a:cubicBezTo>
                  <a:pt x="146316" y="173681"/>
                  <a:pt x="159893" y="171376"/>
                  <a:pt x="170357" y="163902"/>
                </a:cubicBezTo>
                <a:cubicBezTo>
                  <a:pt x="180284" y="156811"/>
                  <a:pt x="186865" y="145833"/>
                  <a:pt x="196237" y="138023"/>
                </a:cubicBezTo>
                <a:cubicBezTo>
                  <a:pt x="205903" y="129968"/>
                  <a:pt x="262007" y="96187"/>
                  <a:pt x="265248" y="94891"/>
                </a:cubicBezTo>
                <a:cubicBezTo>
                  <a:pt x="278861" y="89446"/>
                  <a:pt x="294003" y="89140"/>
                  <a:pt x="308380" y="86264"/>
                </a:cubicBezTo>
                <a:cubicBezTo>
                  <a:pt x="319882" y="77638"/>
                  <a:pt x="330026" y="66815"/>
                  <a:pt x="342886" y="60385"/>
                </a:cubicBezTo>
                <a:cubicBezTo>
                  <a:pt x="353490" y="55083"/>
                  <a:pt x="366035" y="55165"/>
                  <a:pt x="377391" y="51758"/>
                </a:cubicBezTo>
                <a:cubicBezTo>
                  <a:pt x="377488" y="51729"/>
                  <a:pt x="442041" y="30208"/>
                  <a:pt x="455029" y="25879"/>
                </a:cubicBezTo>
                <a:cubicBezTo>
                  <a:pt x="463655" y="23004"/>
                  <a:pt x="472087" y="19458"/>
                  <a:pt x="480908" y="17253"/>
                </a:cubicBezTo>
                <a:cubicBezTo>
                  <a:pt x="492410" y="14377"/>
                  <a:pt x="504406" y="13029"/>
                  <a:pt x="515414" y="8626"/>
                </a:cubicBezTo>
                <a:cubicBezTo>
                  <a:pt x="519189" y="7116"/>
                  <a:pt x="521165" y="2875"/>
                  <a:pt x="52404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268060" y="2717321"/>
            <a:ext cx="87882" cy="924875"/>
          </a:xfrm>
          <a:custGeom>
            <a:avLst/>
            <a:gdLst>
              <a:gd name="connsiteX0" fmla="*/ 69034 w 87882"/>
              <a:gd name="connsiteY0" fmla="*/ 0 h 924875"/>
              <a:gd name="connsiteX1" fmla="*/ 69034 w 87882"/>
              <a:gd name="connsiteY1" fmla="*/ 379562 h 924875"/>
              <a:gd name="connsiteX2" fmla="*/ 51782 w 87882"/>
              <a:gd name="connsiteY2" fmla="*/ 405441 h 924875"/>
              <a:gd name="connsiteX3" fmla="*/ 34529 w 87882"/>
              <a:gd name="connsiteY3" fmla="*/ 569343 h 924875"/>
              <a:gd name="connsiteX4" fmla="*/ 17276 w 87882"/>
              <a:gd name="connsiteY4" fmla="*/ 638354 h 924875"/>
              <a:gd name="connsiteX5" fmla="*/ 23 w 87882"/>
              <a:gd name="connsiteY5" fmla="*/ 715992 h 924875"/>
              <a:gd name="connsiteX6" fmla="*/ 8649 w 87882"/>
              <a:gd name="connsiteY6" fmla="*/ 897147 h 924875"/>
              <a:gd name="connsiteX7" fmla="*/ 17276 w 87882"/>
              <a:gd name="connsiteY7" fmla="*/ 923026 h 924875"/>
              <a:gd name="connsiteX8" fmla="*/ 23 w 87882"/>
              <a:gd name="connsiteY8" fmla="*/ 836762 h 92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882" h="924875">
                <a:moveTo>
                  <a:pt x="69034" y="0"/>
                </a:moveTo>
                <a:cubicBezTo>
                  <a:pt x="98115" y="145393"/>
                  <a:pt x="89882" y="87694"/>
                  <a:pt x="69034" y="379562"/>
                </a:cubicBezTo>
                <a:cubicBezTo>
                  <a:pt x="68295" y="389903"/>
                  <a:pt x="57533" y="396815"/>
                  <a:pt x="51782" y="405441"/>
                </a:cubicBezTo>
                <a:cubicBezTo>
                  <a:pt x="30518" y="490492"/>
                  <a:pt x="51790" y="396733"/>
                  <a:pt x="34529" y="569343"/>
                </a:cubicBezTo>
                <a:cubicBezTo>
                  <a:pt x="30483" y="609807"/>
                  <a:pt x="26592" y="605749"/>
                  <a:pt x="17276" y="638354"/>
                </a:cubicBezTo>
                <a:cubicBezTo>
                  <a:pt x="9151" y="666790"/>
                  <a:pt x="5955" y="686332"/>
                  <a:pt x="23" y="715992"/>
                </a:cubicBezTo>
                <a:cubicBezTo>
                  <a:pt x="2898" y="776377"/>
                  <a:pt x="3629" y="836902"/>
                  <a:pt x="8649" y="897147"/>
                </a:cubicBezTo>
                <a:cubicBezTo>
                  <a:pt x="9404" y="906209"/>
                  <a:pt x="19059" y="931942"/>
                  <a:pt x="17276" y="923026"/>
                </a:cubicBezTo>
                <a:cubicBezTo>
                  <a:pt x="-1372" y="829782"/>
                  <a:pt x="23" y="882251"/>
                  <a:pt x="23" y="83676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4453" y="5400136"/>
            <a:ext cx="8315864" cy="1017917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</p:txBody>
      </p:sp>
      <p:sp>
        <p:nvSpPr>
          <p:cNvPr id="10" name="설명선 1 9"/>
          <p:cNvSpPr/>
          <p:nvPr/>
        </p:nvSpPr>
        <p:spPr>
          <a:xfrm>
            <a:off x="5676524" y="1303699"/>
            <a:ext cx="1720158" cy="416459"/>
          </a:xfrm>
          <a:prstGeom prst="borderCallout1">
            <a:avLst>
              <a:gd name="adj1" fmla="val 18750"/>
              <a:gd name="adj2" fmla="val -8333"/>
              <a:gd name="adj3" fmla="val 197855"/>
              <a:gd name="adj4" fmla="val -6254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정의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5676524" y="3695336"/>
            <a:ext cx="1720158" cy="416459"/>
          </a:xfrm>
          <a:prstGeom prst="borderCallout1">
            <a:avLst>
              <a:gd name="adj1" fmla="val 18750"/>
              <a:gd name="adj2" fmla="val -8333"/>
              <a:gd name="adj3" fmla="val 197855"/>
              <a:gd name="adj4" fmla="val -62543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호출</a:t>
            </a:r>
            <a:endParaRPr lang="ko-KR" altLang="en-US" dirty="0">
              <a:solidFill>
                <a:srgbClr val="FFFF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8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장점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번만 함수를 정의하면 언제든지 필요할 때면 </a:t>
            </a:r>
            <a:r>
              <a:rPr lang="ko-KR" altLang="en-US" dirty="0" smtClean="0"/>
              <a:t>함수를 불러서 </a:t>
            </a:r>
            <a:r>
              <a:rPr lang="ko-KR" altLang="en-US" dirty="0"/>
              <a:t>일을 시킬 수 </a:t>
            </a:r>
            <a:r>
              <a:rPr lang="ko-KR" altLang="en-US" dirty="0" smtClean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849" y="2587922"/>
            <a:ext cx="8229600" cy="9920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()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03849" y="3812875"/>
            <a:ext cx="8272732" cy="25534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  <a:p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</a:p>
          <a:p>
            <a:r>
              <a:rPr lang="ko-KR" altLang="en-US" dirty="0"/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269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 입력 전달하기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함수에 값</a:t>
            </a:r>
            <a:r>
              <a:rPr lang="en-US" altLang="ko-KR" dirty="0"/>
              <a:t>(</a:t>
            </a:r>
            <a:r>
              <a:rPr lang="ko-KR" altLang="en-US" dirty="0"/>
              <a:t>정보</a:t>
            </a:r>
            <a:r>
              <a:rPr lang="en-US" altLang="ko-KR" dirty="0"/>
              <a:t>)</a:t>
            </a:r>
            <a:r>
              <a:rPr lang="ko-KR" altLang="en-US" dirty="0"/>
              <a:t>을 전달할 수 있다</a:t>
            </a:r>
            <a:r>
              <a:rPr lang="en-US" altLang="ko-KR" dirty="0"/>
              <a:t>. </a:t>
            </a:r>
            <a:r>
              <a:rPr lang="ko-KR" altLang="en-US" dirty="0"/>
              <a:t>이 값을 인수</a:t>
            </a:r>
            <a:r>
              <a:rPr lang="en-US" altLang="ko-KR" dirty="0"/>
              <a:t>(argument)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81" y="2485217"/>
            <a:ext cx="3337344" cy="288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2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 전달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208360"/>
            <a:ext cx="8229600" cy="251028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print_address</a:t>
            </a:r>
            <a:r>
              <a:rPr lang="en-US" altLang="ko-KR" dirty="0"/>
              <a:t>(name):</a:t>
            </a:r>
          </a:p>
          <a:p>
            <a:r>
              <a:rPr lang="en-US" altLang="ko-KR" dirty="0"/>
              <a:t>	print("</a:t>
            </a:r>
            <a:r>
              <a:rPr lang="ko-KR" altLang="en-US" dirty="0" err="1"/>
              <a:t>서울특별시</a:t>
            </a:r>
            <a:r>
              <a:rPr lang="ko-KR" altLang="en-US" dirty="0"/>
              <a:t> 종로구 </a:t>
            </a:r>
            <a:r>
              <a:rPr lang="en-US" altLang="ko-KR" dirty="0"/>
              <a:t>1</a:t>
            </a:r>
            <a:r>
              <a:rPr lang="ko-KR" altLang="en-US" dirty="0"/>
              <a:t>번지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print("</a:t>
            </a:r>
            <a:r>
              <a:rPr lang="ko-KR" altLang="en-US" dirty="0" err="1"/>
              <a:t>파이썬</a:t>
            </a:r>
            <a:r>
              <a:rPr lang="ko-KR" altLang="en-US" dirty="0"/>
              <a:t> 빌딩 </a:t>
            </a:r>
            <a:r>
              <a:rPr lang="en-US" altLang="ko-KR" dirty="0"/>
              <a:t>7</a:t>
            </a:r>
            <a:r>
              <a:rPr lang="ko-KR" altLang="en-US" dirty="0"/>
              <a:t>층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print(name)</a:t>
            </a:r>
          </a:p>
          <a:p>
            <a:endParaRPr lang="en-US" altLang="ko-KR" dirty="0"/>
          </a:p>
          <a:p>
            <a:r>
              <a:rPr lang="en-US" altLang="ko-KR" dirty="0" err="1"/>
              <a:t>print_address</a:t>
            </a:r>
            <a:r>
              <a:rPr lang="en-US" altLang="ko-KR" dirty="0"/>
              <a:t>("</a:t>
            </a:r>
            <a:r>
              <a:rPr lang="ko-KR" altLang="en-US" dirty="0"/>
              <a:t>홍길동</a:t>
            </a:r>
            <a:r>
              <a:rPr lang="en-US" altLang="ko-KR" dirty="0"/>
              <a:t>“)</a:t>
            </a:r>
          </a:p>
        </p:txBody>
      </p:sp>
      <p:sp>
        <p:nvSpPr>
          <p:cNvPr id="5" name="자유형 4"/>
          <p:cNvSpPr/>
          <p:nvPr/>
        </p:nvSpPr>
        <p:spPr>
          <a:xfrm>
            <a:off x="2717321" y="1837426"/>
            <a:ext cx="1906437" cy="1992702"/>
          </a:xfrm>
          <a:custGeom>
            <a:avLst/>
            <a:gdLst>
              <a:gd name="connsiteX0" fmla="*/ 189781 w 1906437"/>
              <a:gd name="connsiteY0" fmla="*/ 1992702 h 1992702"/>
              <a:gd name="connsiteX1" fmla="*/ 241539 w 1906437"/>
              <a:gd name="connsiteY1" fmla="*/ 1949570 h 1992702"/>
              <a:gd name="connsiteX2" fmla="*/ 276045 w 1906437"/>
              <a:gd name="connsiteY2" fmla="*/ 1940944 h 1992702"/>
              <a:gd name="connsiteX3" fmla="*/ 301924 w 1906437"/>
              <a:gd name="connsiteY3" fmla="*/ 1932317 h 1992702"/>
              <a:gd name="connsiteX4" fmla="*/ 362309 w 1906437"/>
              <a:gd name="connsiteY4" fmla="*/ 1897812 h 1992702"/>
              <a:gd name="connsiteX5" fmla="*/ 465826 w 1906437"/>
              <a:gd name="connsiteY5" fmla="*/ 1880559 h 1992702"/>
              <a:gd name="connsiteX6" fmla="*/ 577970 w 1906437"/>
              <a:gd name="connsiteY6" fmla="*/ 1828800 h 1992702"/>
              <a:gd name="connsiteX7" fmla="*/ 638354 w 1906437"/>
              <a:gd name="connsiteY7" fmla="*/ 1811548 h 1992702"/>
              <a:gd name="connsiteX8" fmla="*/ 767751 w 1906437"/>
              <a:gd name="connsiteY8" fmla="*/ 1768416 h 1992702"/>
              <a:gd name="connsiteX9" fmla="*/ 931653 w 1906437"/>
              <a:gd name="connsiteY9" fmla="*/ 1690778 h 1992702"/>
              <a:gd name="connsiteX10" fmla="*/ 1000664 w 1906437"/>
              <a:gd name="connsiteY10" fmla="*/ 1664899 h 1992702"/>
              <a:gd name="connsiteX11" fmla="*/ 1061049 w 1906437"/>
              <a:gd name="connsiteY11" fmla="*/ 1630393 h 1992702"/>
              <a:gd name="connsiteX12" fmla="*/ 1112807 w 1906437"/>
              <a:gd name="connsiteY12" fmla="*/ 1604514 h 1992702"/>
              <a:gd name="connsiteX13" fmla="*/ 1173192 w 1906437"/>
              <a:gd name="connsiteY13" fmla="*/ 1578634 h 1992702"/>
              <a:gd name="connsiteX14" fmla="*/ 1293962 w 1906437"/>
              <a:gd name="connsiteY14" fmla="*/ 1500997 h 1992702"/>
              <a:gd name="connsiteX15" fmla="*/ 1397479 w 1906437"/>
              <a:gd name="connsiteY15" fmla="*/ 1431985 h 1992702"/>
              <a:gd name="connsiteX16" fmla="*/ 1483743 w 1906437"/>
              <a:gd name="connsiteY16" fmla="*/ 1362974 h 1992702"/>
              <a:gd name="connsiteX17" fmla="*/ 1561381 w 1906437"/>
              <a:gd name="connsiteY17" fmla="*/ 1319842 h 1992702"/>
              <a:gd name="connsiteX18" fmla="*/ 1656271 w 1906437"/>
              <a:gd name="connsiteY18" fmla="*/ 1181819 h 1992702"/>
              <a:gd name="connsiteX19" fmla="*/ 1673524 w 1906437"/>
              <a:gd name="connsiteY19" fmla="*/ 1130061 h 1992702"/>
              <a:gd name="connsiteX20" fmla="*/ 1759788 w 1906437"/>
              <a:gd name="connsiteY20" fmla="*/ 974785 h 1992702"/>
              <a:gd name="connsiteX21" fmla="*/ 1777041 w 1906437"/>
              <a:gd name="connsiteY21" fmla="*/ 931653 h 1992702"/>
              <a:gd name="connsiteX22" fmla="*/ 1794294 w 1906437"/>
              <a:gd name="connsiteY22" fmla="*/ 854016 h 1992702"/>
              <a:gd name="connsiteX23" fmla="*/ 1802921 w 1906437"/>
              <a:gd name="connsiteY23" fmla="*/ 819510 h 1992702"/>
              <a:gd name="connsiteX24" fmla="*/ 1811547 w 1906437"/>
              <a:gd name="connsiteY24" fmla="*/ 776378 h 1992702"/>
              <a:gd name="connsiteX25" fmla="*/ 1828800 w 1906437"/>
              <a:gd name="connsiteY25" fmla="*/ 741872 h 1992702"/>
              <a:gd name="connsiteX26" fmla="*/ 1846053 w 1906437"/>
              <a:gd name="connsiteY26" fmla="*/ 595223 h 1992702"/>
              <a:gd name="connsiteX27" fmla="*/ 1863305 w 1906437"/>
              <a:gd name="connsiteY27" fmla="*/ 560717 h 1992702"/>
              <a:gd name="connsiteX28" fmla="*/ 1880558 w 1906437"/>
              <a:gd name="connsiteY28" fmla="*/ 491706 h 1992702"/>
              <a:gd name="connsiteX29" fmla="*/ 1889185 w 1906437"/>
              <a:gd name="connsiteY29" fmla="*/ 465827 h 1992702"/>
              <a:gd name="connsiteX30" fmla="*/ 1897811 w 1906437"/>
              <a:gd name="connsiteY30" fmla="*/ 336431 h 1992702"/>
              <a:gd name="connsiteX31" fmla="*/ 1906437 w 1906437"/>
              <a:gd name="connsiteY31" fmla="*/ 310551 h 1992702"/>
              <a:gd name="connsiteX32" fmla="*/ 1889185 w 1906437"/>
              <a:gd name="connsiteY32" fmla="*/ 138023 h 1992702"/>
              <a:gd name="connsiteX33" fmla="*/ 1871932 w 1906437"/>
              <a:gd name="connsiteY33" fmla="*/ 103517 h 1992702"/>
              <a:gd name="connsiteX34" fmla="*/ 1854679 w 1906437"/>
              <a:gd name="connsiteY34" fmla="*/ 77638 h 1992702"/>
              <a:gd name="connsiteX35" fmla="*/ 1759788 w 1906437"/>
              <a:gd name="connsiteY35" fmla="*/ 25880 h 1992702"/>
              <a:gd name="connsiteX36" fmla="*/ 1708030 w 1906437"/>
              <a:gd name="connsiteY36" fmla="*/ 8627 h 1992702"/>
              <a:gd name="connsiteX37" fmla="*/ 1682151 w 1906437"/>
              <a:gd name="connsiteY37" fmla="*/ 0 h 1992702"/>
              <a:gd name="connsiteX38" fmla="*/ 1216324 w 1906437"/>
              <a:gd name="connsiteY38" fmla="*/ 8627 h 1992702"/>
              <a:gd name="connsiteX39" fmla="*/ 1190445 w 1906437"/>
              <a:gd name="connsiteY39" fmla="*/ 17253 h 1992702"/>
              <a:gd name="connsiteX40" fmla="*/ 1130060 w 1906437"/>
              <a:gd name="connsiteY40" fmla="*/ 25880 h 1992702"/>
              <a:gd name="connsiteX41" fmla="*/ 1095554 w 1906437"/>
              <a:gd name="connsiteY41" fmla="*/ 34506 h 1992702"/>
              <a:gd name="connsiteX42" fmla="*/ 1043796 w 1906437"/>
              <a:gd name="connsiteY42" fmla="*/ 43132 h 1992702"/>
              <a:gd name="connsiteX43" fmla="*/ 948905 w 1906437"/>
              <a:gd name="connsiteY43" fmla="*/ 60385 h 1992702"/>
              <a:gd name="connsiteX44" fmla="*/ 905773 w 1906437"/>
              <a:gd name="connsiteY44" fmla="*/ 69012 h 1992702"/>
              <a:gd name="connsiteX45" fmla="*/ 879894 w 1906437"/>
              <a:gd name="connsiteY45" fmla="*/ 77638 h 1992702"/>
              <a:gd name="connsiteX46" fmla="*/ 810883 w 1906437"/>
              <a:gd name="connsiteY46" fmla="*/ 86265 h 1992702"/>
              <a:gd name="connsiteX47" fmla="*/ 785004 w 1906437"/>
              <a:gd name="connsiteY47" fmla="*/ 94891 h 1992702"/>
              <a:gd name="connsiteX48" fmla="*/ 759124 w 1906437"/>
              <a:gd name="connsiteY48" fmla="*/ 112144 h 1992702"/>
              <a:gd name="connsiteX49" fmla="*/ 698739 w 1906437"/>
              <a:gd name="connsiteY49" fmla="*/ 129397 h 1992702"/>
              <a:gd name="connsiteX50" fmla="*/ 672860 w 1906437"/>
              <a:gd name="connsiteY50" fmla="*/ 138023 h 1992702"/>
              <a:gd name="connsiteX51" fmla="*/ 612475 w 1906437"/>
              <a:gd name="connsiteY51" fmla="*/ 163902 h 1992702"/>
              <a:gd name="connsiteX52" fmla="*/ 526211 w 1906437"/>
              <a:gd name="connsiteY52" fmla="*/ 224287 h 1992702"/>
              <a:gd name="connsiteX53" fmla="*/ 465826 w 1906437"/>
              <a:gd name="connsiteY53" fmla="*/ 250166 h 1992702"/>
              <a:gd name="connsiteX54" fmla="*/ 388188 w 1906437"/>
              <a:gd name="connsiteY54" fmla="*/ 310551 h 1992702"/>
              <a:gd name="connsiteX55" fmla="*/ 362309 w 1906437"/>
              <a:gd name="connsiteY55" fmla="*/ 319178 h 1992702"/>
              <a:gd name="connsiteX56" fmla="*/ 301924 w 1906437"/>
              <a:gd name="connsiteY56" fmla="*/ 362310 h 1992702"/>
              <a:gd name="connsiteX57" fmla="*/ 267419 w 1906437"/>
              <a:gd name="connsiteY57" fmla="*/ 379563 h 1992702"/>
              <a:gd name="connsiteX58" fmla="*/ 207034 w 1906437"/>
              <a:gd name="connsiteY58" fmla="*/ 422695 h 1992702"/>
              <a:gd name="connsiteX59" fmla="*/ 181154 w 1906437"/>
              <a:gd name="connsiteY59" fmla="*/ 457200 h 1992702"/>
              <a:gd name="connsiteX60" fmla="*/ 129396 w 1906437"/>
              <a:gd name="connsiteY60" fmla="*/ 500332 h 1992702"/>
              <a:gd name="connsiteX61" fmla="*/ 77637 w 1906437"/>
              <a:gd name="connsiteY61" fmla="*/ 552091 h 1992702"/>
              <a:gd name="connsiteX62" fmla="*/ 51758 w 1906437"/>
              <a:gd name="connsiteY62" fmla="*/ 577970 h 1992702"/>
              <a:gd name="connsiteX63" fmla="*/ 0 w 1906437"/>
              <a:gd name="connsiteY63" fmla="*/ 612476 h 199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906437" h="1992702">
                <a:moveTo>
                  <a:pt x="189781" y="1992702"/>
                </a:moveTo>
                <a:cubicBezTo>
                  <a:pt x="207034" y="1978325"/>
                  <a:pt x="222281" y="1961124"/>
                  <a:pt x="241539" y="1949570"/>
                </a:cubicBezTo>
                <a:cubicBezTo>
                  <a:pt x="251705" y="1943470"/>
                  <a:pt x="264645" y="1944201"/>
                  <a:pt x="276045" y="1940944"/>
                </a:cubicBezTo>
                <a:cubicBezTo>
                  <a:pt x="284788" y="1938446"/>
                  <a:pt x="293791" y="1936384"/>
                  <a:pt x="301924" y="1932317"/>
                </a:cubicBezTo>
                <a:cubicBezTo>
                  <a:pt x="322659" y="1921949"/>
                  <a:pt x="340202" y="1904793"/>
                  <a:pt x="362309" y="1897812"/>
                </a:cubicBezTo>
                <a:cubicBezTo>
                  <a:pt x="395667" y="1887278"/>
                  <a:pt x="465826" y="1880559"/>
                  <a:pt x="465826" y="1880559"/>
                </a:cubicBezTo>
                <a:cubicBezTo>
                  <a:pt x="629219" y="1826095"/>
                  <a:pt x="387526" y="1910419"/>
                  <a:pt x="577970" y="1828800"/>
                </a:cubicBezTo>
                <a:cubicBezTo>
                  <a:pt x="597211" y="1820554"/>
                  <a:pt x="618495" y="1818168"/>
                  <a:pt x="638354" y="1811548"/>
                </a:cubicBezTo>
                <a:cubicBezTo>
                  <a:pt x="804493" y="1756168"/>
                  <a:pt x="617686" y="1811290"/>
                  <a:pt x="767751" y="1768416"/>
                </a:cubicBezTo>
                <a:cubicBezTo>
                  <a:pt x="836028" y="1727448"/>
                  <a:pt x="827891" y="1729688"/>
                  <a:pt x="931653" y="1690778"/>
                </a:cubicBezTo>
                <a:cubicBezTo>
                  <a:pt x="954657" y="1682152"/>
                  <a:pt x="978401" y="1675288"/>
                  <a:pt x="1000664" y="1664899"/>
                </a:cubicBezTo>
                <a:cubicBezTo>
                  <a:pt x="1021672" y="1655095"/>
                  <a:pt x="1040637" y="1641384"/>
                  <a:pt x="1061049" y="1630393"/>
                </a:cubicBezTo>
                <a:cubicBezTo>
                  <a:pt x="1078032" y="1621248"/>
                  <a:pt x="1095293" y="1612597"/>
                  <a:pt x="1112807" y="1604514"/>
                </a:cubicBezTo>
                <a:cubicBezTo>
                  <a:pt x="1132690" y="1595337"/>
                  <a:pt x="1154178" y="1589499"/>
                  <a:pt x="1173192" y="1578634"/>
                </a:cubicBezTo>
                <a:cubicBezTo>
                  <a:pt x="1214744" y="1554890"/>
                  <a:pt x="1253836" y="1527079"/>
                  <a:pt x="1293962" y="1500997"/>
                </a:cubicBezTo>
                <a:lnTo>
                  <a:pt x="1397479" y="1431985"/>
                </a:lnTo>
                <a:cubicBezTo>
                  <a:pt x="1426234" y="1408981"/>
                  <a:pt x="1452167" y="1381920"/>
                  <a:pt x="1483743" y="1362974"/>
                </a:cubicBezTo>
                <a:cubicBezTo>
                  <a:pt x="1537902" y="1330479"/>
                  <a:pt x="1511878" y="1344593"/>
                  <a:pt x="1561381" y="1319842"/>
                </a:cubicBezTo>
                <a:cubicBezTo>
                  <a:pt x="1577443" y="1298426"/>
                  <a:pt x="1646931" y="1209839"/>
                  <a:pt x="1656271" y="1181819"/>
                </a:cubicBezTo>
                <a:cubicBezTo>
                  <a:pt x="1662022" y="1164566"/>
                  <a:pt x="1664167" y="1145655"/>
                  <a:pt x="1673524" y="1130061"/>
                </a:cubicBezTo>
                <a:cubicBezTo>
                  <a:pt x="1699797" y="1086274"/>
                  <a:pt x="1739983" y="1024298"/>
                  <a:pt x="1759788" y="974785"/>
                </a:cubicBezTo>
                <a:cubicBezTo>
                  <a:pt x="1765539" y="960408"/>
                  <a:pt x="1772144" y="946343"/>
                  <a:pt x="1777041" y="931653"/>
                </a:cubicBezTo>
                <a:cubicBezTo>
                  <a:pt x="1784057" y="910604"/>
                  <a:pt x="1789733" y="874541"/>
                  <a:pt x="1794294" y="854016"/>
                </a:cubicBezTo>
                <a:cubicBezTo>
                  <a:pt x="1796866" y="842442"/>
                  <a:pt x="1800349" y="831084"/>
                  <a:pt x="1802921" y="819510"/>
                </a:cubicBezTo>
                <a:cubicBezTo>
                  <a:pt x="1806102" y="805197"/>
                  <a:pt x="1806911" y="790288"/>
                  <a:pt x="1811547" y="776378"/>
                </a:cubicBezTo>
                <a:cubicBezTo>
                  <a:pt x="1815614" y="764178"/>
                  <a:pt x="1823049" y="753374"/>
                  <a:pt x="1828800" y="741872"/>
                </a:cubicBezTo>
                <a:cubicBezTo>
                  <a:pt x="1829334" y="737062"/>
                  <a:pt x="1843679" y="604718"/>
                  <a:pt x="1846053" y="595223"/>
                </a:cubicBezTo>
                <a:cubicBezTo>
                  <a:pt x="1849172" y="582747"/>
                  <a:pt x="1859239" y="572917"/>
                  <a:pt x="1863305" y="560717"/>
                </a:cubicBezTo>
                <a:cubicBezTo>
                  <a:pt x="1870803" y="538222"/>
                  <a:pt x="1873059" y="514201"/>
                  <a:pt x="1880558" y="491706"/>
                </a:cubicBezTo>
                <a:lnTo>
                  <a:pt x="1889185" y="465827"/>
                </a:lnTo>
                <a:cubicBezTo>
                  <a:pt x="1892060" y="422695"/>
                  <a:pt x="1893038" y="379394"/>
                  <a:pt x="1897811" y="336431"/>
                </a:cubicBezTo>
                <a:cubicBezTo>
                  <a:pt x="1898815" y="327393"/>
                  <a:pt x="1906437" y="319644"/>
                  <a:pt x="1906437" y="310551"/>
                </a:cubicBezTo>
                <a:cubicBezTo>
                  <a:pt x="1906437" y="299153"/>
                  <a:pt x="1900167" y="174631"/>
                  <a:pt x="1889185" y="138023"/>
                </a:cubicBezTo>
                <a:cubicBezTo>
                  <a:pt x="1885490" y="125706"/>
                  <a:pt x="1878312" y="114682"/>
                  <a:pt x="1871932" y="103517"/>
                </a:cubicBezTo>
                <a:cubicBezTo>
                  <a:pt x="1866788" y="94515"/>
                  <a:pt x="1862010" y="84969"/>
                  <a:pt x="1854679" y="77638"/>
                </a:cubicBezTo>
                <a:cubicBezTo>
                  <a:pt x="1838928" y="61887"/>
                  <a:pt x="1759864" y="25905"/>
                  <a:pt x="1759788" y="25880"/>
                </a:cubicBezTo>
                <a:lnTo>
                  <a:pt x="1708030" y="8627"/>
                </a:lnTo>
                <a:lnTo>
                  <a:pt x="1682151" y="0"/>
                </a:lnTo>
                <a:lnTo>
                  <a:pt x="1216324" y="8627"/>
                </a:lnTo>
                <a:cubicBezTo>
                  <a:pt x="1207237" y="8946"/>
                  <a:pt x="1199361" y="15470"/>
                  <a:pt x="1190445" y="17253"/>
                </a:cubicBezTo>
                <a:cubicBezTo>
                  <a:pt x="1170507" y="21241"/>
                  <a:pt x="1150065" y="22243"/>
                  <a:pt x="1130060" y="25880"/>
                </a:cubicBezTo>
                <a:cubicBezTo>
                  <a:pt x="1118395" y="28001"/>
                  <a:pt x="1107180" y="32181"/>
                  <a:pt x="1095554" y="34506"/>
                </a:cubicBezTo>
                <a:cubicBezTo>
                  <a:pt x="1078403" y="37936"/>
                  <a:pt x="1061049" y="40257"/>
                  <a:pt x="1043796" y="43132"/>
                </a:cubicBezTo>
                <a:cubicBezTo>
                  <a:pt x="991004" y="60731"/>
                  <a:pt x="1039483" y="46450"/>
                  <a:pt x="948905" y="60385"/>
                </a:cubicBezTo>
                <a:cubicBezTo>
                  <a:pt x="934413" y="62614"/>
                  <a:pt x="919997" y="65456"/>
                  <a:pt x="905773" y="69012"/>
                </a:cubicBezTo>
                <a:cubicBezTo>
                  <a:pt x="896952" y="71217"/>
                  <a:pt x="888840" y="76011"/>
                  <a:pt x="879894" y="77638"/>
                </a:cubicBezTo>
                <a:cubicBezTo>
                  <a:pt x="857085" y="81785"/>
                  <a:pt x="833887" y="83389"/>
                  <a:pt x="810883" y="86265"/>
                </a:cubicBezTo>
                <a:cubicBezTo>
                  <a:pt x="802257" y="89140"/>
                  <a:pt x="793137" y="90825"/>
                  <a:pt x="785004" y="94891"/>
                </a:cubicBezTo>
                <a:cubicBezTo>
                  <a:pt x="775731" y="99528"/>
                  <a:pt x="768750" y="108293"/>
                  <a:pt x="759124" y="112144"/>
                </a:cubicBezTo>
                <a:cubicBezTo>
                  <a:pt x="739687" y="119919"/>
                  <a:pt x="718790" y="123382"/>
                  <a:pt x="698739" y="129397"/>
                </a:cubicBezTo>
                <a:cubicBezTo>
                  <a:pt x="690030" y="132010"/>
                  <a:pt x="681486" y="135148"/>
                  <a:pt x="672860" y="138023"/>
                </a:cubicBezTo>
                <a:cubicBezTo>
                  <a:pt x="578659" y="200825"/>
                  <a:pt x="723889" y="108194"/>
                  <a:pt x="612475" y="163902"/>
                </a:cubicBezTo>
                <a:cubicBezTo>
                  <a:pt x="573089" y="183595"/>
                  <a:pt x="573049" y="208673"/>
                  <a:pt x="526211" y="224287"/>
                </a:cubicBezTo>
                <a:cubicBezTo>
                  <a:pt x="488133" y="236981"/>
                  <a:pt x="508465" y="228848"/>
                  <a:pt x="465826" y="250166"/>
                </a:cubicBezTo>
                <a:cubicBezTo>
                  <a:pt x="434389" y="281604"/>
                  <a:pt x="434624" y="284753"/>
                  <a:pt x="388188" y="310551"/>
                </a:cubicBezTo>
                <a:cubicBezTo>
                  <a:pt x="380239" y="314967"/>
                  <a:pt x="370935" y="316302"/>
                  <a:pt x="362309" y="319178"/>
                </a:cubicBezTo>
                <a:cubicBezTo>
                  <a:pt x="347491" y="330291"/>
                  <a:pt x="319588" y="352216"/>
                  <a:pt x="301924" y="362310"/>
                </a:cubicBezTo>
                <a:cubicBezTo>
                  <a:pt x="290759" y="368690"/>
                  <a:pt x="278584" y="373183"/>
                  <a:pt x="267419" y="379563"/>
                </a:cubicBezTo>
                <a:cubicBezTo>
                  <a:pt x="255988" y="386095"/>
                  <a:pt x="213208" y="416521"/>
                  <a:pt x="207034" y="422695"/>
                </a:cubicBezTo>
                <a:cubicBezTo>
                  <a:pt x="196868" y="432861"/>
                  <a:pt x="190511" y="446284"/>
                  <a:pt x="181154" y="457200"/>
                </a:cubicBezTo>
                <a:cubicBezTo>
                  <a:pt x="133943" y="512279"/>
                  <a:pt x="177324" y="457730"/>
                  <a:pt x="129396" y="500332"/>
                </a:cubicBezTo>
                <a:cubicBezTo>
                  <a:pt x="111160" y="516542"/>
                  <a:pt x="94890" y="534838"/>
                  <a:pt x="77637" y="552091"/>
                </a:cubicBezTo>
                <a:cubicBezTo>
                  <a:pt x="69011" y="560717"/>
                  <a:pt x="61909" y="571203"/>
                  <a:pt x="51758" y="577970"/>
                </a:cubicBezTo>
                <a:lnTo>
                  <a:pt x="0" y="612476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 반환하기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함수는 값을 반환할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13" y="2138990"/>
            <a:ext cx="3301668" cy="275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 반환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208360"/>
            <a:ext cx="8229600" cy="251028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calculate_area</a:t>
            </a:r>
            <a:r>
              <a:rPr lang="en-US" altLang="ko-KR" dirty="0"/>
              <a:t> (radius):</a:t>
            </a:r>
          </a:p>
          <a:p>
            <a:r>
              <a:rPr lang="en-US" altLang="ko-KR" dirty="0"/>
              <a:t>	area = 3.14 * radius**2</a:t>
            </a:r>
          </a:p>
          <a:p>
            <a:r>
              <a:rPr lang="en-US" altLang="ko-KR" dirty="0"/>
              <a:t>	return area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c_area</a:t>
            </a:r>
            <a:r>
              <a:rPr lang="en-US" altLang="ko-KR" dirty="0"/>
              <a:t> = </a:t>
            </a:r>
            <a:r>
              <a:rPr lang="en-US" altLang="ko-KR" dirty="0" err="1"/>
              <a:t>calculate_area</a:t>
            </a:r>
            <a:r>
              <a:rPr lang="en-US" altLang="ko-KR" dirty="0"/>
              <a:t>(5.0)</a:t>
            </a:r>
          </a:p>
        </p:txBody>
      </p:sp>
      <p:sp>
        <p:nvSpPr>
          <p:cNvPr id="2" name="자유형 1"/>
          <p:cNvSpPr/>
          <p:nvPr/>
        </p:nvSpPr>
        <p:spPr>
          <a:xfrm>
            <a:off x="1130060" y="3114136"/>
            <a:ext cx="543465" cy="724619"/>
          </a:xfrm>
          <a:custGeom>
            <a:avLst/>
            <a:gdLst>
              <a:gd name="connsiteX0" fmla="*/ 543465 w 543465"/>
              <a:gd name="connsiteY0" fmla="*/ 0 h 724619"/>
              <a:gd name="connsiteX1" fmla="*/ 474453 w 543465"/>
              <a:gd name="connsiteY1" fmla="*/ 8626 h 724619"/>
              <a:gd name="connsiteX2" fmla="*/ 379563 w 543465"/>
              <a:gd name="connsiteY2" fmla="*/ 25879 h 724619"/>
              <a:gd name="connsiteX3" fmla="*/ 293298 w 543465"/>
              <a:gd name="connsiteY3" fmla="*/ 60385 h 724619"/>
              <a:gd name="connsiteX4" fmla="*/ 207034 w 543465"/>
              <a:gd name="connsiteY4" fmla="*/ 103517 h 724619"/>
              <a:gd name="connsiteX5" fmla="*/ 181155 w 543465"/>
              <a:gd name="connsiteY5" fmla="*/ 120770 h 724619"/>
              <a:gd name="connsiteX6" fmla="*/ 163902 w 543465"/>
              <a:gd name="connsiteY6" fmla="*/ 146649 h 724619"/>
              <a:gd name="connsiteX7" fmla="*/ 138023 w 543465"/>
              <a:gd name="connsiteY7" fmla="*/ 172528 h 724619"/>
              <a:gd name="connsiteX8" fmla="*/ 120770 w 543465"/>
              <a:gd name="connsiteY8" fmla="*/ 250166 h 724619"/>
              <a:gd name="connsiteX9" fmla="*/ 94891 w 543465"/>
              <a:gd name="connsiteY9" fmla="*/ 284672 h 724619"/>
              <a:gd name="connsiteX10" fmla="*/ 77638 w 543465"/>
              <a:gd name="connsiteY10" fmla="*/ 388189 h 724619"/>
              <a:gd name="connsiteX11" fmla="*/ 69012 w 543465"/>
              <a:gd name="connsiteY11" fmla="*/ 414068 h 724619"/>
              <a:gd name="connsiteX12" fmla="*/ 60385 w 543465"/>
              <a:gd name="connsiteY12" fmla="*/ 457200 h 724619"/>
              <a:gd name="connsiteX13" fmla="*/ 25880 w 543465"/>
              <a:gd name="connsiteY13" fmla="*/ 534838 h 724619"/>
              <a:gd name="connsiteX14" fmla="*/ 17253 w 543465"/>
              <a:gd name="connsiteY14" fmla="*/ 577970 h 724619"/>
              <a:gd name="connsiteX15" fmla="*/ 0 w 543465"/>
              <a:gd name="connsiteY15" fmla="*/ 629728 h 724619"/>
              <a:gd name="connsiteX16" fmla="*/ 0 w 543465"/>
              <a:gd name="connsiteY16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43465" h="724619">
                <a:moveTo>
                  <a:pt x="543465" y="0"/>
                </a:moveTo>
                <a:lnTo>
                  <a:pt x="474453" y="8626"/>
                </a:lnTo>
                <a:cubicBezTo>
                  <a:pt x="449931" y="11896"/>
                  <a:pt x="406039" y="16423"/>
                  <a:pt x="379563" y="25879"/>
                </a:cubicBezTo>
                <a:cubicBezTo>
                  <a:pt x="350397" y="36295"/>
                  <a:pt x="318074" y="41803"/>
                  <a:pt x="293298" y="60385"/>
                </a:cubicBezTo>
                <a:cubicBezTo>
                  <a:pt x="244244" y="97176"/>
                  <a:pt x="272432" y="81718"/>
                  <a:pt x="207034" y="103517"/>
                </a:cubicBezTo>
                <a:cubicBezTo>
                  <a:pt x="198408" y="109268"/>
                  <a:pt x="188486" y="113439"/>
                  <a:pt x="181155" y="120770"/>
                </a:cubicBezTo>
                <a:cubicBezTo>
                  <a:pt x="173824" y="128101"/>
                  <a:pt x="170539" y="138684"/>
                  <a:pt x="163902" y="146649"/>
                </a:cubicBezTo>
                <a:cubicBezTo>
                  <a:pt x="156092" y="156021"/>
                  <a:pt x="146649" y="163902"/>
                  <a:pt x="138023" y="172528"/>
                </a:cubicBezTo>
                <a:cubicBezTo>
                  <a:pt x="137114" y="177071"/>
                  <a:pt x="124833" y="242041"/>
                  <a:pt x="120770" y="250166"/>
                </a:cubicBezTo>
                <a:cubicBezTo>
                  <a:pt x="114340" y="263026"/>
                  <a:pt x="103517" y="273170"/>
                  <a:pt x="94891" y="284672"/>
                </a:cubicBezTo>
                <a:cubicBezTo>
                  <a:pt x="89140" y="319178"/>
                  <a:pt x="88700" y="355002"/>
                  <a:pt x="77638" y="388189"/>
                </a:cubicBezTo>
                <a:cubicBezTo>
                  <a:pt x="74763" y="396815"/>
                  <a:pt x="71217" y="405247"/>
                  <a:pt x="69012" y="414068"/>
                </a:cubicBezTo>
                <a:cubicBezTo>
                  <a:pt x="65456" y="428292"/>
                  <a:pt x="64598" y="443156"/>
                  <a:pt x="60385" y="457200"/>
                </a:cubicBezTo>
                <a:cubicBezTo>
                  <a:pt x="52125" y="484732"/>
                  <a:pt x="38622" y="509352"/>
                  <a:pt x="25880" y="534838"/>
                </a:cubicBezTo>
                <a:cubicBezTo>
                  <a:pt x="23004" y="549215"/>
                  <a:pt x="21111" y="563825"/>
                  <a:pt x="17253" y="577970"/>
                </a:cubicBezTo>
                <a:cubicBezTo>
                  <a:pt x="12468" y="595515"/>
                  <a:pt x="0" y="611542"/>
                  <a:pt x="0" y="629728"/>
                </a:cubicBezTo>
                <a:lnTo>
                  <a:pt x="0" y="72461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제6장 반복문(강의)</Template>
  <TotalTime>1908</TotalTime>
  <Words>1083</Words>
  <Application>Microsoft Office PowerPoint</Application>
  <PresentationFormat>화면 슬라이드 쇼(4:3)</PresentationFormat>
  <Paragraphs>355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가을</vt:lpstr>
      <vt:lpstr>7장 코드를 함수로 모아봅시다.</vt:lpstr>
      <vt:lpstr>이번 장에서 만들 프로그램</vt:lpstr>
      <vt:lpstr>함수란?</vt:lpstr>
      <vt:lpstr>함수 작성하고 호출하기</vt:lpstr>
      <vt:lpstr>함수의 장점</vt:lpstr>
      <vt:lpstr>함수에 입력 전달하기</vt:lpstr>
      <vt:lpstr>인수 전달</vt:lpstr>
      <vt:lpstr>값 반환하기</vt:lpstr>
      <vt:lpstr>값 반환</vt:lpstr>
      <vt:lpstr>함수에 여러 개의 입력 전달하기</vt:lpstr>
      <vt:lpstr>Lab: 사각형을 그리는 함수 작성하기</vt:lpstr>
      <vt:lpstr>Solution </vt:lpstr>
      <vt:lpstr>Lab: n-각형을 그리는 함수 작성하기</vt:lpstr>
      <vt:lpstr>Solution </vt:lpstr>
      <vt:lpstr>변수의 종류</vt:lpstr>
      <vt:lpstr>지역 변수의 범위</vt:lpstr>
      <vt:lpstr>지역 변수의 범위</vt:lpstr>
      <vt:lpstr>전역 변수</vt:lpstr>
      <vt:lpstr>함수 안에서 전역 변수 변경하기</vt:lpstr>
      <vt:lpstr>함수 안에서 전역 변수 변경하기</vt:lpstr>
      <vt:lpstr>함수 안에서 전역 변수 변경하기</vt:lpstr>
      <vt:lpstr>디폴트 인수</vt:lpstr>
      <vt:lpstr>키워드 인수</vt:lpstr>
      <vt:lpstr>Lab: 클릭하는 곳에 사각형 그리기</vt:lpstr>
      <vt:lpstr>콜백 함수</vt:lpstr>
      <vt:lpstr>Solution </vt:lpstr>
      <vt:lpstr>Lab: 마우스로 그림 그리기</vt:lpstr>
      <vt:lpstr>Solution </vt:lpstr>
      <vt:lpstr>Lab: 나무 그리기</vt:lpstr>
      <vt:lpstr>알고리즘</vt:lpstr>
      <vt:lpstr>Solution </vt:lpstr>
      <vt:lpstr>Lab: 막대 그래프 그리기</vt:lpstr>
      <vt:lpstr>Solution </vt:lpstr>
      <vt:lpstr>Lab: 터틀 메이즈 러너</vt:lpstr>
      <vt:lpstr>화살표 키 처리</vt:lpstr>
      <vt:lpstr>Solution </vt:lpstr>
      <vt:lpstr>Solution 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400</cp:revision>
  <dcterms:created xsi:type="dcterms:W3CDTF">2007-06-29T06:43:39Z</dcterms:created>
  <dcterms:modified xsi:type="dcterms:W3CDTF">2017-01-15T13:18:52Z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