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handoutMasterIdLst>
    <p:handoutMasterId r:id="rId8"/>
  </p:handoutMasterIdLst>
  <p:sldIdLst>
    <p:sldId id="263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6" autoAdjust="0"/>
    <p:restoredTop sz="94704" autoAdjust="0"/>
  </p:normalViewPr>
  <p:slideViewPr>
    <p:cSldViewPr snapToGrid="0">
      <p:cViewPr>
        <p:scale>
          <a:sx n="59" d="100"/>
          <a:sy n="59" d="100"/>
        </p:scale>
        <p:origin x="3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08AD9C-B2AB-4742-B9D5-88A1B5443D17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A7CA7C4-2D34-14E3-DEB4-C8938EC10A11}"/>
              </a:ext>
            </a:extLst>
          </p:cNvPr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E2488-2B5C-5B51-9312-ECFD2B4BD239}"/>
                </a:ext>
              </a:extLst>
            </p:cNvPr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F9616618-0C4D-FA58-553C-6A50FD06ABE1}"/>
                </a:ext>
              </a:extLst>
            </p:cNvPr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3">
              <a:extLst>
                <a:ext uri="{FF2B5EF4-FFF2-40B4-BE49-F238E27FC236}">
                  <a16:creationId xmlns:a16="http://schemas.microsoft.com/office/drawing/2014/main" id="{2AB40DE8-A00D-25BA-EF18-B9648F4C9EB2}"/>
                </a:ext>
              </a:extLst>
            </p:cNvPr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6A2E9B81-C6DD-DCF4-7BFC-CC7EC0E04769}"/>
                </a:ext>
              </a:extLst>
            </p:cNvPr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AF374C92-F39E-BF2C-5284-0E577B87D54A}"/>
                </a:ext>
              </a:extLst>
            </p:cNvPr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833FFED2-3AF6-A735-969B-87CD3AC76510}"/>
                </a:ext>
              </a:extLst>
            </p:cNvPr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9F6E3946-92F2-59A1-3248-980BE2EB2553}"/>
                </a:ext>
              </a:extLst>
            </p:cNvPr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86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3/29/2023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930-6C43-4E8F-9426-A3A84C496FC0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2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F80-965E-4784-B7D3-29765BD94027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879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346F80-965E-4784-B7D3-29765BD94027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9D5ACB-142F-9C09-C1EF-08A6126BD37A}"/>
              </a:ext>
            </a:extLst>
          </p:cNvPr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7F2125-59A5-AE17-C6D8-CAFD70B096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D1C105-B2AB-5BBB-6233-D4E76EAE0860}"/>
                </a:ext>
              </a:extLst>
            </p:cNvPr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11" name="Oval 6">
                <a:extLst>
                  <a:ext uri="{FF2B5EF4-FFF2-40B4-BE49-F238E27FC236}">
                    <a16:creationId xmlns:a16="http://schemas.microsoft.com/office/drawing/2014/main" id="{335E4894-0989-EAAF-96CA-A5D415908C4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2" name="Oval 7">
                <a:extLst>
                  <a:ext uri="{FF2B5EF4-FFF2-40B4-BE49-F238E27FC236}">
                    <a16:creationId xmlns:a16="http://schemas.microsoft.com/office/drawing/2014/main" id="{1F9DABF7-63BB-BFC3-40FE-4D3819648C2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C3A688B5-4B42-DE28-F681-AEAEC0B81A0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" name="Oval 9">
                <a:extLst>
                  <a:ext uri="{FF2B5EF4-FFF2-40B4-BE49-F238E27FC236}">
                    <a16:creationId xmlns:a16="http://schemas.microsoft.com/office/drawing/2014/main" id="{3842B349-363A-CD10-ADCE-58FD6EC774D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5" name="Oval 10">
                <a:extLst>
                  <a:ext uri="{FF2B5EF4-FFF2-40B4-BE49-F238E27FC236}">
                    <a16:creationId xmlns:a16="http://schemas.microsoft.com/office/drawing/2014/main" id="{D7BC7504-000F-BB22-FB6C-E706D537F9D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815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4058" y="3429000"/>
            <a:ext cx="10572000" cy="2971051"/>
          </a:xfrm>
        </p:spPr>
        <p:txBody>
          <a:bodyPr/>
          <a:lstStyle/>
          <a:p>
            <a:r>
              <a:rPr lang="en-US" dirty="0"/>
              <a:t>PYTHON WEEK 1 PROJECTS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14058" y="4914525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Manuela Manuel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62696095-8699-E789-6B22-FAC7F12778EE}"/>
              </a:ext>
            </a:extLst>
          </p:cNvPr>
          <p:cNvSpPr/>
          <p:nvPr/>
        </p:nvSpPr>
        <p:spPr>
          <a:xfrm>
            <a:off x="3320864" y="4360248"/>
            <a:ext cx="2016898" cy="64633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AC844-210B-DDC8-9E7E-0A10283B6CB4}"/>
              </a:ext>
            </a:extLst>
          </p:cNvPr>
          <p:cNvSpPr/>
          <p:nvPr/>
        </p:nvSpPr>
        <p:spPr>
          <a:xfrm>
            <a:off x="3021045" y="3376199"/>
            <a:ext cx="2870206" cy="5316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0B6D862-054F-C081-0AB7-576670165CD2}"/>
              </a:ext>
            </a:extLst>
          </p:cNvPr>
          <p:cNvSpPr/>
          <p:nvPr/>
        </p:nvSpPr>
        <p:spPr>
          <a:xfrm>
            <a:off x="3231143" y="1853415"/>
            <a:ext cx="2394128" cy="982475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Interest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4B492-D04D-563F-B98A-4DCC5F2DD4C3}"/>
              </a:ext>
            </a:extLst>
          </p:cNvPr>
          <p:cNvSpPr>
            <a:spLocks/>
          </p:cNvSpPr>
          <p:nvPr/>
        </p:nvSpPr>
        <p:spPr>
          <a:xfrm>
            <a:off x="1259816" y="2104181"/>
            <a:ext cx="1523999" cy="471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1C169-22B9-6D35-86D7-4CD8D0B4B68B}"/>
              </a:ext>
            </a:extLst>
          </p:cNvPr>
          <p:cNvSpPr txBox="1"/>
          <p:nvPr/>
        </p:nvSpPr>
        <p:spPr>
          <a:xfrm>
            <a:off x="3594552" y="1884561"/>
            <a:ext cx="166730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LET P = 500</a:t>
            </a:r>
          </a:p>
          <a:p>
            <a:pPr algn="ctr"/>
            <a:r>
              <a:rPr lang="en-GB" b="1" dirty="0"/>
              <a:t>LET N = 5</a:t>
            </a:r>
          </a:p>
          <a:p>
            <a:pPr algn="ctr"/>
            <a:r>
              <a:rPr lang="en-GB" b="1" dirty="0"/>
              <a:t>LET R = 3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3031-AC1A-85C8-CF60-CD9D777440B2}"/>
              </a:ext>
            </a:extLst>
          </p:cNvPr>
          <p:cNvSpPr txBox="1"/>
          <p:nvPr/>
        </p:nvSpPr>
        <p:spPr>
          <a:xfrm>
            <a:off x="3106375" y="3500631"/>
            <a:ext cx="27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 = P ( 1 + (R/100) ) * N</a:t>
            </a:r>
          </a:p>
          <a:p>
            <a:pPr algn="ctr"/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C3D5C-8C56-E01A-0712-A1DF4A4678EC}"/>
              </a:ext>
            </a:extLst>
          </p:cNvPr>
          <p:cNvSpPr txBox="1"/>
          <p:nvPr/>
        </p:nvSpPr>
        <p:spPr>
          <a:xfrm>
            <a:off x="3818611" y="4524586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PRINT A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C9B29D-7FE4-8F96-C2BF-34F0F7C37405}"/>
              </a:ext>
            </a:extLst>
          </p:cNvPr>
          <p:cNvSpPr/>
          <p:nvPr/>
        </p:nvSpPr>
        <p:spPr>
          <a:xfrm>
            <a:off x="3690337" y="5434676"/>
            <a:ext cx="1475740" cy="474104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D1DD2-6F81-7EE8-425B-2347E3B6AA86}"/>
              </a:ext>
            </a:extLst>
          </p:cNvPr>
          <p:cNvCxnSpPr>
            <a:cxnSpLocks/>
          </p:cNvCxnSpPr>
          <p:nvPr/>
        </p:nvCxnSpPr>
        <p:spPr>
          <a:xfrm>
            <a:off x="4317091" y="2867779"/>
            <a:ext cx="12222" cy="485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A4879-67F7-8656-F511-B9CF3709943F}"/>
              </a:ext>
            </a:extLst>
          </p:cNvPr>
          <p:cNvCxnSpPr>
            <a:cxnSpLocks/>
          </p:cNvCxnSpPr>
          <p:nvPr/>
        </p:nvCxnSpPr>
        <p:spPr>
          <a:xfrm>
            <a:off x="2783815" y="2347933"/>
            <a:ext cx="7130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49D81-2857-259D-7F2C-4D8A1D16CF8C}"/>
              </a:ext>
            </a:extLst>
          </p:cNvPr>
          <p:cNvCxnSpPr>
            <a:cxnSpLocks/>
          </p:cNvCxnSpPr>
          <p:nvPr/>
        </p:nvCxnSpPr>
        <p:spPr>
          <a:xfrm>
            <a:off x="4272100" y="5045738"/>
            <a:ext cx="25403" cy="400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373AB9-D904-B760-D67F-D72743A1112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97503" y="3907832"/>
            <a:ext cx="31810" cy="452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5F8BB8-F3EA-8BBE-3B04-B403A1C491DF}"/>
              </a:ext>
            </a:extLst>
          </p:cNvPr>
          <p:cNvSpPr txBox="1"/>
          <p:nvPr/>
        </p:nvSpPr>
        <p:spPr>
          <a:xfrm>
            <a:off x="1579911" y="2163267"/>
            <a:ext cx="13149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494C-79C5-7BAE-B1E7-687775088002}"/>
              </a:ext>
            </a:extLst>
          </p:cNvPr>
          <p:cNvSpPr txBox="1"/>
          <p:nvPr/>
        </p:nvSpPr>
        <p:spPr>
          <a:xfrm>
            <a:off x="4082143" y="5505434"/>
            <a:ext cx="120831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3" grpId="0" animBg="1"/>
      <p:bldP spid="4" grpId="0"/>
      <p:bldP spid="5" grpId="0"/>
      <p:bldP spid="6" grpId="0"/>
      <p:bldP spid="7" grpId="0" animBg="1"/>
      <p:bldP spid="1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62696095-8699-E789-6B22-FAC7F12778EE}"/>
              </a:ext>
            </a:extLst>
          </p:cNvPr>
          <p:cNvSpPr/>
          <p:nvPr/>
        </p:nvSpPr>
        <p:spPr>
          <a:xfrm>
            <a:off x="3873136" y="4172791"/>
            <a:ext cx="2222864" cy="889326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AC844-210B-DDC8-9E7E-0A10283B6CB4}"/>
              </a:ext>
            </a:extLst>
          </p:cNvPr>
          <p:cNvSpPr/>
          <p:nvPr/>
        </p:nvSpPr>
        <p:spPr>
          <a:xfrm>
            <a:off x="3292567" y="3274649"/>
            <a:ext cx="3689530" cy="5316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0B6D862-054F-C081-0AB7-576670165CD2}"/>
              </a:ext>
            </a:extLst>
          </p:cNvPr>
          <p:cNvSpPr/>
          <p:nvPr/>
        </p:nvSpPr>
        <p:spPr>
          <a:xfrm>
            <a:off x="3911236" y="1543274"/>
            <a:ext cx="2605044" cy="1225337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44514" y="315768"/>
            <a:ext cx="9720072" cy="1499616"/>
          </a:xfrm>
        </p:spPr>
        <p:txBody>
          <a:bodyPr/>
          <a:lstStyle/>
          <a:p>
            <a:r>
              <a:rPr lang="en-US" dirty="0"/>
              <a:t>Compound Interest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4B492-D04D-563F-B98A-4DCC5F2DD4C3}"/>
              </a:ext>
            </a:extLst>
          </p:cNvPr>
          <p:cNvSpPr>
            <a:spLocks/>
          </p:cNvSpPr>
          <p:nvPr/>
        </p:nvSpPr>
        <p:spPr>
          <a:xfrm>
            <a:off x="2036581" y="1755930"/>
            <a:ext cx="1523999" cy="471051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1C169-22B9-6D35-86D7-4CD8D0B4B68B}"/>
              </a:ext>
            </a:extLst>
          </p:cNvPr>
          <p:cNvSpPr txBox="1"/>
          <p:nvPr/>
        </p:nvSpPr>
        <p:spPr>
          <a:xfrm>
            <a:off x="4290191" y="1516744"/>
            <a:ext cx="1828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LET P = 500</a:t>
            </a:r>
          </a:p>
          <a:p>
            <a:pPr algn="ctr"/>
            <a:r>
              <a:rPr lang="en-GB" b="1" dirty="0"/>
              <a:t>LET N = 5</a:t>
            </a:r>
          </a:p>
          <a:p>
            <a:pPr algn="ctr"/>
            <a:r>
              <a:rPr lang="en-GB" b="1" dirty="0"/>
              <a:t>LET R = 10</a:t>
            </a:r>
          </a:p>
          <a:p>
            <a:pPr algn="ctr"/>
            <a:r>
              <a:rPr lang="en-GB" b="1" dirty="0"/>
              <a:t>LET T = 3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3031-AC1A-85C8-CF60-CD9D777440B2}"/>
              </a:ext>
            </a:extLst>
          </p:cNvPr>
          <p:cNvSpPr txBox="1"/>
          <p:nvPr/>
        </p:nvSpPr>
        <p:spPr>
          <a:xfrm>
            <a:off x="3496011" y="3326308"/>
            <a:ext cx="33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 = P ( 1 + (R/N) ) ^(N*T)</a:t>
            </a:r>
          </a:p>
          <a:p>
            <a:pPr algn="ctr"/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C3D5C-8C56-E01A-0712-A1DF4A4678EC}"/>
              </a:ext>
            </a:extLst>
          </p:cNvPr>
          <p:cNvSpPr txBox="1"/>
          <p:nvPr/>
        </p:nvSpPr>
        <p:spPr>
          <a:xfrm>
            <a:off x="4443640" y="4450337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PRINT A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C9B29D-7FE4-8F96-C2BF-34F0F7C37405}"/>
              </a:ext>
            </a:extLst>
          </p:cNvPr>
          <p:cNvSpPr/>
          <p:nvPr/>
        </p:nvSpPr>
        <p:spPr>
          <a:xfrm>
            <a:off x="4343122" y="5581778"/>
            <a:ext cx="1475740" cy="474104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D1DD2-6F81-7EE8-425B-2347E3B6AA86}"/>
              </a:ext>
            </a:extLst>
          </p:cNvPr>
          <p:cNvCxnSpPr>
            <a:cxnSpLocks/>
          </p:cNvCxnSpPr>
          <p:nvPr/>
        </p:nvCxnSpPr>
        <p:spPr>
          <a:xfrm>
            <a:off x="5080992" y="2768612"/>
            <a:ext cx="0" cy="57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A4879-67F7-8656-F511-B9CF3709943F}"/>
              </a:ext>
            </a:extLst>
          </p:cNvPr>
          <p:cNvCxnSpPr>
            <a:cxnSpLocks/>
          </p:cNvCxnSpPr>
          <p:nvPr/>
        </p:nvCxnSpPr>
        <p:spPr>
          <a:xfrm>
            <a:off x="3560580" y="1974313"/>
            <a:ext cx="7130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49D81-2857-259D-7F2C-4D8A1D16CF8C}"/>
              </a:ext>
            </a:extLst>
          </p:cNvPr>
          <p:cNvCxnSpPr>
            <a:cxnSpLocks/>
          </p:cNvCxnSpPr>
          <p:nvPr/>
        </p:nvCxnSpPr>
        <p:spPr>
          <a:xfrm>
            <a:off x="5017310" y="3797549"/>
            <a:ext cx="25403" cy="400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373AB9-D904-B760-D67F-D72743A1112C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984568" y="5062117"/>
            <a:ext cx="32742" cy="585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5F8BB8-F3EA-8BBE-3B04-B403A1C491DF}"/>
              </a:ext>
            </a:extLst>
          </p:cNvPr>
          <p:cNvSpPr txBox="1"/>
          <p:nvPr/>
        </p:nvSpPr>
        <p:spPr>
          <a:xfrm>
            <a:off x="2284458" y="1806790"/>
            <a:ext cx="13149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494C-79C5-7BAE-B1E7-687775088002}"/>
              </a:ext>
            </a:extLst>
          </p:cNvPr>
          <p:cNvSpPr txBox="1"/>
          <p:nvPr/>
        </p:nvSpPr>
        <p:spPr>
          <a:xfrm>
            <a:off x="4610548" y="5647871"/>
            <a:ext cx="120831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81978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3" grpId="0" animBg="1"/>
      <p:bldP spid="4" grpId="0"/>
      <p:bldP spid="5" grpId="0"/>
      <p:bldP spid="6" grpId="0"/>
      <p:bldP spid="7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62696095-8699-E789-6B22-FAC7F12778EE}"/>
              </a:ext>
            </a:extLst>
          </p:cNvPr>
          <p:cNvSpPr/>
          <p:nvPr/>
        </p:nvSpPr>
        <p:spPr>
          <a:xfrm>
            <a:off x="3971516" y="4581624"/>
            <a:ext cx="2573020" cy="108209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AC844-210B-DDC8-9E7E-0A10283B6CB4}"/>
              </a:ext>
            </a:extLst>
          </p:cNvPr>
          <p:cNvSpPr/>
          <p:nvPr/>
        </p:nvSpPr>
        <p:spPr>
          <a:xfrm>
            <a:off x="3402375" y="3134148"/>
            <a:ext cx="3425553" cy="1025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0B6D862-054F-C081-0AB7-576670165CD2}"/>
              </a:ext>
            </a:extLst>
          </p:cNvPr>
          <p:cNvSpPr/>
          <p:nvPr/>
        </p:nvSpPr>
        <p:spPr>
          <a:xfrm>
            <a:off x="3944390" y="1458099"/>
            <a:ext cx="2601735" cy="1325563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Annuity 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4B492-D04D-563F-B98A-4DCC5F2DD4C3}"/>
              </a:ext>
            </a:extLst>
          </p:cNvPr>
          <p:cNvSpPr>
            <a:spLocks/>
          </p:cNvSpPr>
          <p:nvPr/>
        </p:nvSpPr>
        <p:spPr>
          <a:xfrm>
            <a:off x="2036581" y="1755930"/>
            <a:ext cx="1523999" cy="471051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1C169-22B9-6D35-86D7-4CD8D0B4B68B}"/>
              </a:ext>
            </a:extLst>
          </p:cNvPr>
          <p:cNvSpPr txBox="1"/>
          <p:nvPr/>
        </p:nvSpPr>
        <p:spPr>
          <a:xfrm>
            <a:off x="3999593" y="1589194"/>
            <a:ext cx="239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LET PMT = 500</a:t>
            </a:r>
          </a:p>
          <a:p>
            <a:pPr algn="ctr"/>
            <a:r>
              <a:rPr lang="en-GB" b="1" dirty="0"/>
              <a:t>LET N = 5</a:t>
            </a:r>
          </a:p>
          <a:p>
            <a:pPr algn="ctr"/>
            <a:r>
              <a:rPr lang="en-GB" b="1" dirty="0"/>
              <a:t>LET R = 10</a:t>
            </a:r>
          </a:p>
          <a:p>
            <a:pPr algn="ctr"/>
            <a:r>
              <a:rPr lang="en-GB" b="1" dirty="0"/>
              <a:t>LET T = 3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3031-AC1A-85C8-CF60-CD9D777440B2}"/>
              </a:ext>
            </a:extLst>
          </p:cNvPr>
          <p:cNvSpPr txBox="1"/>
          <p:nvPr/>
        </p:nvSpPr>
        <p:spPr>
          <a:xfrm>
            <a:off x="3288167" y="3218168"/>
            <a:ext cx="356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K = (1 + (R/N))**(N*T)) -1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/>
              <a:t>A = PMT*K/(R/N)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C3D5C-8C56-E01A-0712-A1DF4A4678EC}"/>
              </a:ext>
            </a:extLst>
          </p:cNvPr>
          <p:cNvSpPr txBox="1"/>
          <p:nvPr/>
        </p:nvSpPr>
        <p:spPr>
          <a:xfrm>
            <a:off x="4576759" y="4932331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PRINT A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C9B29D-7FE4-8F96-C2BF-34F0F7C37405}"/>
              </a:ext>
            </a:extLst>
          </p:cNvPr>
          <p:cNvSpPr/>
          <p:nvPr/>
        </p:nvSpPr>
        <p:spPr>
          <a:xfrm>
            <a:off x="4309107" y="6051511"/>
            <a:ext cx="1475740" cy="474104"/>
          </a:xfrm>
          <a:prstGeom prst="round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D1DD2-6F81-7EE8-425B-2347E3B6AA86}"/>
              </a:ext>
            </a:extLst>
          </p:cNvPr>
          <p:cNvCxnSpPr>
            <a:cxnSpLocks/>
          </p:cNvCxnSpPr>
          <p:nvPr/>
        </p:nvCxnSpPr>
        <p:spPr>
          <a:xfrm>
            <a:off x="5046977" y="2783662"/>
            <a:ext cx="0" cy="396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A4879-67F7-8656-F511-B9CF3709943F}"/>
              </a:ext>
            </a:extLst>
          </p:cNvPr>
          <p:cNvCxnSpPr>
            <a:cxnSpLocks/>
          </p:cNvCxnSpPr>
          <p:nvPr/>
        </p:nvCxnSpPr>
        <p:spPr>
          <a:xfrm>
            <a:off x="3560580" y="1991455"/>
            <a:ext cx="7130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49D81-2857-259D-7F2C-4D8A1D16CF8C}"/>
              </a:ext>
            </a:extLst>
          </p:cNvPr>
          <p:cNvCxnSpPr>
            <a:cxnSpLocks/>
          </p:cNvCxnSpPr>
          <p:nvPr/>
        </p:nvCxnSpPr>
        <p:spPr>
          <a:xfrm>
            <a:off x="5046977" y="4172833"/>
            <a:ext cx="25403" cy="400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373AB9-D904-B760-D67F-D72743A1112C}"/>
              </a:ext>
            </a:extLst>
          </p:cNvPr>
          <p:cNvCxnSpPr>
            <a:cxnSpLocks/>
          </p:cNvCxnSpPr>
          <p:nvPr/>
        </p:nvCxnSpPr>
        <p:spPr>
          <a:xfrm>
            <a:off x="5015863" y="5696454"/>
            <a:ext cx="36825" cy="35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5E43F0-2BAE-F2DA-2B30-18CC56D59908}"/>
              </a:ext>
            </a:extLst>
          </p:cNvPr>
          <p:cNvSpPr txBox="1"/>
          <p:nvPr/>
        </p:nvSpPr>
        <p:spPr>
          <a:xfrm>
            <a:off x="3873136" y="2661557"/>
            <a:ext cx="20900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GB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F8BB8-F3EA-8BBE-3B04-B403A1C491DF}"/>
              </a:ext>
            </a:extLst>
          </p:cNvPr>
          <p:cNvSpPr txBox="1"/>
          <p:nvPr/>
        </p:nvSpPr>
        <p:spPr>
          <a:xfrm>
            <a:off x="2284458" y="1806790"/>
            <a:ext cx="131499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494C-79C5-7BAE-B1E7-687775088002}"/>
              </a:ext>
            </a:extLst>
          </p:cNvPr>
          <p:cNvSpPr txBox="1"/>
          <p:nvPr/>
        </p:nvSpPr>
        <p:spPr>
          <a:xfrm>
            <a:off x="4641100" y="6104495"/>
            <a:ext cx="120831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59017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3" grpId="0" animBg="1"/>
      <p:bldP spid="4" grpId="0"/>
      <p:bldP spid="5" grpId="0"/>
      <p:bldP spid="6" grpId="0"/>
      <p:bldP spid="7" grpId="0" animBg="1"/>
      <p:bldP spid="16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2F4F2C-F76D-35AD-B682-2C0A4147A246}"/>
              </a:ext>
            </a:extLst>
          </p:cNvPr>
          <p:cNvSpPr/>
          <p:nvPr/>
        </p:nvSpPr>
        <p:spPr>
          <a:xfrm>
            <a:off x="4093913" y="2967335"/>
            <a:ext cx="4004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7308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187</TotalTime>
  <Words>129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Century Gothic</vt:lpstr>
      <vt:lpstr>Times New Roman</vt:lpstr>
      <vt:lpstr>Tw Cen MT</vt:lpstr>
      <vt:lpstr>Tw Cen MT Condensed</vt:lpstr>
      <vt:lpstr>Wingdings 3</vt:lpstr>
      <vt:lpstr>Integral</vt:lpstr>
      <vt:lpstr>PYTHON WEEK 1 PROJECTS</vt:lpstr>
      <vt:lpstr>Simple Interest</vt:lpstr>
      <vt:lpstr>Compound Interest</vt:lpstr>
      <vt:lpstr>Annuity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WEEK 1 PROJECTS</dc:title>
  <dc:creator>Manuela Manuel</dc:creator>
  <cp:lastModifiedBy>Manuela Manuel</cp:lastModifiedBy>
  <cp:revision>1</cp:revision>
  <dcterms:created xsi:type="dcterms:W3CDTF">2023-03-29T17:42:14Z</dcterms:created>
  <dcterms:modified xsi:type="dcterms:W3CDTF">2023-03-29T20:49:58Z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