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9"/>
  </p:notesMasterIdLst>
  <p:sldIdLst>
    <p:sldId id="256" r:id="rId2"/>
    <p:sldId id="261" r:id="rId3"/>
    <p:sldId id="296" r:id="rId4"/>
    <p:sldId id="297" r:id="rId5"/>
    <p:sldId id="298" r:id="rId6"/>
    <p:sldId id="299" r:id="rId7"/>
    <p:sldId id="300" r:id="rId8"/>
  </p:sldIdLst>
  <p:sldSz cx="9144000" cy="5143500" type="screen16x9"/>
  <p:notesSz cx="6858000" cy="9144000"/>
  <p:embeddedFontLst>
    <p:embeddedFont>
      <p:font typeface="Inter Medium" panose="020B0604020202020204" charset="0"/>
      <p:regular r:id="rId10"/>
      <p:bold r:id="rId11"/>
    </p:embeddedFont>
    <p:embeddedFont>
      <p:font typeface="JetBrains Mon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B88261-C842-4FE4-A3B4-CDD3362EA102}">
  <a:tblStyle styleId="{71B88261-C842-4FE4-A3B4-CDD3362EA1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60DE19-E8E7-41BB-953A-8CC9160C33B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15" y="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171066b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171066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473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967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64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635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92300"/>
            <a:ext cx="5494500" cy="1610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65125"/>
            <a:ext cx="5494500" cy="3513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 name="Google Shape;11;p2"/>
          <p:cNvSpPr/>
          <p:nvPr/>
        </p:nvSpPr>
        <p:spPr>
          <a:xfrm flipH="1">
            <a:off x="-72484" y="-9375"/>
            <a:ext cx="2620800" cy="35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flipH="1">
            <a:off x="1016942" y="92425"/>
            <a:ext cx="1531341" cy="147700"/>
            <a:chOff x="715650" y="4605350"/>
            <a:chExt cx="2809800" cy="147700"/>
          </a:xfrm>
        </p:grpSpPr>
        <p:sp>
          <p:nvSpPr>
            <p:cNvPr id="13" name="Google Shape;13;p2"/>
            <p:cNvSpPr/>
            <p:nvPr/>
          </p:nvSpPr>
          <p:spPr>
            <a:xfrm>
              <a:off x="715650" y="46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5650" y="47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subTitle" idx="1"/>
          </p:nvPr>
        </p:nvSpPr>
        <p:spPr>
          <a:xfrm>
            <a:off x="5010738" y="2248075"/>
            <a:ext cx="2992500" cy="177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1140763" y="2248075"/>
            <a:ext cx="2992500" cy="177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140762" y="1728725"/>
            <a:ext cx="2992500" cy="45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highlight>
                  <a:schemeClr val="dk2"/>
                </a:highlight>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2" name="Google Shape;32;p5"/>
          <p:cNvSpPr txBox="1">
            <a:spLocks noGrp="1"/>
          </p:cNvSpPr>
          <p:nvPr>
            <p:ph type="subTitle" idx="4"/>
          </p:nvPr>
        </p:nvSpPr>
        <p:spPr>
          <a:xfrm>
            <a:off x="5010737" y="1728725"/>
            <a:ext cx="2992500" cy="45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highlight>
                  <a:schemeClr val="dk2"/>
                </a:highlight>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pic>
        <p:nvPicPr>
          <p:cNvPr id="33" name="Google Shape;33;p5"/>
          <p:cNvPicPr preferRelativeResize="0"/>
          <p:nvPr/>
        </p:nvPicPr>
        <p:blipFill rotWithShape="1">
          <a:blip r:embed="rId2">
            <a:alphaModFix/>
          </a:blip>
          <a:srcRect t="55820"/>
          <a:stretch/>
        </p:blipFill>
        <p:spPr>
          <a:xfrm>
            <a:off x="-224475" y="138625"/>
            <a:ext cx="1113350" cy="1921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0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48" name="Google Shape;48;p8"/>
          <p:cNvPicPr preferRelativeResize="0"/>
          <p:nvPr/>
        </p:nvPicPr>
        <p:blipFill>
          <a:blip r:embed="rId2">
            <a:alphaModFix/>
          </a:blip>
          <a:stretch>
            <a:fillRect/>
          </a:stretch>
        </p:blipFill>
        <p:spPr>
          <a:xfrm>
            <a:off x="-685900" y="-432774"/>
            <a:ext cx="1978730" cy="1944543"/>
          </a:xfrm>
          <a:prstGeom prst="rect">
            <a:avLst/>
          </a:prstGeom>
          <a:noFill/>
          <a:ln>
            <a:noFill/>
          </a:ln>
        </p:spPr>
      </p:pic>
      <p:sp>
        <p:nvSpPr>
          <p:cNvPr id="49" name="Google Shape;49;p8"/>
          <p:cNvSpPr/>
          <p:nvPr/>
        </p:nvSpPr>
        <p:spPr>
          <a:xfrm>
            <a:off x="962675" y="840102"/>
            <a:ext cx="373500" cy="37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135550" y="1189100"/>
            <a:ext cx="4872900" cy="17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None/>
              <a:defRPr sz="6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3" name="Google Shape;53;p9"/>
          <p:cNvSpPr txBox="1">
            <a:spLocks noGrp="1"/>
          </p:cNvSpPr>
          <p:nvPr>
            <p:ph type="subTitle" idx="1"/>
          </p:nvPr>
        </p:nvSpPr>
        <p:spPr>
          <a:xfrm>
            <a:off x="2135550" y="3153500"/>
            <a:ext cx="4872900" cy="4449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9"/>
          <p:cNvSpPr/>
          <p:nvPr/>
        </p:nvSpPr>
        <p:spPr>
          <a:xfrm rot="-5400000">
            <a:off x="8265000" y="594900"/>
            <a:ext cx="14739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9"/>
          <p:cNvGrpSpPr/>
          <p:nvPr/>
        </p:nvGrpSpPr>
        <p:grpSpPr>
          <a:xfrm>
            <a:off x="212876" y="4827445"/>
            <a:ext cx="867371" cy="83100"/>
            <a:chOff x="81151" y="4950070"/>
            <a:chExt cx="867371" cy="83100"/>
          </a:xfrm>
        </p:grpSpPr>
        <p:sp>
          <p:nvSpPr>
            <p:cNvPr id="56" name="Google Shape;56;p9"/>
            <p:cNvSpPr/>
            <p:nvPr/>
          </p:nvSpPr>
          <p:spPr>
            <a:xfrm>
              <a:off x="81151"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340476"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606098"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865422"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6"/>
        <p:cNvGrpSpPr/>
        <p:nvPr/>
      </p:nvGrpSpPr>
      <p:grpSpPr>
        <a:xfrm>
          <a:off x="0" y="0"/>
          <a:ext cx="0" cy="0"/>
          <a:chOff x="0" y="0"/>
          <a:chExt cx="0" cy="0"/>
        </a:xfrm>
      </p:grpSpPr>
      <p:grpSp>
        <p:nvGrpSpPr>
          <p:cNvPr id="167" name="Google Shape;167;p22"/>
          <p:cNvGrpSpPr/>
          <p:nvPr/>
        </p:nvGrpSpPr>
        <p:grpSpPr>
          <a:xfrm rot="5400000">
            <a:off x="-224747" y="4494568"/>
            <a:ext cx="970041" cy="126300"/>
            <a:chOff x="6435928" y="2154143"/>
            <a:chExt cx="970041" cy="126300"/>
          </a:xfrm>
        </p:grpSpPr>
        <p:sp>
          <p:nvSpPr>
            <p:cNvPr id="168" name="Google Shape;168;p22"/>
            <p:cNvSpPr/>
            <p:nvPr/>
          </p:nvSpPr>
          <p:spPr>
            <a:xfrm>
              <a:off x="643592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6713987"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7001609"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727966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2"/>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22"/>
          <p:cNvGrpSpPr/>
          <p:nvPr/>
        </p:nvGrpSpPr>
        <p:grpSpPr>
          <a:xfrm>
            <a:off x="8529855" y="84450"/>
            <a:ext cx="516900" cy="516900"/>
            <a:chOff x="8172330" y="2673275"/>
            <a:chExt cx="516900" cy="516900"/>
          </a:xfrm>
        </p:grpSpPr>
        <p:sp>
          <p:nvSpPr>
            <p:cNvPr id="174" name="Google Shape;174;p22"/>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6"/>
        <p:cNvGrpSpPr/>
        <p:nvPr/>
      </p:nvGrpSpPr>
      <p:grpSpPr>
        <a:xfrm>
          <a:off x="0" y="0"/>
          <a:ext cx="0" cy="0"/>
          <a:chOff x="0" y="0"/>
          <a:chExt cx="0" cy="0"/>
        </a:xfrm>
      </p:grpSpPr>
      <p:sp>
        <p:nvSpPr>
          <p:cNvPr id="177" name="Google Shape;177;p23"/>
          <p:cNvSpPr/>
          <p:nvPr/>
        </p:nvSpPr>
        <p:spPr>
          <a:xfrm rot="-5400000" flipH="1">
            <a:off x="8225925" y="4362447"/>
            <a:ext cx="1210800" cy="3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23"/>
          <p:cNvGrpSpPr/>
          <p:nvPr/>
        </p:nvGrpSpPr>
        <p:grpSpPr>
          <a:xfrm rot="-5400000" flipH="1">
            <a:off x="8478555" y="4213434"/>
            <a:ext cx="705541" cy="147700"/>
            <a:chOff x="715650" y="4605350"/>
            <a:chExt cx="2809800" cy="147700"/>
          </a:xfrm>
        </p:grpSpPr>
        <p:sp>
          <p:nvSpPr>
            <p:cNvPr id="179" name="Google Shape;179;p23"/>
            <p:cNvSpPr/>
            <p:nvPr/>
          </p:nvSpPr>
          <p:spPr>
            <a:xfrm>
              <a:off x="715650" y="46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715650" y="47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3"/>
          <p:cNvSpPr/>
          <p:nvPr/>
        </p:nvSpPr>
        <p:spPr>
          <a:xfrm flipH="1">
            <a:off x="0" y="0"/>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256975" y="4540500"/>
            <a:ext cx="970200" cy="970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8631465" y="363850"/>
            <a:ext cx="351300" cy="351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1pPr>
            <a:lvl2pPr lvl="1"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2pPr>
            <a:lvl3pPr lvl="2"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3pPr>
            <a:lvl4pPr lvl="3"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4pPr>
            <a:lvl5pPr lvl="4"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5pPr>
            <a:lvl6pPr lvl="5"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6pPr>
            <a:lvl7pPr lvl="6"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7pPr>
            <a:lvl8pPr lvl="7"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8pPr>
            <a:lvl9pPr lvl="8"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1pPr>
            <a:lvl2pPr marL="914400" lvl="1"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2pPr>
            <a:lvl3pPr marL="1371600" lvl="2"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3pPr>
            <a:lvl4pPr marL="1828800" lvl="3"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4pPr>
            <a:lvl5pPr marL="2286000" lvl="4"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5pPr>
            <a:lvl6pPr marL="2743200" lvl="5"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6pPr>
            <a:lvl7pPr marL="3200400" lvl="6"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7pPr>
            <a:lvl8pPr marL="3657600" lvl="7"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8pPr>
            <a:lvl9pPr marL="4114800" lvl="8"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8" r:id="rId6"/>
    <p:sldLayoutId id="2147483668" r:id="rId7"/>
    <p:sldLayoutId id="214748366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ctrTitle"/>
          </p:nvPr>
        </p:nvSpPr>
        <p:spPr>
          <a:xfrm>
            <a:off x="713225" y="604647"/>
            <a:ext cx="5494500" cy="25928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Efficient Data Retrieval</a:t>
            </a:r>
            <a:endParaRPr dirty="0"/>
          </a:p>
        </p:txBody>
      </p:sp>
      <p:sp>
        <p:nvSpPr>
          <p:cNvPr id="195" name="Google Shape;195;p27"/>
          <p:cNvSpPr txBox="1">
            <a:spLocks noGrp="1"/>
          </p:cNvSpPr>
          <p:nvPr>
            <p:ph type="subTitle" idx="1"/>
          </p:nvPr>
        </p:nvSpPr>
        <p:spPr>
          <a:xfrm>
            <a:off x="713225" y="3443024"/>
            <a:ext cx="3041911" cy="667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Internship Project</a:t>
            </a:r>
            <a:endParaRPr sz="2000" dirty="0"/>
          </a:p>
        </p:txBody>
      </p:sp>
      <p:pic>
        <p:nvPicPr>
          <p:cNvPr id="196" name="Google Shape;196;p27"/>
          <p:cNvPicPr preferRelativeResize="0"/>
          <p:nvPr/>
        </p:nvPicPr>
        <p:blipFill rotWithShape="1">
          <a:blip r:embed="rId3">
            <a:alphaModFix/>
          </a:blip>
          <a:srcRect l="-1588" t="20678" r="14790" b="-5045"/>
          <a:stretch/>
        </p:blipFill>
        <p:spPr>
          <a:xfrm>
            <a:off x="6934000" y="-424750"/>
            <a:ext cx="2518449" cy="2405751"/>
          </a:xfrm>
          <a:prstGeom prst="rect">
            <a:avLst/>
          </a:prstGeom>
          <a:noFill/>
          <a:ln>
            <a:noFill/>
          </a:ln>
        </p:spPr>
      </p:pic>
      <p:sp>
        <p:nvSpPr>
          <p:cNvPr id="197" name="Google Shape;197;p27"/>
          <p:cNvSpPr/>
          <p:nvPr/>
        </p:nvSpPr>
        <p:spPr>
          <a:xfrm>
            <a:off x="-295325" y="4113700"/>
            <a:ext cx="1783800" cy="1783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7"/>
          <p:cNvPicPr preferRelativeResize="0"/>
          <p:nvPr/>
        </p:nvPicPr>
        <p:blipFill>
          <a:blip r:embed="rId4">
            <a:alphaModFix/>
          </a:blip>
          <a:stretch>
            <a:fillRect/>
          </a:stretch>
        </p:blipFill>
        <p:spPr>
          <a:xfrm>
            <a:off x="7424913" y="4275931"/>
            <a:ext cx="1947677" cy="760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20000" y="6035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51" name="Google Shape;251;p32"/>
          <p:cNvSpPr txBox="1">
            <a:spLocks noGrp="1"/>
          </p:cNvSpPr>
          <p:nvPr>
            <p:ph type="subTitle" idx="2"/>
          </p:nvPr>
        </p:nvSpPr>
        <p:spPr>
          <a:xfrm>
            <a:off x="1140762" y="1687243"/>
            <a:ext cx="7552134" cy="20390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Insights from an Internship Project. </a:t>
            </a:r>
            <a:r>
              <a:rPr lang="en-US" sz="1800" dirty="0"/>
              <a:t>Website designed to revolutionize the way you access and manage information. Our platform offers lightning-fast data retrieval solutions, ensuring that you can quickly and effortlessly access the data you need when you need it most. Through innovative technologies and user-friendly interfaces</a:t>
            </a:r>
            <a:endParaRPr sz="1800" dirty="0"/>
          </a:p>
        </p:txBody>
      </p:sp>
      <p:pic>
        <p:nvPicPr>
          <p:cNvPr id="253" name="Google Shape;253;p32"/>
          <p:cNvPicPr preferRelativeResize="0"/>
          <p:nvPr/>
        </p:nvPicPr>
        <p:blipFill>
          <a:blip r:embed="rId3">
            <a:alphaModFix/>
          </a:blip>
          <a:stretch>
            <a:fillRect/>
          </a:stretch>
        </p:blipFill>
        <p:spPr>
          <a:xfrm>
            <a:off x="7727375" y="4287149"/>
            <a:ext cx="1622275" cy="633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20000" y="6035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Understanding about Website</a:t>
            </a:r>
            <a:endParaRPr dirty="0"/>
          </a:p>
        </p:txBody>
      </p:sp>
      <p:sp>
        <p:nvSpPr>
          <p:cNvPr id="251" name="Google Shape;251;p32"/>
          <p:cNvSpPr txBox="1">
            <a:spLocks noGrp="1"/>
          </p:cNvSpPr>
          <p:nvPr>
            <p:ph type="subTitle" idx="2"/>
          </p:nvPr>
        </p:nvSpPr>
        <p:spPr>
          <a:xfrm>
            <a:off x="1140762" y="1687243"/>
            <a:ext cx="7552134" cy="1872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This website is work on Inserting, modifying, and deleting user information.</a:t>
            </a:r>
          </a:p>
          <a:p>
            <a:pPr marL="0" lvl="0" indent="0" algn="l" rtl="0">
              <a:spcBef>
                <a:spcPts val="0"/>
              </a:spcBef>
              <a:spcAft>
                <a:spcPts val="0"/>
              </a:spcAft>
              <a:buNone/>
            </a:pPr>
            <a:r>
              <a:rPr lang="en-US" sz="1800" dirty="0"/>
              <a:t>It involves managing user roles , permissions, and access to resources.</a:t>
            </a:r>
          </a:p>
          <a:p>
            <a:pPr marL="0" lvl="0" indent="0" algn="l" rtl="0">
              <a:spcBef>
                <a:spcPts val="0"/>
              </a:spcBef>
              <a:spcAft>
                <a:spcPts val="0"/>
              </a:spcAft>
              <a:buNone/>
            </a:pPr>
            <a:r>
              <a:rPr lang="en-US" sz="1800" dirty="0"/>
              <a:t>Efficient Data Retrieval is essential for security, compliance, and productivity</a:t>
            </a:r>
          </a:p>
          <a:p>
            <a:pPr marL="0" lvl="0" indent="0" algn="l" rtl="0">
              <a:spcBef>
                <a:spcPts val="0"/>
              </a:spcBef>
              <a:spcAft>
                <a:spcPts val="0"/>
              </a:spcAft>
              <a:buNone/>
            </a:pPr>
            <a:endParaRPr lang="en-US" sz="1800" dirty="0"/>
          </a:p>
        </p:txBody>
      </p:sp>
      <p:pic>
        <p:nvPicPr>
          <p:cNvPr id="253" name="Google Shape;253;p32"/>
          <p:cNvPicPr preferRelativeResize="0"/>
          <p:nvPr/>
        </p:nvPicPr>
        <p:blipFill>
          <a:blip r:embed="rId3">
            <a:alphaModFix/>
          </a:blip>
          <a:stretch>
            <a:fillRect/>
          </a:stretch>
        </p:blipFill>
        <p:spPr>
          <a:xfrm>
            <a:off x="7727375" y="4287149"/>
            <a:ext cx="1622275" cy="633699"/>
          </a:xfrm>
          <a:prstGeom prst="rect">
            <a:avLst/>
          </a:prstGeom>
          <a:noFill/>
          <a:ln>
            <a:noFill/>
          </a:ln>
        </p:spPr>
      </p:pic>
    </p:spTree>
    <p:extLst>
      <p:ext uri="{BB962C8B-B14F-4D97-AF65-F5344CB8AC3E}">
        <p14:creationId xmlns:p14="http://schemas.microsoft.com/office/powerpoint/2010/main" val="295087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20000" y="6035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251" name="Google Shape;251;p32"/>
          <p:cNvSpPr txBox="1">
            <a:spLocks noGrp="1"/>
          </p:cNvSpPr>
          <p:nvPr>
            <p:ph type="subTitle" idx="2"/>
          </p:nvPr>
        </p:nvSpPr>
        <p:spPr>
          <a:xfrm>
            <a:off x="1140762" y="1687243"/>
            <a:ext cx="7552134" cy="1872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Managing user data can be challenging due to scale. </a:t>
            </a:r>
          </a:p>
          <a:p>
            <a:pPr marL="0" lvl="0" indent="0" algn="l" rtl="0">
              <a:spcBef>
                <a:spcPts val="0"/>
              </a:spcBef>
              <a:spcAft>
                <a:spcPts val="0"/>
              </a:spcAft>
              <a:buNone/>
            </a:pPr>
            <a:r>
              <a:rPr lang="en-US" sz="1800" dirty="0"/>
              <a:t>Thousands of people can use this website.</a:t>
            </a:r>
          </a:p>
          <a:p>
            <a:pPr marL="0" lvl="0" indent="0" algn="l" rtl="0">
              <a:spcBef>
                <a:spcPts val="0"/>
              </a:spcBef>
              <a:spcAft>
                <a:spcPts val="0"/>
              </a:spcAft>
              <a:buNone/>
            </a:pPr>
            <a:r>
              <a:rPr lang="en-US" sz="1800" dirty="0"/>
              <a:t>The process of Inserting, modifying, and deleting </a:t>
            </a:r>
            <a:r>
              <a:rPr lang="en-US" sz="1800" dirty="0" err="1"/>
              <a:t>userdata</a:t>
            </a:r>
            <a:r>
              <a:rPr lang="en-US" sz="1800" dirty="0"/>
              <a:t> can be time-consuming and error-prone.</a:t>
            </a:r>
          </a:p>
          <a:p>
            <a:pPr marL="0" lvl="0" indent="0" algn="l" rtl="0">
              <a:spcBef>
                <a:spcPts val="0"/>
              </a:spcBef>
              <a:spcAft>
                <a:spcPts val="0"/>
              </a:spcAft>
              <a:buNone/>
            </a:pPr>
            <a:r>
              <a:rPr lang="en-US" sz="1800" dirty="0"/>
              <a:t>Access data from the </a:t>
            </a:r>
            <a:r>
              <a:rPr lang="en-US" sz="1800" dirty="0" err="1"/>
              <a:t>javascript</a:t>
            </a:r>
            <a:r>
              <a:rPr lang="en-US" sz="1800" dirty="0"/>
              <a:t> file and show on web-page.</a:t>
            </a:r>
          </a:p>
        </p:txBody>
      </p:sp>
      <p:pic>
        <p:nvPicPr>
          <p:cNvPr id="253" name="Google Shape;253;p32"/>
          <p:cNvPicPr preferRelativeResize="0"/>
          <p:nvPr/>
        </p:nvPicPr>
        <p:blipFill>
          <a:blip r:embed="rId3">
            <a:alphaModFix/>
          </a:blip>
          <a:stretch>
            <a:fillRect/>
          </a:stretch>
        </p:blipFill>
        <p:spPr>
          <a:xfrm>
            <a:off x="7727375" y="4287149"/>
            <a:ext cx="1622275" cy="633699"/>
          </a:xfrm>
          <a:prstGeom prst="rect">
            <a:avLst/>
          </a:prstGeom>
          <a:noFill/>
          <a:ln>
            <a:noFill/>
          </a:ln>
        </p:spPr>
      </p:pic>
    </p:spTree>
    <p:extLst>
      <p:ext uri="{BB962C8B-B14F-4D97-AF65-F5344CB8AC3E}">
        <p14:creationId xmlns:p14="http://schemas.microsoft.com/office/powerpoint/2010/main" val="221812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20000" y="6035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Tools for website </a:t>
            </a:r>
            <a:endParaRPr dirty="0"/>
          </a:p>
        </p:txBody>
      </p:sp>
      <p:sp>
        <p:nvSpPr>
          <p:cNvPr id="251" name="Google Shape;251;p32"/>
          <p:cNvSpPr txBox="1">
            <a:spLocks noGrp="1"/>
          </p:cNvSpPr>
          <p:nvPr>
            <p:ph type="subTitle" idx="2"/>
          </p:nvPr>
        </p:nvSpPr>
        <p:spPr>
          <a:xfrm>
            <a:off x="1140762" y="1687243"/>
            <a:ext cx="5796486" cy="20435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There are many tools available for data </a:t>
            </a:r>
            <a:r>
              <a:rPr lang="en-US" sz="1800" dirty="0" err="1"/>
              <a:t>retrive</a:t>
            </a:r>
            <a:r>
              <a:rPr lang="en-US" sz="1800" dirty="0"/>
              <a:t>, such as Visual Studio code as IDE, </a:t>
            </a:r>
            <a:r>
              <a:rPr lang="en-US" sz="1800" dirty="0" err="1"/>
              <a:t>Xampp</a:t>
            </a:r>
            <a:r>
              <a:rPr lang="en-US" sz="1800" dirty="0"/>
              <a:t> for local server, and HTML,CSS,JS and </a:t>
            </a:r>
            <a:r>
              <a:rPr lang="en-US" sz="1800" dirty="0" err="1"/>
              <a:t>sql</a:t>
            </a:r>
            <a:r>
              <a:rPr lang="en-US" sz="1800" dirty="0"/>
              <a:t> as Programming Language </a:t>
            </a:r>
          </a:p>
        </p:txBody>
      </p:sp>
      <p:pic>
        <p:nvPicPr>
          <p:cNvPr id="253" name="Google Shape;253;p32"/>
          <p:cNvPicPr preferRelativeResize="0"/>
          <p:nvPr/>
        </p:nvPicPr>
        <p:blipFill>
          <a:blip r:embed="rId3">
            <a:alphaModFix/>
          </a:blip>
          <a:stretch>
            <a:fillRect/>
          </a:stretch>
        </p:blipFill>
        <p:spPr>
          <a:xfrm>
            <a:off x="7727375" y="4287149"/>
            <a:ext cx="1622275" cy="633699"/>
          </a:xfrm>
          <a:prstGeom prst="rect">
            <a:avLst/>
          </a:prstGeom>
          <a:noFill/>
          <a:ln>
            <a:noFill/>
          </a:ln>
        </p:spPr>
      </p:pic>
    </p:spTree>
    <p:extLst>
      <p:ext uri="{BB962C8B-B14F-4D97-AF65-F5344CB8AC3E}">
        <p14:creationId xmlns:p14="http://schemas.microsoft.com/office/powerpoint/2010/main" val="61427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20000" y="6035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51" name="Google Shape;251;p32"/>
          <p:cNvSpPr txBox="1">
            <a:spLocks noGrp="1"/>
          </p:cNvSpPr>
          <p:nvPr>
            <p:ph type="subTitle" idx="2"/>
          </p:nvPr>
        </p:nvSpPr>
        <p:spPr>
          <a:xfrm>
            <a:off x="1140762" y="1687243"/>
            <a:ext cx="7552134" cy="25999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Efficient Data Retrieval is essential for organization to improve security, compliance and productivity. By adopting best practices and using right tools, organization can over come the challenges of managing users data efficiently. </a:t>
            </a:r>
          </a:p>
          <a:p>
            <a:pPr marL="0" lvl="0" indent="0" algn="l" rtl="0">
              <a:spcBef>
                <a:spcPts val="0"/>
              </a:spcBef>
              <a:spcAft>
                <a:spcPts val="0"/>
              </a:spcAft>
              <a:buNone/>
            </a:pPr>
            <a:r>
              <a:rPr lang="en-US" sz="1800" dirty="0"/>
              <a:t>This internship project can help organizations optimize their user management processes and enhance their overall performance.</a:t>
            </a:r>
          </a:p>
        </p:txBody>
      </p:sp>
      <p:pic>
        <p:nvPicPr>
          <p:cNvPr id="253" name="Google Shape;253;p32"/>
          <p:cNvPicPr preferRelativeResize="0"/>
          <p:nvPr/>
        </p:nvPicPr>
        <p:blipFill>
          <a:blip r:embed="rId3">
            <a:alphaModFix/>
          </a:blip>
          <a:stretch>
            <a:fillRect/>
          </a:stretch>
        </p:blipFill>
        <p:spPr>
          <a:xfrm>
            <a:off x="7727375" y="4287149"/>
            <a:ext cx="1622275" cy="633699"/>
          </a:xfrm>
          <a:prstGeom prst="rect">
            <a:avLst/>
          </a:prstGeom>
          <a:noFill/>
          <a:ln>
            <a:noFill/>
          </a:ln>
        </p:spPr>
      </p:pic>
    </p:spTree>
    <p:extLst>
      <p:ext uri="{BB962C8B-B14F-4D97-AF65-F5344CB8AC3E}">
        <p14:creationId xmlns:p14="http://schemas.microsoft.com/office/powerpoint/2010/main" val="12770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0;p46">
            <a:extLst>
              <a:ext uri="{FF2B5EF4-FFF2-40B4-BE49-F238E27FC236}">
                <a16:creationId xmlns:a16="http://schemas.microsoft.com/office/drawing/2014/main" id="{DDDC4939-ACF6-F3EF-96EC-FE0ADBCFA82E}"/>
              </a:ext>
            </a:extLst>
          </p:cNvPr>
          <p:cNvSpPr txBox="1">
            <a:spLocks/>
          </p:cNvSpPr>
          <p:nvPr/>
        </p:nvSpPr>
        <p:spPr>
          <a:xfrm>
            <a:off x="1798219" y="1238284"/>
            <a:ext cx="5564658" cy="15091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8000"/>
              <a:buFont typeface="JetBrains Mono"/>
              <a:buNone/>
              <a:defRPr sz="8000" b="1" i="0" u="none" strike="noStrike" cap="none">
                <a:solidFill>
                  <a:schemeClr val="dk1"/>
                </a:solidFill>
                <a:latin typeface="JetBrains Mono"/>
                <a:ea typeface="JetBrains Mono"/>
                <a:cs typeface="JetBrains Mono"/>
                <a:sym typeface="JetBrains Mono"/>
              </a:defRPr>
            </a:lvl1pPr>
            <a:lvl2pPr marR="0" lvl="1" algn="l" rtl="0">
              <a:lnSpc>
                <a:spcPct val="100000"/>
              </a:lnSpc>
              <a:spcBef>
                <a:spcPts val="0"/>
              </a:spcBef>
              <a:spcAft>
                <a:spcPts val="0"/>
              </a:spcAft>
              <a:buClr>
                <a:schemeClr val="dk1"/>
              </a:buClr>
              <a:buSzPts val="4800"/>
              <a:buFont typeface="JetBrains Mono"/>
              <a:buNone/>
              <a:defRPr sz="4800" b="1" i="0" u="none" strike="noStrike" cap="none">
                <a:solidFill>
                  <a:schemeClr val="dk1"/>
                </a:solidFill>
                <a:latin typeface="JetBrains Mono"/>
                <a:ea typeface="JetBrains Mono"/>
                <a:cs typeface="JetBrains Mono"/>
                <a:sym typeface="JetBrains Mono"/>
              </a:defRPr>
            </a:lvl2pPr>
            <a:lvl3pPr marR="0" lvl="2" algn="l" rtl="0">
              <a:lnSpc>
                <a:spcPct val="100000"/>
              </a:lnSpc>
              <a:spcBef>
                <a:spcPts val="0"/>
              </a:spcBef>
              <a:spcAft>
                <a:spcPts val="0"/>
              </a:spcAft>
              <a:buClr>
                <a:schemeClr val="dk1"/>
              </a:buClr>
              <a:buSzPts val="4800"/>
              <a:buFont typeface="JetBrains Mono"/>
              <a:buNone/>
              <a:defRPr sz="4800" b="1" i="0" u="none" strike="noStrike" cap="none">
                <a:solidFill>
                  <a:schemeClr val="dk1"/>
                </a:solidFill>
                <a:latin typeface="JetBrains Mono"/>
                <a:ea typeface="JetBrains Mono"/>
                <a:cs typeface="JetBrains Mono"/>
                <a:sym typeface="JetBrains Mono"/>
              </a:defRPr>
            </a:lvl3pPr>
            <a:lvl4pPr marR="0" lvl="3" algn="l" rtl="0">
              <a:lnSpc>
                <a:spcPct val="100000"/>
              </a:lnSpc>
              <a:spcBef>
                <a:spcPts val="0"/>
              </a:spcBef>
              <a:spcAft>
                <a:spcPts val="0"/>
              </a:spcAft>
              <a:buClr>
                <a:schemeClr val="dk1"/>
              </a:buClr>
              <a:buSzPts val="4800"/>
              <a:buFont typeface="JetBrains Mono"/>
              <a:buNone/>
              <a:defRPr sz="4800" b="1" i="0" u="none" strike="noStrike" cap="none">
                <a:solidFill>
                  <a:schemeClr val="dk1"/>
                </a:solidFill>
                <a:latin typeface="JetBrains Mono"/>
                <a:ea typeface="JetBrains Mono"/>
                <a:cs typeface="JetBrains Mono"/>
                <a:sym typeface="JetBrains Mono"/>
              </a:defRPr>
            </a:lvl4pPr>
            <a:lvl5pPr marR="0" lvl="4" algn="l" rtl="0">
              <a:lnSpc>
                <a:spcPct val="100000"/>
              </a:lnSpc>
              <a:spcBef>
                <a:spcPts val="0"/>
              </a:spcBef>
              <a:spcAft>
                <a:spcPts val="0"/>
              </a:spcAft>
              <a:buClr>
                <a:schemeClr val="dk1"/>
              </a:buClr>
              <a:buSzPts val="4800"/>
              <a:buFont typeface="JetBrains Mono"/>
              <a:buNone/>
              <a:defRPr sz="4800" b="1" i="0" u="none" strike="noStrike" cap="none">
                <a:solidFill>
                  <a:schemeClr val="dk1"/>
                </a:solidFill>
                <a:latin typeface="JetBrains Mono"/>
                <a:ea typeface="JetBrains Mono"/>
                <a:cs typeface="JetBrains Mono"/>
                <a:sym typeface="JetBrains Mono"/>
              </a:defRPr>
            </a:lvl5pPr>
            <a:lvl6pPr marR="0" lvl="5" algn="l" rtl="0">
              <a:lnSpc>
                <a:spcPct val="100000"/>
              </a:lnSpc>
              <a:spcBef>
                <a:spcPts val="0"/>
              </a:spcBef>
              <a:spcAft>
                <a:spcPts val="0"/>
              </a:spcAft>
              <a:buClr>
                <a:schemeClr val="dk1"/>
              </a:buClr>
              <a:buSzPts val="4800"/>
              <a:buFont typeface="JetBrains Mono"/>
              <a:buNone/>
              <a:defRPr sz="4800" b="1" i="0" u="none" strike="noStrike" cap="none">
                <a:solidFill>
                  <a:schemeClr val="dk1"/>
                </a:solidFill>
                <a:latin typeface="JetBrains Mono"/>
                <a:ea typeface="JetBrains Mono"/>
                <a:cs typeface="JetBrains Mono"/>
                <a:sym typeface="JetBrains Mono"/>
              </a:defRPr>
            </a:lvl6pPr>
            <a:lvl7pPr marR="0" lvl="6" algn="l" rtl="0">
              <a:lnSpc>
                <a:spcPct val="100000"/>
              </a:lnSpc>
              <a:spcBef>
                <a:spcPts val="0"/>
              </a:spcBef>
              <a:spcAft>
                <a:spcPts val="0"/>
              </a:spcAft>
              <a:buClr>
                <a:schemeClr val="dk1"/>
              </a:buClr>
              <a:buSzPts val="4800"/>
              <a:buFont typeface="JetBrains Mono"/>
              <a:buNone/>
              <a:defRPr sz="4800" b="1" i="0" u="none" strike="noStrike" cap="none">
                <a:solidFill>
                  <a:schemeClr val="dk1"/>
                </a:solidFill>
                <a:latin typeface="JetBrains Mono"/>
                <a:ea typeface="JetBrains Mono"/>
                <a:cs typeface="JetBrains Mono"/>
                <a:sym typeface="JetBrains Mono"/>
              </a:defRPr>
            </a:lvl7pPr>
            <a:lvl8pPr marR="0" lvl="7" algn="l" rtl="0">
              <a:lnSpc>
                <a:spcPct val="100000"/>
              </a:lnSpc>
              <a:spcBef>
                <a:spcPts val="0"/>
              </a:spcBef>
              <a:spcAft>
                <a:spcPts val="0"/>
              </a:spcAft>
              <a:buClr>
                <a:schemeClr val="dk1"/>
              </a:buClr>
              <a:buSzPts val="4800"/>
              <a:buFont typeface="JetBrains Mono"/>
              <a:buNone/>
              <a:defRPr sz="4800" b="1" i="0" u="none" strike="noStrike" cap="none">
                <a:solidFill>
                  <a:schemeClr val="dk1"/>
                </a:solidFill>
                <a:latin typeface="JetBrains Mono"/>
                <a:ea typeface="JetBrains Mono"/>
                <a:cs typeface="JetBrains Mono"/>
                <a:sym typeface="JetBrains Mono"/>
              </a:defRPr>
            </a:lvl8pPr>
            <a:lvl9pPr marR="0" lvl="8" algn="l" rtl="0">
              <a:lnSpc>
                <a:spcPct val="100000"/>
              </a:lnSpc>
              <a:spcBef>
                <a:spcPts val="0"/>
              </a:spcBef>
              <a:spcAft>
                <a:spcPts val="0"/>
              </a:spcAft>
              <a:buClr>
                <a:schemeClr val="dk1"/>
              </a:buClr>
              <a:buSzPts val="4800"/>
              <a:buFont typeface="JetBrains Mono"/>
              <a:buNone/>
              <a:defRPr sz="4800" b="1" i="0" u="none" strike="noStrike" cap="none">
                <a:solidFill>
                  <a:schemeClr val="dk1"/>
                </a:solidFill>
                <a:latin typeface="JetBrains Mono"/>
                <a:ea typeface="JetBrains Mono"/>
                <a:cs typeface="JetBrains Mono"/>
                <a:sym typeface="JetBrains Mono"/>
              </a:defRPr>
            </a:lvl9pPr>
          </a:lstStyle>
          <a:p>
            <a:r>
              <a:rPr lang="en-IN" dirty="0"/>
              <a:t>Thanks!</a:t>
            </a:r>
          </a:p>
        </p:txBody>
      </p:sp>
      <p:sp>
        <p:nvSpPr>
          <p:cNvPr id="4" name="Google Shape;521;p46">
            <a:extLst>
              <a:ext uri="{FF2B5EF4-FFF2-40B4-BE49-F238E27FC236}">
                <a16:creationId xmlns:a16="http://schemas.microsoft.com/office/drawing/2014/main" id="{97E18343-D09F-3D19-BFCC-7E07147A45F7}"/>
              </a:ext>
            </a:extLst>
          </p:cNvPr>
          <p:cNvSpPr txBox="1">
            <a:spLocks/>
          </p:cNvSpPr>
          <p:nvPr/>
        </p:nvSpPr>
        <p:spPr>
          <a:xfrm>
            <a:off x="2596747" y="3195032"/>
            <a:ext cx="4448100" cy="931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highlight>
                  <a:schemeClr val="dk2"/>
                </a:highlight>
              </a:rPr>
              <a:t>Do you have any questions?</a:t>
            </a:r>
          </a:p>
        </p:txBody>
      </p:sp>
      <p:grpSp>
        <p:nvGrpSpPr>
          <p:cNvPr id="5" name="Google Shape;526;p46">
            <a:extLst>
              <a:ext uri="{FF2B5EF4-FFF2-40B4-BE49-F238E27FC236}">
                <a16:creationId xmlns:a16="http://schemas.microsoft.com/office/drawing/2014/main" id="{9ED6DCD6-E6EC-A622-A406-35BB6C1037D1}"/>
              </a:ext>
            </a:extLst>
          </p:cNvPr>
          <p:cNvGrpSpPr/>
          <p:nvPr/>
        </p:nvGrpSpPr>
        <p:grpSpPr>
          <a:xfrm flipH="1">
            <a:off x="181235" y="3795392"/>
            <a:ext cx="1616984" cy="1617198"/>
            <a:chOff x="-714775" y="-690550"/>
            <a:chExt cx="2141700" cy="2141700"/>
          </a:xfrm>
        </p:grpSpPr>
        <p:sp>
          <p:nvSpPr>
            <p:cNvPr id="6" name="Google Shape;527;p46">
              <a:extLst>
                <a:ext uri="{FF2B5EF4-FFF2-40B4-BE49-F238E27FC236}">
                  <a16:creationId xmlns:a16="http://schemas.microsoft.com/office/drawing/2014/main" id="{4258DE18-32B4-0AF7-6EE8-8A5E37065B96}"/>
                </a:ext>
              </a:extLst>
            </p:cNvPr>
            <p:cNvSpPr/>
            <p:nvPr/>
          </p:nvSpPr>
          <p:spPr>
            <a:xfrm>
              <a:off x="-714775" y="-690550"/>
              <a:ext cx="2141700" cy="2141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28;p46">
              <a:extLst>
                <a:ext uri="{FF2B5EF4-FFF2-40B4-BE49-F238E27FC236}">
                  <a16:creationId xmlns:a16="http://schemas.microsoft.com/office/drawing/2014/main" id="{8F05B57E-446F-D8F5-B959-2281A77CB134}"/>
                </a:ext>
              </a:extLst>
            </p:cNvPr>
            <p:cNvSpPr/>
            <p:nvPr/>
          </p:nvSpPr>
          <p:spPr>
            <a:xfrm>
              <a:off x="-484075" y="-459850"/>
              <a:ext cx="1680300" cy="168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529;p46">
            <a:extLst>
              <a:ext uri="{FF2B5EF4-FFF2-40B4-BE49-F238E27FC236}">
                <a16:creationId xmlns:a16="http://schemas.microsoft.com/office/drawing/2014/main" id="{4C9CC6BC-9C47-83B8-EBBC-D2067C272DB4}"/>
              </a:ext>
            </a:extLst>
          </p:cNvPr>
          <p:cNvPicPr preferRelativeResize="0"/>
          <p:nvPr/>
        </p:nvPicPr>
        <p:blipFill>
          <a:blip r:embed="rId2">
            <a:alphaModFix/>
          </a:blip>
          <a:stretch>
            <a:fillRect/>
          </a:stretch>
        </p:blipFill>
        <p:spPr>
          <a:xfrm flipH="1">
            <a:off x="-519757" y="4333398"/>
            <a:ext cx="1385434" cy="541200"/>
          </a:xfrm>
          <a:prstGeom prst="rect">
            <a:avLst/>
          </a:prstGeom>
          <a:noFill/>
          <a:ln>
            <a:noFill/>
          </a:ln>
        </p:spPr>
      </p:pic>
      <p:grpSp>
        <p:nvGrpSpPr>
          <p:cNvPr id="9" name="Google Shape;530;p46">
            <a:extLst>
              <a:ext uri="{FF2B5EF4-FFF2-40B4-BE49-F238E27FC236}">
                <a16:creationId xmlns:a16="http://schemas.microsoft.com/office/drawing/2014/main" id="{ECDE55DE-50A4-968D-8FC7-83994DA424D4}"/>
              </a:ext>
            </a:extLst>
          </p:cNvPr>
          <p:cNvGrpSpPr/>
          <p:nvPr/>
        </p:nvGrpSpPr>
        <p:grpSpPr>
          <a:xfrm>
            <a:off x="7611955" y="2313300"/>
            <a:ext cx="516900" cy="516900"/>
            <a:chOff x="8172330" y="2673275"/>
            <a:chExt cx="516900" cy="516900"/>
          </a:xfrm>
        </p:grpSpPr>
        <p:sp>
          <p:nvSpPr>
            <p:cNvPr id="10" name="Google Shape;531;p46">
              <a:extLst>
                <a:ext uri="{FF2B5EF4-FFF2-40B4-BE49-F238E27FC236}">
                  <a16:creationId xmlns:a16="http://schemas.microsoft.com/office/drawing/2014/main" id="{DE34CA21-645D-45BD-992A-EFC24E2FF589}"/>
                </a:ext>
              </a:extLst>
            </p:cNvPr>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2;p46">
              <a:extLst>
                <a:ext uri="{FF2B5EF4-FFF2-40B4-BE49-F238E27FC236}">
                  <a16:creationId xmlns:a16="http://schemas.microsoft.com/office/drawing/2014/main" id="{67AFCDA3-4BA3-EA75-D984-0DBC632273D2}"/>
                </a:ext>
              </a:extLst>
            </p:cNvPr>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9061353"/>
      </p:ext>
    </p:extLst>
  </p:cSld>
  <p:clrMapOvr>
    <a:masterClrMapping/>
  </p:clrMapOvr>
</p:sld>
</file>

<file path=ppt/theme/theme1.xml><?xml version="1.0" encoding="utf-8"?>
<a:theme xmlns:a="http://schemas.openxmlformats.org/drawingml/2006/main" name="Bank Loan Pitch Deck by Slidesgo">
  <a:themeElements>
    <a:clrScheme name="Simple Light">
      <a:dk1>
        <a:srgbClr val="111010"/>
      </a:dk1>
      <a:lt1>
        <a:srgbClr val="F3F3F3"/>
      </a:lt1>
      <a:dk2>
        <a:srgbClr val="FFD966"/>
      </a:dk2>
      <a:lt2>
        <a:srgbClr val="C9B576"/>
      </a:lt2>
      <a:accent1>
        <a:srgbClr val="9E9D9D"/>
      </a:accent1>
      <a:accent2>
        <a:srgbClr val="434343"/>
      </a:accent2>
      <a:accent3>
        <a:srgbClr val="FFFFFF"/>
      </a:accent3>
      <a:accent4>
        <a:srgbClr val="FFFFFF"/>
      </a:accent4>
      <a:accent5>
        <a:srgbClr val="FFFFFF"/>
      </a:accent5>
      <a:accent6>
        <a:srgbClr val="FFFFFF"/>
      </a:accent6>
      <a:hlink>
        <a:srgbClr val="11101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242</Words>
  <Application>Microsoft Office PowerPoint</Application>
  <PresentationFormat>On-screen Show (16:9)</PresentationFormat>
  <Paragraphs>20</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Inter Medium</vt:lpstr>
      <vt:lpstr>JetBrains Mono</vt:lpstr>
      <vt:lpstr>Arial</vt:lpstr>
      <vt:lpstr>Bank Loan Pitch Deck by Slidesgo</vt:lpstr>
      <vt:lpstr>Efficient Data Retrieval</vt:lpstr>
      <vt:lpstr>Introduction</vt:lpstr>
      <vt:lpstr>Understanding about Website</vt:lpstr>
      <vt:lpstr>Challenges</vt:lpstr>
      <vt:lpstr>Tools for website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Data Retrieval</dc:title>
  <dc:creator>Hepin Ponkiya</dc:creator>
  <cp:lastModifiedBy>Hepin Ponkiya</cp:lastModifiedBy>
  <cp:revision>5</cp:revision>
  <dcterms:modified xsi:type="dcterms:W3CDTF">2023-08-26T07:30:05Z</dcterms:modified>
</cp:coreProperties>
</file>