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463"/>
    <p:restoredTop sz="95588"/>
  </p:normalViewPr>
  <p:slideViewPr>
    <p:cSldViewPr snapToGrid="0" snapToObjects="1">
      <p:cViewPr varScale="1">
        <p:scale>
          <a:sx n="53" d="100"/>
          <a:sy n="53" d="100"/>
        </p:scale>
        <p:origin x="192" y="1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1/15/20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1/15/20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B544-41E3-1F4A-B8F0-6AC907F26A7C}"/>
              </a:ext>
            </a:extLst>
          </p:cNvPr>
          <p:cNvSpPr>
            <a:spLocks noGrp="1"/>
          </p:cNvSpPr>
          <p:nvPr>
            <p:ph type="ctrTitle"/>
          </p:nvPr>
        </p:nvSpPr>
        <p:spPr/>
        <p:txBody>
          <a:bodyPr/>
          <a:lstStyle/>
          <a:p>
            <a:r>
              <a:rPr lang="en-US" dirty="0"/>
              <a:t>Cuisine Diversity in NYC</a:t>
            </a:r>
          </a:p>
        </p:txBody>
      </p:sp>
      <p:sp>
        <p:nvSpPr>
          <p:cNvPr id="3" name="Subtitle 2">
            <a:extLst>
              <a:ext uri="{FF2B5EF4-FFF2-40B4-BE49-F238E27FC236}">
                <a16:creationId xmlns:a16="http://schemas.microsoft.com/office/drawing/2014/main" id="{36D92E54-230C-8748-A912-936039434FA7}"/>
              </a:ext>
            </a:extLst>
          </p:cNvPr>
          <p:cNvSpPr>
            <a:spLocks noGrp="1"/>
          </p:cNvSpPr>
          <p:nvPr>
            <p:ph type="subTitle" idx="1"/>
          </p:nvPr>
        </p:nvSpPr>
        <p:spPr/>
        <p:txBody>
          <a:bodyPr/>
          <a:lstStyle/>
          <a:p>
            <a:r>
              <a:rPr lang="en-US" dirty="0"/>
              <a:t>Jen Eden </a:t>
            </a:r>
          </a:p>
          <a:p>
            <a:r>
              <a:rPr lang="en-US" dirty="0"/>
              <a:t>Jan 15, 2020</a:t>
            </a:r>
          </a:p>
        </p:txBody>
      </p:sp>
    </p:spTree>
    <p:extLst>
      <p:ext uri="{BB962C8B-B14F-4D97-AF65-F5344CB8AC3E}">
        <p14:creationId xmlns:p14="http://schemas.microsoft.com/office/powerpoint/2010/main" val="1437480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01503-057A-B740-B82B-9E57C8A988BB}"/>
              </a:ext>
            </a:extLst>
          </p:cNvPr>
          <p:cNvSpPr>
            <a:spLocks noGrp="1"/>
          </p:cNvSpPr>
          <p:nvPr>
            <p:ph type="title"/>
          </p:nvPr>
        </p:nvSpPr>
        <p:spPr/>
        <p:txBody>
          <a:bodyPr/>
          <a:lstStyle/>
          <a:p>
            <a:r>
              <a:rPr lang="en-US" dirty="0"/>
              <a:t>Clusters</a:t>
            </a:r>
          </a:p>
        </p:txBody>
      </p:sp>
      <p:sp>
        <p:nvSpPr>
          <p:cNvPr id="3" name="Content Placeholder 2">
            <a:extLst>
              <a:ext uri="{FF2B5EF4-FFF2-40B4-BE49-F238E27FC236}">
                <a16:creationId xmlns:a16="http://schemas.microsoft.com/office/drawing/2014/main" id="{5B5C004E-1B4F-BE49-A3BA-B8C94EC37AE6}"/>
              </a:ext>
            </a:extLst>
          </p:cNvPr>
          <p:cNvSpPr>
            <a:spLocks noGrp="1"/>
          </p:cNvSpPr>
          <p:nvPr>
            <p:ph idx="1"/>
          </p:nvPr>
        </p:nvSpPr>
        <p:spPr/>
        <p:txBody>
          <a:bodyPr>
            <a:normAutofit lnSpcReduction="10000"/>
          </a:bodyPr>
          <a:lstStyle/>
          <a:p>
            <a:r>
              <a:rPr lang="en-US" dirty="0"/>
              <a:t>Cluster 0 = Korean</a:t>
            </a:r>
          </a:p>
          <a:p>
            <a:r>
              <a:rPr lang="en-US" dirty="0"/>
              <a:t>Cluster 1 = Fast Food</a:t>
            </a:r>
          </a:p>
          <a:p>
            <a:r>
              <a:rPr lang="en-US" dirty="0"/>
              <a:t>Cluster 2 = Caribbean</a:t>
            </a:r>
          </a:p>
          <a:p>
            <a:r>
              <a:rPr lang="en-US" dirty="0"/>
              <a:t>Cluster 3 = Italian</a:t>
            </a:r>
          </a:p>
          <a:p>
            <a:r>
              <a:rPr lang="en-US" dirty="0"/>
              <a:t>Cluster 4 = American</a:t>
            </a:r>
          </a:p>
          <a:p>
            <a:r>
              <a:rPr lang="en-US" dirty="0"/>
              <a:t>Cluster 5 = </a:t>
            </a:r>
            <a:r>
              <a:rPr lang="en-US" dirty="0" err="1"/>
              <a:t>PIzza</a:t>
            </a:r>
            <a:endParaRPr lang="en-US" dirty="0"/>
          </a:p>
          <a:p>
            <a:r>
              <a:rPr lang="en-US" dirty="0"/>
              <a:t>Cluster 6 – American</a:t>
            </a:r>
          </a:p>
          <a:p>
            <a:r>
              <a:rPr lang="en-US" dirty="0"/>
              <a:t>Cluster 7 = Chinese</a:t>
            </a:r>
          </a:p>
        </p:txBody>
      </p:sp>
    </p:spTree>
    <p:extLst>
      <p:ext uri="{BB962C8B-B14F-4D97-AF65-F5344CB8AC3E}">
        <p14:creationId xmlns:p14="http://schemas.microsoft.com/office/powerpoint/2010/main" val="3236187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0A8EC-04A3-FA42-9502-B7FB93EF9F5A}"/>
              </a:ext>
            </a:extLst>
          </p:cNvPr>
          <p:cNvSpPr>
            <a:spLocks noGrp="1"/>
          </p:cNvSpPr>
          <p:nvPr>
            <p:ph type="title"/>
          </p:nvPr>
        </p:nvSpPr>
        <p:spPr/>
        <p:txBody>
          <a:bodyPr/>
          <a:lstStyle/>
          <a:p>
            <a:r>
              <a:rPr lang="en-US" dirty="0"/>
              <a:t>NYC</a:t>
            </a:r>
          </a:p>
        </p:txBody>
      </p:sp>
      <p:sp>
        <p:nvSpPr>
          <p:cNvPr id="3" name="Content Placeholder 2">
            <a:extLst>
              <a:ext uri="{FF2B5EF4-FFF2-40B4-BE49-F238E27FC236}">
                <a16:creationId xmlns:a16="http://schemas.microsoft.com/office/drawing/2014/main" id="{0774A9DC-A6B1-3746-9A11-9767D84CA8DF}"/>
              </a:ext>
            </a:extLst>
          </p:cNvPr>
          <p:cNvSpPr>
            <a:spLocks noGrp="1"/>
          </p:cNvSpPr>
          <p:nvPr>
            <p:ph idx="1"/>
          </p:nvPr>
        </p:nvSpPr>
        <p:spPr/>
        <p:txBody>
          <a:bodyPr>
            <a:normAutofit/>
          </a:bodyPr>
          <a:lstStyle/>
          <a:p>
            <a:r>
              <a:rPr lang="en-US" dirty="0"/>
              <a:t>New York City is the most populous city in the United States, home to over 8.6 million people and over 800 languages. Undoubtedly, food diversity is an important part of a diverse metropolis. The idea of this project is to categorically segment the neighborhoods of New York City into major clusters and examine their cuisines. The intention with this analysis is to examine the neighborhood cluster's food habits and taste. Further examination might reveal if food has any relationship with the diversity of a neighborhood.</a:t>
            </a:r>
          </a:p>
        </p:txBody>
      </p:sp>
    </p:spTree>
    <p:extLst>
      <p:ext uri="{BB962C8B-B14F-4D97-AF65-F5344CB8AC3E}">
        <p14:creationId xmlns:p14="http://schemas.microsoft.com/office/powerpoint/2010/main" val="280754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92AA-AAE7-5C47-A997-5C448C4C5FFB}"/>
              </a:ext>
            </a:extLst>
          </p:cNvPr>
          <p:cNvSpPr>
            <a:spLocks noGrp="1"/>
          </p:cNvSpPr>
          <p:nvPr>
            <p:ph type="title"/>
          </p:nvPr>
        </p:nvSpPr>
        <p:spPr/>
        <p:txBody>
          <a:bodyPr/>
          <a:lstStyle/>
          <a:p>
            <a:r>
              <a:rPr lang="en-US" dirty="0"/>
              <a:t>Data plan</a:t>
            </a:r>
          </a:p>
        </p:txBody>
      </p:sp>
      <p:sp>
        <p:nvSpPr>
          <p:cNvPr id="3" name="Content Placeholder 2">
            <a:extLst>
              <a:ext uri="{FF2B5EF4-FFF2-40B4-BE49-F238E27FC236}">
                <a16:creationId xmlns:a16="http://schemas.microsoft.com/office/drawing/2014/main" id="{C36BBAE4-9D44-9B4E-A3AC-C4C674943457}"/>
              </a:ext>
            </a:extLst>
          </p:cNvPr>
          <p:cNvSpPr>
            <a:spLocks noGrp="1"/>
          </p:cNvSpPr>
          <p:nvPr>
            <p:ph idx="1"/>
          </p:nvPr>
        </p:nvSpPr>
        <p:spPr/>
        <p:txBody>
          <a:bodyPr/>
          <a:lstStyle/>
          <a:p>
            <a:r>
              <a:rPr lang="en-US" dirty="0"/>
              <a:t>This project will help to understand the diversity of a neighborhood by leveraging venue data from </a:t>
            </a:r>
            <a:r>
              <a:rPr lang="en-US" dirty="0" err="1"/>
              <a:t>Foursquare’s</a:t>
            </a:r>
            <a:r>
              <a:rPr lang="en-US" dirty="0"/>
              <a:t> ‘Places API’ and ‘k-means clustering’ machine learning algorithm. Exploratory Data Analysis will help to discover further about the culture and diversity of the neighborhood. This project can be utilized by a new food vendor who is willing to open his or her restaurant in a particular neighborhood. Likewise government authorities may examine and study New York City's culture diversity better.</a:t>
            </a:r>
          </a:p>
        </p:txBody>
      </p:sp>
    </p:spTree>
    <p:extLst>
      <p:ext uri="{BB962C8B-B14F-4D97-AF65-F5344CB8AC3E}">
        <p14:creationId xmlns:p14="http://schemas.microsoft.com/office/powerpoint/2010/main" val="3551048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41E5-72C2-104F-9E2F-490D6F5B819D}"/>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57E7A8E6-0052-7A4C-92E0-E997E53B566D}"/>
              </a:ext>
            </a:extLst>
          </p:cNvPr>
          <p:cNvSpPr>
            <a:spLocks noGrp="1"/>
          </p:cNvSpPr>
          <p:nvPr>
            <p:ph idx="1"/>
          </p:nvPr>
        </p:nvSpPr>
        <p:spPr/>
        <p:txBody>
          <a:bodyPr/>
          <a:lstStyle/>
          <a:p>
            <a:r>
              <a:rPr lang="en-US" dirty="0"/>
              <a:t>New York City Dataset Link: </a:t>
            </a:r>
          </a:p>
          <a:p>
            <a:pPr lvl="1"/>
            <a:r>
              <a:rPr lang="en-US" dirty="0"/>
              <a:t>https://</a:t>
            </a:r>
            <a:r>
              <a:rPr lang="en-US" dirty="0" err="1"/>
              <a:t>geo.nyu.edu</a:t>
            </a:r>
            <a:r>
              <a:rPr lang="en-US" dirty="0"/>
              <a:t>/catalog/nyu_2451_34572 Description: This New York City Neighborhood Names point file was created as a guide to New York City’s neighborhoods that appear on the web resource, “New York: A City of Neighborhoods.” </a:t>
            </a:r>
          </a:p>
          <a:p>
            <a:r>
              <a:rPr lang="en-US" dirty="0"/>
              <a:t>Foursquare API: Link:</a:t>
            </a:r>
          </a:p>
          <a:p>
            <a:pPr lvl="1"/>
            <a:r>
              <a:rPr lang="en-US" dirty="0"/>
              <a:t> https://</a:t>
            </a:r>
            <a:r>
              <a:rPr lang="en-US" dirty="0" err="1"/>
              <a:t>developer.foursquare.com</a:t>
            </a:r>
            <a:r>
              <a:rPr lang="en-US" dirty="0"/>
              <a:t>/docs Description: Foursquare API, a location data provider, will be used to make RESTful API calls to retrieve data about venues in different neighborhoods.</a:t>
            </a:r>
          </a:p>
        </p:txBody>
      </p:sp>
    </p:spTree>
    <p:extLst>
      <p:ext uri="{BB962C8B-B14F-4D97-AF65-F5344CB8AC3E}">
        <p14:creationId xmlns:p14="http://schemas.microsoft.com/office/powerpoint/2010/main" val="2924885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EBBA-4289-1644-B257-DB08D7AB5058}"/>
              </a:ext>
            </a:extLst>
          </p:cNvPr>
          <p:cNvSpPr>
            <a:spLocks noGrp="1"/>
          </p:cNvSpPr>
          <p:nvPr>
            <p:ph type="title"/>
          </p:nvPr>
        </p:nvSpPr>
        <p:spPr/>
        <p:txBody>
          <a:bodyPr/>
          <a:lstStyle/>
          <a:p>
            <a:r>
              <a:rPr lang="en-US" dirty="0"/>
              <a:t>Explore the city</a:t>
            </a:r>
          </a:p>
        </p:txBody>
      </p:sp>
      <p:sp>
        <p:nvSpPr>
          <p:cNvPr id="3" name="Content Placeholder 2">
            <a:extLst>
              <a:ext uri="{FF2B5EF4-FFF2-40B4-BE49-F238E27FC236}">
                <a16:creationId xmlns:a16="http://schemas.microsoft.com/office/drawing/2014/main" id="{3F1D2F2E-E9F5-BD48-A3A3-0FD52478A56B}"/>
              </a:ext>
            </a:extLst>
          </p:cNvPr>
          <p:cNvSpPr>
            <a:spLocks noGrp="1"/>
          </p:cNvSpPr>
          <p:nvPr>
            <p:ph idx="1"/>
          </p:nvPr>
        </p:nvSpPr>
        <p:spPr/>
        <p:txBody>
          <a:bodyPr/>
          <a:lstStyle/>
          <a:p>
            <a:r>
              <a:rPr lang="en-US" dirty="0"/>
              <a:t>To segment the neighborhoods of NYC, a dataset with latitudes and longitudes of each neighborhood is required. </a:t>
            </a:r>
          </a:p>
          <a:p>
            <a:r>
              <a:rPr lang="en-US" dirty="0"/>
              <a:t>The python dictionary is transformed into a pandas </a:t>
            </a:r>
            <a:r>
              <a:rPr lang="en-US" dirty="0" err="1"/>
              <a:t>dataframe</a:t>
            </a:r>
            <a:r>
              <a:rPr lang="en-US" dirty="0"/>
              <a:t> and the data looped through in order to fill in the information.</a:t>
            </a:r>
          </a:p>
          <a:p>
            <a:r>
              <a:rPr lang="en-US" dirty="0"/>
              <a:t>After analysis, 5 boroughs and 306 neighborhoods were identified </a:t>
            </a:r>
          </a:p>
          <a:p>
            <a:pPr marL="0" indent="0">
              <a:buNone/>
            </a:pPr>
            <a:endParaRPr lang="en-US" dirty="0"/>
          </a:p>
        </p:txBody>
      </p:sp>
    </p:spTree>
    <p:extLst>
      <p:ext uri="{BB962C8B-B14F-4D97-AF65-F5344CB8AC3E}">
        <p14:creationId xmlns:p14="http://schemas.microsoft.com/office/powerpoint/2010/main" val="1812787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C3E86-99F3-1343-AC86-901914692CD9}"/>
              </a:ext>
            </a:extLst>
          </p:cNvPr>
          <p:cNvSpPr>
            <a:spLocks noGrp="1"/>
          </p:cNvSpPr>
          <p:nvPr>
            <p:ph type="title"/>
          </p:nvPr>
        </p:nvSpPr>
        <p:spPr/>
        <p:txBody>
          <a:bodyPr/>
          <a:lstStyle/>
          <a:p>
            <a:r>
              <a:rPr lang="en-US" dirty="0"/>
              <a:t>Folium library</a:t>
            </a:r>
          </a:p>
        </p:txBody>
      </p:sp>
      <p:pic>
        <p:nvPicPr>
          <p:cNvPr id="5" name="Content Placeholder 4" descr="A close up of a map&#10;&#10;Description automatically generated">
            <a:extLst>
              <a:ext uri="{FF2B5EF4-FFF2-40B4-BE49-F238E27FC236}">
                <a16:creationId xmlns:a16="http://schemas.microsoft.com/office/drawing/2014/main" id="{FD00A084-5D34-004B-AC04-FBD6DD812182}"/>
              </a:ext>
            </a:extLst>
          </p:cNvPr>
          <p:cNvPicPr>
            <a:picLocks noGrp="1" noChangeAspect="1"/>
          </p:cNvPicPr>
          <p:nvPr>
            <p:ph idx="1"/>
          </p:nvPr>
        </p:nvPicPr>
        <p:blipFill>
          <a:blip r:embed="rId2"/>
          <a:stretch>
            <a:fillRect/>
          </a:stretch>
        </p:blipFill>
        <p:spPr>
          <a:xfrm>
            <a:off x="1651651" y="2055024"/>
            <a:ext cx="7671199" cy="4562345"/>
          </a:xfrm>
        </p:spPr>
      </p:pic>
    </p:spTree>
    <p:extLst>
      <p:ext uri="{BB962C8B-B14F-4D97-AF65-F5344CB8AC3E}">
        <p14:creationId xmlns:p14="http://schemas.microsoft.com/office/powerpoint/2010/main" val="2989179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329D5-3962-D442-9EC7-3D17CC0D73D7}"/>
              </a:ext>
            </a:extLst>
          </p:cNvPr>
          <p:cNvSpPr>
            <a:spLocks noGrp="1"/>
          </p:cNvSpPr>
          <p:nvPr>
            <p:ph type="title"/>
          </p:nvPr>
        </p:nvSpPr>
        <p:spPr/>
        <p:txBody>
          <a:bodyPr/>
          <a:lstStyle/>
          <a:p>
            <a:r>
              <a:rPr lang="en-US" dirty="0" err="1"/>
              <a:t>GetNearbyFood</a:t>
            </a: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F9F47E5E-CE60-E24B-B842-37F6E09C73B5}"/>
              </a:ext>
            </a:extLst>
          </p:cNvPr>
          <p:cNvPicPr>
            <a:picLocks noGrp="1" noChangeAspect="1"/>
          </p:cNvPicPr>
          <p:nvPr>
            <p:ph idx="1"/>
          </p:nvPr>
        </p:nvPicPr>
        <p:blipFill>
          <a:blip r:embed="rId2"/>
          <a:stretch>
            <a:fillRect/>
          </a:stretch>
        </p:blipFill>
        <p:spPr>
          <a:xfrm>
            <a:off x="4764505" y="3797770"/>
            <a:ext cx="7182004" cy="2697809"/>
          </a:xfrm>
        </p:spPr>
      </p:pic>
      <p:sp>
        <p:nvSpPr>
          <p:cNvPr id="6" name="Rectangle 5">
            <a:extLst>
              <a:ext uri="{FF2B5EF4-FFF2-40B4-BE49-F238E27FC236}">
                <a16:creationId xmlns:a16="http://schemas.microsoft.com/office/drawing/2014/main" id="{4772A2F7-B0D8-F045-A262-3924B301F88F}"/>
              </a:ext>
            </a:extLst>
          </p:cNvPr>
          <p:cNvSpPr/>
          <p:nvPr/>
        </p:nvSpPr>
        <p:spPr>
          <a:xfrm>
            <a:off x="680321" y="2321566"/>
            <a:ext cx="11266188" cy="1200329"/>
          </a:xfrm>
          <a:prstGeom prst="rect">
            <a:avLst/>
          </a:prstGeom>
        </p:spPr>
        <p:txBody>
          <a:bodyPr wrap="square">
            <a:spAutoFit/>
          </a:bodyPr>
          <a:lstStyle/>
          <a:p>
            <a:r>
              <a:rPr lang="en-US" dirty="0"/>
              <a:t>To overcome redundancy ‘</a:t>
            </a:r>
            <a:r>
              <a:rPr lang="en-US" dirty="0" err="1"/>
              <a:t>getNearbyFood</a:t>
            </a:r>
            <a:r>
              <a:rPr lang="en-US" dirty="0"/>
              <a:t>’ was created. This function loops through all NYC neighborhoods and creates an API request URL with radius = 500 and limit of 100 nearby venues. </a:t>
            </a:r>
          </a:p>
          <a:p>
            <a:endParaRPr lang="en-US" dirty="0"/>
          </a:p>
          <a:p>
            <a:r>
              <a:rPr lang="en-US" dirty="0"/>
              <a:t>The neighborhood and </a:t>
            </a:r>
            <a:r>
              <a:rPr lang="en-US" dirty="0" err="1"/>
              <a:t>nyc_venue</a:t>
            </a:r>
            <a:r>
              <a:rPr lang="en-US" dirty="0"/>
              <a:t> </a:t>
            </a:r>
            <a:r>
              <a:rPr lang="en-US" dirty="0" err="1"/>
              <a:t>dataframes</a:t>
            </a:r>
            <a:r>
              <a:rPr lang="en-US" dirty="0"/>
              <a:t> were merged. </a:t>
            </a:r>
          </a:p>
        </p:txBody>
      </p:sp>
    </p:spTree>
    <p:extLst>
      <p:ext uri="{BB962C8B-B14F-4D97-AF65-F5344CB8AC3E}">
        <p14:creationId xmlns:p14="http://schemas.microsoft.com/office/powerpoint/2010/main" val="2386572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F278-2DD6-3845-BF02-30B6B9648A65}"/>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5E04896C-8E3F-C248-BAA8-FB3E7D042776}"/>
              </a:ext>
            </a:extLst>
          </p:cNvPr>
          <p:cNvSpPr>
            <a:spLocks noGrp="1"/>
          </p:cNvSpPr>
          <p:nvPr>
            <p:ph idx="1"/>
          </p:nvPr>
        </p:nvSpPr>
        <p:spPr/>
        <p:txBody>
          <a:bodyPr>
            <a:normAutofit fontScale="92500"/>
          </a:bodyPr>
          <a:lstStyle/>
          <a:p>
            <a:r>
              <a:rPr lang="en-US" dirty="0"/>
              <a:t>K-means is an unsupervised machine learning algorithm which creates </a:t>
            </a:r>
            <a:r>
              <a:rPr lang="en-US" dirty="0" err="1"/>
              <a:t>clustersof</a:t>
            </a:r>
            <a:r>
              <a:rPr lang="en-US" dirty="0"/>
              <a:t> data pints aggregated together because of similarities. </a:t>
            </a:r>
          </a:p>
          <a:p>
            <a:r>
              <a:rPr lang="en-US" dirty="0"/>
              <a:t>Elbow method</a:t>
            </a:r>
          </a:p>
          <a:p>
            <a:pPr lvl="1"/>
            <a:r>
              <a:rPr lang="en-US" dirty="0"/>
              <a:t>Calculates the sum of squared </a:t>
            </a:r>
            <a:r>
              <a:rPr lang="en-US" dirty="0" err="1"/>
              <a:t>differenes</a:t>
            </a:r>
            <a:r>
              <a:rPr lang="en-US" dirty="0"/>
              <a:t> of the closest cluster center for different values of k</a:t>
            </a:r>
          </a:p>
          <a:p>
            <a:r>
              <a:rPr lang="en-US" dirty="0"/>
              <a:t>Silhouette method</a:t>
            </a:r>
          </a:p>
          <a:p>
            <a:pPr lvl="1"/>
            <a:r>
              <a:rPr lang="en-US" dirty="0" err="1"/>
              <a:t>Measues</a:t>
            </a:r>
            <a:r>
              <a:rPr lang="en-US" dirty="0"/>
              <a:t> how similar a point is to its own cluster compared to other clusters. </a:t>
            </a:r>
          </a:p>
          <a:p>
            <a:r>
              <a:rPr lang="en-US" dirty="0"/>
              <a:t>After running both analyses it was determined that 8 clusters were warranted for this analysis. </a:t>
            </a:r>
          </a:p>
        </p:txBody>
      </p:sp>
    </p:spTree>
    <p:extLst>
      <p:ext uri="{BB962C8B-B14F-4D97-AF65-F5344CB8AC3E}">
        <p14:creationId xmlns:p14="http://schemas.microsoft.com/office/powerpoint/2010/main" val="4288809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ED13-4D98-8846-AA82-07CBC2EC4C6C}"/>
              </a:ext>
            </a:extLst>
          </p:cNvPr>
          <p:cNvSpPr>
            <a:spLocks noGrp="1"/>
          </p:cNvSpPr>
          <p:nvPr>
            <p:ph type="title"/>
          </p:nvPr>
        </p:nvSpPr>
        <p:spPr/>
        <p:txBody>
          <a:bodyPr/>
          <a:lstStyle/>
          <a:p>
            <a:r>
              <a:rPr lang="en-US"/>
              <a:t>NYC clusters</a:t>
            </a:r>
            <a:endParaRPr lang="en-US" dirty="0"/>
          </a:p>
        </p:txBody>
      </p:sp>
      <p:pic>
        <p:nvPicPr>
          <p:cNvPr id="7" name="Picture 6">
            <a:extLst>
              <a:ext uri="{FF2B5EF4-FFF2-40B4-BE49-F238E27FC236}">
                <a16:creationId xmlns:a16="http://schemas.microsoft.com/office/drawing/2014/main" id="{1611B225-21D9-E141-9118-FF5B1119C2F1}"/>
              </a:ext>
            </a:extLst>
          </p:cNvPr>
          <p:cNvPicPr>
            <a:picLocks noChangeAspect="1"/>
          </p:cNvPicPr>
          <p:nvPr/>
        </p:nvPicPr>
        <p:blipFill>
          <a:blip r:embed="rId2"/>
          <a:stretch>
            <a:fillRect/>
          </a:stretch>
        </p:blipFill>
        <p:spPr>
          <a:xfrm>
            <a:off x="2213810" y="2074094"/>
            <a:ext cx="8080371" cy="4588497"/>
          </a:xfrm>
          <a:prstGeom prst="rect">
            <a:avLst/>
          </a:prstGeom>
        </p:spPr>
      </p:pic>
    </p:spTree>
    <p:extLst>
      <p:ext uri="{BB962C8B-B14F-4D97-AF65-F5344CB8AC3E}">
        <p14:creationId xmlns:p14="http://schemas.microsoft.com/office/powerpoint/2010/main" val="317903736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50</TotalTime>
  <Words>495</Words>
  <Application>Microsoft Macintosh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Trebuchet MS</vt:lpstr>
      <vt:lpstr>Berlin</vt:lpstr>
      <vt:lpstr>Cuisine Diversity in NYC</vt:lpstr>
      <vt:lpstr>NYC</vt:lpstr>
      <vt:lpstr>Data plan</vt:lpstr>
      <vt:lpstr>Data</vt:lpstr>
      <vt:lpstr>Explore the city</vt:lpstr>
      <vt:lpstr>Folium library</vt:lpstr>
      <vt:lpstr>GetNearbyFood</vt:lpstr>
      <vt:lpstr>Machine learning</vt:lpstr>
      <vt:lpstr>NYC clusters</vt:lpstr>
      <vt:lpstr>Clusters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Cuisine Diversity in NYC</dc:title>
  <dc:creator>Jen Eden</dc:creator>
  <cp:lastModifiedBy>Jen Eden</cp:lastModifiedBy>
  <cp:revision>7</cp:revision>
  <dcterms:created xsi:type="dcterms:W3CDTF">2020-01-15T23:42:17Z</dcterms:created>
  <dcterms:modified xsi:type="dcterms:W3CDTF">2020-01-16T00:34:14Z</dcterms:modified>
</cp:coreProperties>
</file>