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C.C.Divya</a:t>
            </a:r>
            <a:r>
              <a:rPr lang="en-US" sz="2000" b="1" dirty="0" smtClean="0">
                <a:solidFill>
                  <a:schemeClr val="accent1">
                    <a:lumMod val="75000"/>
                  </a:schemeClr>
                </a:solidFill>
                <a:latin typeface="Arial"/>
                <a:cs typeface="Arial"/>
              </a:rPr>
              <a:t> </a:t>
            </a:r>
          </a:p>
          <a:p>
            <a:pPr marL="457200" indent="-457200">
              <a:buAutoNum type="arabicPeriod"/>
            </a:pPr>
            <a:r>
              <a:rPr lang="en-US" sz="2000" b="1" dirty="0" smtClean="0">
                <a:solidFill>
                  <a:schemeClr val="accent1">
                    <a:lumMod val="75000"/>
                  </a:schemeClr>
                </a:solidFill>
                <a:latin typeface="Arial"/>
                <a:cs typeface="Arial"/>
              </a:rPr>
              <a:t>College Name- </a:t>
            </a:r>
            <a:r>
              <a:rPr lang="en-US" sz="2000" b="1" dirty="0" err="1" smtClean="0">
                <a:solidFill>
                  <a:schemeClr val="accent1">
                    <a:lumMod val="75000"/>
                  </a:schemeClr>
                </a:solidFill>
                <a:latin typeface="Arial"/>
                <a:cs typeface="Arial"/>
              </a:rPr>
              <a:t>Madha</a:t>
            </a:r>
            <a:r>
              <a:rPr lang="en-US" sz="2000" b="1" dirty="0" smtClean="0">
                <a:solidFill>
                  <a:schemeClr val="accent1">
                    <a:lumMod val="75000"/>
                  </a:schemeClr>
                </a:solidFill>
                <a:latin typeface="Arial"/>
                <a:cs typeface="Arial"/>
              </a:rPr>
              <a:t> Engineering College</a:t>
            </a:r>
          </a:p>
          <a:p>
            <a:pPr marL="457200" indent="-457200">
              <a:buAutoNum type="arabicPeriod"/>
            </a:pPr>
            <a:r>
              <a:rPr lang="en-US" sz="2000" b="1" dirty="0" smtClean="0">
                <a:solidFill>
                  <a:schemeClr val="accent1">
                    <a:lumMod val="75000"/>
                  </a:schemeClr>
                </a:solidFill>
                <a:latin typeface="Arial"/>
                <a:cs typeface="Arial"/>
              </a:rPr>
              <a:t>Department- </a:t>
            </a:r>
            <a:r>
              <a:rPr lang="en-US" sz="2000" b="1" dirty="0" err="1" smtClean="0">
                <a:solidFill>
                  <a:schemeClr val="accent1">
                    <a:lumMod val="75000"/>
                  </a:schemeClr>
                </a:solidFill>
                <a:latin typeface="Arial"/>
                <a:cs typeface="Arial"/>
              </a:rPr>
              <a:t>Btech</a:t>
            </a:r>
            <a:r>
              <a:rPr lang="en-US" sz="2000" b="1" smtClean="0">
                <a:solidFill>
                  <a:schemeClr val="accent1">
                    <a:lumMod val="75000"/>
                  </a:schemeClr>
                </a:solidFill>
                <a:latin typeface="Arial"/>
                <a:cs typeface="Arial"/>
              </a:rPr>
              <a:t>- 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IN" sz="3200" dirty="0" smtClean="0">
                <a:solidFill>
                  <a:srgbClr val="0F0F0F"/>
                </a:solidFill>
                <a:ea typeface="+mn-lt"/>
                <a:cs typeface="+mn-lt"/>
              </a:rPr>
              <a:t>Example:</a:t>
            </a:r>
            <a:r>
              <a:rPr lang="en-US" sz="3200" dirty="0">
                <a:solidFill>
                  <a:srgbClr val="0F0F0F"/>
                </a:solidFill>
                <a:ea typeface="+mn-lt"/>
                <a:cs typeface="+mn-lt"/>
              </a:rPr>
              <a:t>Ransomware attacks have become a significant threat to organizations worldwide, causing financial losses, data breaches, and operational disruptions. These attacks encrypt critical files or systems, rendering them inaccessible until a ransom is paid. Despite efforts to mitigate these risks, ransomware continues to evolve, adapting to security measures and exploiting vulnerabilities in systems. Addressing this challenge requires a comprehensive approach, including effective cybersecurity measures, employee training, and incident response plans to minimize the impact of ransomware attacks on organizations."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elements/1.1/"/>
    <ds:schemaRef ds:uri="http://www.w3.org/XML/1998/namespace"/>
    <ds:schemaRef ds:uri="http://purl.org/dc/terms/"/>
    <ds:schemaRef ds:uri="c0fa2617-96bd-425d-8578-e93563fe37c5"/>
    <ds:schemaRef ds:uri="http://schemas.microsoft.com/office/2006/documentManagement/types"/>
    <ds:schemaRef ds:uri="http://schemas.microsoft.com/office/2006/metadata/properties"/>
    <ds:schemaRef ds:uri="http://schemas.microsoft.com/office/infopath/2007/PartnerControls"/>
    <ds:schemaRef ds:uri="9162bd5b-4ed9-4da3-b376-05204580ba3f"/>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752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26</cp:revision>
  <dcterms:created xsi:type="dcterms:W3CDTF">2021-05-26T16:50:10Z</dcterms:created>
  <dcterms:modified xsi:type="dcterms:W3CDTF">2024-03-25T07:33:44Z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