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6E3076-3921-4699-8B06-24012258511A}">
  <a:tblStyle styleId="{3A6E3076-3921-4699-8B06-2401225851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cc7a91d91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cc7a91d91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cc7a91d91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cc7a91d91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c7a91d91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cc7a91d91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c7a91d91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c7a91d91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c7a91d91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cc7a91d91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cc7a91d91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cc7a91d91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cc7a91d91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cc7a91d91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cc7a91d91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cc7a91d91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cc7a91d91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cc7a91d91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cc7a91d91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cc7a91d91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cc7a91d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cc7a91d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cc7a91d91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cc7a91d91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cc7a91d91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cc7a91d91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c7a91d91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c7a91d91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cc7a91d91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cc7a91d91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cc7a91d91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cc7a91d91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cc7a91d91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cc7a91d91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cc7a91d91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cc7a91d91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cc7a91d91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cc7a91d91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cc7a91d91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cc7a91d91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c7a91d91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cc7a91d91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cc7a91d91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cc7a91d91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cc7a91d9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cc7a91d9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cc7a91d91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cc7a91d91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cc7a91d91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cc7a91d91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in.finance.yahoo.com" TargetMode="External"/><Relationship Id="rId4" Type="http://schemas.openxmlformats.org/officeDocument/2006/relationships/hyperlink" Target="https://www.investopedia.com/technical-analysis-4689657" TargetMode="External"/><Relationship Id="rId5" Type="http://schemas.openxmlformats.org/officeDocument/2006/relationships/hyperlink" Target="https://github.com/HeptaDecane/IndexPredi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Predicting financial index movement using trend indicators and machine learning</a:t>
            </a:r>
            <a:endParaRPr sz="3200"/>
          </a:p>
          <a:p>
            <a:pPr indent="0" lvl="0" marL="0" rtl="0" algn="l">
              <a:spcBef>
                <a:spcPts val="0"/>
              </a:spcBef>
              <a:spcAft>
                <a:spcPts val="0"/>
              </a:spcAft>
              <a:buSzPts val="990"/>
              <a:buNone/>
            </a:pPr>
            <a:r>
              <a:t/>
            </a:r>
            <a:endParaRPr sz="288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Domain: Machine Learning</a:t>
            </a:r>
            <a:endParaRPr/>
          </a:p>
        </p:txBody>
      </p:sp>
      <p:sp>
        <p:nvSpPr>
          <p:cNvPr id="88" name="Google Shape;88;p13"/>
          <p:cNvSpPr txBox="1"/>
          <p:nvPr/>
        </p:nvSpPr>
        <p:spPr>
          <a:xfrm>
            <a:off x="6011475" y="4042450"/>
            <a:ext cx="2908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616161"/>
                </a:solidFill>
                <a:latin typeface="Lato"/>
                <a:ea typeface="Lato"/>
                <a:cs typeface="Lato"/>
                <a:sym typeface="Lato"/>
              </a:rPr>
              <a:t>Presented by: Sooraj V S (31165)</a:t>
            </a:r>
            <a:endParaRPr i="1" sz="1500">
              <a:solidFill>
                <a:srgbClr val="616161"/>
              </a:solidFill>
              <a:latin typeface="Lato"/>
              <a:ea typeface="Lato"/>
              <a:cs typeface="Lato"/>
              <a:sym typeface="Lato"/>
            </a:endParaRPr>
          </a:p>
          <a:p>
            <a:pPr indent="0" lvl="0" marL="0" rtl="0" algn="l">
              <a:spcBef>
                <a:spcPts val="0"/>
              </a:spcBef>
              <a:spcAft>
                <a:spcPts val="0"/>
              </a:spcAft>
              <a:buNone/>
            </a:pPr>
            <a:r>
              <a:rPr i="1" lang="en" sz="1500">
                <a:solidFill>
                  <a:srgbClr val="616161"/>
                </a:solidFill>
                <a:latin typeface="Lato"/>
                <a:ea typeface="Lato"/>
                <a:cs typeface="Lato"/>
                <a:sym typeface="Lato"/>
              </a:rPr>
              <a:t>Seminar Guide : Prof. P.R. Rajmane</a:t>
            </a:r>
            <a:endParaRPr i="1" sz="1500">
              <a:solidFill>
                <a:srgbClr val="61616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7219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Trend</a:t>
            </a:r>
            <a:endParaRPr sz="1840"/>
          </a:p>
        </p:txBody>
      </p:sp>
      <p:pic>
        <p:nvPicPr>
          <p:cNvPr id="146" name="Google Shape;146;p22"/>
          <p:cNvPicPr preferRelativeResize="0"/>
          <p:nvPr/>
        </p:nvPicPr>
        <p:blipFill>
          <a:blip r:embed="rId3">
            <a:alphaModFix/>
          </a:blip>
          <a:stretch>
            <a:fillRect/>
          </a:stretch>
        </p:blipFill>
        <p:spPr>
          <a:xfrm>
            <a:off x="2233800" y="2071175"/>
            <a:ext cx="4676401" cy="2739025"/>
          </a:xfrm>
          <a:prstGeom prst="rect">
            <a:avLst/>
          </a:prstGeom>
          <a:noFill/>
          <a:ln>
            <a:noFill/>
          </a:ln>
        </p:spPr>
      </p:pic>
      <p:sp>
        <p:nvSpPr>
          <p:cNvPr id="147" name="Google Shape;147;p22"/>
          <p:cNvSpPr txBox="1"/>
          <p:nvPr/>
        </p:nvSpPr>
        <p:spPr>
          <a:xfrm>
            <a:off x="3754175" y="1742950"/>
            <a:ext cx="212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Table: Trend frequency for NIFTY 50</a:t>
            </a:r>
            <a:endParaRPr i="1" sz="1000">
              <a:solidFill>
                <a:srgbClr val="616161"/>
              </a:solidFill>
              <a:latin typeface="Lato"/>
              <a:ea typeface="Lato"/>
              <a:cs typeface="Lato"/>
              <a:sym typeface="Lato"/>
            </a:endParaRPr>
          </a:p>
        </p:txBody>
      </p:sp>
      <p:pic>
        <p:nvPicPr>
          <p:cNvPr id="148" name="Google Shape;148;p22"/>
          <p:cNvPicPr preferRelativeResize="0"/>
          <p:nvPr/>
        </p:nvPicPr>
        <p:blipFill>
          <a:blip r:embed="rId4">
            <a:alphaModFix/>
          </a:blip>
          <a:stretch>
            <a:fillRect/>
          </a:stretch>
        </p:blipFill>
        <p:spPr>
          <a:xfrm>
            <a:off x="883325" y="1404250"/>
            <a:ext cx="1669306" cy="3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650" y="704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Simple Moving Average (SMA)</a:t>
            </a:r>
            <a:endParaRPr sz="1800"/>
          </a:p>
        </p:txBody>
      </p:sp>
      <p:pic>
        <p:nvPicPr>
          <p:cNvPr id="154" name="Google Shape;154;p23"/>
          <p:cNvPicPr preferRelativeResize="0"/>
          <p:nvPr/>
        </p:nvPicPr>
        <p:blipFill>
          <a:blip r:embed="rId3">
            <a:alphaModFix/>
          </a:blip>
          <a:stretch>
            <a:fillRect/>
          </a:stretch>
        </p:blipFill>
        <p:spPr>
          <a:xfrm>
            <a:off x="727650" y="1239200"/>
            <a:ext cx="4997074" cy="1332550"/>
          </a:xfrm>
          <a:prstGeom prst="rect">
            <a:avLst/>
          </a:prstGeom>
          <a:noFill/>
          <a:ln>
            <a:noFill/>
          </a:ln>
        </p:spPr>
      </p:pic>
      <p:sp>
        <p:nvSpPr>
          <p:cNvPr id="155" name="Google Shape;155;p23"/>
          <p:cNvSpPr txBox="1"/>
          <p:nvPr>
            <p:ph type="title"/>
          </p:nvPr>
        </p:nvSpPr>
        <p:spPr>
          <a:xfrm>
            <a:off x="727650" y="2737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Weighted</a:t>
            </a:r>
            <a:r>
              <a:rPr lang="en" sz="1800"/>
              <a:t> Moving Average (WMA)</a:t>
            </a:r>
            <a:endParaRPr sz="1800"/>
          </a:p>
        </p:txBody>
      </p:sp>
      <p:pic>
        <p:nvPicPr>
          <p:cNvPr id="156" name="Google Shape;156;p23"/>
          <p:cNvPicPr preferRelativeResize="0"/>
          <p:nvPr/>
        </p:nvPicPr>
        <p:blipFill>
          <a:blip r:embed="rId4">
            <a:alphaModFix/>
          </a:blip>
          <a:stretch>
            <a:fillRect/>
          </a:stretch>
        </p:blipFill>
        <p:spPr>
          <a:xfrm>
            <a:off x="727650" y="3226425"/>
            <a:ext cx="4997076" cy="15944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70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Exponential</a:t>
            </a:r>
            <a:r>
              <a:rPr lang="en" sz="1800"/>
              <a:t> Moving Average (EMA)</a:t>
            </a:r>
            <a:endParaRPr sz="1800"/>
          </a:p>
        </p:txBody>
      </p:sp>
      <p:pic>
        <p:nvPicPr>
          <p:cNvPr id="162" name="Google Shape;162;p24"/>
          <p:cNvPicPr preferRelativeResize="0"/>
          <p:nvPr/>
        </p:nvPicPr>
        <p:blipFill>
          <a:blip r:embed="rId3">
            <a:alphaModFix/>
          </a:blip>
          <a:stretch>
            <a:fillRect/>
          </a:stretch>
        </p:blipFill>
        <p:spPr>
          <a:xfrm>
            <a:off x="856250" y="1236675"/>
            <a:ext cx="2876355" cy="1757775"/>
          </a:xfrm>
          <a:prstGeom prst="rect">
            <a:avLst/>
          </a:prstGeom>
          <a:noFill/>
          <a:ln>
            <a:noFill/>
          </a:ln>
        </p:spPr>
      </p:pic>
      <p:sp>
        <p:nvSpPr>
          <p:cNvPr id="163" name="Google Shape;163;p24"/>
          <p:cNvSpPr txBox="1"/>
          <p:nvPr>
            <p:ph type="title"/>
          </p:nvPr>
        </p:nvSpPr>
        <p:spPr>
          <a:xfrm>
            <a:off x="774200" y="2994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Momentum</a:t>
            </a:r>
            <a:endParaRPr sz="1800"/>
          </a:p>
        </p:txBody>
      </p:sp>
      <p:pic>
        <p:nvPicPr>
          <p:cNvPr id="164" name="Google Shape;164;p24"/>
          <p:cNvPicPr preferRelativeResize="0"/>
          <p:nvPr/>
        </p:nvPicPr>
        <p:blipFill>
          <a:blip r:embed="rId4">
            <a:alphaModFix/>
          </a:blip>
          <a:stretch>
            <a:fillRect/>
          </a:stretch>
        </p:blipFill>
        <p:spPr>
          <a:xfrm>
            <a:off x="856250" y="3431551"/>
            <a:ext cx="2876350" cy="1424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7650" y="529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Stochastic Oscillator</a:t>
            </a:r>
            <a:endParaRPr sz="1800"/>
          </a:p>
        </p:txBody>
      </p:sp>
      <p:pic>
        <p:nvPicPr>
          <p:cNvPr id="170" name="Google Shape;170;p25"/>
          <p:cNvPicPr preferRelativeResize="0"/>
          <p:nvPr/>
        </p:nvPicPr>
        <p:blipFill>
          <a:blip r:embed="rId3">
            <a:alphaModFix/>
          </a:blip>
          <a:stretch>
            <a:fillRect/>
          </a:stretch>
        </p:blipFill>
        <p:spPr>
          <a:xfrm>
            <a:off x="772400" y="903200"/>
            <a:ext cx="4552901" cy="2108201"/>
          </a:xfrm>
          <a:prstGeom prst="rect">
            <a:avLst/>
          </a:prstGeom>
          <a:noFill/>
          <a:ln>
            <a:noFill/>
          </a:ln>
        </p:spPr>
      </p:pic>
      <p:sp>
        <p:nvSpPr>
          <p:cNvPr id="171" name="Google Shape;171;p25"/>
          <p:cNvSpPr txBox="1"/>
          <p:nvPr>
            <p:ph type="title"/>
          </p:nvPr>
        </p:nvSpPr>
        <p:spPr>
          <a:xfrm>
            <a:off x="727650" y="3048700"/>
            <a:ext cx="7688700" cy="46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22">
                <a:solidFill>
                  <a:srgbClr val="000000"/>
                </a:solidFill>
              </a:rPr>
              <a:t>Moving Average Convergence Divergence (MACD)</a:t>
            </a:r>
            <a:endParaRPr sz="2022">
              <a:solidFill>
                <a:srgbClr val="000000"/>
              </a:solidFill>
            </a:endParaRPr>
          </a:p>
          <a:p>
            <a:pPr indent="0" lvl="0" marL="0" rtl="0" algn="l">
              <a:spcBef>
                <a:spcPts val="0"/>
              </a:spcBef>
              <a:spcAft>
                <a:spcPts val="0"/>
              </a:spcAft>
              <a:buNone/>
            </a:pPr>
            <a:r>
              <a:t/>
            </a:r>
            <a:endParaRPr/>
          </a:p>
        </p:txBody>
      </p:sp>
      <p:pic>
        <p:nvPicPr>
          <p:cNvPr id="172" name="Google Shape;172;p25"/>
          <p:cNvPicPr preferRelativeResize="0"/>
          <p:nvPr/>
        </p:nvPicPr>
        <p:blipFill>
          <a:blip r:embed="rId4">
            <a:alphaModFix/>
          </a:blip>
          <a:stretch>
            <a:fillRect/>
          </a:stretch>
        </p:blipFill>
        <p:spPr>
          <a:xfrm>
            <a:off x="856225" y="3549800"/>
            <a:ext cx="5263075" cy="126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774200"/>
            <a:ext cx="7688700" cy="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Relative Strength Index(RSI)</a:t>
            </a:r>
            <a:endParaRPr sz="1800"/>
          </a:p>
        </p:txBody>
      </p:sp>
      <p:pic>
        <p:nvPicPr>
          <p:cNvPr id="178" name="Google Shape;178;p26"/>
          <p:cNvPicPr preferRelativeResize="0"/>
          <p:nvPr/>
        </p:nvPicPr>
        <p:blipFill>
          <a:blip r:embed="rId3">
            <a:alphaModFix/>
          </a:blip>
          <a:stretch>
            <a:fillRect/>
          </a:stretch>
        </p:blipFill>
        <p:spPr>
          <a:xfrm>
            <a:off x="766750" y="1465800"/>
            <a:ext cx="3877324" cy="253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781650"/>
            <a:ext cx="7688700" cy="46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22">
                <a:solidFill>
                  <a:srgbClr val="000000"/>
                </a:solidFill>
              </a:rPr>
              <a:t>Commodity Channel Index (CCI)</a:t>
            </a:r>
            <a:endParaRPr sz="2022">
              <a:solidFill>
                <a:srgbClr val="000000"/>
              </a:solidFill>
            </a:endParaRPr>
          </a:p>
          <a:p>
            <a:pPr indent="0" lvl="0" marL="0" rtl="0" algn="l">
              <a:spcBef>
                <a:spcPts val="0"/>
              </a:spcBef>
              <a:spcAft>
                <a:spcPts val="0"/>
              </a:spcAft>
              <a:buNone/>
            </a:pPr>
            <a:r>
              <a:t/>
            </a:r>
            <a:endParaRPr/>
          </a:p>
        </p:txBody>
      </p:sp>
      <p:pic>
        <p:nvPicPr>
          <p:cNvPr id="184" name="Google Shape;184;p27"/>
          <p:cNvPicPr preferRelativeResize="0"/>
          <p:nvPr/>
        </p:nvPicPr>
        <p:blipFill>
          <a:blip r:embed="rId3">
            <a:alphaModFix/>
          </a:blip>
          <a:stretch>
            <a:fillRect/>
          </a:stretch>
        </p:blipFill>
        <p:spPr>
          <a:xfrm>
            <a:off x="729450" y="1382950"/>
            <a:ext cx="4364650" cy="291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2810850" y="1382800"/>
            <a:ext cx="352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Table: </a:t>
            </a:r>
            <a:r>
              <a:rPr i="1" lang="en" sz="1000">
                <a:solidFill>
                  <a:srgbClr val="616161"/>
                </a:solidFill>
                <a:latin typeface="Lato"/>
                <a:ea typeface="Lato"/>
                <a:cs typeface="Lato"/>
                <a:sym typeface="Lato"/>
              </a:rPr>
              <a:t>Summary statistics for the selected indicators: NIFTY 50</a:t>
            </a:r>
            <a:endParaRPr i="1" sz="1000">
              <a:solidFill>
                <a:srgbClr val="616161"/>
              </a:solidFill>
              <a:latin typeface="Lato"/>
              <a:ea typeface="Lato"/>
              <a:cs typeface="Lato"/>
              <a:sym typeface="Lato"/>
            </a:endParaRPr>
          </a:p>
        </p:txBody>
      </p:sp>
      <p:pic>
        <p:nvPicPr>
          <p:cNvPr id="190" name="Google Shape;190;p28"/>
          <p:cNvPicPr preferRelativeResize="0"/>
          <p:nvPr/>
        </p:nvPicPr>
        <p:blipFill>
          <a:blip r:embed="rId3">
            <a:alphaModFix/>
          </a:blip>
          <a:stretch>
            <a:fillRect/>
          </a:stretch>
        </p:blipFill>
        <p:spPr>
          <a:xfrm>
            <a:off x="1567962" y="1753025"/>
            <a:ext cx="6008076" cy="267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7145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00"/>
              </a:spcBef>
              <a:spcAft>
                <a:spcPts val="0"/>
              </a:spcAft>
              <a:buNone/>
            </a:pPr>
            <a:r>
              <a:rPr lang="en" sz="2550">
                <a:solidFill>
                  <a:srgbClr val="434343"/>
                </a:solidFill>
              </a:rPr>
              <a:t>Prediction Models &amp; Observations</a:t>
            </a:r>
            <a:endParaRPr sz="2550">
              <a:solidFill>
                <a:srgbClr val="434343"/>
              </a:solidFill>
            </a:endParaRPr>
          </a:p>
          <a:p>
            <a:pPr indent="0" lvl="0" marL="0" rtl="0" algn="l">
              <a:spcBef>
                <a:spcPts val="100"/>
              </a:spcBef>
              <a:spcAft>
                <a:spcPts val="0"/>
              </a:spcAft>
              <a:buNone/>
            </a:pPr>
            <a:r>
              <a:t/>
            </a:r>
            <a:endParaRPr/>
          </a:p>
        </p:txBody>
      </p:sp>
      <p:sp>
        <p:nvSpPr>
          <p:cNvPr id="196" name="Google Shape;196;p29"/>
          <p:cNvSpPr txBox="1"/>
          <p:nvPr>
            <p:ph idx="1" type="body"/>
          </p:nvPr>
        </p:nvSpPr>
        <p:spPr>
          <a:xfrm>
            <a:off x="729450" y="1249725"/>
            <a:ext cx="7688700" cy="19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and f-measure are used to evaluate the performance of proposed models. Computation of these evaluation measures requires estimating Precision and Recall which are evaluated from True Positive (TP), False Positive (FP), True Negative (TN) and False Negative(FN).</a:t>
            </a:r>
            <a:endParaRPr/>
          </a:p>
          <a:p>
            <a:pPr indent="0" lvl="0" marL="0" rtl="0" algn="l">
              <a:spcBef>
                <a:spcPts val="1200"/>
              </a:spcBef>
              <a:spcAft>
                <a:spcPts val="1200"/>
              </a:spcAft>
              <a:buNone/>
            </a:pPr>
            <a:r>
              <a:t/>
            </a:r>
            <a:endParaRPr/>
          </a:p>
        </p:txBody>
      </p:sp>
      <p:pic>
        <p:nvPicPr>
          <p:cNvPr id="197" name="Google Shape;197;p29"/>
          <p:cNvPicPr preferRelativeResize="0"/>
          <p:nvPr/>
        </p:nvPicPr>
        <p:blipFill>
          <a:blip r:embed="rId3">
            <a:alphaModFix/>
          </a:blip>
          <a:stretch>
            <a:fillRect/>
          </a:stretch>
        </p:blipFill>
        <p:spPr>
          <a:xfrm>
            <a:off x="729450" y="2246950"/>
            <a:ext cx="5259025" cy="147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0"/>
          <p:cNvPicPr preferRelativeResize="0"/>
          <p:nvPr/>
        </p:nvPicPr>
        <p:blipFill>
          <a:blip r:embed="rId3">
            <a:alphaModFix/>
          </a:blip>
          <a:stretch>
            <a:fillRect/>
          </a:stretch>
        </p:blipFill>
        <p:spPr>
          <a:xfrm>
            <a:off x="2231575" y="1267950"/>
            <a:ext cx="4595626" cy="3793524"/>
          </a:xfrm>
          <a:prstGeom prst="rect">
            <a:avLst/>
          </a:prstGeom>
          <a:noFill/>
          <a:ln>
            <a:noFill/>
          </a:ln>
        </p:spPr>
      </p:pic>
      <p:sp>
        <p:nvSpPr>
          <p:cNvPr id="203" name="Google Shape;203;p30"/>
          <p:cNvSpPr txBox="1"/>
          <p:nvPr/>
        </p:nvSpPr>
        <p:spPr>
          <a:xfrm>
            <a:off x="3094800" y="929250"/>
            <a:ext cx="295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Correlation Heat-Map of technical indicators</a:t>
            </a:r>
            <a:endParaRPr i="1" sz="1000">
              <a:solidFill>
                <a:srgbClr val="61616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nvSpPr>
        <p:spPr>
          <a:xfrm>
            <a:off x="2863800" y="802450"/>
            <a:ext cx="341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Pairplot of technical indicators with Trend distribution</a:t>
            </a:r>
            <a:endParaRPr i="1" sz="1000">
              <a:solidFill>
                <a:srgbClr val="616161"/>
              </a:solidFill>
              <a:latin typeface="Lato"/>
              <a:ea typeface="Lato"/>
              <a:cs typeface="Lato"/>
              <a:sym typeface="Lato"/>
            </a:endParaRPr>
          </a:p>
        </p:txBody>
      </p:sp>
      <p:pic>
        <p:nvPicPr>
          <p:cNvPr id="209" name="Google Shape;209;p31"/>
          <p:cNvPicPr preferRelativeResize="0"/>
          <p:nvPr/>
        </p:nvPicPr>
        <p:blipFill>
          <a:blip r:embed="rId3">
            <a:alphaModFix/>
          </a:blip>
          <a:stretch>
            <a:fillRect/>
          </a:stretch>
        </p:blipFill>
        <p:spPr>
          <a:xfrm>
            <a:off x="2429700" y="1103850"/>
            <a:ext cx="4284591" cy="4002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65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sp>
        <p:nvSpPr>
          <p:cNvPr id="94" name="Google Shape;94;p14"/>
          <p:cNvSpPr txBox="1"/>
          <p:nvPr>
            <p:ph idx="1" type="body"/>
          </p:nvPr>
        </p:nvSpPr>
        <p:spPr>
          <a:xfrm>
            <a:off x="727650" y="1306925"/>
            <a:ext cx="7688700" cy="3227700"/>
          </a:xfrm>
          <a:prstGeom prst="rect">
            <a:avLst/>
          </a:prstGeom>
        </p:spPr>
        <p:txBody>
          <a:bodyPr anchorCtr="0" anchor="t" bIns="91425" lIns="91425" spcFirstLastPara="1" rIns="91425" wrap="square" tIns="91425">
            <a:normAutofit/>
          </a:bodyPr>
          <a:lstStyle/>
          <a:p>
            <a:pPr indent="-211618" lvl="0" marL="228600" rtl="0" algn="l">
              <a:lnSpc>
                <a:spcPct val="120000"/>
              </a:lnSpc>
              <a:spcBef>
                <a:spcPts val="100"/>
              </a:spcBef>
              <a:spcAft>
                <a:spcPts val="0"/>
              </a:spcAft>
              <a:buClr>
                <a:srgbClr val="434343"/>
              </a:buClr>
              <a:buSzPts val="1608"/>
              <a:buChar char="●"/>
            </a:pPr>
            <a:r>
              <a:rPr lang="en" sz="1607">
                <a:solidFill>
                  <a:srgbClr val="434343"/>
                </a:solidFill>
              </a:rPr>
              <a:t>Problem Definition</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Introduction </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Motivation</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Literature Survey</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Block Diagram</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Data Description</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Prediction Models &amp; Observations</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lang="en" sz="1607">
                <a:solidFill>
                  <a:srgbClr val="434343"/>
                </a:solidFill>
              </a:rPr>
              <a:t>Conclusion</a:t>
            </a:r>
            <a:endParaRPr sz="1607">
              <a:solidFill>
                <a:srgbClr val="434343"/>
              </a:solidFill>
            </a:endParaRPr>
          </a:p>
          <a:p>
            <a:pPr indent="-211618" lvl="0" marL="228600" rtl="0" algn="l">
              <a:lnSpc>
                <a:spcPct val="120000"/>
              </a:lnSpc>
              <a:spcBef>
                <a:spcPts val="100"/>
              </a:spcBef>
              <a:spcAft>
                <a:spcPts val="0"/>
              </a:spcAft>
              <a:buClr>
                <a:srgbClr val="434343"/>
              </a:buClr>
              <a:buSzPts val="1608"/>
              <a:buChar char="●"/>
            </a:pPr>
            <a:r>
              <a:rPr i="1" lang="en" sz="1607">
                <a:solidFill>
                  <a:srgbClr val="434343"/>
                </a:solidFill>
              </a:rPr>
              <a:t>References</a:t>
            </a:r>
            <a:endParaRPr i="1" sz="1607">
              <a:solidFill>
                <a:srgbClr val="434343"/>
              </a:solidFill>
            </a:endParaRPr>
          </a:p>
          <a:p>
            <a:pPr indent="0" lvl="0" marL="0" rtl="0" algn="l">
              <a:lnSpc>
                <a:spcPct val="95000"/>
              </a:lnSpc>
              <a:spcBef>
                <a:spcPts val="100"/>
              </a:spcBef>
              <a:spcAft>
                <a:spcPts val="1200"/>
              </a:spcAft>
              <a:buSzPts val="688"/>
              <a:buNone/>
            </a:pPr>
            <a:r>
              <a:t/>
            </a:r>
            <a:endParaRPr sz="81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78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Naive Bayes Classifier</a:t>
            </a:r>
            <a:endParaRPr sz="1800"/>
          </a:p>
        </p:txBody>
      </p:sp>
      <p:pic>
        <p:nvPicPr>
          <p:cNvPr id="215" name="Google Shape;215;p32"/>
          <p:cNvPicPr preferRelativeResize="0"/>
          <p:nvPr/>
        </p:nvPicPr>
        <p:blipFill>
          <a:blip r:embed="rId3">
            <a:alphaModFix/>
          </a:blip>
          <a:stretch>
            <a:fillRect/>
          </a:stretch>
        </p:blipFill>
        <p:spPr>
          <a:xfrm>
            <a:off x="783588" y="1381900"/>
            <a:ext cx="2016325" cy="1420600"/>
          </a:xfrm>
          <a:prstGeom prst="rect">
            <a:avLst/>
          </a:prstGeom>
          <a:noFill/>
          <a:ln>
            <a:noFill/>
          </a:ln>
        </p:spPr>
      </p:pic>
      <p:sp>
        <p:nvSpPr>
          <p:cNvPr id="216" name="Google Shape;216;p32"/>
          <p:cNvSpPr txBox="1"/>
          <p:nvPr/>
        </p:nvSpPr>
        <p:spPr>
          <a:xfrm>
            <a:off x="1046400" y="2867550"/>
            <a:ext cx="14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Confusion Matrix</a:t>
            </a:r>
            <a:endParaRPr i="1" sz="1000">
              <a:solidFill>
                <a:srgbClr val="616161"/>
              </a:solidFill>
              <a:latin typeface="Lato"/>
              <a:ea typeface="Lato"/>
              <a:cs typeface="Lato"/>
              <a:sym typeface="Lato"/>
            </a:endParaRPr>
          </a:p>
        </p:txBody>
      </p:sp>
      <p:pic>
        <p:nvPicPr>
          <p:cNvPr id="217" name="Google Shape;217;p32"/>
          <p:cNvPicPr preferRelativeResize="0"/>
          <p:nvPr/>
        </p:nvPicPr>
        <p:blipFill>
          <a:blip r:embed="rId4">
            <a:alphaModFix/>
          </a:blip>
          <a:stretch>
            <a:fillRect/>
          </a:stretch>
        </p:blipFill>
        <p:spPr>
          <a:xfrm>
            <a:off x="3460625" y="1316850"/>
            <a:ext cx="5515525" cy="3121775"/>
          </a:xfrm>
          <a:prstGeom prst="rect">
            <a:avLst/>
          </a:prstGeom>
          <a:noFill/>
          <a:ln>
            <a:noFill/>
          </a:ln>
        </p:spPr>
      </p:pic>
      <p:sp>
        <p:nvSpPr>
          <p:cNvPr id="218" name="Google Shape;218;p32"/>
          <p:cNvSpPr txBox="1"/>
          <p:nvPr/>
        </p:nvSpPr>
        <p:spPr>
          <a:xfrm>
            <a:off x="5321538" y="4438625"/>
            <a:ext cx="179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Line Plot Comparison</a:t>
            </a:r>
            <a:endParaRPr i="1" sz="1000">
              <a:solidFill>
                <a:srgbClr val="616161"/>
              </a:solidFill>
              <a:latin typeface="Lato"/>
              <a:ea typeface="Lato"/>
              <a:cs typeface="Lato"/>
              <a:sym typeface="Lato"/>
            </a:endParaRPr>
          </a:p>
        </p:txBody>
      </p:sp>
      <p:pic>
        <p:nvPicPr>
          <p:cNvPr id="219" name="Google Shape;219;p32"/>
          <p:cNvPicPr preferRelativeResize="0"/>
          <p:nvPr/>
        </p:nvPicPr>
        <p:blipFill>
          <a:blip r:embed="rId5">
            <a:alphaModFix/>
          </a:blip>
          <a:stretch>
            <a:fillRect/>
          </a:stretch>
        </p:blipFill>
        <p:spPr>
          <a:xfrm>
            <a:off x="207750" y="3384125"/>
            <a:ext cx="3168000" cy="931750"/>
          </a:xfrm>
          <a:prstGeom prst="rect">
            <a:avLst/>
          </a:prstGeom>
          <a:noFill/>
          <a:ln>
            <a:noFill/>
          </a:ln>
        </p:spPr>
      </p:pic>
      <p:sp>
        <p:nvSpPr>
          <p:cNvPr id="220" name="Google Shape;220;p32"/>
          <p:cNvSpPr txBox="1"/>
          <p:nvPr/>
        </p:nvSpPr>
        <p:spPr>
          <a:xfrm>
            <a:off x="945900" y="4315875"/>
            <a:ext cx="169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Classification Report</a:t>
            </a:r>
            <a:endParaRPr i="1" sz="1000">
              <a:solidFill>
                <a:srgbClr val="61616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78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Logistic Regression</a:t>
            </a:r>
            <a:endParaRPr sz="1800"/>
          </a:p>
        </p:txBody>
      </p:sp>
      <p:sp>
        <p:nvSpPr>
          <p:cNvPr id="226" name="Google Shape;226;p33"/>
          <p:cNvSpPr txBox="1"/>
          <p:nvPr/>
        </p:nvSpPr>
        <p:spPr>
          <a:xfrm>
            <a:off x="1046400" y="2781300"/>
            <a:ext cx="14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Confusion Matrix</a:t>
            </a:r>
            <a:endParaRPr i="1" sz="1000">
              <a:solidFill>
                <a:srgbClr val="616161"/>
              </a:solidFill>
              <a:latin typeface="Lato"/>
              <a:ea typeface="Lato"/>
              <a:cs typeface="Lato"/>
              <a:sym typeface="Lato"/>
            </a:endParaRPr>
          </a:p>
        </p:txBody>
      </p:sp>
      <p:sp>
        <p:nvSpPr>
          <p:cNvPr id="227" name="Google Shape;227;p33"/>
          <p:cNvSpPr txBox="1"/>
          <p:nvPr/>
        </p:nvSpPr>
        <p:spPr>
          <a:xfrm>
            <a:off x="5344725" y="4425450"/>
            <a:ext cx="179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Line Plot Comparison</a:t>
            </a:r>
            <a:endParaRPr i="1" sz="1000">
              <a:solidFill>
                <a:srgbClr val="616161"/>
              </a:solidFill>
              <a:latin typeface="Lato"/>
              <a:ea typeface="Lato"/>
              <a:cs typeface="Lato"/>
              <a:sym typeface="Lato"/>
            </a:endParaRPr>
          </a:p>
        </p:txBody>
      </p:sp>
      <p:pic>
        <p:nvPicPr>
          <p:cNvPr id="228" name="Google Shape;228;p33"/>
          <p:cNvPicPr preferRelativeResize="0"/>
          <p:nvPr/>
        </p:nvPicPr>
        <p:blipFill>
          <a:blip r:embed="rId3">
            <a:alphaModFix/>
          </a:blip>
          <a:stretch>
            <a:fillRect/>
          </a:stretch>
        </p:blipFill>
        <p:spPr>
          <a:xfrm>
            <a:off x="752475" y="1316862"/>
            <a:ext cx="2078550" cy="1464425"/>
          </a:xfrm>
          <a:prstGeom prst="rect">
            <a:avLst/>
          </a:prstGeom>
          <a:noFill/>
          <a:ln>
            <a:noFill/>
          </a:ln>
        </p:spPr>
      </p:pic>
      <p:pic>
        <p:nvPicPr>
          <p:cNvPr id="229" name="Google Shape;229;p33"/>
          <p:cNvPicPr preferRelativeResize="0"/>
          <p:nvPr/>
        </p:nvPicPr>
        <p:blipFill>
          <a:blip r:embed="rId4">
            <a:alphaModFix/>
          </a:blip>
          <a:stretch>
            <a:fillRect/>
          </a:stretch>
        </p:blipFill>
        <p:spPr>
          <a:xfrm>
            <a:off x="3495450" y="1316850"/>
            <a:ext cx="5492250" cy="3108600"/>
          </a:xfrm>
          <a:prstGeom prst="rect">
            <a:avLst/>
          </a:prstGeom>
          <a:noFill/>
          <a:ln>
            <a:noFill/>
          </a:ln>
        </p:spPr>
      </p:pic>
      <p:sp>
        <p:nvSpPr>
          <p:cNvPr id="230" name="Google Shape;230;p33"/>
          <p:cNvSpPr txBox="1"/>
          <p:nvPr/>
        </p:nvSpPr>
        <p:spPr>
          <a:xfrm>
            <a:off x="945913" y="4315875"/>
            <a:ext cx="169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Classification Report</a:t>
            </a:r>
            <a:endParaRPr i="1" sz="1000">
              <a:solidFill>
                <a:srgbClr val="616161"/>
              </a:solidFill>
              <a:latin typeface="Lato"/>
              <a:ea typeface="Lato"/>
              <a:cs typeface="Lato"/>
              <a:sym typeface="Lato"/>
            </a:endParaRPr>
          </a:p>
        </p:txBody>
      </p:sp>
      <p:pic>
        <p:nvPicPr>
          <p:cNvPr id="231" name="Google Shape;231;p33"/>
          <p:cNvPicPr preferRelativeResize="0"/>
          <p:nvPr/>
        </p:nvPicPr>
        <p:blipFill>
          <a:blip r:embed="rId5">
            <a:alphaModFix/>
          </a:blip>
          <a:stretch>
            <a:fillRect/>
          </a:stretch>
        </p:blipFill>
        <p:spPr>
          <a:xfrm>
            <a:off x="229438" y="3397750"/>
            <a:ext cx="3124625" cy="918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29450" y="78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Random Forest Classifier</a:t>
            </a:r>
            <a:endParaRPr sz="1800"/>
          </a:p>
        </p:txBody>
      </p:sp>
      <p:sp>
        <p:nvSpPr>
          <p:cNvPr id="237" name="Google Shape;237;p34"/>
          <p:cNvSpPr txBox="1"/>
          <p:nvPr/>
        </p:nvSpPr>
        <p:spPr>
          <a:xfrm>
            <a:off x="1025263" y="2801700"/>
            <a:ext cx="14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Confusion Matrix</a:t>
            </a:r>
            <a:endParaRPr i="1" sz="1000">
              <a:solidFill>
                <a:srgbClr val="616161"/>
              </a:solidFill>
              <a:latin typeface="Lato"/>
              <a:ea typeface="Lato"/>
              <a:cs typeface="Lato"/>
              <a:sym typeface="Lato"/>
            </a:endParaRPr>
          </a:p>
        </p:txBody>
      </p:sp>
      <p:sp>
        <p:nvSpPr>
          <p:cNvPr id="238" name="Google Shape;238;p34"/>
          <p:cNvSpPr txBox="1"/>
          <p:nvPr/>
        </p:nvSpPr>
        <p:spPr>
          <a:xfrm>
            <a:off x="5335213" y="4392225"/>
            <a:ext cx="179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Line Plot Comparison</a:t>
            </a:r>
            <a:endParaRPr i="1" sz="1000">
              <a:solidFill>
                <a:srgbClr val="616161"/>
              </a:solidFill>
              <a:latin typeface="Lato"/>
              <a:ea typeface="Lato"/>
              <a:cs typeface="Lato"/>
              <a:sym typeface="Lato"/>
            </a:endParaRPr>
          </a:p>
        </p:txBody>
      </p:sp>
      <p:pic>
        <p:nvPicPr>
          <p:cNvPr id="239" name="Google Shape;239;p34"/>
          <p:cNvPicPr preferRelativeResize="0"/>
          <p:nvPr/>
        </p:nvPicPr>
        <p:blipFill>
          <a:blip r:embed="rId3">
            <a:alphaModFix/>
          </a:blip>
          <a:stretch>
            <a:fillRect/>
          </a:stretch>
        </p:blipFill>
        <p:spPr>
          <a:xfrm>
            <a:off x="729450" y="1316847"/>
            <a:ext cx="2082325" cy="1484853"/>
          </a:xfrm>
          <a:prstGeom prst="rect">
            <a:avLst/>
          </a:prstGeom>
          <a:noFill/>
          <a:ln>
            <a:noFill/>
          </a:ln>
        </p:spPr>
      </p:pic>
      <p:pic>
        <p:nvPicPr>
          <p:cNvPr id="240" name="Google Shape;240;p34"/>
          <p:cNvPicPr preferRelativeResize="0"/>
          <p:nvPr/>
        </p:nvPicPr>
        <p:blipFill>
          <a:blip r:embed="rId4">
            <a:alphaModFix/>
          </a:blip>
          <a:stretch>
            <a:fillRect/>
          </a:stretch>
        </p:blipFill>
        <p:spPr>
          <a:xfrm>
            <a:off x="3509550" y="1316850"/>
            <a:ext cx="5445025" cy="3075375"/>
          </a:xfrm>
          <a:prstGeom prst="rect">
            <a:avLst/>
          </a:prstGeom>
          <a:noFill/>
          <a:ln>
            <a:noFill/>
          </a:ln>
        </p:spPr>
      </p:pic>
      <p:sp>
        <p:nvSpPr>
          <p:cNvPr id="241" name="Google Shape;241;p34"/>
          <p:cNvSpPr txBox="1"/>
          <p:nvPr/>
        </p:nvSpPr>
        <p:spPr>
          <a:xfrm>
            <a:off x="1028800" y="4294325"/>
            <a:ext cx="169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Classification Report</a:t>
            </a:r>
            <a:endParaRPr i="1" sz="1000">
              <a:solidFill>
                <a:srgbClr val="616161"/>
              </a:solidFill>
              <a:latin typeface="Lato"/>
              <a:ea typeface="Lato"/>
              <a:cs typeface="Lato"/>
              <a:sym typeface="Lato"/>
            </a:endParaRPr>
          </a:p>
        </p:txBody>
      </p:sp>
      <p:pic>
        <p:nvPicPr>
          <p:cNvPr id="242" name="Google Shape;242;p34"/>
          <p:cNvPicPr preferRelativeResize="0"/>
          <p:nvPr/>
        </p:nvPicPr>
        <p:blipFill>
          <a:blip r:embed="rId5">
            <a:alphaModFix/>
          </a:blip>
          <a:stretch>
            <a:fillRect/>
          </a:stretch>
        </p:blipFill>
        <p:spPr>
          <a:xfrm>
            <a:off x="309375" y="3400925"/>
            <a:ext cx="3130550" cy="89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729450" y="78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Support Vector Machine</a:t>
            </a:r>
            <a:endParaRPr sz="1800"/>
          </a:p>
        </p:txBody>
      </p:sp>
      <p:sp>
        <p:nvSpPr>
          <p:cNvPr id="248" name="Google Shape;248;p35"/>
          <p:cNvSpPr txBox="1"/>
          <p:nvPr/>
        </p:nvSpPr>
        <p:spPr>
          <a:xfrm>
            <a:off x="1032488" y="2794125"/>
            <a:ext cx="14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Confusion Matrix</a:t>
            </a:r>
            <a:endParaRPr i="1" sz="1000">
              <a:solidFill>
                <a:srgbClr val="616161"/>
              </a:solidFill>
              <a:latin typeface="Lato"/>
              <a:ea typeface="Lato"/>
              <a:cs typeface="Lato"/>
              <a:sym typeface="Lato"/>
            </a:endParaRPr>
          </a:p>
        </p:txBody>
      </p:sp>
      <p:sp>
        <p:nvSpPr>
          <p:cNvPr id="249" name="Google Shape;249;p35"/>
          <p:cNvSpPr txBox="1"/>
          <p:nvPr/>
        </p:nvSpPr>
        <p:spPr>
          <a:xfrm>
            <a:off x="5376400" y="4293950"/>
            <a:ext cx="179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Line Plot Comparison</a:t>
            </a:r>
            <a:endParaRPr i="1" sz="1000">
              <a:solidFill>
                <a:srgbClr val="616161"/>
              </a:solidFill>
              <a:latin typeface="Lato"/>
              <a:ea typeface="Lato"/>
              <a:cs typeface="Lato"/>
              <a:sym typeface="Lato"/>
            </a:endParaRPr>
          </a:p>
        </p:txBody>
      </p:sp>
      <p:pic>
        <p:nvPicPr>
          <p:cNvPr id="250" name="Google Shape;250;p35"/>
          <p:cNvPicPr preferRelativeResize="0"/>
          <p:nvPr/>
        </p:nvPicPr>
        <p:blipFill>
          <a:blip r:embed="rId3">
            <a:alphaModFix/>
          </a:blip>
          <a:stretch>
            <a:fillRect/>
          </a:stretch>
        </p:blipFill>
        <p:spPr>
          <a:xfrm>
            <a:off x="729450" y="1316850"/>
            <a:ext cx="2039525" cy="1436950"/>
          </a:xfrm>
          <a:prstGeom prst="rect">
            <a:avLst/>
          </a:prstGeom>
          <a:noFill/>
          <a:ln>
            <a:noFill/>
          </a:ln>
        </p:spPr>
      </p:pic>
      <p:pic>
        <p:nvPicPr>
          <p:cNvPr id="251" name="Google Shape;251;p35"/>
          <p:cNvPicPr preferRelativeResize="0"/>
          <p:nvPr/>
        </p:nvPicPr>
        <p:blipFill>
          <a:blip r:embed="rId4">
            <a:alphaModFix/>
          </a:blip>
          <a:stretch>
            <a:fillRect/>
          </a:stretch>
        </p:blipFill>
        <p:spPr>
          <a:xfrm>
            <a:off x="3643300" y="1316850"/>
            <a:ext cx="5259901" cy="2977099"/>
          </a:xfrm>
          <a:prstGeom prst="rect">
            <a:avLst/>
          </a:prstGeom>
          <a:noFill/>
          <a:ln>
            <a:noFill/>
          </a:ln>
        </p:spPr>
      </p:pic>
      <p:sp>
        <p:nvSpPr>
          <p:cNvPr id="252" name="Google Shape;252;p35"/>
          <p:cNvSpPr txBox="1"/>
          <p:nvPr/>
        </p:nvSpPr>
        <p:spPr>
          <a:xfrm>
            <a:off x="1066463" y="4230600"/>
            <a:ext cx="169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Classification Report</a:t>
            </a:r>
            <a:endParaRPr i="1" sz="1000">
              <a:solidFill>
                <a:srgbClr val="616161"/>
              </a:solidFill>
              <a:latin typeface="Lato"/>
              <a:ea typeface="Lato"/>
              <a:cs typeface="Lato"/>
              <a:sym typeface="Lato"/>
            </a:endParaRPr>
          </a:p>
        </p:txBody>
      </p:sp>
      <p:pic>
        <p:nvPicPr>
          <p:cNvPr id="253" name="Google Shape;253;p35"/>
          <p:cNvPicPr preferRelativeResize="0"/>
          <p:nvPr/>
        </p:nvPicPr>
        <p:blipFill>
          <a:blip r:embed="rId5">
            <a:alphaModFix/>
          </a:blip>
          <a:stretch>
            <a:fillRect/>
          </a:stretch>
        </p:blipFill>
        <p:spPr>
          <a:xfrm>
            <a:off x="371250" y="3327075"/>
            <a:ext cx="3082125" cy="903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729450" y="78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Neural Networks</a:t>
            </a:r>
            <a:endParaRPr sz="1800"/>
          </a:p>
        </p:txBody>
      </p:sp>
      <p:sp>
        <p:nvSpPr>
          <p:cNvPr id="259" name="Google Shape;259;p36"/>
          <p:cNvSpPr txBox="1"/>
          <p:nvPr/>
        </p:nvSpPr>
        <p:spPr>
          <a:xfrm>
            <a:off x="1046388" y="2836775"/>
            <a:ext cx="14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Confusion Matrix</a:t>
            </a:r>
            <a:endParaRPr i="1" sz="1000">
              <a:solidFill>
                <a:srgbClr val="616161"/>
              </a:solidFill>
              <a:latin typeface="Lato"/>
              <a:ea typeface="Lato"/>
              <a:cs typeface="Lato"/>
              <a:sym typeface="Lato"/>
            </a:endParaRPr>
          </a:p>
        </p:txBody>
      </p:sp>
      <p:sp>
        <p:nvSpPr>
          <p:cNvPr id="260" name="Google Shape;260;p36"/>
          <p:cNvSpPr txBox="1"/>
          <p:nvPr/>
        </p:nvSpPr>
        <p:spPr>
          <a:xfrm>
            <a:off x="5407350" y="4314875"/>
            <a:ext cx="179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Line Plot Comparison</a:t>
            </a:r>
            <a:endParaRPr i="1" sz="1000">
              <a:solidFill>
                <a:srgbClr val="616161"/>
              </a:solidFill>
              <a:latin typeface="Lato"/>
              <a:ea typeface="Lato"/>
              <a:cs typeface="Lato"/>
              <a:sym typeface="Lato"/>
            </a:endParaRPr>
          </a:p>
        </p:txBody>
      </p:sp>
      <p:pic>
        <p:nvPicPr>
          <p:cNvPr id="261" name="Google Shape;261;p36"/>
          <p:cNvPicPr preferRelativeResize="0"/>
          <p:nvPr/>
        </p:nvPicPr>
        <p:blipFill>
          <a:blip r:embed="rId3">
            <a:alphaModFix/>
          </a:blip>
          <a:stretch>
            <a:fillRect/>
          </a:stretch>
        </p:blipFill>
        <p:spPr>
          <a:xfrm>
            <a:off x="721712" y="1316851"/>
            <a:ext cx="2140075" cy="1519925"/>
          </a:xfrm>
          <a:prstGeom prst="rect">
            <a:avLst/>
          </a:prstGeom>
          <a:noFill/>
          <a:ln>
            <a:noFill/>
          </a:ln>
        </p:spPr>
      </p:pic>
      <p:pic>
        <p:nvPicPr>
          <p:cNvPr id="262" name="Google Shape;262;p36"/>
          <p:cNvPicPr preferRelativeResize="0"/>
          <p:nvPr/>
        </p:nvPicPr>
        <p:blipFill>
          <a:blip r:embed="rId4">
            <a:alphaModFix/>
          </a:blip>
          <a:stretch>
            <a:fillRect/>
          </a:stretch>
        </p:blipFill>
        <p:spPr>
          <a:xfrm>
            <a:off x="3650175" y="1316850"/>
            <a:ext cx="5308049" cy="2998025"/>
          </a:xfrm>
          <a:prstGeom prst="rect">
            <a:avLst/>
          </a:prstGeom>
          <a:noFill/>
          <a:ln>
            <a:noFill/>
          </a:ln>
        </p:spPr>
      </p:pic>
      <p:pic>
        <p:nvPicPr>
          <p:cNvPr id="263" name="Google Shape;263;p36"/>
          <p:cNvPicPr preferRelativeResize="0"/>
          <p:nvPr/>
        </p:nvPicPr>
        <p:blipFill>
          <a:blip r:embed="rId5">
            <a:alphaModFix/>
          </a:blip>
          <a:stretch>
            <a:fillRect/>
          </a:stretch>
        </p:blipFill>
        <p:spPr>
          <a:xfrm>
            <a:off x="193225" y="3277075"/>
            <a:ext cx="3197050" cy="937200"/>
          </a:xfrm>
          <a:prstGeom prst="rect">
            <a:avLst/>
          </a:prstGeom>
          <a:noFill/>
          <a:ln>
            <a:noFill/>
          </a:ln>
        </p:spPr>
      </p:pic>
      <p:sp>
        <p:nvSpPr>
          <p:cNvPr id="264" name="Google Shape;264;p36"/>
          <p:cNvSpPr txBox="1"/>
          <p:nvPr/>
        </p:nvSpPr>
        <p:spPr>
          <a:xfrm>
            <a:off x="945900" y="4214275"/>
            <a:ext cx="169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Classification Report</a:t>
            </a:r>
            <a:endParaRPr i="1" sz="1000">
              <a:solidFill>
                <a:srgbClr val="61616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729450" y="746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70" name="Google Shape;270;p37"/>
          <p:cNvSpPr txBox="1"/>
          <p:nvPr>
            <p:ph idx="1" type="body"/>
          </p:nvPr>
        </p:nvSpPr>
        <p:spPr>
          <a:xfrm>
            <a:off x="729450" y="1281500"/>
            <a:ext cx="7688700" cy="302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survey paper we conclude that though various methods and approaches can be used for predicting the stock price, every method has its limitations and advantages. </a:t>
            </a:r>
            <a:endParaRPr/>
          </a:p>
          <a:p>
            <a:pPr indent="-311150" lvl="0" marL="457200" rtl="0" algn="l">
              <a:spcBef>
                <a:spcPts val="0"/>
              </a:spcBef>
              <a:spcAft>
                <a:spcPts val="0"/>
              </a:spcAft>
              <a:buSzPts val="1300"/>
              <a:buChar char="●"/>
            </a:pPr>
            <a:r>
              <a:rPr lang="en"/>
              <a:t>By considering both technical indicators and fundamental analysis the accuracy of the predictions can be made more accurate and reliable. Despite many such algorithms available, there is always room for improvement. </a:t>
            </a:r>
            <a:endParaRPr/>
          </a:p>
          <a:p>
            <a:pPr indent="-311150" lvl="0" marL="457200" rtl="0" algn="l">
              <a:spcBef>
                <a:spcPts val="0"/>
              </a:spcBef>
              <a:spcAft>
                <a:spcPts val="0"/>
              </a:spcAft>
              <a:buSzPts val="1300"/>
              <a:buChar char="●"/>
            </a:pPr>
            <a:r>
              <a:rPr lang="en"/>
              <a:t>It is observed that use of different parameters of the data set in different algorithms results in various accuracy rates. </a:t>
            </a:r>
            <a:endParaRPr/>
          </a:p>
          <a:p>
            <a:pPr indent="-311150" lvl="0" marL="457200" rtl="0" algn="l">
              <a:spcBef>
                <a:spcPts val="0"/>
              </a:spcBef>
              <a:spcAft>
                <a:spcPts val="0"/>
              </a:spcAft>
              <a:buSzPts val="1300"/>
              <a:buChar char="●"/>
            </a:pPr>
            <a:r>
              <a:rPr lang="en"/>
              <a:t>We conclude that the use of Trend deterministic forecasting with the Neural Networks and Random Forest Classifier yield in more accurate prediction.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27650" y="69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References</a:t>
            </a:r>
            <a:endParaRPr i="1"/>
          </a:p>
        </p:txBody>
      </p:sp>
      <p:sp>
        <p:nvSpPr>
          <p:cNvPr id="276" name="Google Shape;276;p38"/>
          <p:cNvSpPr txBox="1"/>
          <p:nvPr>
            <p:ph idx="1" type="body"/>
          </p:nvPr>
        </p:nvSpPr>
        <p:spPr>
          <a:xfrm>
            <a:off x="729450" y="1353550"/>
            <a:ext cx="7688700" cy="2986500"/>
          </a:xfrm>
          <a:prstGeom prst="rect">
            <a:avLst/>
          </a:prstGeom>
        </p:spPr>
        <p:txBody>
          <a:bodyPr anchorCtr="0" anchor="t" bIns="91425" lIns="91425" spcFirstLastPara="1" rIns="91425" wrap="square" tIns="91425">
            <a:noAutofit/>
          </a:bodyPr>
          <a:lstStyle/>
          <a:p>
            <a:pPr indent="-300037" lvl="0" marL="457200" rtl="0" algn="l">
              <a:lnSpc>
                <a:spcPct val="120000"/>
              </a:lnSpc>
              <a:spcBef>
                <a:spcPts val="0"/>
              </a:spcBef>
              <a:spcAft>
                <a:spcPts val="0"/>
              </a:spcAft>
              <a:buSzPts val="1125"/>
              <a:buChar char="●"/>
            </a:pPr>
            <a:r>
              <a:rPr lang="en" sz="1125"/>
              <a:t>A. Elliot, C. Hsu, "Time Series Prediction : Predicting Stock Price, 2017 " (arXiv: Machine Learning, 2017).</a:t>
            </a:r>
            <a:endParaRPr sz="1125"/>
          </a:p>
          <a:p>
            <a:pPr indent="-300037" lvl="0" marL="457200" rtl="0" algn="l">
              <a:lnSpc>
                <a:spcPct val="120000"/>
              </a:lnSpc>
              <a:spcBef>
                <a:spcPts val="0"/>
              </a:spcBef>
              <a:spcAft>
                <a:spcPts val="0"/>
              </a:spcAft>
              <a:buSzPts val="1125"/>
              <a:buChar char="●"/>
            </a:pPr>
            <a:r>
              <a:rPr lang="en" sz="1125"/>
              <a:t>Li-Pang Chen, “Using Machine Learning Algorithms on Prediction of Stock Price” Journal of Modeling and Optimization , vol. 12, no. 2 (2020),  ISSN: 1759-7676</a:t>
            </a:r>
            <a:endParaRPr sz="1125"/>
          </a:p>
          <a:p>
            <a:pPr indent="-300037" lvl="0" marL="457200" rtl="0" algn="l">
              <a:lnSpc>
                <a:spcPct val="120000"/>
              </a:lnSpc>
              <a:spcBef>
                <a:spcPts val="0"/>
              </a:spcBef>
              <a:spcAft>
                <a:spcPts val="0"/>
              </a:spcAft>
              <a:buSzPts val="1125"/>
              <a:buChar char="●"/>
            </a:pPr>
            <a:r>
              <a:rPr lang="en" sz="1125"/>
              <a:t>Yaping Hao * and Qiang Gao, “Predicting the Trend of Stock Market Index Using the Hybrid Neural Network Based on Multiple Time Scale Feature Learning” MPDI: Applied Science Vol. 10, issue. 11, 2020, April 2020.</a:t>
            </a:r>
            <a:endParaRPr sz="1125"/>
          </a:p>
          <a:p>
            <a:pPr indent="-300037" lvl="0" marL="457200" rtl="0" algn="l">
              <a:lnSpc>
                <a:spcPct val="120000"/>
              </a:lnSpc>
              <a:spcBef>
                <a:spcPts val="0"/>
              </a:spcBef>
              <a:spcAft>
                <a:spcPts val="0"/>
              </a:spcAft>
              <a:buSzPts val="1125"/>
              <a:buChar char="●"/>
            </a:pPr>
            <a:r>
              <a:rPr lang="en" sz="1125"/>
              <a:t>Prerana C , Pratheeksha Mahishi J. "Stock market prediction using machine learning and deep learning techniques" International Research Journal of Engineering and Technology (IRJET), vol. 07, issue 04, April 2020 </a:t>
            </a:r>
            <a:endParaRPr sz="1125"/>
          </a:p>
          <a:p>
            <a:pPr indent="-300037" lvl="0" marL="457200" rtl="0" algn="l">
              <a:lnSpc>
                <a:spcPct val="120000"/>
              </a:lnSpc>
              <a:spcBef>
                <a:spcPts val="0"/>
              </a:spcBef>
              <a:spcAft>
                <a:spcPts val="0"/>
              </a:spcAft>
              <a:buSzPts val="1125"/>
              <a:buChar char="●"/>
            </a:pPr>
            <a:r>
              <a:rPr lang="en" sz="1125"/>
              <a:t>Jaydip Sen, “Stock Price Prediction Using Machine Learning and Deep Learning Frameworks,” 6th International Conference on Business Analytics and Intelligence (ICBAI), at Indian Institute of Science, Bangalore, INDIA, December 2018.</a:t>
            </a:r>
            <a:endParaRPr sz="1125"/>
          </a:p>
          <a:p>
            <a:pPr indent="0" lvl="0" marL="457200" rtl="0" algn="l">
              <a:lnSpc>
                <a:spcPct val="120000"/>
              </a:lnSpc>
              <a:spcBef>
                <a:spcPts val="0"/>
              </a:spcBef>
              <a:spcAft>
                <a:spcPts val="0"/>
              </a:spcAft>
              <a:buNone/>
            </a:pPr>
            <a:r>
              <a:t/>
            </a:r>
            <a:endParaRPr sz="1125"/>
          </a:p>
          <a:p>
            <a:pPr indent="-300037" lvl="0" marL="457200" rtl="0" algn="l">
              <a:lnSpc>
                <a:spcPct val="120000"/>
              </a:lnSpc>
              <a:spcBef>
                <a:spcPts val="0"/>
              </a:spcBef>
              <a:spcAft>
                <a:spcPts val="0"/>
              </a:spcAft>
              <a:buSzPts val="1125"/>
              <a:buChar char="●"/>
            </a:pPr>
            <a:r>
              <a:rPr lang="en" sz="1125"/>
              <a:t>Yahoo Finance Website (Dataset):</a:t>
            </a:r>
            <a:r>
              <a:rPr lang="en" sz="1125" u="sng">
                <a:solidFill>
                  <a:schemeClr val="hlink"/>
                </a:solidFill>
                <a:hlinkClick r:id="rId3"/>
              </a:rPr>
              <a:t>https://in.finance.yahoo.com</a:t>
            </a:r>
            <a:endParaRPr sz="1125"/>
          </a:p>
          <a:p>
            <a:pPr indent="-300037" lvl="0" marL="457200" rtl="0" algn="l">
              <a:lnSpc>
                <a:spcPct val="120000"/>
              </a:lnSpc>
              <a:spcBef>
                <a:spcPts val="0"/>
              </a:spcBef>
              <a:spcAft>
                <a:spcPts val="0"/>
              </a:spcAft>
              <a:buSzPts val="1125"/>
              <a:buChar char="●"/>
            </a:pPr>
            <a:r>
              <a:rPr lang="en" sz="1125"/>
              <a:t>Investopedia Website: </a:t>
            </a:r>
            <a:r>
              <a:rPr lang="en" sz="1125" u="sng">
                <a:solidFill>
                  <a:schemeClr val="hlink"/>
                </a:solidFill>
                <a:hlinkClick r:id="rId4"/>
              </a:rPr>
              <a:t>https://www.investopedia.com/technical-analysis-4689657</a:t>
            </a:r>
            <a:endParaRPr sz="1125"/>
          </a:p>
          <a:p>
            <a:pPr indent="-300037" lvl="0" marL="457200" rtl="0" algn="l">
              <a:lnSpc>
                <a:spcPct val="120000"/>
              </a:lnSpc>
              <a:spcBef>
                <a:spcPts val="0"/>
              </a:spcBef>
              <a:spcAft>
                <a:spcPts val="0"/>
              </a:spcAft>
              <a:buSzPts val="1125"/>
              <a:buChar char="●"/>
            </a:pPr>
            <a:r>
              <a:rPr lang="en" sz="1125"/>
              <a:t>Implementation: </a:t>
            </a:r>
            <a:r>
              <a:rPr lang="en" sz="1125" u="sng">
                <a:solidFill>
                  <a:schemeClr val="hlink"/>
                </a:solidFill>
                <a:hlinkClick r:id="rId5"/>
              </a:rPr>
              <a:t>https://github.com/HeptaDecane/IndexPrediction</a:t>
            </a:r>
            <a:endParaRPr sz="1125"/>
          </a:p>
          <a:p>
            <a:pPr indent="0" lvl="0" marL="0" rtl="0" algn="l">
              <a:lnSpc>
                <a:spcPct val="95000"/>
              </a:lnSpc>
              <a:spcBef>
                <a:spcPts val="0"/>
              </a:spcBef>
              <a:spcAft>
                <a:spcPts val="1200"/>
              </a:spcAft>
              <a:buSzPts val="275"/>
              <a:buNone/>
            </a:pPr>
            <a:r>
              <a:t/>
            </a:r>
            <a:endParaRPr sz="10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65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100" name="Google Shape;100;p15"/>
          <p:cNvSpPr txBox="1"/>
          <p:nvPr>
            <p:ph idx="1" type="body"/>
          </p:nvPr>
        </p:nvSpPr>
        <p:spPr>
          <a:xfrm>
            <a:off x="727650" y="1243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To compare the accuracy of well known machine learning algorithms,extracted from literature survey when used with trend indicators as inputs to predict financial indices.</a:t>
            </a:r>
            <a:endParaRPr sz="1600"/>
          </a:p>
          <a:p>
            <a:pPr indent="0" lvl="0" marL="0" rtl="0" algn="l">
              <a:spcBef>
                <a:spcPts val="1200"/>
              </a:spcBef>
              <a:spcAft>
                <a:spcPts val="1200"/>
              </a:spcAft>
              <a:buNone/>
            </a:pPr>
            <a:r>
              <a:t/>
            </a:r>
            <a:endParaRPr/>
          </a:p>
        </p:txBody>
      </p:sp>
      <p:sp>
        <p:nvSpPr>
          <p:cNvPr id="101" name="Google Shape;101;p15"/>
          <p:cNvSpPr txBox="1"/>
          <p:nvPr>
            <p:ph type="title"/>
          </p:nvPr>
        </p:nvSpPr>
        <p:spPr>
          <a:xfrm>
            <a:off x="727650" y="23041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Scope:</a:t>
            </a:r>
            <a:endParaRPr sz="1840"/>
          </a:p>
        </p:txBody>
      </p:sp>
      <p:sp>
        <p:nvSpPr>
          <p:cNvPr id="102" name="Google Shape;102;p15"/>
          <p:cNvSpPr txBox="1"/>
          <p:nvPr/>
        </p:nvSpPr>
        <p:spPr>
          <a:xfrm>
            <a:off x="727650" y="2729775"/>
            <a:ext cx="76887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16161"/>
                </a:solidFill>
                <a:latin typeface="Lato"/>
                <a:ea typeface="Lato"/>
                <a:cs typeface="Lato"/>
                <a:sym typeface="Lato"/>
              </a:rPr>
              <a:t>This study focuses on comparing prediction performance of Naive-Bayes, Logistic regression, Random forest, SVM and ANN models for the task of predicting index price movement. Twelve technical parameters computed at different intervals are used as the inputs to these </a:t>
            </a:r>
            <a:r>
              <a:rPr i="1" lang="en" sz="1600">
                <a:solidFill>
                  <a:srgbClr val="616161"/>
                </a:solidFill>
                <a:latin typeface="Lato"/>
                <a:ea typeface="Lato"/>
                <a:cs typeface="Lato"/>
                <a:sym typeface="Lato"/>
              </a:rPr>
              <a:t>(wiz. SMA, WMA, EMA, Momentum, Stochastic K%, Stochastic D%, RSI, MACD and Commodity Channel Index).</a:t>
            </a:r>
            <a:endParaRPr i="1" sz="1600">
              <a:solidFill>
                <a:srgbClr val="61616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66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8" name="Google Shape;108;p16"/>
          <p:cNvSpPr txBox="1"/>
          <p:nvPr>
            <p:ph idx="1" type="body"/>
          </p:nvPr>
        </p:nvSpPr>
        <p:spPr>
          <a:xfrm>
            <a:off x="727650" y="1441200"/>
            <a:ext cx="7688700" cy="310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Prediction of future movement of index prices has been the subject matter of many research work.</a:t>
            </a:r>
            <a:endParaRPr sz="1400"/>
          </a:p>
          <a:p>
            <a:pPr indent="-317500" lvl="0" marL="457200" rtl="0" algn="l">
              <a:spcBef>
                <a:spcPts val="0"/>
              </a:spcBef>
              <a:spcAft>
                <a:spcPts val="0"/>
              </a:spcAft>
              <a:buSzPts val="1400"/>
              <a:buChar char="●"/>
            </a:pPr>
            <a:r>
              <a:rPr lang="en" sz="1400"/>
              <a:t>There are work that have shown, if correctly modeled, stock prices can be predicted with a fairly reasonable degree of accuracy.  Focused on choice of variables, appropria</a:t>
            </a:r>
            <a:r>
              <a:rPr lang="en" sz="1400"/>
              <a:t>te </a:t>
            </a:r>
            <a:r>
              <a:rPr lang="en" sz="1400"/>
              <a:t>functional forms and techniques of forecasting</a:t>
            </a:r>
            <a:endParaRPr sz="1400"/>
          </a:p>
          <a:p>
            <a:pPr indent="-317500" lvl="0" marL="457200" rtl="0" algn="l">
              <a:spcBef>
                <a:spcPts val="0"/>
              </a:spcBef>
              <a:spcAft>
                <a:spcPts val="0"/>
              </a:spcAft>
              <a:buSzPts val="1400"/>
              <a:buChar char="●"/>
            </a:pPr>
            <a:r>
              <a:rPr lang="en" sz="1400"/>
              <a:t>There is also an extent of literature on technical analysis of index prices where the objective is to identify patterns in movements. various indicators like Bollinger Band, Moving Average Convergence Divergence (MACD), Relative Strength Index (RSI), Moving Average, Momentum Stochastics, Meta Sine Wave etc., have been devised towards this end.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65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14" name="Google Shape;114;p17"/>
          <p:cNvSpPr txBox="1"/>
          <p:nvPr>
            <p:ph idx="1" type="body"/>
          </p:nvPr>
        </p:nvSpPr>
        <p:spPr>
          <a:xfrm>
            <a:off x="729450" y="1245550"/>
            <a:ext cx="7688700" cy="3094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Financial Index price prediction is a classic and important problem. With a successful model for index prediction, we can gain insight about market behavior over time, spotting trends that would otherwise not have been noticed. With the increasing computational</a:t>
            </a:r>
            <a:r>
              <a:rPr lang="en"/>
              <a:t> power</a:t>
            </a:r>
            <a:r>
              <a:rPr lang="en"/>
              <a:t>, machine learning will be an efficient method to solve this problem.</a:t>
            </a:r>
            <a:endParaRPr/>
          </a:p>
          <a:p>
            <a:pPr indent="457200" lvl="0" marL="0" rtl="0" algn="l">
              <a:spcBef>
                <a:spcPts val="1200"/>
              </a:spcBef>
              <a:spcAft>
                <a:spcPts val="0"/>
              </a:spcAft>
              <a:buNone/>
            </a:pPr>
            <a:r>
              <a:rPr lang="en"/>
              <a:t>Many people are interested in the financial markets, need guidance and accurate predictions to invest wisely. The ability to uncover a mathematical model that can consistently predict the direction of the future index prices would make the owner of the model maximize the gains from the same. Thus, researchers, investors and investment professionals are always attempting to find a market model that would yield them higher returns than their counterparts.</a:t>
            </a:r>
            <a:endParaRPr/>
          </a:p>
          <a:p>
            <a:pPr indent="45720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65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graphicFrame>
        <p:nvGraphicFramePr>
          <p:cNvPr id="120" name="Google Shape;120;p18"/>
          <p:cNvGraphicFramePr/>
          <p:nvPr/>
        </p:nvGraphicFramePr>
        <p:xfrm>
          <a:off x="437750" y="1343295"/>
          <a:ext cx="3000000" cy="3000000"/>
        </p:xfrm>
        <a:graphic>
          <a:graphicData uri="http://schemas.openxmlformats.org/drawingml/2006/table">
            <a:tbl>
              <a:tblPr>
                <a:noFill/>
                <a:tableStyleId>{3A6E3076-3921-4699-8B06-24012258511A}</a:tableStyleId>
              </a:tblPr>
              <a:tblGrid>
                <a:gridCol w="1329125"/>
                <a:gridCol w="2334375"/>
                <a:gridCol w="2317225"/>
                <a:gridCol w="2287750"/>
              </a:tblGrid>
              <a:tr h="385025">
                <a:tc>
                  <a:txBody>
                    <a:bodyPr/>
                    <a:lstStyle/>
                    <a:p>
                      <a:pPr indent="0" lvl="0" marL="0" rtl="0" algn="l">
                        <a:spcBef>
                          <a:spcPts val="0"/>
                        </a:spcBef>
                        <a:spcAft>
                          <a:spcPts val="0"/>
                        </a:spcAft>
                        <a:buNone/>
                      </a:pPr>
                      <a:r>
                        <a:rPr b="1" lang="en" sz="1000"/>
                        <a:t>Model/Algorithm</a:t>
                      </a:r>
                      <a:endParaRPr b="1" sz="1000"/>
                    </a:p>
                  </a:txBody>
                  <a:tcPr marT="91425" marB="91425" marR="91425" marL="91425"/>
                </a:tc>
                <a:tc>
                  <a:txBody>
                    <a:bodyPr/>
                    <a:lstStyle/>
                    <a:p>
                      <a:pPr indent="0" lvl="0" marL="0" rtl="0" algn="l">
                        <a:spcBef>
                          <a:spcPts val="0"/>
                        </a:spcBef>
                        <a:spcAft>
                          <a:spcPts val="0"/>
                        </a:spcAft>
                        <a:buNone/>
                      </a:pPr>
                      <a:r>
                        <a:rPr b="1" lang="en" sz="1000"/>
                        <a:t>Overview</a:t>
                      </a:r>
                      <a:endParaRPr b="1" sz="1000"/>
                    </a:p>
                  </a:txBody>
                  <a:tcPr marT="91425" marB="91425" marR="91425" marL="91425"/>
                </a:tc>
                <a:tc>
                  <a:txBody>
                    <a:bodyPr/>
                    <a:lstStyle/>
                    <a:p>
                      <a:pPr indent="0" lvl="0" marL="0" rtl="0" algn="l">
                        <a:spcBef>
                          <a:spcPts val="0"/>
                        </a:spcBef>
                        <a:spcAft>
                          <a:spcPts val="0"/>
                        </a:spcAft>
                        <a:buNone/>
                      </a:pPr>
                      <a:r>
                        <a:rPr b="1" lang="en" sz="1000"/>
                        <a:t>Positive Aspects</a:t>
                      </a:r>
                      <a:endParaRPr b="1" sz="1000"/>
                    </a:p>
                  </a:txBody>
                  <a:tcPr marT="91425" marB="91425" marR="91425" marL="91425"/>
                </a:tc>
                <a:tc>
                  <a:txBody>
                    <a:bodyPr/>
                    <a:lstStyle/>
                    <a:p>
                      <a:pPr indent="0" lvl="0" marL="0" rtl="0" algn="l">
                        <a:spcBef>
                          <a:spcPts val="0"/>
                        </a:spcBef>
                        <a:spcAft>
                          <a:spcPts val="0"/>
                        </a:spcAft>
                        <a:buNone/>
                      </a:pPr>
                      <a:r>
                        <a:rPr b="1" lang="en" sz="1000"/>
                        <a:t>Limitations</a:t>
                      </a:r>
                      <a:endParaRPr b="1" sz="1000"/>
                    </a:p>
                  </a:txBody>
                  <a:tcPr marT="91425" marB="91425" marR="91425" marL="91425"/>
                </a:tc>
              </a:tr>
              <a:tr h="525550">
                <a:tc>
                  <a:txBody>
                    <a:bodyPr/>
                    <a:lstStyle/>
                    <a:p>
                      <a:pPr indent="0" lvl="0" marL="0" rtl="0" algn="l">
                        <a:spcBef>
                          <a:spcPts val="0"/>
                        </a:spcBef>
                        <a:spcAft>
                          <a:spcPts val="0"/>
                        </a:spcAft>
                        <a:buNone/>
                      </a:pPr>
                      <a:r>
                        <a:rPr lang="en" sz="900"/>
                        <a:t>Naive Bayes Classifier [4] </a:t>
                      </a:r>
                      <a:endParaRPr sz="900"/>
                    </a:p>
                    <a:p>
                      <a:pPr indent="0" lvl="0" marL="0" rtl="0" algn="l">
                        <a:spcBef>
                          <a:spcPts val="0"/>
                        </a:spcBef>
                        <a:spcAft>
                          <a:spcPts val="0"/>
                        </a:spcAft>
                        <a:buNone/>
                      </a:pPr>
                      <a:r>
                        <a:rPr i="1" lang="en" sz="900">
                          <a:solidFill>
                            <a:srgbClr val="616161"/>
                          </a:solidFill>
                        </a:rPr>
                        <a:t>(2020)</a:t>
                      </a:r>
                      <a:endParaRPr i="1" sz="900">
                        <a:solidFill>
                          <a:srgbClr val="616161"/>
                        </a:solidFill>
                      </a:endParaRPr>
                    </a:p>
                  </a:txBody>
                  <a:tcPr marT="91425" marB="91425" marR="91425" marL="91425"/>
                </a:tc>
                <a:tc>
                  <a:txBody>
                    <a:bodyPr/>
                    <a:lstStyle/>
                    <a:p>
                      <a:pPr indent="0" lvl="0" marL="0" rtl="0" algn="l">
                        <a:spcBef>
                          <a:spcPts val="0"/>
                        </a:spcBef>
                        <a:spcAft>
                          <a:spcPts val="0"/>
                        </a:spcAft>
                        <a:buNone/>
                      </a:pPr>
                      <a:r>
                        <a:rPr lang="en" sz="900"/>
                        <a:t>Previous interval Close, Low and High price are taken as input, Output predicts the direction of movement in next interval.</a:t>
                      </a:r>
                      <a:endParaRPr sz="900"/>
                    </a:p>
                  </a:txBody>
                  <a:tcPr marT="91425" marB="91425" marR="91425" marL="91425"/>
                </a:tc>
                <a:tc>
                  <a:txBody>
                    <a:bodyPr/>
                    <a:lstStyle/>
                    <a:p>
                      <a:pPr indent="0" lvl="0" marL="0" rtl="0" algn="l">
                        <a:spcBef>
                          <a:spcPts val="0"/>
                        </a:spcBef>
                        <a:spcAft>
                          <a:spcPts val="0"/>
                        </a:spcAft>
                        <a:buNone/>
                      </a:pPr>
                      <a:r>
                        <a:rPr lang="en" sz="900"/>
                        <a:t>This approach can be used for making real time predictions as it doesn’t require as much training data making it ideal for short term predictions.</a:t>
                      </a:r>
                      <a:endParaRPr sz="900"/>
                    </a:p>
                  </a:txBody>
                  <a:tcPr marT="91425" marB="91425" marR="91425" marL="91425"/>
                </a:tc>
                <a:tc>
                  <a:txBody>
                    <a:bodyPr/>
                    <a:lstStyle/>
                    <a:p>
                      <a:pPr indent="0" lvl="0" marL="0" rtl="0" algn="l">
                        <a:spcBef>
                          <a:spcPts val="0"/>
                        </a:spcBef>
                        <a:spcAft>
                          <a:spcPts val="0"/>
                        </a:spcAft>
                        <a:buNone/>
                      </a:pPr>
                      <a:r>
                        <a:rPr lang="en" sz="900"/>
                        <a:t>This assumes that all predictors are independent, this limits the applicability of this algorithm in predicting index movements which are continuous and highly correlated to each other.</a:t>
                      </a:r>
                      <a:endParaRPr sz="900"/>
                    </a:p>
                  </a:txBody>
                  <a:tcPr marT="91425" marB="91425" marR="91425" marL="91425"/>
                </a:tc>
              </a:tr>
              <a:tr h="547175">
                <a:tc>
                  <a:txBody>
                    <a:bodyPr/>
                    <a:lstStyle/>
                    <a:p>
                      <a:pPr indent="0" lvl="0" marL="0" rtl="0" algn="l">
                        <a:spcBef>
                          <a:spcPts val="0"/>
                        </a:spcBef>
                        <a:spcAft>
                          <a:spcPts val="0"/>
                        </a:spcAft>
                        <a:buNone/>
                      </a:pPr>
                      <a:r>
                        <a:rPr lang="en" sz="900"/>
                        <a:t>Logistic Regression</a:t>
                      </a:r>
                      <a:endParaRPr sz="900"/>
                    </a:p>
                    <a:p>
                      <a:pPr indent="0" lvl="0" marL="0" rtl="0" algn="l">
                        <a:spcBef>
                          <a:spcPts val="0"/>
                        </a:spcBef>
                        <a:spcAft>
                          <a:spcPts val="0"/>
                        </a:spcAft>
                        <a:buNone/>
                      </a:pPr>
                      <a:r>
                        <a:rPr lang="en" sz="900"/>
                        <a:t>[4]</a:t>
                      </a:r>
                      <a:endParaRPr sz="900"/>
                    </a:p>
                    <a:p>
                      <a:pPr indent="0" lvl="0" marL="0" rtl="0" algn="l">
                        <a:spcBef>
                          <a:spcPts val="0"/>
                        </a:spcBef>
                        <a:spcAft>
                          <a:spcPts val="0"/>
                        </a:spcAft>
                        <a:buNone/>
                      </a:pPr>
                      <a:r>
                        <a:rPr i="1" lang="en" sz="900">
                          <a:solidFill>
                            <a:srgbClr val="616161"/>
                          </a:solidFill>
                        </a:rPr>
                        <a:t>(2020)</a:t>
                      </a:r>
                      <a:endParaRPr sz="900"/>
                    </a:p>
                  </a:txBody>
                  <a:tcPr marT="91425" marB="91425" marR="91425" marL="91425"/>
                </a:tc>
                <a:tc>
                  <a:txBody>
                    <a:bodyPr/>
                    <a:lstStyle/>
                    <a:p>
                      <a:pPr indent="0" lvl="0" marL="0" rtl="0" algn="l">
                        <a:spcBef>
                          <a:spcPts val="0"/>
                        </a:spcBef>
                        <a:spcAft>
                          <a:spcPts val="0"/>
                        </a:spcAft>
                        <a:buNone/>
                      </a:pPr>
                      <a:r>
                        <a:rPr lang="en" sz="900"/>
                        <a:t>This model uses technical indicators calculated from the previous rates and predicts output class corresponding to upward or downward movement for future interval.</a:t>
                      </a:r>
                      <a:endParaRPr sz="900"/>
                    </a:p>
                  </a:txBody>
                  <a:tcPr marT="91425" marB="91425" marR="91425" marL="91425"/>
                </a:tc>
                <a:tc>
                  <a:txBody>
                    <a:bodyPr/>
                    <a:lstStyle/>
                    <a:p>
                      <a:pPr indent="0" lvl="0" marL="0" rtl="0" algn="l">
                        <a:spcBef>
                          <a:spcPts val="0"/>
                        </a:spcBef>
                        <a:spcAft>
                          <a:spcPts val="0"/>
                        </a:spcAft>
                        <a:buNone/>
                      </a:pPr>
                      <a:r>
                        <a:rPr lang="en" sz="900"/>
                        <a:t>It can interpret model coefficients as indicators of feature importance. Good accuracy for many simple data sets and it performs well when the dataset is linearly separable.</a:t>
                      </a:r>
                      <a:endParaRPr sz="900"/>
                    </a:p>
                  </a:txBody>
                  <a:tcPr marT="91425" marB="91425" marR="91425" marL="91425"/>
                </a:tc>
                <a:tc>
                  <a:txBody>
                    <a:bodyPr/>
                    <a:lstStyle/>
                    <a:p>
                      <a:pPr indent="0" lvl="0" marL="0" rtl="0" algn="l">
                        <a:spcBef>
                          <a:spcPts val="0"/>
                        </a:spcBef>
                        <a:spcAft>
                          <a:spcPts val="0"/>
                        </a:spcAft>
                        <a:buNone/>
                      </a:pPr>
                      <a:r>
                        <a:rPr lang="en" sz="900"/>
                        <a:t>Exact value of the movement can't be predicted using logistic regression as the output has to be in form of classes.</a:t>
                      </a:r>
                      <a:endParaRPr sz="900"/>
                    </a:p>
                  </a:txBody>
                  <a:tcPr marT="91425" marB="91425" marR="91425" marL="91425"/>
                </a:tc>
              </a:tr>
              <a:tr h="731500">
                <a:tc>
                  <a:txBody>
                    <a:bodyPr/>
                    <a:lstStyle/>
                    <a:p>
                      <a:pPr indent="0" lvl="0" marL="0" rtl="0" algn="l">
                        <a:spcBef>
                          <a:spcPts val="0"/>
                        </a:spcBef>
                        <a:spcAft>
                          <a:spcPts val="0"/>
                        </a:spcAft>
                        <a:buNone/>
                      </a:pPr>
                      <a:r>
                        <a:rPr lang="en" sz="900"/>
                        <a:t>Random Forest Classifier [5]</a:t>
                      </a:r>
                      <a:endParaRPr sz="900"/>
                    </a:p>
                    <a:p>
                      <a:pPr indent="0" lvl="0" marL="0" rtl="0" algn="l">
                        <a:spcBef>
                          <a:spcPts val="0"/>
                        </a:spcBef>
                        <a:spcAft>
                          <a:spcPts val="0"/>
                        </a:spcAft>
                        <a:buNone/>
                      </a:pPr>
                      <a:r>
                        <a:rPr i="1" lang="en" sz="900">
                          <a:solidFill>
                            <a:srgbClr val="616161"/>
                          </a:solidFill>
                        </a:rPr>
                        <a:t>(2018)</a:t>
                      </a:r>
                      <a:endParaRPr sz="900"/>
                    </a:p>
                  </a:txBody>
                  <a:tcPr marT="91425" marB="91425" marR="91425" marL="91425"/>
                </a:tc>
                <a:tc>
                  <a:txBody>
                    <a:bodyPr/>
                    <a:lstStyle/>
                    <a:p>
                      <a:pPr indent="0" lvl="0" marL="0" rtl="0" algn="l">
                        <a:spcBef>
                          <a:spcPts val="0"/>
                        </a:spcBef>
                        <a:spcAft>
                          <a:spcPts val="0"/>
                        </a:spcAft>
                        <a:buNone/>
                      </a:pPr>
                      <a:r>
                        <a:rPr lang="en" sz="900"/>
                        <a:t>Continuous Close, Low and High price are taken as input to predict the direction of the movement.</a:t>
                      </a:r>
                      <a:endParaRPr sz="900"/>
                    </a:p>
                  </a:txBody>
                  <a:tcPr marT="91425" marB="91425" marR="91425" marL="91425"/>
                </a:tc>
                <a:tc>
                  <a:txBody>
                    <a:bodyPr/>
                    <a:lstStyle/>
                    <a:p>
                      <a:pPr indent="0" lvl="0" marL="0" rtl="0" algn="l">
                        <a:spcBef>
                          <a:spcPts val="0"/>
                        </a:spcBef>
                        <a:spcAft>
                          <a:spcPts val="0"/>
                        </a:spcAft>
                        <a:buNone/>
                      </a:pPr>
                      <a:r>
                        <a:rPr lang="en" sz="900"/>
                        <a:t>It works well with both categorical and continuous values thus becomes flexible to both classification and regression problem.</a:t>
                      </a:r>
                      <a:endParaRPr sz="900"/>
                    </a:p>
                  </a:txBody>
                  <a:tcPr marT="91425" marB="91425" marR="91425" marL="91425"/>
                </a:tc>
                <a:tc>
                  <a:txBody>
                    <a:bodyPr/>
                    <a:lstStyle/>
                    <a:p>
                      <a:pPr indent="0" lvl="0" marL="0" rtl="0" algn="l">
                        <a:spcBef>
                          <a:spcPts val="0"/>
                        </a:spcBef>
                        <a:spcAft>
                          <a:spcPts val="0"/>
                        </a:spcAft>
                        <a:buNone/>
                      </a:pPr>
                      <a:r>
                        <a:rPr lang="en" sz="900"/>
                        <a:t>Due to the ensemble of decision trees, it also suffers interpretability and fails to determine the significance of each variable.</a:t>
                      </a:r>
                      <a:endParaRPr sz="900"/>
                    </a:p>
                  </a:txBody>
                  <a:tcPr marT="91425" marB="91425" marR="91425" marL="91425"/>
                </a:tc>
              </a:tr>
              <a:tr h="731500">
                <a:tc>
                  <a:txBody>
                    <a:bodyPr/>
                    <a:lstStyle/>
                    <a:p>
                      <a:pPr indent="0" lvl="0" marL="0" rtl="0" algn="l">
                        <a:spcBef>
                          <a:spcPts val="0"/>
                        </a:spcBef>
                        <a:spcAft>
                          <a:spcPts val="0"/>
                        </a:spcAft>
                        <a:buNone/>
                      </a:pPr>
                      <a:r>
                        <a:rPr lang="en" sz="900"/>
                        <a:t>Neural Network [2]</a:t>
                      </a:r>
                      <a:endParaRPr sz="900"/>
                    </a:p>
                    <a:p>
                      <a:pPr indent="0" lvl="0" marL="0" rtl="0" algn="l">
                        <a:spcBef>
                          <a:spcPts val="0"/>
                        </a:spcBef>
                        <a:spcAft>
                          <a:spcPts val="0"/>
                        </a:spcAft>
                        <a:buNone/>
                      </a:pPr>
                      <a:r>
                        <a:rPr i="1" lang="en" sz="900">
                          <a:solidFill>
                            <a:srgbClr val="616161"/>
                          </a:solidFill>
                        </a:rPr>
                        <a:t>(2020)</a:t>
                      </a:r>
                      <a:endParaRPr sz="900"/>
                    </a:p>
                  </a:txBody>
                  <a:tcPr marT="91425" marB="91425" marR="91425" marL="91425"/>
                </a:tc>
                <a:tc>
                  <a:txBody>
                    <a:bodyPr/>
                    <a:lstStyle/>
                    <a:p>
                      <a:pPr indent="0" lvl="0" marL="0" rtl="0" algn="l">
                        <a:spcBef>
                          <a:spcPts val="0"/>
                        </a:spcBef>
                        <a:spcAft>
                          <a:spcPts val="0"/>
                        </a:spcAft>
                        <a:buNone/>
                      </a:pPr>
                      <a:r>
                        <a:rPr lang="en" sz="900"/>
                        <a:t>Trend indicators are used as inputs along with fear/greed index estimated using sentiment analysis on social media platforms.</a:t>
                      </a:r>
                      <a:endParaRPr sz="900"/>
                    </a:p>
                  </a:txBody>
                  <a:tcPr marT="91425" marB="91425" marR="91425" marL="91425"/>
                </a:tc>
                <a:tc>
                  <a:txBody>
                    <a:bodyPr/>
                    <a:lstStyle/>
                    <a:p>
                      <a:pPr indent="0" lvl="0" marL="0" rtl="0" algn="l">
                        <a:spcBef>
                          <a:spcPts val="0"/>
                        </a:spcBef>
                        <a:spcAft>
                          <a:spcPts val="0"/>
                        </a:spcAft>
                        <a:buNone/>
                      </a:pPr>
                      <a:r>
                        <a:rPr lang="en" sz="900"/>
                        <a:t>Investor’s emotions derived from Twitter have impacts on stock indicators which is considered while making prediction.</a:t>
                      </a:r>
                      <a:endParaRPr sz="900"/>
                    </a:p>
                  </a:txBody>
                  <a:tcPr marT="91425" marB="91425" marR="91425" marL="91425"/>
                </a:tc>
                <a:tc>
                  <a:txBody>
                    <a:bodyPr/>
                    <a:lstStyle/>
                    <a:p>
                      <a:pPr indent="0" lvl="0" marL="0" rtl="0" algn="l">
                        <a:spcBef>
                          <a:spcPts val="0"/>
                        </a:spcBef>
                        <a:spcAft>
                          <a:spcPts val="0"/>
                        </a:spcAft>
                        <a:buNone/>
                      </a:pPr>
                      <a:r>
                        <a:rPr lang="en" sz="900"/>
                        <a:t>Taking twitter posts into accord compromise the ability of the model in predicting real-time results.</a:t>
                      </a:r>
                      <a:endParaRPr sz="9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51676" y="0"/>
            <a:ext cx="8840648" cy="5143500"/>
          </a:xfrm>
          <a:prstGeom prst="rect">
            <a:avLst/>
          </a:prstGeom>
          <a:noFill/>
          <a:ln>
            <a:noFill/>
          </a:ln>
        </p:spPr>
      </p:pic>
      <p:sp>
        <p:nvSpPr>
          <p:cNvPr id="126" name="Google Shape;126;p19"/>
          <p:cNvSpPr txBox="1"/>
          <p:nvPr/>
        </p:nvSpPr>
        <p:spPr>
          <a:xfrm>
            <a:off x="360525" y="177900"/>
            <a:ext cx="2199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Block Diagram</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64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132" name="Google Shape;132;p20"/>
          <p:cNvSpPr txBox="1"/>
          <p:nvPr>
            <p:ph idx="1" type="body"/>
          </p:nvPr>
        </p:nvSpPr>
        <p:spPr>
          <a:xfrm>
            <a:off x="729450" y="1228625"/>
            <a:ext cx="7688700" cy="22611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The datasets used in this project include NIFTY50, ONGC, HDFC BANK, and BOSCH LTD of National Stock Exchange India historical data obtained from Yahoo Finance. The data contain open price, close price, daily high price, daily low price, adjusted close price and the volume of trades for these indices from April 1st, 2010 until March 31st, 2020.</a:t>
            </a:r>
            <a:endParaRPr/>
          </a:p>
        </p:txBody>
      </p:sp>
      <p:pic>
        <p:nvPicPr>
          <p:cNvPr id="133" name="Google Shape;133;p20"/>
          <p:cNvPicPr preferRelativeResize="0"/>
          <p:nvPr/>
        </p:nvPicPr>
        <p:blipFill>
          <a:blip r:embed="rId3">
            <a:alphaModFix/>
          </a:blip>
          <a:stretch>
            <a:fillRect/>
          </a:stretch>
        </p:blipFill>
        <p:spPr>
          <a:xfrm>
            <a:off x="1357322" y="2788050"/>
            <a:ext cx="6429367" cy="1395250"/>
          </a:xfrm>
          <a:prstGeom prst="rect">
            <a:avLst/>
          </a:prstGeom>
          <a:noFill/>
          <a:ln>
            <a:noFill/>
          </a:ln>
        </p:spPr>
      </p:pic>
      <p:sp>
        <p:nvSpPr>
          <p:cNvPr id="134" name="Google Shape;134;p20"/>
          <p:cNvSpPr txBox="1"/>
          <p:nvPr/>
        </p:nvSpPr>
        <p:spPr>
          <a:xfrm>
            <a:off x="3555750" y="2449350"/>
            <a:ext cx="20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Table: Unprocessed Data NIFTY 50</a:t>
            </a:r>
            <a:endParaRPr i="1" sz="1000">
              <a:solidFill>
                <a:srgbClr val="61616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3161400" y="781900"/>
            <a:ext cx="282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616161"/>
                </a:solidFill>
                <a:latin typeface="Lato"/>
                <a:ea typeface="Lato"/>
                <a:cs typeface="Lato"/>
                <a:sym typeface="Lato"/>
              </a:rPr>
              <a:t>Figure: Line plots: Date vs Close Price (Raw Data)</a:t>
            </a:r>
            <a:endParaRPr i="1" sz="1000">
              <a:solidFill>
                <a:srgbClr val="616161"/>
              </a:solidFill>
              <a:latin typeface="Lato"/>
              <a:ea typeface="Lato"/>
              <a:cs typeface="Lato"/>
              <a:sym typeface="Lato"/>
            </a:endParaRPr>
          </a:p>
        </p:txBody>
      </p:sp>
      <p:pic>
        <p:nvPicPr>
          <p:cNvPr id="140" name="Google Shape;140;p21"/>
          <p:cNvPicPr preferRelativeResize="0"/>
          <p:nvPr/>
        </p:nvPicPr>
        <p:blipFill>
          <a:blip r:embed="rId3">
            <a:alphaModFix/>
          </a:blip>
          <a:stretch>
            <a:fillRect/>
          </a:stretch>
        </p:blipFill>
        <p:spPr>
          <a:xfrm>
            <a:off x="1401401" y="1253000"/>
            <a:ext cx="6341200" cy="3544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