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9010313"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5"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6"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7"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8"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6719CD5-2CDA-4578-9288-CFC59A39CC4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571680" y="1336680"/>
            <a:ext cx="6410880" cy="3605760"/>
          </a:xfrm>
          <a:prstGeom prst="rect">
            <a:avLst/>
          </a:prstGeom>
          <a:ln w="0">
            <a:noFill/>
          </a:ln>
        </p:spPr>
      </p:sp>
      <p:sp>
        <p:nvSpPr>
          <p:cNvPr id="243" name="PlaceHolder 2"/>
          <p:cNvSpPr>
            <a:spLocks noGrp="1"/>
          </p:cNvSpPr>
          <p:nvPr>
            <p:ph type="body"/>
          </p:nvPr>
        </p:nvSpPr>
        <p:spPr>
          <a:xfrm>
            <a:off x="755640" y="5146560"/>
            <a:ext cx="6042600" cy="4207680"/>
          </a:xfrm>
          <a:prstGeom prst="rect">
            <a:avLst/>
          </a:prstGeom>
          <a:noFill/>
          <a:ln w="0">
            <a:noFill/>
          </a:ln>
        </p:spPr>
        <p:txBody>
          <a:bodyPr lIns="0" rIns="0" tIns="0" bIns="0" anchor="t">
            <a:noAutofit/>
          </a:bodyPr>
          <a:p>
            <a:endParaRPr b="0" lang="en-US" sz="2000" spc="-1" strike="noStrike">
              <a:latin typeface="Arial"/>
            </a:endParaRPr>
          </a:p>
        </p:txBody>
      </p:sp>
      <p:sp>
        <p:nvSpPr>
          <p:cNvPr id="244" name="PlaceHolder 3"/>
          <p:cNvSpPr>
            <a:spLocks noGrp="1"/>
          </p:cNvSpPr>
          <p:nvPr>
            <p:ph type="sldNum" idx="22"/>
          </p:nvPr>
        </p:nvSpPr>
        <p:spPr>
          <a:xfrm>
            <a:off x="4280040" y="10156680"/>
            <a:ext cx="3272400" cy="53388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14F71A1-E049-40D5-A59E-3B7BEB23BC85}"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5EC3866-7B6E-4401-85F7-811FC757365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950400" y="250200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950400" y="574164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58CBE0-1FE7-41E1-9481-D8845537181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95040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971712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ED14726-16AF-4E6D-A262-3DB024A7649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95040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73488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1251936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95040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673488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1251936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A03861B-C22E-4B82-9F85-78FB220E304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2DF6277-555F-4F81-A4C7-5E0B40490F2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type="subTitle"/>
          </p:nvPr>
        </p:nvSpPr>
        <p:spPr>
          <a:xfrm>
            <a:off x="950400" y="2502000"/>
            <a:ext cx="17108640" cy="6201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FBA56E8-D582-4562-AE37-A98E251BC4A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950400" y="2502000"/>
            <a:ext cx="17108640" cy="62017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4599177-F158-42E1-BBEA-A5BF1E0A07F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95040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971712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35828D-DC10-48DF-B448-A32265B2541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39701D2-7F81-4B01-AAC5-DA26883A462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0400" y="426600"/>
            <a:ext cx="17108640" cy="8276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6D8BE7D-30F6-4353-8531-FF9148743D5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971712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95040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7F68295-A92B-4DB3-BB56-A21C696A057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950400" y="2502000"/>
            <a:ext cx="17108640" cy="62017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EB4636C-56C7-42AC-909E-F88CF56BD41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95040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971712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F158587-632E-4D55-8039-41C351F04FB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950400" y="574164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4D4018E-FC13-4ADB-B321-52837D40E03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950400" y="250200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950400" y="574164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D13BEB6-46F5-40F5-B710-702C8E00551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95040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971712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1BD50E1-9631-4B77-8E70-70139ED32E1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95040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673488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12519360" y="250200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95040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6"/>
          <p:cNvSpPr>
            <a:spLocks noGrp="1"/>
          </p:cNvSpPr>
          <p:nvPr>
            <p:ph/>
          </p:nvPr>
        </p:nvSpPr>
        <p:spPr>
          <a:xfrm>
            <a:off x="673488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7"/>
          <p:cNvSpPr>
            <a:spLocks noGrp="1"/>
          </p:cNvSpPr>
          <p:nvPr>
            <p:ph/>
          </p:nvPr>
        </p:nvSpPr>
        <p:spPr>
          <a:xfrm>
            <a:off x="12519360" y="5741640"/>
            <a:ext cx="5508720" cy="29581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4194A79-B547-491A-AB9A-6C9ABB4082FB}"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950400" y="2502000"/>
            <a:ext cx="17108640" cy="62017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0ACEF0-BF68-43E6-B369-B56473A740F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95040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971712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3646FE-168B-4AE7-8AF7-8A99E527C88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FCB9421-4723-46FD-AAA7-21257168D12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50400" y="426600"/>
            <a:ext cx="17108640" cy="8276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5C8E38B-D74A-4172-9530-6FDFDC79B1A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971712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95040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602046B-086A-4EC3-B1E6-9A37F852D51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950400" y="2502000"/>
            <a:ext cx="8348760" cy="62017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9717120" y="574164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9DF780-A349-4703-812E-E04D49A9625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95040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9717120" y="2502000"/>
            <a:ext cx="8348760" cy="29581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950400" y="5741640"/>
            <a:ext cx="17108640" cy="29581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A3A9AC-91AA-4DA6-98D9-FFD5A3F3C72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6297120" y="9911160"/>
            <a:ext cx="6413400" cy="5666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870" spc="-1" strike="noStrike">
                <a:solidFill>
                  <a:srgbClr val="888888"/>
                </a:solidFill>
                <a:latin typeface="Calibri"/>
                <a:ea typeface="Calibri"/>
              </a:defRPr>
            </a:lvl1pPr>
          </a:lstStyle>
          <a:p>
            <a:pPr algn="r">
              <a:lnSpc>
                <a:spcPct val="100000"/>
              </a:lnSpc>
              <a:buNone/>
              <a:tabLst>
                <a:tab algn="l" pos="0"/>
              </a:tabLst>
            </a:pPr>
            <a:fld id="{CAC23E32-9018-4084-9131-A9DF21056C38}" type="slidenum">
              <a:rPr b="0" lang="en-US" sz="1870" spc="-1" strike="noStrike">
                <a:solidFill>
                  <a:srgbClr val="888888"/>
                </a:solidFill>
                <a:latin typeface="Calibri"/>
                <a:ea typeface="Calibri"/>
              </a:rPr>
              <a:t>&lt;number&gt;</a:t>
            </a:fld>
            <a:endParaRPr b="0" lang="en-US" sz="1870" spc="-1" strike="noStrike">
              <a:latin typeface="Times New Roman"/>
            </a:endParaRPr>
          </a:p>
        </p:txBody>
      </p:sp>
      <p:sp>
        <p:nvSpPr>
          <p:cNvPr id="2" name="PlaceHolder 3"/>
          <p:cNvSpPr>
            <a:spLocks noGrp="1"/>
          </p:cNvSpPr>
          <p:nvPr>
            <p:ph type="dt" idx="3"/>
          </p:nvPr>
        </p:nvSpPr>
        <p:spPr>
          <a:xfrm>
            <a:off x="1306800" y="9911160"/>
            <a:ext cx="4274640" cy="5666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950400" y="426600"/>
            <a:ext cx="17108640" cy="17852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950400" y="2502000"/>
            <a:ext cx="17108640" cy="6201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50400" y="426600"/>
            <a:ext cx="17108280" cy="17848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950400" y="2502000"/>
            <a:ext cx="8348400" cy="6201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body"/>
          </p:nvPr>
        </p:nvSpPr>
        <p:spPr>
          <a:xfrm>
            <a:off x="9717120" y="2502000"/>
            <a:ext cx="8348400" cy="62013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4" name="PlaceHolder 4"/>
          <p:cNvSpPr>
            <a:spLocks noGrp="1"/>
          </p:cNvSpPr>
          <p:nvPr>
            <p:ph type="ftr" idx="4"/>
          </p:nvPr>
        </p:nvSpPr>
        <p:spPr>
          <a:xfrm>
            <a:off x="6297120" y="9911160"/>
            <a:ext cx="6413400" cy="5666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5"/>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870" spc="-1" strike="noStrike">
                <a:solidFill>
                  <a:srgbClr val="888888"/>
                </a:solidFill>
                <a:latin typeface="Calibri"/>
                <a:ea typeface="Calibri"/>
              </a:defRPr>
            </a:lvl1pPr>
          </a:lstStyle>
          <a:p>
            <a:pPr algn="r">
              <a:lnSpc>
                <a:spcPct val="100000"/>
              </a:lnSpc>
              <a:buNone/>
              <a:tabLst>
                <a:tab algn="l" pos="0"/>
              </a:tabLst>
            </a:pPr>
            <a:fld id="{D83061BE-F247-4CD4-992B-C95C4EB47CE1}" type="slidenum">
              <a:rPr b="0" lang="en-US" sz="1870" spc="-1" strike="noStrike">
                <a:solidFill>
                  <a:srgbClr val="888888"/>
                </a:solidFill>
                <a:latin typeface="Calibri"/>
                <a:ea typeface="Calibri"/>
              </a:rPr>
              <a:t>&lt;number&gt;</a:t>
            </a:fld>
            <a:endParaRPr b="0" lang="en-US" sz="1870" spc="-1" strike="noStrike">
              <a:latin typeface="Times New Roman"/>
            </a:endParaRPr>
          </a:p>
        </p:txBody>
      </p:sp>
      <p:sp>
        <p:nvSpPr>
          <p:cNvPr id="46" name="PlaceHolder 6"/>
          <p:cNvSpPr>
            <a:spLocks noGrp="1"/>
          </p:cNvSpPr>
          <p:nvPr>
            <p:ph type="dt" idx="6"/>
          </p:nvPr>
        </p:nvSpPr>
        <p:spPr>
          <a:xfrm>
            <a:off x="1306800" y="9911160"/>
            <a:ext cx="4274640" cy="5666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Google Shape;89;p13"/>
          <p:cNvGrpSpPr/>
          <p:nvPr/>
        </p:nvGrpSpPr>
        <p:grpSpPr>
          <a:xfrm>
            <a:off x="-3960" y="2070000"/>
            <a:ext cx="15068880" cy="825480"/>
            <a:chOff x="-3960" y="2070000"/>
            <a:chExt cx="15068880" cy="825480"/>
          </a:xfrm>
        </p:grpSpPr>
        <p:sp>
          <p:nvSpPr>
            <p:cNvPr id="90" name="Google Shape;90;p13"/>
            <p:cNvSpPr/>
            <p:nvPr/>
          </p:nvSpPr>
          <p:spPr>
            <a:xfrm>
              <a:off x="-3960" y="207000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1" lang="en-US" sz="4000" spc="-1" strike="noStrike">
                  <a:solidFill>
                    <a:srgbClr val="0d0d0d"/>
                  </a:solidFill>
                  <a:latin typeface="Calibri"/>
                  <a:ea typeface="Calibri"/>
                </a:rPr>
                <a:t>Land Cover Classification using Deep Learning </a:t>
              </a:r>
              <a:endParaRPr b="0" lang="en-US" sz="4000" spc="-1" strike="noStrike">
                <a:latin typeface="Arial"/>
              </a:endParaRPr>
            </a:p>
          </p:txBody>
        </p:sp>
        <p:sp>
          <p:nvSpPr>
            <p:cNvPr id="91" name="Google Shape;91;p13"/>
            <p:cNvSpPr/>
            <p:nvPr/>
          </p:nvSpPr>
          <p:spPr>
            <a:xfrm>
              <a:off x="14213160" y="207000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92" name="Google Shape;93;p13"/>
          <p:cNvSpPr/>
          <p:nvPr/>
        </p:nvSpPr>
        <p:spPr>
          <a:xfrm>
            <a:off x="685800" y="944640"/>
            <a:ext cx="15314400" cy="1125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000" spc="-1" strike="noStrike">
                <a:solidFill>
                  <a:srgbClr val="000000"/>
                </a:solidFill>
                <a:latin typeface="Times New Roman"/>
                <a:ea typeface="Arial"/>
              </a:rPr>
              <a:t>National University of Science and Technology</a:t>
            </a:r>
            <a:endParaRPr b="0" lang="en-US" sz="4000" spc="-1" strike="noStrike">
              <a:latin typeface="Arial"/>
            </a:endParaRPr>
          </a:p>
          <a:p>
            <a:pPr>
              <a:lnSpc>
                <a:spcPct val="100000"/>
              </a:lnSpc>
              <a:buNone/>
            </a:pPr>
            <a:r>
              <a:rPr b="0" lang="en-US" sz="1400" spc="-1" strike="noStrike">
                <a:solidFill>
                  <a:srgbClr val="000000"/>
                </a:solidFill>
                <a:latin typeface="Times New Roman"/>
                <a:ea typeface="Arial"/>
              </a:rPr>
              <a:t> </a:t>
            </a:r>
            <a:endParaRPr b="0" lang="en-US" sz="1400" spc="-1" strike="noStrike">
              <a:latin typeface="Arial"/>
            </a:endParaRPr>
          </a:p>
          <a:p>
            <a:pPr>
              <a:lnSpc>
                <a:spcPct val="100000"/>
              </a:lnSpc>
              <a:buNone/>
              <a:tabLst>
                <a:tab algn="l" pos="0"/>
              </a:tabLst>
            </a:pPr>
            <a:endParaRPr b="0" lang="en-US" sz="1400" spc="-1" strike="noStrike">
              <a:latin typeface="Arial"/>
            </a:endParaRPr>
          </a:p>
        </p:txBody>
      </p:sp>
      <p:grpSp>
        <p:nvGrpSpPr>
          <p:cNvPr id="93" name="Google Shape;94;p13"/>
          <p:cNvGrpSpPr/>
          <p:nvPr/>
        </p:nvGrpSpPr>
        <p:grpSpPr>
          <a:xfrm>
            <a:off x="7460640" y="4363920"/>
            <a:ext cx="4132080" cy="665280"/>
            <a:chOff x="7460640" y="4363920"/>
            <a:chExt cx="4132080" cy="665280"/>
          </a:xfrm>
        </p:grpSpPr>
        <p:sp>
          <p:nvSpPr>
            <p:cNvPr id="94" name="Google Shape;95;p13"/>
            <p:cNvSpPr/>
            <p:nvPr/>
          </p:nvSpPr>
          <p:spPr>
            <a:xfrm>
              <a:off x="7460640" y="4363920"/>
              <a:ext cx="3674880" cy="6652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c55a11"/>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a:lnSpc>
                  <a:spcPct val="100000"/>
                </a:lnSpc>
                <a:buNone/>
              </a:pPr>
              <a:r>
                <a:rPr b="0" lang="en-US" sz="3600" spc="-1" strike="noStrike">
                  <a:solidFill>
                    <a:srgbClr val="ffffff"/>
                  </a:solidFill>
                  <a:latin typeface="Calibri"/>
                  <a:ea typeface="Calibri"/>
                </a:rPr>
                <a:t>Presented by</a:t>
              </a:r>
              <a:endParaRPr b="0" lang="en-US" sz="3600" spc="-1" strike="noStrike">
                <a:latin typeface="Arial"/>
              </a:endParaRPr>
            </a:p>
          </p:txBody>
        </p:sp>
        <p:sp>
          <p:nvSpPr>
            <p:cNvPr id="95" name="Google Shape;96;p13"/>
            <p:cNvSpPr/>
            <p:nvPr/>
          </p:nvSpPr>
          <p:spPr>
            <a:xfrm>
              <a:off x="10803960" y="4363920"/>
              <a:ext cx="788760" cy="6652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w="0">
              <a:noFill/>
            </a:ln>
            <a:effectLst>
              <a:outerShdw algn="ctr" blurRad="44280" dir="5400000" dist="28080">
                <a:srgbClr val="000000">
                  <a:alpha val="32000"/>
                </a:srgbClr>
              </a:outerShdw>
            </a:effectLst>
          </p:spPr>
          <p:style>
            <a:lnRef idx="0"/>
            <a:fillRef idx="0"/>
            <a:effectRef idx="0"/>
            <a:fontRef idx="minor"/>
          </p:style>
        </p:sp>
      </p:grpSp>
      <p:sp>
        <p:nvSpPr>
          <p:cNvPr id="96" name="Google Shape;101;p13"/>
          <p:cNvSpPr/>
          <p:nvPr/>
        </p:nvSpPr>
        <p:spPr>
          <a:xfrm>
            <a:off x="5943600" y="5677200"/>
            <a:ext cx="7157880" cy="1978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2800" spc="-1" strike="noStrike">
                <a:solidFill>
                  <a:srgbClr val="000000"/>
                </a:solidFill>
                <a:latin typeface="Calibri"/>
                <a:ea typeface="Arial"/>
              </a:rPr>
              <a:t>Sania Arif</a:t>
            </a:r>
            <a:endParaRPr b="0" lang="en-US" sz="2800" spc="-1" strike="noStrike">
              <a:latin typeface="Arial"/>
            </a:endParaRPr>
          </a:p>
          <a:p>
            <a:pPr algn="ctr">
              <a:lnSpc>
                <a:spcPct val="100000"/>
              </a:lnSpc>
              <a:buNone/>
              <a:tabLst>
                <a:tab algn="l" pos="0"/>
              </a:tabLst>
            </a:pPr>
            <a:r>
              <a:rPr b="0" lang="en-US" sz="2800" spc="-1" strike="noStrike">
                <a:solidFill>
                  <a:srgbClr val="000000"/>
                </a:solidFill>
                <a:latin typeface="Calibri"/>
                <a:ea typeface="Arial"/>
              </a:rPr>
              <a:t>Shazia Sifat</a:t>
            </a:r>
            <a:endParaRPr b="0" lang="en-US" sz="2800" spc="-1" strike="noStrike">
              <a:latin typeface="Arial"/>
            </a:endParaRPr>
          </a:p>
          <a:p>
            <a:pPr algn="ctr">
              <a:lnSpc>
                <a:spcPct val="100000"/>
              </a:lnSpc>
              <a:buNone/>
              <a:tabLst>
                <a:tab algn="l" pos="0"/>
              </a:tabLst>
            </a:pPr>
            <a:r>
              <a:rPr b="0" lang="en-US" sz="2800" spc="-1" strike="noStrike">
                <a:solidFill>
                  <a:srgbClr val="000000"/>
                </a:solidFill>
                <a:latin typeface="Calibri"/>
                <a:ea typeface="Arial"/>
              </a:rPr>
              <a:t>Behram Khan</a:t>
            </a:r>
            <a:endParaRPr b="0" lang="en-US" sz="2800" spc="-1" strike="noStrike">
              <a:latin typeface="Arial"/>
            </a:endParaRPr>
          </a:p>
          <a:p>
            <a:pPr>
              <a:lnSpc>
                <a:spcPct val="100000"/>
              </a:lnSpc>
              <a:buNone/>
              <a:tabLst>
                <a:tab algn="l" pos="0"/>
              </a:tabLst>
            </a:pPr>
            <a:r>
              <a:rPr b="0" lang="en-US" sz="2400" spc="-1" strike="noStrike">
                <a:solidFill>
                  <a:srgbClr val="595959"/>
                </a:solidFill>
                <a:latin typeface="Times New Roman"/>
                <a:ea typeface="Arial"/>
              </a:rPr>
              <a:t>                          </a:t>
            </a:r>
            <a:endParaRPr b="0" lang="en-US" sz="2400" spc="-1" strike="noStrike">
              <a:latin typeface="Arial"/>
            </a:endParaRPr>
          </a:p>
          <a:p>
            <a:pPr>
              <a:lnSpc>
                <a:spcPct val="100000"/>
              </a:lnSpc>
              <a:buNone/>
              <a:tabLst>
                <a:tab algn="l" pos="0"/>
              </a:tabLst>
            </a:pPr>
            <a:endParaRPr b="0" lang="en-US" sz="1600" spc="-1" strike="noStrike">
              <a:latin typeface="Arial"/>
            </a:endParaRPr>
          </a:p>
        </p:txBody>
      </p:sp>
      <p:grpSp>
        <p:nvGrpSpPr>
          <p:cNvPr id="97" name="Google Shape;103;p13"/>
          <p:cNvGrpSpPr/>
          <p:nvPr/>
        </p:nvGrpSpPr>
        <p:grpSpPr>
          <a:xfrm>
            <a:off x="16200" y="9568440"/>
            <a:ext cx="19008000" cy="1109520"/>
            <a:chOff x="16200" y="9568440"/>
            <a:chExt cx="19008000" cy="1109520"/>
          </a:xfrm>
        </p:grpSpPr>
        <p:grpSp>
          <p:nvGrpSpPr>
            <p:cNvPr id="98" name="Google Shape;104;p13"/>
            <p:cNvGrpSpPr/>
            <p:nvPr/>
          </p:nvGrpSpPr>
          <p:grpSpPr>
            <a:xfrm>
              <a:off x="16200" y="9568440"/>
              <a:ext cx="19008000" cy="1109520"/>
              <a:chOff x="16200" y="9568440"/>
              <a:chExt cx="19008000" cy="1109520"/>
            </a:xfrm>
          </p:grpSpPr>
          <p:sp>
            <p:nvSpPr>
              <p:cNvPr id="99" name="Google Shape;105;p13"/>
              <p:cNvSpPr/>
              <p:nvPr/>
            </p:nvSpPr>
            <p:spPr>
              <a:xfrm>
                <a:off x="1620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00" name="Google Shape;106;p13"/>
              <p:cNvSpPr/>
              <p:nvPr/>
            </p:nvSpPr>
            <p:spPr>
              <a:xfrm>
                <a:off x="179035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01" name="Google Shape;107;p13"/>
            <p:cNvSpPr/>
            <p:nvPr/>
          </p:nvSpPr>
          <p:spPr>
            <a:xfrm>
              <a:off x="150840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02" name="Google Shape;108;p13"/>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03" name="Google Shape;110;p13"/>
          <p:cNvSpPr/>
          <p:nvPr/>
        </p:nvSpPr>
        <p:spPr>
          <a:xfrm>
            <a:off x="5029200" y="9771480"/>
            <a:ext cx="4570200" cy="699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4000" spc="-1" strike="noStrike">
                <a:solidFill>
                  <a:srgbClr val="000000"/>
                </a:solidFill>
                <a:latin typeface="Times New Roman"/>
                <a:ea typeface="Arial"/>
              </a:rPr>
              <a:t>Data Science and AI</a:t>
            </a:r>
            <a:endParaRPr b="0" lang="en-US" sz="4000" spc="-1" strike="noStrike">
              <a:latin typeface="Arial"/>
            </a:endParaRPr>
          </a:p>
        </p:txBody>
      </p:sp>
      <p:sp>
        <p:nvSpPr>
          <p:cNvPr id="104" name="PlaceHolder 1"/>
          <p:cNvSpPr>
            <a:spLocks noGrp="1"/>
          </p:cNvSpPr>
          <p:nvPr>
            <p:ph type="sldNum" idx="10"/>
          </p:nvPr>
        </p:nvSpPr>
        <p:spPr>
          <a:xfrm>
            <a:off x="18115920" y="9911160"/>
            <a:ext cx="572400" cy="3859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6F4E1BEA-3B83-4424-A2C1-F70744D00CE9}" type="slidenum">
              <a:rPr b="0" lang="en-US" sz="3200" spc="-1" strike="noStrike">
                <a:solidFill>
                  <a:srgbClr val="ffffff"/>
                </a:solidFill>
                <a:latin typeface="Calibri"/>
                <a:ea typeface="Calibri"/>
              </a:rPr>
              <a:t>&lt;number&gt;</a:t>
            </a:fld>
            <a:endParaRPr b="0" lang="en-US" sz="3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Num" idx="19"/>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CD16BF59-26D4-4720-8F3B-7E5C8DB39D1A}"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215" name="Google Shape;187;p 4"/>
          <p:cNvGrpSpPr/>
          <p:nvPr/>
        </p:nvGrpSpPr>
        <p:grpSpPr>
          <a:xfrm>
            <a:off x="0" y="9568440"/>
            <a:ext cx="19008000" cy="1109520"/>
            <a:chOff x="0" y="9568440"/>
            <a:chExt cx="19008000" cy="1109520"/>
          </a:xfrm>
        </p:grpSpPr>
        <p:grpSp>
          <p:nvGrpSpPr>
            <p:cNvPr id="216" name="Google Shape;188;p 4"/>
            <p:cNvGrpSpPr/>
            <p:nvPr/>
          </p:nvGrpSpPr>
          <p:grpSpPr>
            <a:xfrm>
              <a:off x="0" y="9568440"/>
              <a:ext cx="19008000" cy="1109520"/>
              <a:chOff x="0" y="9568440"/>
              <a:chExt cx="19008000" cy="1109520"/>
            </a:xfrm>
          </p:grpSpPr>
          <p:sp>
            <p:nvSpPr>
              <p:cNvPr id="217" name="Google Shape;189;p 4"/>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218" name="Google Shape;190;p 4"/>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219" name="Google Shape;191;p 4"/>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220" name="Google Shape;193;p 4"/>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221" name="Google Shape;194;p 4"/>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CB9F95EB-35C3-4A50-91CD-BB7B6B73AAEC}"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222" name="Google Shape;195;p 4"/>
          <p:cNvGrpSpPr/>
          <p:nvPr/>
        </p:nvGrpSpPr>
        <p:grpSpPr>
          <a:xfrm>
            <a:off x="-26280" y="774720"/>
            <a:ext cx="15068880" cy="825480"/>
            <a:chOff x="-26280" y="774720"/>
            <a:chExt cx="15068880" cy="825480"/>
          </a:xfrm>
        </p:grpSpPr>
        <p:sp>
          <p:nvSpPr>
            <p:cNvPr id="223" name="Google Shape;196;p 4"/>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Confusion Matrix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224" name="Google Shape;197;p 4"/>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225" name="Google Shape;156;p 4"/>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pic>
        <p:nvPicPr>
          <p:cNvPr id="226" name="" descr=""/>
          <p:cNvPicPr/>
          <p:nvPr/>
        </p:nvPicPr>
        <p:blipFill>
          <a:blip r:embed="rId1"/>
          <a:stretch/>
        </p:blipFill>
        <p:spPr>
          <a:xfrm>
            <a:off x="4343400" y="1955520"/>
            <a:ext cx="10058040" cy="7246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Num" idx="20"/>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A7DB06C3-20BE-41F8-90EF-84570A94AEB3}"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228" name="Google Shape;187;p 5"/>
          <p:cNvGrpSpPr/>
          <p:nvPr/>
        </p:nvGrpSpPr>
        <p:grpSpPr>
          <a:xfrm>
            <a:off x="0" y="9568440"/>
            <a:ext cx="19008000" cy="1109520"/>
            <a:chOff x="0" y="9568440"/>
            <a:chExt cx="19008000" cy="1109520"/>
          </a:xfrm>
        </p:grpSpPr>
        <p:grpSp>
          <p:nvGrpSpPr>
            <p:cNvPr id="229" name="Google Shape;188;p 5"/>
            <p:cNvGrpSpPr/>
            <p:nvPr/>
          </p:nvGrpSpPr>
          <p:grpSpPr>
            <a:xfrm>
              <a:off x="0" y="9568440"/>
              <a:ext cx="19008000" cy="1109520"/>
              <a:chOff x="0" y="9568440"/>
              <a:chExt cx="19008000" cy="1109520"/>
            </a:xfrm>
          </p:grpSpPr>
          <p:sp>
            <p:nvSpPr>
              <p:cNvPr id="230" name="Google Shape;189;p 5"/>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231" name="Google Shape;190;p 5"/>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232" name="Google Shape;191;p 5"/>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233" name="Google Shape;193;p 5"/>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234" name="Google Shape;194;p 5"/>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BE72807B-1E88-4F58-954E-CEC3B274A455}"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235" name="Google Shape;195;p 5"/>
          <p:cNvGrpSpPr/>
          <p:nvPr/>
        </p:nvGrpSpPr>
        <p:grpSpPr>
          <a:xfrm>
            <a:off x="-26280" y="774720"/>
            <a:ext cx="15068880" cy="825480"/>
            <a:chOff x="-26280" y="774720"/>
            <a:chExt cx="15068880" cy="825480"/>
          </a:xfrm>
        </p:grpSpPr>
        <p:sp>
          <p:nvSpPr>
            <p:cNvPr id="236" name="Google Shape;196;p 5"/>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Conclusion and Further Steps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237" name="Google Shape;197;p 5"/>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238" name="Google Shape;198;p 5"/>
          <p:cNvSpPr/>
          <p:nvPr/>
        </p:nvSpPr>
        <p:spPr>
          <a:xfrm>
            <a:off x="884880" y="2104920"/>
            <a:ext cx="16687080" cy="66733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1" lang="en-US" sz="3600" spc="-1" strike="noStrike">
                <a:solidFill>
                  <a:srgbClr val="000000"/>
                </a:solidFill>
                <a:latin typeface="Arial"/>
                <a:ea typeface="Arial"/>
              </a:rPr>
              <a:t>Vgg16 with dense and dropout layers</a:t>
            </a:r>
            <a:endParaRPr b="0" lang="en-US" sz="3600" spc="-1" strike="noStrike">
              <a:latin typeface="Arial"/>
            </a:endParaRPr>
          </a:p>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0" lang="en-US" sz="3600" spc="-1" strike="noStrike">
                <a:solidFill>
                  <a:srgbClr val="000000"/>
                </a:solidFill>
                <a:latin typeface="Arial"/>
                <a:ea typeface="Arial"/>
              </a:rPr>
              <a:t>The vgg16 model with additional dense and dropout layer showed accuracy 86.1%</a:t>
            </a:r>
            <a:endParaRPr b="0" lang="en-US" sz="3600" spc="-1" strike="noStrike">
              <a:latin typeface="Arial"/>
            </a:endParaRPr>
          </a:p>
          <a:p>
            <a:pPr>
              <a:lnSpc>
                <a:spcPct val="100000"/>
              </a:lnSpc>
              <a:buNone/>
            </a:pPr>
            <a:endParaRPr b="0" lang="en-US" sz="3600" spc="-1" strike="noStrike">
              <a:latin typeface="Arial"/>
            </a:endParaRPr>
          </a:p>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1" lang="en-US" sz="3600" spc="-1" strike="noStrike">
                <a:solidFill>
                  <a:srgbClr val="000000"/>
                </a:solidFill>
                <a:latin typeface="Arial"/>
                <a:ea typeface="Arial"/>
              </a:rPr>
              <a:t>Data Augmentation and Fine Tuning vgg16</a:t>
            </a:r>
            <a:endParaRPr b="0" lang="en-US" sz="3600" spc="-1" strike="noStrike">
              <a:latin typeface="Arial"/>
            </a:endParaRPr>
          </a:p>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0" lang="en-US" sz="3600" spc="-1" strike="noStrike">
                <a:solidFill>
                  <a:srgbClr val="000000"/>
                </a:solidFill>
                <a:latin typeface="Arial"/>
                <a:ea typeface="Arial"/>
              </a:rPr>
              <a:t>The data augmented and fine tuned model at layer 15 showed an accuracy of 88.6% on the test data.</a:t>
            </a:r>
            <a:endParaRPr b="0" lang="en-US" sz="3600" spc="-1" strike="noStrike">
              <a:latin typeface="Arial"/>
            </a:endParaRPr>
          </a:p>
          <a:p>
            <a:pPr marL="216000" indent="-216000">
              <a:lnSpc>
                <a:spcPct val="100000"/>
              </a:lnSpc>
              <a:buClr>
                <a:srgbClr val="000000"/>
              </a:buClr>
              <a:buFont typeface="Wingdings" charset="2"/>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Reﬁne model on confused classes (i.e. river and highway) possibly through preprocessing.</a:t>
            </a:r>
            <a:endParaRPr b="0" lang="en-US" sz="3600" spc="-1" strike="noStrike">
              <a:latin typeface="Arial"/>
            </a:endParaRPr>
          </a:p>
          <a:p>
            <a:pPr marL="216000" indent="-216000">
              <a:lnSpc>
                <a:spcPct val="100000"/>
              </a:lnSpc>
              <a:buClr>
                <a:srgbClr val="000000"/>
              </a:buClr>
              <a:buFont typeface="Wingdings" charset="2"/>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Create object detection to help classify multiple areas of land cover within an image.</a:t>
            </a:r>
            <a:endParaRPr b="0" lang="en-US" sz="3600" spc="-1" strike="noStrike">
              <a:latin typeface="Arial"/>
            </a:endParaRPr>
          </a:p>
          <a:p>
            <a:pPr marL="216000" indent="-216000">
              <a:lnSpc>
                <a:spcPct val="100000"/>
              </a:lnSpc>
              <a:buClr>
                <a:srgbClr val="000000"/>
              </a:buClr>
              <a:buFont typeface="Symbol"/>
              <a:buChar char=""/>
            </a:pPr>
            <a:r>
              <a:rPr b="1" lang="en-US" sz="3600" spc="-1" strike="noStrike">
                <a:solidFill>
                  <a:srgbClr val="000000"/>
                </a:solidFill>
                <a:latin typeface="Arial"/>
                <a:ea typeface="Arial"/>
              </a:rPr>
              <a:t> </a:t>
            </a:r>
            <a:endParaRPr b="0" lang="en-US" sz="3600" spc="-1" strike="noStrike">
              <a:latin typeface="Arial"/>
            </a:endParaRPr>
          </a:p>
        </p:txBody>
      </p:sp>
      <p:sp>
        <p:nvSpPr>
          <p:cNvPr id="239" name="Google Shape;156;p 5"/>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Num" idx="21"/>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870" spc="-1" strike="noStrike">
                <a:solidFill>
                  <a:srgbClr val="888888"/>
                </a:solidFill>
                <a:latin typeface="Calibri"/>
                <a:ea typeface="Calibri"/>
              </a:defRPr>
            </a:lvl1pPr>
          </a:lstStyle>
          <a:p>
            <a:pPr algn="r">
              <a:lnSpc>
                <a:spcPct val="100000"/>
              </a:lnSpc>
              <a:buNone/>
              <a:tabLst>
                <a:tab algn="l" pos="0"/>
              </a:tabLst>
            </a:pPr>
            <a:fld id="{A9103355-6549-41AC-94E5-293A73D8D336}" type="slidenum">
              <a:rPr b="0" lang="en-US" sz="1870" spc="-1" strike="noStrike">
                <a:solidFill>
                  <a:srgbClr val="888888"/>
                </a:solidFill>
                <a:latin typeface="Calibri"/>
                <a:ea typeface="Calibri"/>
              </a:rPr>
              <a:t>3</a:t>
            </a:fld>
            <a:endParaRPr b="0" lang="en-US" sz="1870" spc="-1" strike="noStrike">
              <a:latin typeface="Times New Roman"/>
            </a:endParaRPr>
          </a:p>
        </p:txBody>
      </p:sp>
      <p:sp>
        <p:nvSpPr>
          <p:cNvPr id="241" name="TextBox 4"/>
          <p:cNvSpPr/>
          <p:nvPr/>
        </p:nvSpPr>
        <p:spPr>
          <a:xfrm>
            <a:off x="6486120" y="4114800"/>
            <a:ext cx="8880120" cy="3106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6600" spc="-1" strike="noStrike">
                <a:solidFill>
                  <a:srgbClr val="203864"/>
                </a:solidFill>
                <a:latin typeface="Arial"/>
                <a:ea typeface="Arial"/>
              </a:rPr>
              <a:t>THANK YOU</a:t>
            </a:r>
            <a:endParaRPr b="0" lang="en-US" sz="6600" spc="-1" strike="noStrike">
              <a:latin typeface="Arial"/>
            </a:endParaRPr>
          </a:p>
          <a:p>
            <a:pPr>
              <a:lnSpc>
                <a:spcPct val="100000"/>
              </a:lnSpc>
              <a:buNone/>
            </a:pPr>
            <a:r>
              <a:rPr b="0" lang="en-US" sz="6600" spc="-1" strike="noStrike">
                <a:solidFill>
                  <a:srgbClr val="203864"/>
                </a:solidFill>
                <a:latin typeface="Arial"/>
                <a:ea typeface="Arial"/>
              </a:rPr>
              <a:t>     </a:t>
            </a:r>
            <a:r>
              <a:rPr b="0" lang="en-US" sz="4800" spc="-1" strike="noStrike">
                <a:solidFill>
                  <a:srgbClr val="203864"/>
                </a:solidFill>
                <a:latin typeface="Arial"/>
                <a:ea typeface="Arial"/>
              </a:rPr>
              <a:t>For  Your</a:t>
            </a:r>
            <a:endParaRPr b="0" lang="en-US" sz="4800" spc="-1" strike="noStrike">
              <a:latin typeface="Arial"/>
            </a:endParaRPr>
          </a:p>
          <a:p>
            <a:pPr>
              <a:lnSpc>
                <a:spcPct val="100000"/>
              </a:lnSpc>
              <a:buNone/>
            </a:pPr>
            <a:r>
              <a:rPr b="0" lang="en-US" sz="6600" spc="-1" strike="noStrike">
                <a:solidFill>
                  <a:srgbClr val="203864"/>
                </a:solidFill>
                <a:latin typeface="Arial"/>
                <a:ea typeface="Arial"/>
              </a:rPr>
              <a:t>ATTENTION!!!</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Num" idx="11"/>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DA6769AB-A04E-47F2-8E44-2843D681E85C}" type="slidenum">
              <a:rPr b="0" lang="en-US" sz="3200" spc="-1" strike="noStrike">
                <a:solidFill>
                  <a:srgbClr val="ffffff"/>
                </a:solidFill>
                <a:latin typeface="Calibri"/>
                <a:ea typeface="Calibri"/>
              </a:rPr>
              <a:t>&lt;number&gt;</a:t>
            </a:fld>
            <a:endParaRPr b="0" lang="en-US" sz="3200" spc="-1" strike="noStrike">
              <a:latin typeface="Times New Roman"/>
            </a:endParaRPr>
          </a:p>
        </p:txBody>
      </p:sp>
      <p:grpSp>
        <p:nvGrpSpPr>
          <p:cNvPr id="106" name="Google Shape;117;p14"/>
          <p:cNvGrpSpPr/>
          <p:nvPr/>
        </p:nvGrpSpPr>
        <p:grpSpPr>
          <a:xfrm>
            <a:off x="0" y="9568440"/>
            <a:ext cx="19008000" cy="1109520"/>
            <a:chOff x="0" y="9568440"/>
            <a:chExt cx="19008000" cy="1109520"/>
          </a:xfrm>
        </p:grpSpPr>
        <p:grpSp>
          <p:nvGrpSpPr>
            <p:cNvPr id="107" name="Google Shape;118;p14"/>
            <p:cNvGrpSpPr/>
            <p:nvPr/>
          </p:nvGrpSpPr>
          <p:grpSpPr>
            <a:xfrm>
              <a:off x="0" y="9568440"/>
              <a:ext cx="19008000" cy="1109520"/>
              <a:chOff x="0" y="9568440"/>
              <a:chExt cx="19008000" cy="1109520"/>
            </a:xfrm>
          </p:grpSpPr>
          <p:sp>
            <p:nvSpPr>
              <p:cNvPr id="108" name="Google Shape;119;p14"/>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09" name="Google Shape;120;p14"/>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grpSp>
      <p:sp>
        <p:nvSpPr>
          <p:cNvPr id="110" name="Google Shape;123;p14"/>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US" sz="2800" spc="-1" strike="noStrike">
                <a:solidFill>
                  <a:srgbClr val="000000"/>
                </a:solidFill>
                <a:latin typeface="Times New Roman"/>
                <a:ea typeface="Calibri"/>
              </a:rPr>
              <a:t>Nov-2024</a:t>
            </a:r>
            <a:endParaRPr b="0" lang="en-US" sz="2800" spc="-1" strike="noStrike">
              <a:latin typeface="Arial"/>
            </a:endParaRPr>
          </a:p>
        </p:txBody>
      </p:sp>
      <p:sp>
        <p:nvSpPr>
          <p:cNvPr id="111" name="Google Shape;124;p14"/>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42F48E77-6456-4C85-AF29-2F7032512800}"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12" name="Google Shape;125;p14"/>
          <p:cNvGrpSpPr/>
          <p:nvPr/>
        </p:nvGrpSpPr>
        <p:grpSpPr>
          <a:xfrm>
            <a:off x="-26280" y="774720"/>
            <a:ext cx="15068880" cy="825480"/>
            <a:chOff x="-26280" y="774720"/>
            <a:chExt cx="15068880" cy="825480"/>
          </a:xfrm>
        </p:grpSpPr>
        <p:sp>
          <p:nvSpPr>
            <p:cNvPr id="113" name="Google Shape;126;p14"/>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Contents</a:t>
              </a:r>
              <a:endParaRPr b="0" lang="en-US" sz="5400" spc="-1" strike="noStrike">
                <a:latin typeface="Arial"/>
              </a:endParaRPr>
            </a:p>
          </p:txBody>
        </p:sp>
        <p:sp>
          <p:nvSpPr>
            <p:cNvPr id="114" name="Google Shape;127;p14"/>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115" name="Google Shape;128;p14"/>
          <p:cNvSpPr/>
          <p:nvPr/>
        </p:nvSpPr>
        <p:spPr>
          <a:xfrm>
            <a:off x="1326960" y="2945160"/>
            <a:ext cx="11122560" cy="301428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100000"/>
              </a:lnSpc>
              <a:buClr>
                <a:srgbClr val="000000"/>
              </a:buClr>
              <a:buFont typeface="Noto Sans Symbols"/>
              <a:buChar char="✔"/>
            </a:pPr>
            <a:r>
              <a:rPr b="0" lang="en-US" sz="4800" spc="-1" strike="noStrike">
                <a:solidFill>
                  <a:srgbClr val="000000"/>
                </a:solidFill>
                <a:latin typeface="Calibri"/>
                <a:ea typeface="Calibri"/>
              </a:rPr>
              <a:t>Introduction </a:t>
            </a:r>
            <a:endParaRPr b="0" lang="en-US" sz="4800" spc="-1" strike="noStrike">
              <a:latin typeface="Arial"/>
            </a:endParaRPr>
          </a:p>
          <a:p>
            <a:pPr marL="571680" indent="-571680">
              <a:lnSpc>
                <a:spcPct val="100000"/>
              </a:lnSpc>
              <a:buClr>
                <a:srgbClr val="000000"/>
              </a:buClr>
              <a:buFont typeface="Noto Sans Symbols"/>
              <a:buChar char="✔"/>
            </a:pPr>
            <a:r>
              <a:rPr b="0" lang="en-US" sz="4800" spc="-1" strike="noStrike">
                <a:solidFill>
                  <a:srgbClr val="000000"/>
                </a:solidFill>
                <a:latin typeface="Calibri"/>
                <a:ea typeface="Calibri"/>
              </a:rPr>
              <a:t>Problem </a:t>
            </a:r>
            <a:endParaRPr b="0" lang="en-US" sz="4800" spc="-1" strike="noStrike">
              <a:latin typeface="Arial"/>
            </a:endParaRPr>
          </a:p>
          <a:p>
            <a:pPr marL="571680" indent="-571680">
              <a:lnSpc>
                <a:spcPct val="100000"/>
              </a:lnSpc>
              <a:buClr>
                <a:srgbClr val="000000"/>
              </a:buClr>
              <a:buFont typeface="Noto Sans Symbols"/>
              <a:buChar char="✔"/>
            </a:pPr>
            <a:r>
              <a:rPr b="0" lang="en-US" sz="4800" spc="-1" strike="noStrike">
                <a:solidFill>
                  <a:srgbClr val="000000"/>
                </a:solidFill>
                <a:latin typeface="Calibri"/>
                <a:ea typeface="Calibri"/>
              </a:rPr>
              <a:t>Objectives </a:t>
            </a:r>
            <a:endParaRPr b="0" lang="en-US" sz="4800" spc="-1" strike="noStrike">
              <a:latin typeface="Arial"/>
            </a:endParaRPr>
          </a:p>
          <a:p>
            <a:pPr marL="571680" indent="-571680">
              <a:lnSpc>
                <a:spcPct val="100000"/>
              </a:lnSpc>
              <a:buClr>
                <a:srgbClr val="000000"/>
              </a:buClr>
              <a:buFont typeface="Noto Sans Symbols"/>
              <a:buChar char="✔"/>
            </a:pPr>
            <a:r>
              <a:rPr b="0" lang="en-US" sz="4800" spc="-1" strike="noStrike">
                <a:solidFill>
                  <a:srgbClr val="000000"/>
                </a:solidFill>
                <a:latin typeface="Calibri"/>
                <a:ea typeface="Calibri"/>
              </a:rPr>
              <a:t>Implementation</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1143000" y="2057400"/>
            <a:ext cx="11657880" cy="6857280"/>
          </a:xfrm>
          <a:prstGeom prst="rect">
            <a:avLst/>
          </a:prstGeom>
          <a:noFill/>
          <a:ln w="0">
            <a:noFill/>
          </a:ln>
        </p:spPr>
        <p:txBody>
          <a:bodyPr lIns="0" rIns="0" tIns="0" bIns="0" anchor="t">
            <a:normAutofit/>
          </a:bodyPr>
          <a:p>
            <a:pPr algn="just">
              <a:lnSpc>
                <a:spcPct val="115000"/>
              </a:lnSpc>
              <a:buNone/>
              <a:tabLst>
                <a:tab algn="l" pos="0"/>
              </a:tabLst>
            </a:pPr>
            <a:r>
              <a:rPr b="0" lang="en-US" sz="4370" spc="-1" strike="noStrike">
                <a:solidFill>
                  <a:srgbClr val="000000"/>
                </a:solidFill>
                <a:latin typeface="Calibri"/>
                <a:ea typeface="Calibri"/>
              </a:rPr>
              <a:t>Land cover classification is a critical task in remote sensing that involves identifying and categorizing the physical surface of the earth.</a:t>
            </a:r>
            <a:endParaRPr b="0" lang="en-US" sz="4370" spc="-1" strike="noStrike">
              <a:latin typeface="Arial"/>
            </a:endParaRPr>
          </a:p>
          <a:p>
            <a:pPr>
              <a:lnSpc>
                <a:spcPct val="90000"/>
              </a:lnSpc>
              <a:spcBef>
                <a:spcPts val="1559"/>
              </a:spcBef>
              <a:buNone/>
              <a:tabLst>
                <a:tab algn="l" pos="0"/>
              </a:tabLst>
            </a:pPr>
            <a:r>
              <a:rPr b="0" lang="en-US" sz="4370" spc="-1" strike="noStrike">
                <a:solidFill>
                  <a:srgbClr val="000000"/>
                </a:solidFill>
                <a:latin typeface="Calibri"/>
                <a:ea typeface="Calibri"/>
              </a:rPr>
              <a:t>A deep learning (neural network) based land cover classification project using RGB satellite images across 10 classes. </a:t>
            </a:r>
            <a:endParaRPr b="0" lang="en-US" sz="4370" spc="-1" strike="noStrike">
              <a:latin typeface="Arial"/>
            </a:endParaRPr>
          </a:p>
          <a:p>
            <a:pPr>
              <a:lnSpc>
                <a:spcPct val="90000"/>
              </a:lnSpc>
              <a:spcBef>
                <a:spcPts val="1559"/>
              </a:spcBef>
              <a:buNone/>
              <a:tabLst>
                <a:tab algn="l" pos="0"/>
              </a:tabLst>
            </a:pPr>
            <a:endParaRPr b="0" lang="en-US" sz="4370" spc="-1" strike="noStrike">
              <a:latin typeface="Arial"/>
            </a:endParaRPr>
          </a:p>
        </p:txBody>
      </p:sp>
      <p:sp>
        <p:nvSpPr>
          <p:cNvPr id="117" name="PlaceHolder 2"/>
          <p:cNvSpPr>
            <a:spLocks noGrp="1"/>
          </p:cNvSpPr>
          <p:nvPr>
            <p:ph type="sldNum" idx="12"/>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995B28D5-4114-4B2B-90B9-0B4C4245ED62}"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18" name="Google Shape;151;p16"/>
          <p:cNvGrpSpPr/>
          <p:nvPr/>
        </p:nvGrpSpPr>
        <p:grpSpPr>
          <a:xfrm>
            <a:off x="0" y="9568440"/>
            <a:ext cx="19008000" cy="1109520"/>
            <a:chOff x="0" y="9568440"/>
            <a:chExt cx="19008000" cy="1109520"/>
          </a:xfrm>
        </p:grpSpPr>
        <p:grpSp>
          <p:nvGrpSpPr>
            <p:cNvPr id="119" name="Google Shape;152;p16"/>
            <p:cNvGrpSpPr/>
            <p:nvPr/>
          </p:nvGrpSpPr>
          <p:grpSpPr>
            <a:xfrm>
              <a:off x="0" y="9568440"/>
              <a:ext cx="19008000" cy="1109520"/>
              <a:chOff x="0" y="9568440"/>
              <a:chExt cx="19008000" cy="1109520"/>
            </a:xfrm>
          </p:grpSpPr>
          <p:sp>
            <p:nvSpPr>
              <p:cNvPr id="120" name="Google Shape;153;p16"/>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21" name="Google Shape;154;p16"/>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22" name="Google Shape;155;p16"/>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23" name="Google Shape;156;p16"/>
          <p:cNvSpPr/>
          <p:nvPr/>
        </p:nvSpPr>
        <p:spPr>
          <a:xfrm>
            <a:off x="666000" y="9771480"/>
            <a:ext cx="11275200" cy="7902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Calibri"/>
              </a:rPr>
              <a:t>Land Cover Classifier</a:t>
            </a:r>
            <a:endParaRPr b="0" lang="en-US" sz="3200" spc="-1" strike="noStrike">
              <a:latin typeface="Arial"/>
            </a:endParaRPr>
          </a:p>
          <a:p>
            <a:pPr marL="457200">
              <a:lnSpc>
                <a:spcPct val="100000"/>
              </a:lnSpc>
              <a:buNone/>
              <a:tabLst>
                <a:tab algn="l" pos="0"/>
              </a:tabLst>
            </a:pPr>
            <a:endParaRPr b="0" lang="en-US" sz="1400" spc="-1" strike="noStrike">
              <a:latin typeface="Arial"/>
            </a:endParaRPr>
          </a:p>
        </p:txBody>
      </p:sp>
      <p:sp>
        <p:nvSpPr>
          <p:cNvPr id="124" name="Google Shape;157;p16"/>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25" name="Google Shape;158;p16"/>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0324E97E-985C-4489-AF33-6B3D755032A1}"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26" name="Google Shape;159;p16"/>
          <p:cNvGrpSpPr/>
          <p:nvPr/>
        </p:nvGrpSpPr>
        <p:grpSpPr>
          <a:xfrm>
            <a:off x="-26280" y="774720"/>
            <a:ext cx="15068880" cy="825480"/>
            <a:chOff x="-26280" y="774720"/>
            <a:chExt cx="15068880" cy="825480"/>
          </a:xfrm>
        </p:grpSpPr>
        <p:sp>
          <p:nvSpPr>
            <p:cNvPr id="127" name="Google Shape;160;p16"/>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 </a:t>
              </a:r>
              <a:r>
                <a:rPr b="0" lang="en-US" sz="5400" spc="-1" strike="noStrike">
                  <a:solidFill>
                    <a:srgbClr val="ffffff"/>
                  </a:solidFill>
                  <a:latin typeface="Calibri"/>
                  <a:ea typeface="Calibri"/>
                </a:rPr>
                <a:t>Introduction</a:t>
              </a:r>
              <a:endParaRPr b="0" lang="en-US" sz="5400" spc="-1" strike="noStrike">
                <a:latin typeface="Arial"/>
              </a:endParaRPr>
            </a:p>
          </p:txBody>
        </p:sp>
        <p:sp>
          <p:nvSpPr>
            <p:cNvPr id="128" name="Google Shape;161;p16"/>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pic>
        <p:nvPicPr>
          <p:cNvPr id="129" name="Picture 2" descr=""/>
          <p:cNvPicPr/>
          <p:nvPr/>
        </p:nvPicPr>
        <p:blipFill>
          <a:blip r:embed="rId1"/>
          <a:stretch/>
        </p:blipFill>
        <p:spPr>
          <a:xfrm>
            <a:off x="12395160" y="2510640"/>
            <a:ext cx="5700600" cy="5700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Num" idx="13"/>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404419A4-8C8D-4D85-87ED-20E956AA52A2}"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31" name="Google Shape;187;p18"/>
          <p:cNvGrpSpPr/>
          <p:nvPr/>
        </p:nvGrpSpPr>
        <p:grpSpPr>
          <a:xfrm>
            <a:off x="0" y="9568440"/>
            <a:ext cx="19008000" cy="1109520"/>
            <a:chOff x="0" y="9568440"/>
            <a:chExt cx="19008000" cy="1109520"/>
          </a:xfrm>
        </p:grpSpPr>
        <p:grpSp>
          <p:nvGrpSpPr>
            <p:cNvPr id="132" name="Google Shape;188;p18"/>
            <p:cNvGrpSpPr/>
            <p:nvPr/>
          </p:nvGrpSpPr>
          <p:grpSpPr>
            <a:xfrm>
              <a:off x="0" y="9568440"/>
              <a:ext cx="19008000" cy="1109520"/>
              <a:chOff x="0" y="9568440"/>
              <a:chExt cx="19008000" cy="1109520"/>
            </a:xfrm>
          </p:grpSpPr>
          <p:sp>
            <p:nvSpPr>
              <p:cNvPr id="133" name="Google Shape;189;p18"/>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34" name="Google Shape;190;p18"/>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35" name="Google Shape;191;p18"/>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36" name="Google Shape;193;p18"/>
          <p:cNvSpPr/>
          <p:nvPr/>
        </p:nvSpPr>
        <p:spPr>
          <a:xfrm>
            <a:off x="15486840" y="9929160"/>
            <a:ext cx="223992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a:p>
            <a:pPr>
              <a:lnSpc>
                <a:spcPct val="100000"/>
              </a:lnSpc>
              <a:buNone/>
              <a:tabLst>
                <a:tab algn="l" pos="0"/>
              </a:tabLst>
            </a:pPr>
            <a:endParaRPr b="0" lang="en-US" sz="2800" spc="-1" strike="noStrike">
              <a:latin typeface="Arial"/>
            </a:endParaRPr>
          </a:p>
        </p:txBody>
      </p:sp>
      <p:sp>
        <p:nvSpPr>
          <p:cNvPr id="137" name="Google Shape;194;p18"/>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95436FB8-6E62-4C42-A5C3-830F65C525EC}"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38" name="Google Shape;195;p18"/>
          <p:cNvGrpSpPr/>
          <p:nvPr/>
        </p:nvGrpSpPr>
        <p:grpSpPr>
          <a:xfrm>
            <a:off x="-26280" y="774720"/>
            <a:ext cx="15068880" cy="825480"/>
            <a:chOff x="-26280" y="774720"/>
            <a:chExt cx="15068880" cy="825480"/>
          </a:xfrm>
        </p:grpSpPr>
        <p:sp>
          <p:nvSpPr>
            <p:cNvPr id="139" name="Google Shape;196;p18"/>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Arial"/>
                </a:rPr>
                <a:t>Problem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140" name="Google Shape;197;p18"/>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pic>
        <p:nvPicPr>
          <p:cNvPr id="141" name="Picture 16" descr=""/>
          <p:cNvPicPr/>
          <p:nvPr/>
        </p:nvPicPr>
        <p:blipFill>
          <a:blip r:embed="rId1"/>
          <a:stretch/>
        </p:blipFill>
        <p:spPr>
          <a:xfrm>
            <a:off x="15936840" y="0"/>
            <a:ext cx="3071160" cy="3322080"/>
          </a:xfrm>
          <a:prstGeom prst="rect">
            <a:avLst/>
          </a:prstGeom>
          <a:ln w="0">
            <a:noFill/>
          </a:ln>
        </p:spPr>
      </p:pic>
      <p:sp>
        <p:nvSpPr>
          <p:cNvPr id="142" name="Google Shape;156;p16"/>
          <p:cNvSpPr/>
          <p:nvPr/>
        </p:nvSpPr>
        <p:spPr>
          <a:xfrm>
            <a:off x="666000" y="9771480"/>
            <a:ext cx="11275200" cy="7902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Calibri"/>
              </a:rPr>
              <a:t>Land Cover Classifier</a:t>
            </a:r>
            <a:endParaRPr b="0" lang="en-US" sz="3200" spc="-1" strike="noStrike">
              <a:latin typeface="Arial"/>
            </a:endParaRPr>
          </a:p>
          <a:p>
            <a:pPr marL="457200">
              <a:lnSpc>
                <a:spcPct val="100000"/>
              </a:lnSpc>
              <a:buNone/>
              <a:tabLst>
                <a:tab algn="l" pos="0"/>
              </a:tabLst>
            </a:pPr>
            <a:endParaRPr b="0" lang="en-US" sz="1400" spc="-1" strike="noStrike">
              <a:latin typeface="Arial"/>
            </a:endParaRPr>
          </a:p>
        </p:txBody>
      </p:sp>
      <p:sp>
        <p:nvSpPr>
          <p:cNvPr id="143" name="Rectangle: Diagonal Corners Rounded 1"/>
          <p:cNvSpPr/>
          <p:nvPr/>
        </p:nvSpPr>
        <p:spPr>
          <a:xfrm>
            <a:off x="2019600" y="2813040"/>
            <a:ext cx="12782520" cy="1461960"/>
          </a:xfrm>
          <a:prstGeom prst="round2DiagRect">
            <a:avLst>
              <a:gd name="adj1" fmla="val 16667"/>
              <a:gd name="adj2" fmla="val 42212"/>
            </a:avLst>
          </a:prstGeom>
          <a:solidFill>
            <a:schemeClr val="accent1">
              <a:lumMod val="60000"/>
              <a:lumOff val="40000"/>
            </a:schemeClr>
          </a:solidFill>
          <a:ln>
            <a:solidFill>
              <a:srgbClr val="4472c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3200" spc="-1" strike="noStrike">
                <a:solidFill>
                  <a:srgbClr val="0d0d0d"/>
                </a:solidFill>
                <a:latin typeface="Arial"/>
                <a:ea typeface="Arial"/>
              </a:rPr>
              <a:t>Monitoring Land Cover Changes</a:t>
            </a:r>
            <a:endParaRPr b="0" lang="en-US" sz="3200" spc="-1" strike="noStrike">
              <a:latin typeface="Arial"/>
            </a:endParaRPr>
          </a:p>
        </p:txBody>
      </p:sp>
      <p:sp>
        <p:nvSpPr>
          <p:cNvPr id="144" name="Rectangle: Diagonal Corners Rounded 17"/>
          <p:cNvSpPr/>
          <p:nvPr/>
        </p:nvSpPr>
        <p:spPr>
          <a:xfrm>
            <a:off x="1918080" y="5171400"/>
            <a:ext cx="12939120" cy="2370600"/>
          </a:xfrm>
          <a:prstGeom prst="round2DiagRect">
            <a:avLst>
              <a:gd name="adj1" fmla="val 16667"/>
              <a:gd name="adj2" fmla="val 42212"/>
            </a:avLst>
          </a:prstGeom>
          <a:solidFill>
            <a:schemeClr val="accent1">
              <a:lumMod val="60000"/>
              <a:lumOff val="40000"/>
            </a:schemeClr>
          </a:solidFill>
          <a:ln>
            <a:solidFill>
              <a:srgbClr val="32549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3200" spc="-1" strike="noStrike">
                <a:solidFill>
                  <a:srgbClr val="000000"/>
                </a:solidFill>
                <a:latin typeface="Times New Roman"/>
                <a:ea typeface="Arial"/>
              </a:rPr>
              <a:t>In order to help the relevant authorities find where to focus their efforts, we want to build Land Cover Classifier so that they can monitor deforestation using satellite images to observe if land starts changing from forest or vegetation to another class.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Num" idx="14"/>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98D738B9-A14D-4F3C-B88C-1CA3321FECA8}"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46" name="Google Shape;187;p18"/>
          <p:cNvGrpSpPr/>
          <p:nvPr/>
        </p:nvGrpSpPr>
        <p:grpSpPr>
          <a:xfrm>
            <a:off x="0" y="9568440"/>
            <a:ext cx="19008000" cy="1109520"/>
            <a:chOff x="0" y="9568440"/>
            <a:chExt cx="19008000" cy="1109520"/>
          </a:xfrm>
        </p:grpSpPr>
        <p:grpSp>
          <p:nvGrpSpPr>
            <p:cNvPr id="147" name="Google Shape;188;p18"/>
            <p:cNvGrpSpPr/>
            <p:nvPr/>
          </p:nvGrpSpPr>
          <p:grpSpPr>
            <a:xfrm>
              <a:off x="0" y="9568440"/>
              <a:ext cx="19008000" cy="1109520"/>
              <a:chOff x="0" y="9568440"/>
              <a:chExt cx="19008000" cy="1109520"/>
            </a:xfrm>
          </p:grpSpPr>
          <p:sp>
            <p:nvSpPr>
              <p:cNvPr id="148" name="Google Shape;189;p18"/>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49" name="Google Shape;190;p18"/>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50" name="Google Shape;191;p18"/>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51" name="Google Shape;193;p18"/>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52" name="Google Shape;194;p18"/>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35643A67-8305-4E93-88E8-E90DF96BB355}"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53" name="Google Shape;195;p18"/>
          <p:cNvGrpSpPr/>
          <p:nvPr/>
        </p:nvGrpSpPr>
        <p:grpSpPr>
          <a:xfrm>
            <a:off x="-26280" y="774720"/>
            <a:ext cx="15068880" cy="825480"/>
            <a:chOff x="-26280" y="774720"/>
            <a:chExt cx="15068880" cy="825480"/>
          </a:xfrm>
        </p:grpSpPr>
        <p:sp>
          <p:nvSpPr>
            <p:cNvPr id="154" name="Google Shape;196;p18"/>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Objectives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155" name="Google Shape;197;p18"/>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156" name="Google Shape;198;p18"/>
          <p:cNvSpPr/>
          <p:nvPr/>
        </p:nvSpPr>
        <p:spPr>
          <a:xfrm>
            <a:off x="1275840" y="3324600"/>
            <a:ext cx="13767120" cy="17355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SzPct val="45000"/>
              <a:buFont typeface="Wingdings" charset="2"/>
              <a:buChar char=""/>
            </a:pPr>
            <a:r>
              <a:rPr b="0" lang="en-US" sz="3600" spc="-1" strike="noStrike">
                <a:solidFill>
                  <a:srgbClr val="000000"/>
                </a:solidFill>
                <a:latin typeface="Times New Roman"/>
                <a:ea typeface="Arial"/>
              </a:rPr>
              <a:t> </a:t>
            </a:r>
            <a:r>
              <a:rPr b="0" lang="en-US" sz="3600" spc="-1" strike="noStrike">
                <a:solidFill>
                  <a:srgbClr val="000000"/>
                </a:solidFill>
                <a:latin typeface="Times New Roman"/>
                <a:ea typeface="Arial"/>
              </a:rPr>
              <a:t>Develop a Deep Learning Model for Land Cover Classification</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Times New Roman"/>
                <a:ea typeface="Arial"/>
              </a:rPr>
              <a:t> </a:t>
            </a:r>
            <a:r>
              <a:rPr b="0" lang="en-US" sz="3600" spc="-1" strike="noStrike">
                <a:solidFill>
                  <a:srgbClr val="000000"/>
                </a:solidFill>
                <a:latin typeface="Times New Roman"/>
                <a:ea typeface="Arial"/>
              </a:rPr>
              <a:t>Preprocess and Augment the EuroSAT Dataset</a:t>
            </a:r>
            <a:endParaRPr b="0" lang="en-US" sz="3600" spc="-1" strike="noStrike">
              <a:latin typeface="Arial"/>
            </a:endParaRPr>
          </a:p>
          <a:p>
            <a:pPr marL="216000" indent="-216000">
              <a:lnSpc>
                <a:spcPct val="100000"/>
              </a:lnSpc>
              <a:buClr>
                <a:srgbClr val="000000"/>
              </a:buClr>
              <a:buSzPct val="45000"/>
              <a:buFont typeface="Wingdings" charset="2"/>
              <a:buChar char=""/>
            </a:pPr>
            <a:r>
              <a:rPr b="0" lang="en-US" sz="3600" spc="-1" strike="noStrike">
                <a:solidFill>
                  <a:srgbClr val="000000"/>
                </a:solidFill>
                <a:latin typeface="Times New Roman"/>
                <a:ea typeface="Arial"/>
              </a:rPr>
              <a:t> </a:t>
            </a:r>
            <a:r>
              <a:rPr b="0" lang="en-US" sz="3600" spc="-1" strike="noStrike">
                <a:solidFill>
                  <a:srgbClr val="000000"/>
                </a:solidFill>
                <a:latin typeface="Times New Roman"/>
                <a:ea typeface="Arial"/>
              </a:rPr>
              <a:t>Classify Land Cover Types Using RGB Imagery</a:t>
            </a:r>
            <a:endParaRPr b="0" lang="en-US" sz="3600" spc="-1" strike="noStrike">
              <a:latin typeface="Arial"/>
            </a:endParaRPr>
          </a:p>
        </p:txBody>
      </p:sp>
      <p:sp>
        <p:nvSpPr>
          <p:cNvPr id="157" name="Google Shape;156;p16"/>
          <p:cNvSpPr/>
          <p:nvPr/>
        </p:nvSpPr>
        <p:spPr>
          <a:xfrm>
            <a:off x="666000" y="9771480"/>
            <a:ext cx="11275200" cy="79020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Calibri"/>
              </a:rPr>
              <a:t>Land Cover Classifier</a:t>
            </a:r>
            <a:endParaRPr b="0" lang="en-US" sz="3200" spc="-1" strike="noStrike">
              <a:latin typeface="Arial"/>
            </a:endParaRPr>
          </a:p>
          <a:p>
            <a:pPr marL="457200">
              <a:lnSpc>
                <a:spcPct val="100000"/>
              </a:lnSpc>
              <a:buNone/>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Num" idx="15"/>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20FB5F1B-58AC-43FC-82F2-11E55FC442E1}"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59" name="Google Shape;187;p18"/>
          <p:cNvGrpSpPr/>
          <p:nvPr/>
        </p:nvGrpSpPr>
        <p:grpSpPr>
          <a:xfrm>
            <a:off x="0" y="9568440"/>
            <a:ext cx="19008000" cy="1109520"/>
            <a:chOff x="0" y="9568440"/>
            <a:chExt cx="19008000" cy="1109520"/>
          </a:xfrm>
        </p:grpSpPr>
        <p:grpSp>
          <p:nvGrpSpPr>
            <p:cNvPr id="160" name="Google Shape;188;p18"/>
            <p:cNvGrpSpPr/>
            <p:nvPr/>
          </p:nvGrpSpPr>
          <p:grpSpPr>
            <a:xfrm>
              <a:off x="0" y="9568440"/>
              <a:ext cx="19008000" cy="1109520"/>
              <a:chOff x="0" y="9568440"/>
              <a:chExt cx="19008000" cy="1109520"/>
            </a:xfrm>
          </p:grpSpPr>
          <p:sp>
            <p:nvSpPr>
              <p:cNvPr id="161" name="Google Shape;189;p18"/>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62" name="Google Shape;190;p18"/>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63" name="Google Shape;191;p18"/>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64" name="Google Shape;193;p18"/>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65" name="Google Shape;194;p18"/>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696E50FC-81D5-4134-B02B-7661675A9A7C}"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66" name="Google Shape;195;p18"/>
          <p:cNvGrpSpPr/>
          <p:nvPr/>
        </p:nvGrpSpPr>
        <p:grpSpPr>
          <a:xfrm>
            <a:off x="-26280" y="774720"/>
            <a:ext cx="15068880" cy="825480"/>
            <a:chOff x="-26280" y="774720"/>
            <a:chExt cx="15068880" cy="825480"/>
          </a:xfrm>
        </p:grpSpPr>
        <p:sp>
          <p:nvSpPr>
            <p:cNvPr id="167" name="Google Shape;196;p18"/>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Implementation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168" name="Google Shape;197;p18"/>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169" name="Google Shape;198;p18"/>
          <p:cNvSpPr/>
          <p:nvPr/>
        </p:nvSpPr>
        <p:spPr>
          <a:xfrm>
            <a:off x="884880" y="2104920"/>
            <a:ext cx="16687080" cy="72219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1" lang="en-US" sz="3600" spc="-1" strike="noStrike">
                <a:solidFill>
                  <a:srgbClr val="000000"/>
                </a:solidFill>
                <a:latin typeface="Arial"/>
                <a:ea typeface="Arial"/>
              </a:rPr>
              <a:t>Data Preprocessing</a:t>
            </a:r>
            <a:endParaRPr b="0" lang="en-US" sz="3600" spc="-1" strike="noStrike">
              <a:latin typeface="Arial"/>
            </a:endParaRPr>
          </a:p>
          <a:p>
            <a:pPr>
              <a:lnSpc>
                <a:spcPct val="100000"/>
              </a:lnSpc>
              <a:buNone/>
            </a:pPr>
            <a:endParaRPr b="0" lang="en-US" sz="3600" spc="-1" strike="noStrike">
              <a:latin typeface="Arial"/>
            </a:endParaRPr>
          </a:p>
          <a:p>
            <a:pPr marL="216000" indent="-216000">
              <a:lnSpc>
                <a:spcPct val="100000"/>
              </a:lnSpc>
              <a:buClr>
                <a:srgbClr val="000000"/>
              </a:buClr>
              <a:buFont typeface="Symbol"/>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The Eurosat dataset was first downloaded which consists of 27,000 images across 10 classes.</a:t>
            </a:r>
            <a:endParaRPr b="0" lang="en-US" sz="3600" spc="-1" strike="noStrike">
              <a:latin typeface="Arial"/>
            </a:endParaRPr>
          </a:p>
          <a:p>
            <a:pPr marL="216000" indent="-216000">
              <a:lnSpc>
                <a:spcPct val="100000"/>
              </a:lnSpc>
              <a:buClr>
                <a:srgbClr val="000000"/>
              </a:buClr>
              <a:buFont typeface="Symbol"/>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The dataset is then split into 80% test and 20% train data.</a:t>
            </a:r>
            <a:endParaRPr b="0" lang="en-US" sz="3600" spc="-1" strike="noStrike">
              <a:latin typeface="Arial"/>
            </a:endParaRPr>
          </a:p>
          <a:p>
            <a:pPr>
              <a:lnSpc>
                <a:spcPct val="100000"/>
              </a:lnSpc>
              <a:buNone/>
            </a:pPr>
            <a:endParaRPr b="0" lang="en-US" sz="3600" spc="-1" strike="noStrike">
              <a:latin typeface="Arial"/>
            </a:endParaRPr>
          </a:p>
          <a:p>
            <a:pPr marL="216000" indent="-216000">
              <a:lnSpc>
                <a:spcPct val="100000"/>
              </a:lnSpc>
              <a:buClr>
                <a:srgbClr val="000000"/>
              </a:buClr>
              <a:buFont typeface="Wingdings" charset="2"/>
              <a:buChar char=""/>
            </a:pPr>
            <a:r>
              <a:rPr b="0" lang="en-US" sz="3600" spc="-1" strike="noStrike">
                <a:solidFill>
                  <a:srgbClr val="000000"/>
                </a:solidFill>
                <a:latin typeface="Arial"/>
                <a:ea typeface="Arial"/>
              </a:rPr>
              <a:t> </a:t>
            </a:r>
            <a:r>
              <a:rPr b="1" lang="en-US" sz="3600" spc="-1" strike="noStrike">
                <a:solidFill>
                  <a:srgbClr val="000000"/>
                </a:solidFill>
                <a:latin typeface="Arial"/>
                <a:ea typeface="Arial"/>
              </a:rPr>
              <a:t>Model Development</a:t>
            </a:r>
            <a:endParaRPr b="0" lang="en-US" sz="3600" spc="-1" strike="noStrike">
              <a:latin typeface="Arial"/>
            </a:endParaRPr>
          </a:p>
          <a:p>
            <a:pPr marL="216000" indent="-216000">
              <a:lnSpc>
                <a:spcPct val="100000"/>
              </a:lnSpc>
              <a:buClr>
                <a:srgbClr val="000000"/>
              </a:buClr>
              <a:buFont typeface="Symbol"/>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Transfer learning vgg16 model with additional dense and dropout layers for 10 classes classification task.</a:t>
            </a:r>
            <a:endParaRPr b="0" lang="en-US" sz="3600" spc="-1" strike="noStrike">
              <a:latin typeface="Arial"/>
            </a:endParaRPr>
          </a:p>
          <a:p>
            <a:pPr>
              <a:lnSpc>
                <a:spcPct val="100000"/>
              </a:lnSpc>
              <a:buNone/>
            </a:pPr>
            <a:endParaRPr b="0" lang="en-US" sz="3600" spc="-1" strike="noStrike">
              <a:latin typeface="Arial"/>
            </a:endParaRPr>
          </a:p>
          <a:p>
            <a:pPr marL="216000" indent="-216000">
              <a:lnSpc>
                <a:spcPct val="100000"/>
              </a:lnSpc>
              <a:buClr>
                <a:srgbClr val="000000"/>
              </a:buClr>
              <a:buFont typeface="Wingdings" charset="2"/>
              <a:buChar char=""/>
            </a:pPr>
            <a:r>
              <a:rPr b="1" lang="en-US" sz="3600" spc="-1" strike="noStrike">
                <a:solidFill>
                  <a:srgbClr val="000000"/>
                </a:solidFill>
                <a:latin typeface="Arial"/>
                <a:ea typeface="Arial"/>
              </a:rPr>
              <a:t> </a:t>
            </a:r>
            <a:r>
              <a:rPr b="1" lang="en-US" sz="3600" spc="-1" strike="noStrike">
                <a:solidFill>
                  <a:srgbClr val="000000"/>
                </a:solidFill>
                <a:latin typeface="Arial"/>
                <a:ea typeface="Arial"/>
              </a:rPr>
              <a:t>Data Augmentation and Fine Tuning vgg16</a:t>
            </a:r>
            <a:endParaRPr b="0" lang="en-US" sz="3600" spc="-1" strike="noStrike">
              <a:latin typeface="Arial"/>
            </a:endParaRPr>
          </a:p>
          <a:p>
            <a:pPr marL="216000" indent="-216000">
              <a:lnSpc>
                <a:spcPct val="100000"/>
              </a:lnSpc>
              <a:buClr>
                <a:srgbClr val="000000"/>
              </a:buClr>
              <a:buFont typeface="Symbol"/>
              <a:buChar char=""/>
            </a:pPr>
            <a:r>
              <a:rPr b="1" lang="en-US" sz="3600" spc="-1" strike="noStrike">
                <a:solidFill>
                  <a:srgbClr val="000000"/>
                </a:solidFill>
                <a:latin typeface="Arial"/>
                <a:ea typeface="Arial"/>
              </a:rPr>
              <a:t> </a:t>
            </a:r>
            <a:r>
              <a:rPr b="0" lang="en-US" sz="3600" spc="-1" strike="noStrike">
                <a:solidFill>
                  <a:srgbClr val="000000"/>
                </a:solidFill>
                <a:latin typeface="Arial"/>
                <a:ea typeface="Arial"/>
              </a:rPr>
              <a:t>Vgg16 model was fine tuned on our custom dataset at layer 15.</a:t>
            </a:r>
            <a:endParaRPr b="0" lang="en-US" sz="3600" spc="-1" strike="noStrike">
              <a:latin typeface="Arial"/>
            </a:endParaRPr>
          </a:p>
          <a:p>
            <a:pPr marL="216000" indent="-216000">
              <a:lnSpc>
                <a:spcPct val="100000"/>
              </a:lnSpc>
              <a:buClr>
                <a:srgbClr val="000000"/>
              </a:buClr>
              <a:buFont typeface="Symbol"/>
              <a:buChar char=""/>
            </a:pPr>
            <a:r>
              <a:rPr b="0" lang="en-US" sz="3600" spc="-1" strike="noStrike">
                <a:solidFill>
                  <a:srgbClr val="000000"/>
                </a:solidFill>
                <a:latin typeface="Arial"/>
                <a:ea typeface="Arial"/>
              </a:rPr>
              <a:t> </a:t>
            </a:r>
            <a:r>
              <a:rPr b="0" lang="en-US" sz="3600" spc="-1" strike="noStrike">
                <a:solidFill>
                  <a:srgbClr val="000000"/>
                </a:solidFill>
                <a:latin typeface="Arial"/>
                <a:ea typeface="Arial"/>
              </a:rPr>
              <a:t>Data augmentation techniques were utilized for training purposes.</a:t>
            </a:r>
            <a:endParaRPr b="0" lang="en-US" sz="3600" spc="-1" strike="noStrike">
              <a:latin typeface="Arial"/>
            </a:endParaRPr>
          </a:p>
        </p:txBody>
      </p:sp>
      <p:sp>
        <p:nvSpPr>
          <p:cNvPr id="170" name="Google Shape;156;p16"/>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idx="16"/>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F282A2CF-BD31-4C00-A4BA-56173F1C893F}"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72" name="Google Shape;187;p 1"/>
          <p:cNvGrpSpPr/>
          <p:nvPr/>
        </p:nvGrpSpPr>
        <p:grpSpPr>
          <a:xfrm>
            <a:off x="0" y="9568440"/>
            <a:ext cx="19008000" cy="1109520"/>
            <a:chOff x="0" y="9568440"/>
            <a:chExt cx="19008000" cy="1109520"/>
          </a:xfrm>
        </p:grpSpPr>
        <p:grpSp>
          <p:nvGrpSpPr>
            <p:cNvPr id="173" name="Google Shape;188;p 1"/>
            <p:cNvGrpSpPr/>
            <p:nvPr/>
          </p:nvGrpSpPr>
          <p:grpSpPr>
            <a:xfrm>
              <a:off x="0" y="9568440"/>
              <a:ext cx="19008000" cy="1109520"/>
              <a:chOff x="0" y="9568440"/>
              <a:chExt cx="19008000" cy="1109520"/>
            </a:xfrm>
          </p:grpSpPr>
          <p:sp>
            <p:nvSpPr>
              <p:cNvPr id="174" name="Google Shape;189;p 1"/>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75" name="Google Shape;190;p 1"/>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76" name="Google Shape;191;p 1"/>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77" name="Google Shape;193;p 1"/>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78" name="Google Shape;194;p 1"/>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5D45F35D-EE02-4CDB-9DA7-430364B10559}"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79" name="Google Shape;195;p 1"/>
          <p:cNvGrpSpPr/>
          <p:nvPr/>
        </p:nvGrpSpPr>
        <p:grpSpPr>
          <a:xfrm>
            <a:off x="-26280" y="774720"/>
            <a:ext cx="15068880" cy="825480"/>
            <a:chOff x="-26280" y="774720"/>
            <a:chExt cx="15068880" cy="825480"/>
          </a:xfrm>
        </p:grpSpPr>
        <p:sp>
          <p:nvSpPr>
            <p:cNvPr id="180" name="Google Shape;196;p 1"/>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Sequential model with vgg16 layers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181" name="Google Shape;197;p 1"/>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182" name="Google Shape;198;p 1"/>
          <p:cNvSpPr/>
          <p:nvPr/>
        </p:nvSpPr>
        <p:spPr>
          <a:xfrm>
            <a:off x="884880" y="2104920"/>
            <a:ext cx="16687080" cy="7221240"/>
          </a:xfrm>
          <a:prstGeom prst="rect">
            <a:avLst/>
          </a:prstGeom>
          <a:noFill/>
          <a:ln w="0">
            <a:noFill/>
          </a:ln>
        </p:spPr>
        <p:style>
          <a:lnRef idx="0"/>
          <a:fillRef idx="0"/>
          <a:effectRef idx="0"/>
          <a:fontRef idx="minor"/>
        </p:style>
      </p:sp>
      <p:sp>
        <p:nvSpPr>
          <p:cNvPr id="183" name="Google Shape;156;p 1"/>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pic>
        <p:nvPicPr>
          <p:cNvPr id="184" name="" descr=""/>
          <p:cNvPicPr/>
          <p:nvPr/>
        </p:nvPicPr>
        <p:blipFill>
          <a:blip r:embed="rId1"/>
          <a:srcRect l="0" t="0" r="0" b="12087"/>
          <a:stretch/>
        </p:blipFill>
        <p:spPr>
          <a:xfrm rot="21580200">
            <a:off x="8238600" y="5914440"/>
            <a:ext cx="10043640" cy="3199680"/>
          </a:xfrm>
          <a:prstGeom prst="rect">
            <a:avLst/>
          </a:prstGeom>
          <a:ln w="0">
            <a:noFill/>
          </a:ln>
        </p:spPr>
      </p:pic>
      <p:pic>
        <p:nvPicPr>
          <p:cNvPr id="185" name="" descr=""/>
          <p:cNvPicPr/>
          <p:nvPr/>
        </p:nvPicPr>
        <p:blipFill>
          <a:blip r:embed="rId2"/>
          <a:srcRect l="0" t="0" r="32160" b="0"/>
          <a:stretch/>
        </p:blipFill>
        <p:spPr>
          <a:xfrm>
            <a:off x="457200" y="1935720"/>
            <a:ext cx="7713360" cy="4693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Num" idx="17"/>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CE393ABE-AC44-44E9-8B39-F865B6AD9C6E}"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187" name="Google Shape;187;p 2"/>
          <p:cNvGrpSpPr/>
          <p:nvPr/>
        </p:nvGrpSpPr>
        <p:grpSpPr>
          <a:xfrm>
            <a:off x="0" y="9568440"/>
            <a:ext cx="19008000" cy="1109520"/>
            <a:chOff x="0" y="9568440"/>
            <a:chExt cx="19008000" cy="1109520"/>
          </a:xfrm>
        </p:grpSpPr>
        <p:grpSp>
          <p:nvGrpSpPr>
            <p:cNvPr id="188" name="Google Shape;188;p 2"/>
            <p:cNvGrpSpPr/>
            <p:nvPr/>
          </p:nvGrpSpPr>
          <p:grpSpPr>
            <a:xfrm>
              <a:off x="0" y="9568440"/>
              <a:ext cx="19008000" cy="1109520"/>
              <a:chOff x="0" y="9568440"/>
              <a:chExt cx="19008000" cy="1109520"/>
            </a:xfrm>
          </p:grpSpPr>
          <p:sp>
            <p:nvSpPr>
              <p:cNvPr id="189" name="Google Shape;189;p 2"/>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190" name="Google Shape;190;p 2"/>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191" name="Google Shape;191;p 2"/>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192" name="Google Shape;193;p 2"/>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193" name="Google Shape;194;p 2"/>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26F533B6-2C70-4ABC-89C9-64A07407FDDE}"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194" name="Google Shape;195;p 2"/>
          <p:cNvGrpSpPr/>
          <p:nvPr/>
        </p:nvGrpSpPr>
        <p:grpSpPr>
          <a:xfrm>
            <a:off x="-26280" y="774720"/>
            <a:ext cx="15068880" cy="825480"/>
            <a:chOff x="-26280" y="774720"/>
            <a:chExt cx="15068880" cy="825480"/>
          </a:xfrm>
        </p:grpSpPr>
        <p:sp>
          <p:nvSpPr>
            <p:cNvPr id="195" name="Google Shape;196;p 2"/>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Transfer Learning and Fine Tuning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196" name="Google Shape;197;p 2"/>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197" name="Google Shape;156;p 2"/>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pic>
        <p:nvPicPr>
          <p:cNvPr id="198" name="" descr=""/>
          <p:cNvPicPr/>
          <p:nvPr/>
        </p:nvPicPr>
        <p:blipFill>
          <a:blip r:embed="rId1"/>
          <a:stretch/>
        </p:blipFill>
        <p:spPr>
          <a:xfrm>
            <a:off x="685800" y="2057400"/>
            <a:ext cx="9561600" cy="5486040"/>
          </a:xfrm>
          <a:prstGeom prst="rect">
            <a:avLst/>
          </a:prstGeom>
          <a:ln w="0">
            <a:noFill/>
          </a:ln>
        </p:spPr>
      </p:pic>
      <p:pic>
        <p:nvPicPr>
          <p:cNvPr id="199" name="" descr=""/>
          <p:cNvPicPr/>
          <p:nvPr/>
        </p:nvPicPr>
        <p:blipFill>
          <a:blip r:embed="rId2"/>
          <a:stretch/>
        </p:blipFill>
        <p:spPr>
          <a:xfrm>
            <a:off x="9144000" y="2010240"/>
            <a:ext cx="9478800" cy="5533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Num" idx="18"/>
          </p:nvPr>
        </p:nvSpPr>
        <p:spPr>
          <a:xfrm>
            <a:off x="13426200" y="9911160"/>
            <a:ext cx="4274640" cy="5666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3200" spc="-1" strike="noStrike">
                <a:solidFill>
                  <a:srgbClr val="ffffff"/>
                </a:solidFill>
                <a:latin typeface="Calibri"/>
                <a:ea typeface="Calibri"/>
              </a:defRPr>
            </a:lvl1pPr>
          </a:lstStyle>
          <a:p>
            <a:pPr algn="r">
              <a:lnSpc>
                <a:spcPct val="100000"/>
              </a:lnSpc>
              <a:buNone/>
              <a:tabLst>
                <a:tab algn="l" pos="0"/>
              </a:tabLst>
            </a:pPr>
            <a:fld id="{92D53971-2CE7-437E-ADCB-AF50E750D9C4}" type="slidenum">
              <a:rPr b="0" lang="en-US" sz="3200" spc="-1" strike="noStrike">
                <a:solidFill>
                  <a:srgbClr val="ffffff"/>
                </a:solidFill>
                <a:latin typeface="Calibri"/>
                <a:ea typeface="Calibri"/>
              </a:rPr>
              <a:t>3</a:t>
            </a:fld>
            <a:endParaRPr b="0" lang="en-US" sz="3200" spc="-1" strike="noStrike">
              <a:latin typeface="Times New Roman"/>
            </a:endParaRPr>
          </a:p>
        </p:txBody>
      </p:sp>
      <p:grpSp>
        <p:nvGrpSpPr>
          <p:cNvPr id="201" name="Google Shape;187;p 3"/>
          <p:cNvGrpSpPr/>
          <p:nvPr/>
        </p:nvGrpSpPr>
        <p:grpSpPr>
          <a:xfrm>
            <a:off x="0" y="9568440"/>
            <a:ext cx="19008000" cy="1109520"/>
            <a:chOff x="0" y="9568440"/>
            <a:chExt cx="19008000" cy="1109520"/>
          </a:xfrm>
        </p:grpSpPr>
        <p:grpSp>
          <p:nvGrpSpPr>
            <p:cNvPr id="202" name="Google Shape;188;p 3"/>
            <p:cNvGrpSpPr/>
            <p:nvPr/>
          </p:nvGrpSpPr>
          <p:grpSpPr>
            <a:xfrm>
              <a:off x="0" y="9568440"/>
              <a:ext cx="19008000" cy="1109520"/>
              <a:chOff x="0" y="9568440"/>
              <a:chExt cx="19008000" cy="1109520"/>
            </a:xfrm>
          </p:grpSpPr>
          <p:sp>
            <p:nvSpPr>
              <p:cNvPr id="203" name="Google Shape;189;p 3"/>
              <p:cNvSpPr/>
              <p:nvPr/>
            </p:nvSpPr>
            <p:spPr>
              <a:xfrm>
                <a:off x="0" y="9568440"/>
                <a:ext cx="15065280" cy="1109520"/>
              </a:xfrm>
              <a:custGeom>
                <a:avLst/>
                <a:gdLst/>
                <a:ahLst/>
                <a:rect l="l" t="t" r="r" b="b"/>
                <a:pathLst>
                  <a:path w="1892300" h="440055">
                    <a:moveTo>
                      <a:pt x="0" y="439737"/>
                    </a:moveTo>
                    <a:lnTo>
                      <a:pt x="1892300" y="439737"/>
                    </a:lnTo>
                    <a:lnTo>
                      <a:pt x="1892300" y="0"/>
                    </a:lnTo>
                    <a:lnTo>
                      <a:pt x="0" y="0"/>
                    </a:lnTo>
                    <a:lnTo>
                      <a:pt x="0" y="439737"/>
                    </a:lnTo>
                    <a:close/>
                  </a:path>
                </a:pathLst>
              </a:custGeom>
              <a:solidFill>
                <a:srgbClr val="fff2cc"/>
              </a:solidFill>
              <a:ln w="0">
                <a:noFill/>
              </a:ln>
              <a:effectLst>
                <a:outerShdw algn="ctr" blurRad="44280" dir="5400000" dist="28080">
                  <a:srgbClr val="000000">
                    <a:alpha val="32000"/>
                  </a:srgbClr>
                </a:outerShdw>
              </a:effectLst>
            </p:spPr>
            <p:style>
              <a:lnRef idx="0"/>
              <a:fillRef idx="0"/>
              <a:effectRef idx="0"/>
              <a:fontRef idx="minor"/>
            </p:style>
          </p:sp>
          <p:sp>
            <p:nvSpPr>
              <p:cNvPr id="204" name="Google Shape;190;p 3"/>
              <p:cNvSpPr/>
              <p:nvPr/>
            </p:nvSpPr>
            <p:spPr>
              <a:xfrm>
                <a:off x="17887320" y="9568440"/>
                <a:ext cx="112068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a:effectLst>
                <a:outerShdw algn="ctr" blurRad="44280" dir="5400000" dist="28080">
                  <a:srgbClr val="000000">
                    <a:alpha val="32000"/>
                  </a:srgbClr>
                </a:outerShdw>
              </a:effectLst>
            </p:spPr>
            <p:style>
              <a:lnRef idx="0"/>
              <a:fillRef idx="0"/>
              <a:effectRef idx="0"/>
              <a:fontRef idx="minor"/>
            </p:style>
          </p:sp>
        </p:grpSp>
        <p:sp>
          <p:nvSpPr>
            <p:cNvPr id="205" name="Google Shape;191;p 3"/>
            <p:cNvSpPr/>
            <p:nvPr/>
          </p:nvSpPr>
          <p:spPr>
            <a:xfrm>
              <a:off x="15067800" y="9568440"/>
              <a:ext cx="2817000" cy="1109520"/>
            </a:xfrm>
            <a:custGeom>
              <a:avLst/>
              <a:gdLst/>
              <a:ahLst/>
              <a:rect l="l" t="t" r="r" b="b"/>
              <a:pathLst>
                <a:path w="1883409" h="440055">
                  <a:moveTo>
                    <a:pt x="0" y="0"/>
                  </a:moveTo>
                  <a:lnTo>
                    <a:pt x="0" y="439737"/>
                  </a:lnTo>
                  <a:lnTo>
                    <a:pt x="1883155" y="439737"/>
                  </a:lnTo>
                  <a:lnTo>
                    <a:pt x="1883155" y="0"/>
                  </a:lnTo>
                  <a:lnTo>
                    <a:pt x="0" y="0"/>
                  </a:lnTo>
                  <a:close/>
                </a:path>
              </a:pathLst>
            </a:custGeom>
            <a:solidFill>
              <a:srgbClr val="fee599"/>
            </a:solidFill>
            <a:ln w="0">
              <a:noFill/>
            </a:ln>
            <a:effectLst>
              <a:outerShdw algn="ctr" blurRad="44280" dir="5400000" dist="28080">
                <a:srgbClr val="000000">
                  <a:alpha val="32000"/>
                </a:srgbClr>
              </a:outerShdw>
            </a:effectLst>
          </p:spPr>
          <p:style>
            <a:lnRef idx="0"/>
            <a:fillRef idx="0"/>
            <a:effectRef idx="0"/>
            <a:fontRef idx="minor"/>
          </p:style>
        </p:sp>
      </p:grpSp>
      <p:sp>
        <p:nvSpPr>
          <p:cNvPr id="206" name="Google Shape;193;p 3"/>
          <p:cNvSpPr/>
          <p:nvPr/>
        </p:nvSpPr>
        <p:spPr>
          <a:xfrm>
            <a:off x="15486840" y="9929160"/>
            <a:ext cx="2239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800" spc="-1" strike="noStrike">
                <a:solidFill>
                  <a:srgbClr val="000000"/>
                </a:solidFill>
                <a:latin typeface="Times New Roman"/>
                <a:ea typeface="Times New Roman"/>
              </a:rPr>
              <a:t>Nov-2024</a:t>
            </a:r>
            <a:endParaRPr b="0" lang="en-US" sz="2800" spc="-1" strike="noStrike">
              <a:latin typeface="Arial"/>
            </a:endParaRPr>
          </a:p>
        </p:txBody>
      </p:sp>
      <p:sp>
        <p:nvSpPr>
          <p:cNvPr id="207" name="Google Shape;194;p 3"/>
          <p:cNvSpPr/>
          <p:nvPr/>
        </p:nvSpPr>
        <p:spPr>
          <a:xfrm>
            <a:off x="18115920" y="9911160"/>
            <a:ext cx="572400" cy="3859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8F9B1A10-2894-46C0-A12C-94B9AB2A1A17}" type="slidenum">
              <a:rPr b="0" lang="en-US" sz="3200" spc="-1" strike="noStrike">
                <a:solidFill>
                  <a:srgbClr val="ffffff"/>
                </a:solidFill>
                <a:latin typeface="Calibri"/>
                <a:ea typeface="Calibri"/>
              </a:rPr>
              <a:t>&lt;number&gt;</a:t>
            </a:fld>
            <a:endParaRPr b="0" lang="en-US" sz="3200" spc="-1" strike="noStrike">
              <a:latin typeface="Arial"/>
            </a:endParaRPr>
          </a:p>
        </p:txBody>
      </p:sp>
      <p:grpSp>
        <p:nvGrpSpPr>
          <p:cNvPr id="208" name="Google Shape;195;p 3"/>
          <p:cNvGrpSpPr/>
          <p:nvPr/>
        </p:nvGrpSpPr>
        <p:grpSpPr>
          <a:xfrm>
            <a:off x="-26280" y="774720"/>
            <a:ext cx="15068880" cy="825480"/>
            <a:chOff x="-26280" y="774720"/>
            <a:chExt cx="15068880" cy="825480"/>
          </a:xfrm>
        </p:grpSpPr>
        <p:sp>
          <p:nvSpPr>
            <p:cNvPr id="209" name="Google Shape;196;p 3"/>
            <p:cNvSpPr/>
            <p:nvPr/>
          </p:nvSpPr>
          <p:spPr>
            <a:xfrm>
              <a:off x="-26280" y="774720"/>
              <a:ext cx="14613480" cy="825480"/>
            </a:xfrm>
            <a:custGeom>
              <a:avLst/>
              <a:gdLst/>
              <a:ahLst/>
              <a:rect l="l" t="t" r="r" b="b"/>
              <a:pathLst>
                <a:path w="3844925" h="439420">
                  <a:moveTo>
                    <a:pt x="0" y="439204"/>
                  </a:moveTo>
                  <a:lnTo>
                    <a:pt x="3844798" y="439204"/>
                  </a:lnTo>
                  <a:lnTo>
                    <a:pt x="3844798" y="0"/>
                  </a:lnTo>
                  <a:lnTo>
                    <a:pt x="0" y="0"/>
                  </a:lnTo>
                  <a:lnTo>
                    <a:pt x="0" y="439204"/>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txBody>
            <a:bodyPr lIns="0" rIns="0" tIns="0" bIns="0" anchor="t">
              <a:noAutofit/>
            </a:bodyPr>
            <a:p>
              <a:pPr marL="457200" algn="ctr">
                <a:lnSpc>
                  <a:spcPct val="100000"/>
                </a:lnSpc>
                <a:buNone/>
                <a:tabLst>
                  <a:tab algn="l" pos="0"/>
                </a:tabLst>
              </a:pPr>
              <a:r>
                <a:rPr b="0" lang="en-US" sz="5400" spc="-1" strike="noStrike">
                  <a:solidFill>
                    <a:srgbClr val="ffffff"/>
                  </a:solidFill>
                  <a:latin typeface="Calibri"/>
                  <a:ea typeface="Calibri"/>
                </a:rPr>
                <a:t>Evaluation </a:t>
              </a:r>
              <a:endParaRPr b="0" lang="en-US" sz="5400" spc="-1" strike="noStrike">
                <a:latin typeface="Arial"/>
              </a:endParaRPr>
            </a:p>
            <a:p>
              <a:pPr marL="457200" algn="ctr">
                <a:lnSpc>
                  <a:spcPct val="100000"/>
                </a:lnSpc>
                <a:buNone/>
                <a:tabLst>
                  <a:tab algn="l" pos="0"/>
                </a:tabLst>
              </a:pPr>
              <a:endParaRPr b="0" lang="en-US" sz="5400" spc="-1" strike="noStrike">
                <a:latin typeface="Arial"/>
              </a:endParaRPr>
            </a:p>
            <a:p>
              <a:pPr marL="457200" algn="ctr">
                <a:lnSpc>
                  <a:spcPct val="100000"/>
                </a:lnSpc>
                <a:buNone/>
                <a:tabLst>
                  <a:tab algn="l" pos="0"/>
                </a:tabLst>
              </a:pPr>
              <a:endParaRPr b="0" lang="en-US" sz="2000" spc="-1" strike="noStrike">
                <a:latin typeface="Arial"/>
              </a:endParaRPr>
            </a:p>
          </p:txBody>
        </p:sp>
        <p:sp>
          <p:nvSpPr>
            <p:cNvPr id="210" name="Google Shape;197;p 3"/>
            <p:cNvSpPr/>
            <p:nvPr/>
          </p:nvSpPr>
          <p:spPr>
            <a:xfrm>
              <a:off x="14190840" y="774720"/>
              <a:ext cx="851760" cy="825480"/>
            </a:xfrm>
            <a:custGeom>
              <a:avLst/>
              <a:gdLst/>
              <a:ah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w="0">
              <a:noFill/>
            </a:ln>
            <a:effectLst>
              <a:outerShdw algn="ctr" blurRad="44280" dir="5400000" dist="28080">
                <a:srgbClr val="000000">
                  <a:alpha val="32000"/>
                </a:srgbClr>
              </a:outerShdw>
            </a:effectLst>
          </p:spPr>
          <p:style>
            <a:lnRef idx="0"/>
            <a:fillRef idx="0"/>
            <a:effectRef idx="0"/>
            <a:fontRef idx="minor"/>
          </p:style>
        </p:sp>
      </p:grpSp>
      <p:sp>
        <p:nvSpPr>
          <p:cNvPr id="211" name="Google Shape;156;p 3"/>
          <p:cNvSpPr/>
          <p:nvPr/>
        </p:nvSpPr>
        <p:spPr>
          <a:xfrm>
            <a:off x="666000" y="9771480"/>
            <a:ext cx="11275200" cy="577080"/>
          </a:xfrm>
          <a:prstGeom prst="rect">
            <a:avLst/>
          </a:prstGeom>
          <a:noFill/>
          <a:ln w="0">
            <a:noFill/>
          </a:ln>
        </p:spPr>
        <p:style>
          <a:lnRef idx="0"/>
          <a:fillRef idx="0"/>
          <a:effectRef idx="0"/>
          <a:fontRef idx="minor"/>
        </p:style>
        <p:txBody>
          <a:bodyPr lIns="90000" rIns="90000" tIns="45000" bIns="45000" anchor="t">
            <a:spAutoFit/>
          </a:bodyPr>
          <a:p>
            <a:pPr marL="457200" algn="ctr">
              <a:lnSpc>
                <a:spcPct val="100000"/>
              </a:lnSpc>
              <a:buNone/>
            </a:pPr>
            <a:r>
              <a:rPr b="1" lang="en-US" sz="3200" spc="-1" strike="noStrike">
                <a:solidFill>
                  <a:srgbClr val="0d0d0d"/>
                </a:solidFill>
                <a:latin typeface="Calibri"/>
                <a:ea typeface="Arial"/>
              </a:rPr>
              <a:t>Land Cover Classifier</a:t>
            </a:r>
            <a:endParaRPr b="0" lang="en-US" sz="3200" spc="-1" strike="noStrike">
              <a:latin typeface="Arial"/>
            </a:endParaRPr>
          </a:p>
        </p:txBody>
      </p:sp>
      <p:pic>
        <p:nvPicPr>
          <p:cNvPr id="212" name="" descr=""/>
          <p:cNvPicPr/>
          <p:nvPr/>
        </p:nvPicPr>
        <p:blipFill>
          <a:blip r:embed="rId1"/>
          <a:stretch/>
        </p:blipFill>
        <p:spPr>
          <a:xfrm>
            <a:off x="8843040" y="2743200"/>
            <a:ext cx="9306000" cy="5031360"/>
          </a:xfrm>
          <a:prstGeom prst="rect">
            <a:avLst/>
          </a:prstGeom>
          <a:ln w="0">
            <a:noFill/>
          </a:ln>
        </p:spPr>
      </p:pic>
      <p:pic>
        <p:nvPicPr>
          <p:cNvPr id="213" name="" descr=""/>
          <p:cNvPicPr/>
          <p:nvPr/>
        </p:nvPicPr>
        <p:blipFill>
          <a:blip r:embed="rId2"/>
          <a:stretch/>
        </p:blipFill>
        <p:spPr>
          <a:xfrm>
            <a:off x="914400" y="2743200"/>
            <a:ext cx="8848440" cy="5031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175</TotalTime>
  <Application>LibreOffice/7.3.7.2$Linux_X86_64 LibreOffice_project/30$Build-2</Application>
  <AppVersion>15.0000</AppVersion>
  <Words>275</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2024-12-27T12:59:10Z</dcterms:modified>
  <cp:revision>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Custom</vt:lpwstr>
  </property>
  <property fmtid="{D5CDD505-2E9C-101B-9397-08002B2CF9AE}" pid="4" name="Slides">
    <vt:i4>8</vt:i4>
  </property>
</Properties>
</file>