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
  </p:notesMasterIdLst>
  <p:handoutMasterIdLst>
    <p:handoutMasterId r:id="rId10"/>
  </p:handoutMasterIdLst>
  <p:sldIdLst>
    <p:sldId id="256" r:id="rId2"/>
    <p:sldId id="265" r:id="rId3"/>
    <p:sldId id="264" r:id="rId4"/>
    <p:sldId id="262" r:id="rId5"/>
    <p:sldId id="263" r:id="rId6"/>
    <p:sldId id="261" r:id="rId7"/>
    <p:sldId id="259" r:id="rId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FB4DF-8B68-46E2-861A-D9348FF5D889}" v="13" dt="2022-08-10T16:49:31.688"/>
    <p1510:client id="{3559EB54-D41E-4915-AA1F-4985A0817240}" v="2" dt="2022-08-11T00:01:43.887"/>
    <p1510:client id="{381A28CA-CBF2-4501-89DA-23691AB956BC}" v="166" dt="2022-08-10T23:37:15.113"/>
    <p1510:client id="{3F016CF0-88A8-4785-8439-7B79D0FD9146}" v="623" dt="2022-08-09T23:25:31.489"/>
    <p1510:client id="{55E20632-B31D-4CED-8FE9-B410CB549BD2}" v="214" dt="2022-08-09T18:13:26.456"/>
    <p1510:client id="{6B37A0D2-9029-46C4-B75C-3FAEDE71321C}" v="6" dt="2022-08-09T23:27:44.332"/>
    <p1510:client id="{71725BF5-DDA5-4868-8D8D-C4C2511F2974}" v="21" dt="2022-08-10T23:42:21.121"/>
    <p1510:client id="{78920EB8-C3AB-4614-A60D-B58F0CE908BF}" v="204" dt="2022-08-10T23:13:14.722"/>
    <p1510:client id="{85114619-FFFB-487E-AE44-030ECD9EC26F}" v="148" dt="2022-08-11T19:36:43.204"/>
    <p1510:client id="{905BD9DC-D4C4-43FA-9E5F-0A3992A83019}" v="34" dt="2022-08-10T23:17:14.660"/>
    <p1510:client id="{9D0DBA5D-E07A-4BA1-A514-255CEED1BF9B}" v="17" dt="2022-08-10T23:58:57.416"/>
    <p1510:client id="{AF2C0ADC-BBDC-4D2E-8375-6BC2BDC62B54}" v="270" dt="2022-08-10T21:47:19.010"/>
    <p1510:client id="{AFC720B5-1D79-4C04-A0DC-3B0D46B8D879}" v="149" dt="2022-08-09T18:05:54.483"/>
    <p1510:client id="{E6DE1ABF-0F4E-406D-859B-A33554C97E55}" v="111" dt="2022-08-10T17:10:04.019"/>
    <p1510:client id="{EA386E8B-AB5D-4CFF-86D6-18004FC9A621}" v="479" dt="2022-08-10T22:08:49.835"/>
    <p1510:client id="{EC826B51-93EE-4985-B2B8-16B0A703B68C}" v="127" dt="2022-08-09T19:16:05.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3" d="100"/>
          <a:sy n="93" d="100"/>
        </p:scale>
        <p:origin x="990"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vente" userId="2433ef6d00fdfcee" providerId="Windows Live" clId="Web-{3559EB54-D41E-4915-AA1F-4985A0817240}"/>
    <pc:docChg chg="modSld">
      <pc:chgData name="herbert vente" userId="2433ef6d00fdfcee" providerId="Windows Live" clId="Web-{3559EB54-D41E-4915-AA1F-4985A0817240}" dt="2022-08-11T00:01:43.887" v="1" actId="20577"/>
      <pc:docMkLst>
        <pc:docMk/>
      </pc:docMkLst>
      <pc:sldChg chg="modSp">
        <pc:chgData name="herbert vente" userId="2433ef6d00fdfcee" providerId="Windows Live" clId="Web-{3559EB54-D41E-4915-AA1F-4985A0817240}" dt="2022-08-11T00:01:43.887" v="1" actId="20577"/>
        <pc:sldMkLst>
          <pc:docMk/>
          <pc:sldMk cId="1997882894" sldId="265"/>
        </pc:sldMkLst>
        <pc:spChg chg="mod">
          <ac:chgData name="herbert vente" userId="2433ef6d00fdfcee" providerId="Windows Live" clId="Web-{3559EB54-D41E-4915-AA1F-4985A0817240}" dt="2022-08-11T00:01:43.887" v="1" actId="20577"/>
          <ac:spMkLst>
            <pc:docMk/>
            <pc:sldMk cId="1997882894" sldId="265"/>
            <ac:spMk id="3" creationId="{947F8243-0BCF-6854-87BF-7370E1984028}"/>
          </ac:spMkLst>
        </pc:spChg>
      </pc:sldChg>
    </pc:docChg>
  </pc:docChgLst>
  <pc:docChgLst>
    <pc:chgData name="herbert vente" userId="2433ef6d00fdfcee" providerId="Windows Live" clId="Web-{85114619-FFFB-487E-AE44-030ECD9EC26F}"/>
    <pc:docChg chg="modSld">
      <pc:chgData name="herbert vente" userId="2433ef6d00fdfcee" providerId="Windows Live" clId="Web-{85114619-FFFB-487E-AE44-030ECD9EC26F}" dt="2022-08-11T19:36:43.204" v="140" actId="20577"/>
      <pc:docMkLst>
        <pc:docMk/>
      </pc:docMkLst>
      <pc:sldChg chg="addSp delSp modSp">
        <pc:chgData name="herbert vente" userId="2433ef6d00fdfcee" providerId="Windows Live" clId="Web-{85114619-FFFB-487E-AE44-030ECD9EC26F}" dt="2022-08-11T19:36:43.204" v="140" actId="20577"/>
        <pc:sldMkLst>
          <pc:docMk/>
          <pc:sldMk cId="3879346322" sldId="256"/>
        </pc:sldMkLst>
        <pc:spChg chg="mod">
          <ac:chgData name="herbert vente" userId="2433ef6d00fdfcee" providerId="Windows Live" clId="Web-{85114619-FFFB-487E-AE44-030ECD9EC26F}" dt="2022-08-11T19:35:46.454" v="107" actId="20577"/>
          <ac:spMkLst>
            <pc:docMk/>
            <pc:sldMk cId="3879346322" sldId="256"/>
            <ac:spMk id="2" creationId="{00000000-0000-0000-0000-000000000000}"/>
          </ac:spMkLst>
        </pc:spChg>
        <pc:spChg chg="mod">
          <ac:chgData name="herbert vente" userId="2433ef6d00fdfcee" providerId="Windows Live" clId="Web-{85114619-FFFB-487E-AE44-030ECD9EC26F}" dt="2022-08-11T19:36:43.204" v="140" actId="20577"/>
          <ac:spMkLst>
            <pc:docMk/>
            <pc:sldMk cId="3879346322" sldId="256"/>
            <ac:spMk id="3" creationId="{00000000-0000-0000-0000-000000000000}"/>
          </ac:spMkLst>
        </pc:spChg>
        <pc:spChg chg="add mod">
          <ac:chgData name="herbert vente" userId="2433ef6d00fdfcee" providerId="Windows Live" clId="Web-{85114619-FFFB-487E-AE44-030ECD9EC26F}" dt="2022-08-11T19:34:31.626" v="104" actId="14100"/>
          <ac:spMkLst>
            <pc:docMk/>
            <pc:sldMk cId="3879346322" sldId="256"/>
            <ac:spMk id="4" creationId="{4247D4D1-DFCD-A4EE-C014-07C807B14A69}"/>
          </ac:spMkLst>
        </pc:spChg>
        <pc:spChg chg="add del">
          <ac:chgData name="herbert vente" userId="2433ef6d00fdfcee" providerId="Windows Live" clId="Web-{85114619-FFFB-487E-AE44-030ECD9EC26F}" dt="2022-08-11T19:30:21.050" v="45"/>
          <ac:spMkLst>
            <pc:docMk/>
            <pc:sldMk cId="3879346322" sldId="256"/>
            <ac:spMk id="34" creationId="{ECE9EEEA-5DB7-4DC7-AF9F-74D1C19B7E2E}"/>
          </ac:spMkLst>
        </pc:spChg>
        <pc:spChg chg="add del">
          <ac:chgData name="herbert vente" userId="2433ef6d00fdfcee" providerId="Windows Live" clId="Web-{85114619-FFFB-487E-AE44-030ECD9EC26F}" dt="2022-08-11T19:30:21.050" v="45"/>
          <ac:spMkLst>
            <pc:docMk/>
            <pc:sldMk cId="3879346322" sldId="256"/>
            <ac:spMk id="44" creationId="{68C84B8E-16E8-4E54-B4AC-84CE51595508}"/>
          </ac:spMkLst>
        </pc:spChg>
        <pc:spChg chg="add del">
          <ac:chgData name="herbert vente" userId="2433ef6d00fdfcee" providerId="Windows Live" clId="Web-{85114619-FFFB-487E-AE44-030ECD9EC26F}" dt="2022-08-11T19:30:21.050" v="45"/>
          <ac:spMkLst>
            <pc:docMk/>
            <pc:sldMk cId="3879346322" sldId="256"/>
            <ac:spMk id="45" creationId="{DF199147-B958-49C0-9BE2-65BDD892F2BB}"/>
          </ac:spMkLst>
        </pc:spChg>
        <pc:spChg chg="add del">
          <ac:chgData name="herbert vente" userId="2433ef6d00fdfcee" providerId="Windows Live" clId="Web-{85114619-FFFB-487E-AE44-030ECD9EC26F}" dt="2022-08-11T19:30:21.050" v="45"/>
          <ac:spMkLst>
            <pc:docMk/>
            <pc:sldMk cId="3879346322" sldId="256"/>
            <ac:spMk id="46" creationId="{EF70505D-EC2C-4D1A-86DE-2583778074ED}"/>
          </ac:spMkLst>
        </pc:spChg>
        <pc:spChg chg="add">
          <ac:chgData name="herbert vente" userId="2433ef6d00fdfcee" providerId="Windows Live" clId="Web-{85114619-FFFB-487E-AE44-030ECD9EC26F}" dt="2022-08-11T19:30:21.050" v="45"/>
          <ac:spMkLst>
            <pc:docMk/>
            <pc:sldMk cId="3879346322" sldId="256"/>
            <ac:spMk id="54" creationId="{ECE9EEEA-5DB7-4DC7-AF9F-74D1C19B7E2E}"/>
          </ac:spMkLst>
        </pc:spChg>
        <pc:spChg chg="add del">
          <ac:chgData name="herbert vente" userId="2433ef6d00fdfcee" providerId="Windows Live" clId="Web-{85114619-FFFB-487E-AE44-030ECD9EC26F}" dt="2022-08-11T19:30:21.004" v="44"/>
          <ac:spMkLst>
            <pc:docMk/>
            <pc:sldMk cId="3879346322" sldId="256"/>
            <ac:spMk id="56" creationId="{56B66E70-9451-4286-A0C2-6CF108FE8143}"/>
          </ac:spMkLst>
        </pc:spChg>
        <pc:spChg chg="add del">
          <ac:chgData name="herbert vente" userId="2433ef6d00fdfcee" providerId="Windows Live" clId="Web-{85114619-FFFB-487E-AE44-030ECD9EC26F}" dt="2022-08-11T19:30:21.004" v="44"/>
          <ac:spMkLst>
            <pc:docMk/>
            <pc:sldMk cId="3879346322" sldId="256"/>
            <ac:spMk id="58" creationId="{2A4B0696-68E2-40ED-B597-4B8738754428}"/>
          </ac:spMkLst>
        </pc:spChg>
        <pc:spChg chg="add del">
          <ac:chgData name="herbert vente" userId="2433ef6d00fdfcee" providerId="Windows Live" clId="Web-{85114619-FFFB-487E-AE44-030ECD9EC26F}" dt="2022-08-11T19:30:21.004" v="44"/>
          <ac:spMkLst>
            <pc:docMk/>
            <pc:sldMk cId="3879346322" sldId="256"/>
            <ac:spMk id="60" creationId="{A19EF1B4-0F49-44D2-AE21-263819BFBC9B}"/>
          </ac:spMkLst>
        </pc:spChg>
        <pc:spChg chg="add">
          <ac:chgData name="herbert vente" userId="2433ef6d00fdfcee" providerId="Windows Live" clId="Web-{85114619-FFFB-487E-AE44-030ECD9EC26F}" dt="2022-08-11T19:30:21.050" v="45"/>
          <ac:spMkLst>
            <pc:docMk/>
            <pc:sldMk cId="3879346322" sldId="256"/>
            <ac:spMk id="66" creationId="{68C84B8E-16E8-4E54-B4AC-84CE51595508}"/>
          </ac:spMkLst>
        </pc:spChg>
        <pc:spChg chg="add">
          <ac:chgData name="herbert vente" userId="2433ef6d00fdfcee" providerId="Windows Live" clId="Web-{85114619-FFFB-487E-AE44-030ECD9EC26F}" dt="2022-08-11T19:30:21.050" v="45"/>
          <ac:spMkLst>
            <pc:docMk/>
            <pc:sldMk cId="3879346322" sldId="256"/>
            <ac:spMk id="67" creationId="{DF199147-B958-49C0-9BE2-65BDD892F2BB}"/>
          </ac:spMkLst>
        </pc:spChg>
        <pc:spChg chg="add">
          <ac:chgData name="herbert vente" userId="2433ef6d00fdfcee" providerId="Windows Live" clId="Web-{85114619-FFFB-487E-AE44-030ECD9EC26F}" dt="2022-08-11T19:30:21.050" v="45"/>
          <ac:spMkLst>
            <pc:docMk/>
            <pc:sldMk cId="3879346322" sldId="256"/>
            <ac:spMk id="68" creationId="{EF70505D-EC2C-4D1A-86DE-2583778074ED}"/>
          </ac:spMkLst>
        </pc:spChg>
        <pc:grpChg chg="add del">
          <ac:chgData name="herbert vente" userId="2433ef6d00fdfcee" providerId="Windows Live" clId="Web-{85114619-FFFB-487E-AE44-030ECD9EC26F}" dt="2022-08-11T19:30:21.050" v="45"/>
          <ac:grpSpMkLst>
            <pc:docMk/>
            <pc:sldMk cId="3879346322" sldId="256"/>
            <ac:grpSpMk id="47" creationId="{2DF20BDF-18D7-4E94-9BA1-9CEB40470CB6}"/>
          </ac:grpSpMkLst>
        </pc:grpChg>
        <pc:grpChg chg="add del">
          <ac:chgData name="herbert vente" userId="2433ef6d00fdfcee" providerId="Windows Live" clId="Web-{85114619-FFFB-487E-AE44-030ECD9EC26F}" dt="2022-08-11T19:30:21.004" v="44"/>
          <ac:grpSpMkLst>
            <pc:docMk/>
            <pc:sldMk cId="3879346322" sldId="256"/>
            <ac:grpSpMk id="52" creationId="{132FD491-28F3-42E7-AEBF-A9E3C462C92A}"/>
          </ac:grpSpMkLst>
        </pc:grpChg>
        <pc:grpChg chg="add del">
          <ac:chgData name="herbert vente" userId="2433ef6d00fdfcee" providerId="Windows Live" clId="Web-{85114619-FFFB-487E-AE44-030ECD9EC26F}" dt="2022-08-11T19:30:21.004" v="44"/>
          <ac:grpSpMkLst>
            <pc:docMk/>
            <pc:sldMk cId="3879346322" sldId="256"/>
            <ac:grpSpMk id="62" creationId="{2B69B0BE-E00A-432A-98D1-A47B82C1636F}"/>
          </ac:grpSpMkLst>
        </pc:grpChg>
        <pc:grpChg chg="add">
          <ac:chgData name="herbert vente" userId="2433ef6d00fdfcee" providerId="Windows Live" clId="Web-{85114619-FFFB-487E-AE44-030ECD9EC26F}" dt="2022-08-11T19:30:21.050" v="45"/>
          <ac:grpSpMkLst>
            <pc:docMk/>
            <pc:sldMk cId="3879346322" sldId="256"/>
            <ac:grpSpMk id="69" creationId="{2DF20BDF-18D7-4E94-9BA1-9CEB40470CB6}"/>
          </ac:grpSpMkLst>
        </pc:grpChg>
      </pc:sldChg>
      <pc:sldChg chg="modSp">
        <pc:chgData name="herbert vente" userId="2433ef6d00fdfcee" providerId="Windows Live" clId="Web-{85114619-FFFB-487E-AE44-030ECD9EC26F}" dt="2022-08-11T16:48:02.473" v="14" actId="20577"/>
        <pc:sldMkLst>
          <pc:docMk/>
          <pc:sldMk cId="1082411843" sldId="259"/>
        </pc:sldMkLst>
        <pc:spChg chg="mod">
          <ac:chgData name="herbert vente" userId="2433ef6d00fdfcee" providerId="Windows Live" clId="Web-{85114619-FFFB-487E-AE44-030ECD9EC26F}" dt="2022-08-11T16:48:02.473" v="14" actId="20577"/>
          <ac:spMkLst>
            <pc:docMk/>
            <pc:sldMk cId="1082411843" sldId="259"/>
            <ac:spMk id="3" creationId="{440E82BF-C0BF-B82A-3BBD-BFA3D1BFE742}"/>
          </ac:spMkLst>
        </pc:spChg>
      </pc:sldChg>
      <pc:sldChg chg="modSp">
        <pc:chgData name="herbert vente" userId="2433ef6d00fdfcee" providerId="Windows Live" clId="Web-{85114619-FFFB-487E-AE44-030ECD9EC26F}" dt="2022-08-11T16:48:42.895" v="15" actId="1076"/>
        <pc:sldMkLst>
          <pc:docMk/>
          <pc:sldMk cId="155634554" sldId="261"/>
        </pc:sldMkLst>
        <pc:picChg chg="mod">
          <ac:chgData name="herbert vente" userId="2433ef6d00fdfcee" providerId="Windows Live" clId="Web-{85114619-FFFB-487E-AE44-030ECD9EC26F}" dt="2022-08-11T16:48:42.895" v="15" actId="1076"/>
          <ac:picMkLst>
            <pc:docMk/>
            <pc:sldMk cId="155634554" sldId="261"/>
            <ac:picMk id="5" creationId="{CC179CBC-1377-D8CB-4808-2328C8EAE688}"/>
          </ac:picMkLst>
        </pc:picChg>
      </pc:sldChg>
      <pc:sldChg chg="modSp">
        <pc:chgData name="herbert vente" userId="2433ef6d00fdfcee" providerId="Windows Live" clId="Web-{85114619-FFFB-487E-AE44-030ECD9EC26F}" dt="2022-08-11T16:48:59.676" v="17" actId="1076"/>
        <pc:sldMkLst>
          <pc:docMk/>
          <pc:sldMk cId="1997882894" sldId="265"/>
        </pc:sldMkLst>
        <pc:picChg chg="mod">
          <ac:chgData name="herbert vente" userId="2433ef6d00fdfcee" providerId="Windows Live" clId="Web-{85114619-FFFB-487E-AE44-030ECD9EC26F}" dt="2022-08-11T16:48:59.676" v="17" actId="1076"/>
          <ac:picMkLst>
            <pc:docMk/>
            <pc:sldMk cId="1997882894" sldId="265"/>
            <ac:picMk id="5" creationId="{2DCF25F0-4850-F076-106C-6DAD5061362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443390-9A52-4BC8-B6A7-82DB7EAA1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DEAC42B-9B58-402E-9A8B-1C28BFF09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C8C16-475A-4026-8EBF-119E719DCF1D}" type="datetimeFigureOut">
              <a:rPr lang="es-ES" smtClean="0"/>
              <a:t>11/08/2022</a:t>
            </a:fld>
            <a:endParaRPr lang="es-ES"/>
          </a:p>
        </p:txBody>
      </p:sp>
      <p:sp>
        <p:nvSpPr>
          <p:cNvPr id="4" name="Marcador de pie de página 3">
            <a:extLst>
              <a:ext uri="{FF2B5EF4-FFF2-40B4-BE49-F238E27FC236}">
                <a16:creationId xmlns:a16="http://schemas.microsoft.com/office/drawing/2014/main" id="{8E9B24C4-BD90-4F73-9826-45025A06AA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C632CA6-A3BB-4025-9604-0F1189A1AC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3FE33-77FB-40B2-A5A1-CCD8EFB329AD}" type="slidenum">
              <a:rPr lang="es-ES" smtClean="0"/>
              <a:t>‹Nº›</a:t>
            </a:fld>
            <a:endParaRPr lang="es-ES"/>
          </a:p>
        </p:txBody>
      </p:sp>
    </p:spTree>
    <p:extLst>
      <p:ext uri="{BB962C8B-B14F-4D97-AF65-F5344CB8AC3E}">
        <p14:creationId xmlns:p14="http://schemas.microsoft.com/office/powerpoint/2010/main" val="31990739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BC163-38E5-48C0-A1A8-F3A58B029681}" type="datetimeFigureOut">
              <a:rPr lang="es-ES" noProof="0" smtClean="0"/>
              <a:t>11/08/2022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37387-4AF9-4EAE-AF9A-69F1D3CB9660}" type="slidenum">
              <a:rPr lang="es-ES" noProof="0" smtClean="0"/>
              <a:t>‹Nº›</a:t>
            </a:fld>
            <a:endParaRPr lang="es-ES" noProof="0"/>
          </a:p>
        </p:txBody>
      </p:sp>
    </p:spTree>
    <p:extLst>
      <p:ext uri="{BB962C8B-B14F-4D97-AF65-F5344CB8AC3E}">
        <p14:creationId xmlns:p14="http://schemas.microsoft.com/office/powerpoint/2010/main" val="27791484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A637387-4AF9-4EAE-AF9A-69F1D3CB9660}" type="slidenum">
              <a:rPr lang="es-ES" smtClean="0"/>
              <a:t>1</a:t>
            </a:fld>
            <a:endParaRPr lang="es-ES"/>
          </a:p>
        </p:txBody>
      </p:sp>
    </p:spTree>
    <p:extLst>
      <p:ext uri="{BB962C8B-B14F-4D97-AF65-F5344CB8AC3E}">
        <p14:creationId xmlns:p14="http://schemas.microsoft.com/office/powerpoint/2010/main" val="16669406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upo 9"/>
          <p:cNvGrpSpPr/>
          <p:nvPr/>
        </p:nvGrpSpPr>
        <p:grpSpPr>
          <a:xfrm>
            <a:off x="9649215" y="4068923"/>
            <a:ext cx="1080904" cy="1080902"/>
            <a:chOff x="9685338" y="4460675"/>
            <a:chExt cx="1080904" cy="1080902"/>
          </a:xfrm>
        </p:grpSpPr>
        <p:sp>
          <p:nvSpPr>
            <p:cNvPr id="11" name="Elipse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Elipse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ítulo 1"/>
          <p:cNvSpPr>
            <a:spLocks noGrp="1"/>
          </p:cNvSpPr>
          <p:nvPr>
            <p:ph type="ctrTitle"/>
          </p:nvPr>
        </p:nvSpPr>
        <p:spPr>
          <a:xfrm>
            <a:off x="1051560" y="1432223"/>
            <a:ext cx="9966960" cy="3035808"/>
          </a:xfrm>
        </p:spPr>
        <p:txBody>
          <a:bodyPr rtlCol="0" anchor="ctr">
            <a:noAutofit/>
          </a:bodyPr>
          <a:lstStyle>
            <a:lvl1pPr algn="l">
              <a:lnSpc>
                <a:spcPct val="80000"/>
              </a:lnSpc>
              <a:defRPr sz="9600" cap="all" baseline="0">
                <a:blipFill dpi="0" rotWithShape="1">
                  <a:blip r:embed="rId4"/>
                  <a:srcRect/>
                  <a:tile tx="6350" ty="-127000" sx="65000" sy="64000" flip="none" algn="tl"/>
                </a:blip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069848" y="4389120"/>
            <a:ext cx="7891272" cy="1069848"/>
          </a:xfrm>
        </p:spPr>
        <p:txBody>
          <a:bodyPr rtlCol="0">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D5FF59D3-27F4-4715-9121-EA2569F67140}" type="datetime1">
              <a:rPr lang="es-ES" noProof="0" smtClean="0"/>
              <a:t>11/08/2022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9592733" y="4289334"/>
            <a:ext cx="1193868" cy="640080"/>
          </a:xfrm>
        </p:spPr>
        <p:txBody>
          <a:bodyPr rtlCol="0"/>
          <a:lstStyle>
            <a:lvl1pPr>
              <a:defRPr sz="2800"/>
            </a:lvl1pPr>
          </a:lstStyle>
          <a:p>
            <a:pPr rtl="0"/>
            <a:fld id="{4FAB73BC-B049-4115-A692-8D63A059BFB8}"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63FA95D5-853A-4EB9-ADC5-5765990A4E9E}" type="datetime1">
              <a:rPr lang="es-ES" noProof="0" smtClean="0"/>
              <a:t>11/08/2022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533400"/>
            <a:ext cx="2552700" cy="5638800"/>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066800" y="533400"/>
            <a:ext cx="7505700"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1FA9007-7BDA-4694-BCC4-0F24D366B9ED}" type="datetime1">
              <a:rPr lang="es-ES" noProof="0" smtClean="0"/>
              <a:t>11/08/2022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467A2EA-9E38-4981-9FD1-A8A1D1571E31}" type="datetime1">
              <a:rPr lang="es-ES" noProof="0" smtClean="0"/>
              <a:t>11/08/2022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sp>
        <p:nvSpPr>
          <p:cNvPr id="7" name="Rectángulo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67128" y="1225296"/>
            <a:ext cx="9281160" cy="3520440"/>
          </a:xfrm>
        </p:spPr>
        <p:txBody>
          <a:bodyPr rtlCol="0" anchor="ctr">
            <a:normAutofit/>
          </a:bodyPr>
          <a:lstStyle>
            <a:lvl1pPr>
              <a:lnSpc>
                <a:spcPct val="80000"/>
              </a:lnSpc>
              <a:defRPr sz="8000" b="0"/>
            </a:lvl1pPr>
          </a:lstStyle>
          <a:p>
            <a:pPr rtl="0"/>
            <a:r>
              <a:rPr lang="es"/>
              <a:t>Haga clic para modificar el estilo de título del patrón</a:t>
            </a:r>
            <a:endParaRPr lang="en-US" dirty="0"/>
          </a:p>
        </p:txBody>
      </p:sp>
      <p:sp>
        <p:nvSpPr>
          <p:cNvPr id="3" name="Marcador de texto 2"/>
          <p:cNvSpPr>
            <a:spLocks noGrp="1"/>
          </p:cNvSpPr>
          <p:nvPr>
            <p:ph type="body" idx="1"/>
          </p:nvPr>
        </p:nvSpPr>
        <p:spPr>
          <a:xfrm>
            <a:off x="2165774" y="5020056"/>
            <a:ext cx="9052560" cy="1066800"/>
          </a:xfrm>
        </p:spPr>
        <p:txBody>
          <a:bodyPr rtlCol="0"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
              <a:t>Haga clic para modificar los estilos de texto del patrón</a:t>
            </a:r>
          </a:p>
        </p:txBody>
      </p:sp>
      <p:sp>
        <p:nvSpPr>
          <p:cNvPr id="4" name="Marcador de fecha 3"/>
          <p:cNvSpPr>
            <a:spLocks noGrp="1"/>
          </p:cNvSpPr>
          <p:nvPr>
            <p:ph type="dt" sz="half" idx="10"/>
          </p:nvPr>
        </p:nvSpPr>
        <p:spPr>
          <a:xfrm>
            <a:off x="8593667" y="6272784"/>
            <a:ext cx="2644309" cy="365125"/>
          </a:xfrm>
        </p:spPr>
        <p:txBody>
          <a:bodyPr rtlCol="0"/>
          <a:lstStyle/>
          <a:p>
            <a:pPr rtl="0"/>
            <a:fld id="{9EA3C03F-1002-4BF1-8996-CC092909E310}" type="datetime1">
              <a:rPr lang="es-ES" smtClean="0"/>
              <a:t>11/08/2022</a:t>
            </a:fld>
            <a:endParaRPr lang="en-US" dirty="0"/>
          </a:p>
        </p:txBody>
      </p:sp>
      <p:sp>
        <p:nvSpPr>
          <p:cNvPr id="5" name="Marcador de pie de página 4"/>
          <p:cNvSpPr>
            <a:spLocks noGrp="1"/>
          </p:cNvSpPr>
          <p:nvPr>
            <p:ph type="ftr" sz="quarter" idx="11"/>
          </p:nvPr>
        </p:nvSpPr>
        <p:spPr>
          <a:xfrm>
            <a:off x="2182708" y="6272784"/>
            <a:ext cx="6327648" cy="365125"/>
          </a:xfrm>
        </p:spPr>
        <p:txBody>
          <a:bodyPr rtlCol="0"/>
          <a:lstStyle/>
          <a:p>
            <a:pPr rtl="0"/>
            <a:endParaRPr lang="en-US" dirty="0"/>
          </a:p>
        </p:txBody>
      </p:sp>
      <p:grpSp>
        <p:nvGrpSpPr>
          <p:cNvPr id="8" name="Grupo 7"/>
          <p:cNvGrpSpPr/>
          <p:nvPr/>
        </p:nvGrpSpPr>
        <p:grpSpPr>
          <a:xfrm>
            <a:off x="897399" y="2325848"/>
            <a:ext cx="1080904" cy="1080902"/>
            <a:chOff x="9685338" y="4460675"/>
            <a:chExt cx="1080904" cy="1080902"/>
          </a:xfrm>
        </p:grpSpPr>
        <p:sp>
          <p:nvSpPr>
            <p:cNvPr id="9" name="Elipse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Elipse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Marcador de número de diapositiva 5"/>
          <p:cNvSpPr>
            <a:spLocks noGrp="1"/>
          </p:cNvSpPr>
          <p:nvPr>
            <p:ph type="sldNum" sz="quarter" idx="12"/>
          </p:nvPr>
        </p:nvSpPr>
        <p:spPr>
          <a:xfrm>
            <a:off x="843702" y="2506133"/>
            <a:ext cx="1188298" cy="720332"/>
          </a:xfrm>
        </p:spPr>
        <p:txBody>
          <a:bodyPr rtlCol="0"/>
          <a:lstStyle>
            <a:lvl1pPr>
              <a:defRPr sz="2800"/>
            </a:lvl1pPr>
          </a:lstStyle>
          <a:p>
            <a:pPr rtl="0"/>
            <a:fld id="{4FAB73BC-B049-4115-A692-8D63A059BFB8}" type="slidenum">
              <a:rPr lang="en-US" dirty="0"/>
              <a:pPr rtl="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069848"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364224"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A42784E0-B77D-45AD-A48A-F41861AB1450}" type="datetime1">
              <a:rPr lang="es-ES" noProof="0" smtClean="0"/>
              <a:t>11/08/2022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1066800"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069848"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364224"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364224"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6499EF8F-99FD-4A04-934F-1C53E9FB446D}" type="datetime1">
              <a:rPr lang="es-ES" noProof="0" smtClean="0"/>
              <a:t>11/08/2022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B1937134-70D5-49B6-8D51-E5D3097E5BC0}" type="datetime1">
              <a:rPr lang="es-ES" noProof="0" smtClean="0"/>
              <a:t>11/08/2022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AFC6ACE-F3E8-4176-AA6C-BAA47C5EA56C}" type="datetime1">
              <a:rPr lang="es-ES" noProof="0" smtClean="0"/>
              <a:t>11/08/2022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549640" y="685800"/>
            <a:ext cx="3200400" cy="1737360"/>
          </a:xfrm>
        </p:spPr>
        <p:txBody>
          <a:bodyPr rtlCol="0" anchor="b">
            <a:normAutofit/>
          </a:bodyPr>
          <a:lstStyle>
            <a:lvl1pPr>
              <a:defRPr sz="3200" b="1"/>
            </a:lvl1pPr>
          </a:lstStyle>
          <a:p>
            <a:pPr rtl="0"/>
            <a:r>
              <a:rPr lang="es-ES" noProof="0"/>
              <a:t>Haga clic para modificar el estilo de título del patrón</a:t>
            </a:r>
          </a:p>
        </p:txBody>
      </p:sp>
      <p:sp>
        <p:nvSpPr>
          <p:cNvPr id="3" name="Marcador de contenido 2"/>
          <p:cNvSpPr>
            <a:spLocks noGrp="1"/>
          </p:cNvSpPr>
          <p:nvPr>
            <p:ph idx="1"/>
          </p:nvPr>
        </p:nvSpPr>
        <p:spPr>
          <a:xfrm>
            <a:off x="838200" y="685800"/>
            <a:ext cx="6711696" cy="5020056"/>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D3BD84B-5F64-4E00-8C43-837446FD3692}" type="datetime1">
              <a:rPr lang="es-ES" noProof="0" smtClean="0"/>
              <a:t>11/08/2022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grpSp>
        <p:nvGrpSpPr>
          <p:cNvPr id="9" name="Grupo 8"/>
          <p:cNvGrpSpPr>
            <a:grpSpLocks noChangeAspect="1"/>
          </p:cNvGrpSpPr>
          <p:nvPr/>
        </p:nvGrpSpPr>
        <p:grpSpPr>
          <a:xfrm>
            <a:off x="11401725" y="6229681"/>
            <a:ext cx="457200" cy="457200"/>
            <a:chOff x="11361456" y="6195813"/>
            <a:chExt cx="548640" cy="548640"/>
          </a:xfrm>
        </p:grpSpPr>
        <p:sp>
          <p:nvSpPr>
            <p:cNvPr id="10" name="Elipse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Elipse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549640" y="685800"/>
            <a:ext cx="3200400" cy="1737360"/>
          </a:xfrm>
        </p:spPr>
        <p:txBody>
          <a:bodyPr rtlCol="0" anchor="b">
            <a:normAutofit/>
          </a:bodyPr>
          <a:lstStyle>
            <a:lvl1pPr>
              <a:defRPr sz="3200" b="1"/>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0"/>
            <a:ext cx="8303740" cy="6858000"/>
          </a:xfrm>
          <a:solidFill>
            <a:schemeClr val="tx2">
              <a:lumMod val="20000"/>
              <a:lumOff val="8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D660543-CBD3-4438-AA6C-81CCA877D348}" type="datetime1">
              <a:rPr lang="es-ES" noProof="0" smtClean="0"/>
              <a:t>11/08/2022</a:t>
            </a:fld>
            <a:endParaRPr lang="es-ES" noProof="0"/>
          </a:p>
        </p:txBody>
      </p:sp>
      <p:grpSp>
        <p:nvGrpSpPr>
          <p:cNvPr id="8" name="Grupo 7"/>
          <p:cNvGrpSpPr>
            <a:grpSpLocks noChangeAspect="1"/>
          </p:cNvGrpSpPr>
          <p:nvPr/>
        </p:nvGrpSpPr>
        <p:grpSpPr>
          <a:xfrm>
            <a:off x="11401725" y="6229681"/>
            <a:ext cx="457200" cy="457200"/>
            <a:chOff x="11361456" y="6195813"/>
            <a:chExt cx="548640" cy="548640"/>
          </a:xfrm>
        </p:grpSpPr>
        <p:sp>
          <p:nvSpPr>
            <p:cNvPr id="9" name="Elipse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Elipse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Marcador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0796F978-BA0F-4B4E-B90A-E3603F3FCEA4}" type="datetime1">
              <a:rPr lang="es-ES" noProof="0" smtClean="0"/>
              <a:t>11/08/2022</a:t>
            </a:fld>
            <a:endParaRPr lang="es-ES" noProof="0"/>
          </a:p>
        </p:txBody>
      </p:sp>
      <p:sp>
        <p:nvSpPr>
          <p:cNvPr id="5" name="Marcador de pie de página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endParaRPr lang="es-ES" noProof="0"/>
          </a:p>
        </p:txBody>
      </p:sp>
      <p:grpSp>
        <p:nvGrpSpPr>
          <p:cNvPr id="7" name="Grupo 6"/>
          <p:cNvGrpSpPr>
            <a:grpSpLocks noChangeAspect="1"/>
          </p:cNvGrpSpPr>
          <p:nvPr/>
        </p:nvGrpSpPr>
        <p:grpSpPr>
          <a:xfrm>
            <a:off x="11401725" y="6229681"/>
            <a:ext cx="457200" cy="457200"/>
            <a:chOff x="11361456" y="6195813"/>
            <a:chExt cx="548640" cy="548640"/>
          </a:xfrm>
        </p:grpSpPr>
        <p:sp>
          <p:nvSpPr>
            <p:cNvPr id="8" name="Elipse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Elipse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Marcador de número de diapositiva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4FAB73BC-B049-4115-A692-8D63A059BFB8}" type="slidenum">
              <a:rPr lang="es-ES" noProof="0" smtClean="0"/>
              <a:pPr rtl="0"/>
              <a:t>‹Nº›</a:t>
            </a:fld>
            <a:endParaRPr lang="es-ES"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1">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p:cNvSpPr>
            <a:spLocks noGrp="1"/>
          </p:cNvSpPr>
          <p:nvPr>
            <p:ph type="ctrTitle"/>
          </p:nvPr>
        </p:nvSpPr>
        <p:spPr>
          <a:xfrm>
            <a:off x="1051560" y="1110054"/>
            <a:ext cx="6558608" cy="3732037"/>
          </a:xfrm>
        </p:spPr>
        <p:txBody>
          <a:bodyPr vert="horz" lIns="91440" tIns="45720" rIns="91440" bIns="45720" rtlCol="0">
            <a:normAutofit fontScale="90000"/>
          </a:bodyPr>
          <a:lstStyle/>
          <a:p>
            <a:pPr algn="r"/>
            <a:r>
              <a:rPr lang="en-US" sz="5500" dirty="0"/>
              <a:t>2DA </a:t>
            </a:r>
            <a:r>
              <a:rPr lang="en-US" sz="5500" dirty="0" err="1"/>
              <a:t>Sección</a:t>
            </a:r>
            <a:r>
              <a:rPr lang="en-US" sz="5500" dirty="0"/>
              <a:t> DEL PROCESO DE </a:t>
            </a:r>
            <a:r>
              <a:rPr lang="en-US" sz="5500" dirty="0" err="1"/>
              <a:t>Selección</a:t>
            </a:r>
            <a:r>
              <a:rPr lang="en-US" sz="5500" dirty="0"/>
              <a:t> para </a:t>
            </a:r>
            <a:r>
              <a:rPr lang="en-US" sz="5500" dirty="0" err="1"/>
              <a:t>practicante</a:t>
            </a:r>
            <a:r>
              <a:rPr lang="en-US" sz="5500" dirty="0"/>
              <a:t> de </a:t>
            </a:r>
            <a:r>
              <a:rPr lang="en-US" sz="5500" dirty="0" err="1"/>
              <a:t>optimizacion</a:t>
            </a:r>
            <a:r>
              <a:rPr lang="en-US" sz="5500" dirty="0"/>
              <a:t> </a:t>
            </a:r>
            <a:r>
              <a:rPr lang="en-US" sz="5500" dirty="0" err="1"/>
              <a:t>mateimatica</a:t>
            </a:r>
            <a:r>
              <a:rPr lang="en-US" sz="5500" dirty="0"/>
              <a:t> </a:t>
            </a:r>
            <a:r>
              <a:rPr lang="en-US" sz="5500" dirty="0" err="1"/>
              <a:t>en</a:t>
            </a:r>
            <a:r>
              <a:rPr lang="en-US" sz="5500" dirty="0"/>
              <a:t> black </a:t>
            </a:r>
            <a:r>
              <a:rPr lang="en-US" sz="5500" dirty="0" err="1"/>
              <a:t>andes</a:t>
            </a:r>
            <a:r>
              <a:rPr lang="en-US" sz="5500" dirty="0"/>
              <a:t> analytics</a:t>
            </a:r>
            <a:endParaRPr lang="en-US" sz="5500" dirty="0">
              <a:latin typeface="Rockwell Condensed"/>
            </a:endParaRPr>
          </a:p>
        </p:txBody>
      </p:sp>
      <p:sp>
        <p:nvSpPr>
          <p:cNvPr id="54" name="Rectangle 53">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091947" y="1706964"/>
            <a:ext cx="3175912" cy="3559008"/>
          </a:xfrm>
        </p:spPr>
        <p:txBody>
          <a:bodyPr vert="horz" lIns="91440" tIns="45720" rIns="91440" bIns="45720" rtlCol="0" anchor="ctr">
            <a:normAutofit/>
          </a:bodyPr>
          <a:lstStyle/>
          <a:p>
            <a:endParaRPr lang="en-US" sz="2000" dirty="0"/>
          </a:p>
          <a:p>
            <a:pPr indent="-182880">
              <a:buFont typeface="Wingdings" pitchFamily="2" charset="2"/>
              <a:buChar char="§"/>
            </a:pPr>
            <a:r>
              <a:rPr lang="en-US" sz="2000" dirty="0">
                <a:solidFill>
                  <a:srgbClr val="000000"/>
                </a:solidFill>
              </a:rPr>
              <a:t>Por:  Vente Sarmiento, Herbert </a:t>
            </a:r>
            <a:r>
              <a:rPr lang="en-US" sz="2000" dirty="0" err="1">
                <a:solidFill>
                  <a:srgbClr val="000000"/>
                </a:solidFill>
              </a:rPr>
              <a:t>Abdaliz</a:t>
            </a:r>
          </a:p>
          <a:p>
            <a:pPr indent="-182880">
              <a:buClr>
                <a:srgbClr val="9E3611"/>
              </a:buClr>
              <a:buFont typeface="Wingdings" pitchFamily="2" charset="2"/>
              <a:buChar char="§"/>
            </a:pPr>
            <a:endParaRPr lang="en-US" sz="2000" dirty="0">
              <a:solidFill>
                <a:srgbClr val="000000"/>
              </a:solidFill>
            </a:endParaRPr>
          </a:p>
          <a:p>
            <a:pPr indent="-182880">
              <a:buClr>
                <a:srgbClr val="9E3611"/>
              </a:buClr>
              <a:buFont typeface="Wingdings" pitchFamily="2" charset="2"/>
              <a:buChar char="§"/>
            </a:pPr>
            <a:r>
              <a:rPr lang="en-US" sz="2000" dirty="0">
                <a:solidFill>
                  <a:srgbClr val="000000"/>
                </a:solidFill>
              </a:rPr>
              <a:t>Stakeholder: Oswaldo Almonacid Rivas</a:t>
            </a:r>
          </a:p>
        </p:txBody>
      </p:sp>
      <p:sp>
        <p:nvSpPr>
          <p:cNvPr id="68" name="Rectangle 57">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59">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61" name="Oval 60">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0" name="Oval 61">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CuadroTexto 3">
            <a:extLst>
              <a:ext uri="{FF2B5EF4-FFF2-40B4-BE49-F238E27FC236}">
                <a16:creationId xmlns:a16="http://schemas.microsoft.com/office/drawing/2014/main" id="{4247D4D1-DFCD-A4EE-C014-07C807B14A69}"/>
              </a:ext>
            </a:extLst>
          </p:cNvPr>
          <p:cNvSpPr txBox="1"/>
          <p:nvPr/>
        </p:nvSpPr>
        <p:spPr>
          <a:xfrm>
            <a:off x="1050445" y="4926342"/>
            <a:ext cx="6204729" cy="666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Optimización</a:t>
            </a:r>
            <a:r>
              <a:rPr lang="en-US" dirty="0">
                <a:ea typeface="+mn-lt"/>
                <a:cs typeface="+mn-lt"/>
              </a:rPr>
              <a:t> de </a:t>
            </a:r>
            <a:r>
              <a:rPr lang="en-US" dirty="0" err="1">
                <a:ea typeface="+mn-lt"/>
                <a:cs typeface="+mn-lt"/>
              </a:rPr>
              <a:t>una</a:t>
            </a:r>
            <a:r>
              <a:rPr lang="en-US" dirty="0">
                <a:ea typeface="+mn-lt"/>
                <a:cs typeface="+mn-lt"/>
              </a:rPr>
              <a:t> Red de  </a:t>
            </a:r>
            <a:r>
              <a:rPr lang="en-US" dirty="0" err="1">
                <a:ea typeface="+mn-lt"/>
                <a:cs typeface="+mn-lt"/>
              </a:rPr>
              <a:t>distribución</a:t>
            </a:r>
            <a:r>
              <a:rPr lang="en-US" dirty="0">
                <a:ea typeface="+mn-lt"/>
                <a:cs typeface="+mn-lt"/>
              </a:rPr>
              <a:t> de la </a:t>
            </a:r>
            <a:r>
              <a:rPr lang="en-US" dirty="0" err="1">
                <a:ea typeface="+mn-lt"/>
                <a:cs typeface="+mn-lt"/>
              </a:rPr>
              <a:t>empresa</a:t>
            </a:r>
            <a:r>
              <a:rPr lang="en-US" dirty="0">
                <a:ea typeface="+mn-lt"/>
                <a:cs typeface="+mn-lt"/>
              </a:rPr>
              <a:t> de </a:t>
            </a:r>
            <a:r>
              <a:rPr lang="en-US" dirty="0" err="1">
                <a:ea typeface="+mn-lt"/>
                <a:cs typeface="+mn-lt"/>
              </a:rPr>
              <a:t>cementos</a:t>
            </a:r>
            <a:r>
              <a:rPr lang="en-US" dirty="0">
                <a:ea typeface="+mn-lt"/>
                <a:cs typeface="+mn-lt"/>
              </a:rPr>
              <a:t> "EL PROGRESO"</a:t>
            </a:r>
            <a:endParaRPr lang="es-ES" dirty="0"/>
          </a:p>
        </p:txBody>
      </p:sp>
    </p:spTree>
    <p:extLst>
      <p:ext uri="{BB962C8B-B14F-4D97-AF65-F5344CB8AC3E}">
        <p14:creationId xmlns:p14="http://schemas.microsoft.com/office/powerpoint/2010/main" val="38793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4311655-170D-2019-AAB0-1EAE9A41A83E}"/>
              </a:ext>
            </a:extLst>
          </p:cNvPr>
          <p:cNvSpPr>
            <a:spLocks noGrp="1"/>
          </p:cNvSpPr>
          <p:nvPr>
            <p:ph type="title"/>
          </p:nvPr>
        </p:nvSpPr>
        <p:spPr>
          <a:xfrm>
            <a:off x="6400800" y="484632"/>
            <a:ext cx="5299586" cy="1609344"/>
          </a:xfrm>
          <a:ln>
            <a:noFill/>
          </a:ln>
        </p:spPr>
        <p:txBody>
          <a:bodyPr>
            <a:normAutofit/>
          </a:bodyPr>
          <a:lstStyle/>
          <a:p>
            <a:r>
              <a:rPr lang="es-ES" sz="4000"/>
              <a:t>Planteamiento DEL MODELO MATEMATICO</a:t>
            </a:r>
          </a:p>
        </p:txBody>
      </p:sp>
      <p:pic>
        <p:nvPicPr>
          <p:cNvPr id="5" name="Imagen 5">
            <a:extLst>
              <a:ext uri="{FF2B5EF4-FFF2-40B4-BE49-F238E27FC236}">
                <a16:creationId xmlns:a16="http://schemas.microsoft.com/office/drawing/2014/main" id="{2DCF25F0-4850-F076-106C-6DAD5061362D}"/>
              </a:ext>
            </a:extLst>
          </p:cNvPr>
          <p:cNvPicPr>
            <a:picLocks noChangeAspect="1"/>
          </p:cNvPicPr>
          <p:nvPr/>
        </p:nvPicPr>
        <p:blipFill>
          <a:blip r:embed="rId4"/>
          <a:stretch>
            <a:fillRect/>
          </a:stretch>
        </p:blipFill>
        <p:spPr>
          <a:xfrm>
            <a:off x="924198" y="640080"/>
            <a:ext cx="4330778" cy="5588101"/>
          </a:xfrm>
          <a:prstGeom prst="rect">
            <a:avLst/>
          </a:prstGeom>
        </p:spPr>
      </p:pic>
      <p:sp>
        <p:nvSpPr>
          <p:cNvPr id="3" name="Marcador de contenido 2">
            <a:extLst>
              <a:ext uri="{FF2B5EF4-FFF2-40B4-BE49-F238E27FC236}">
                <a16:creationId xmlns:a16="http://schemas.microsoft.com/office/drawing/2014/main" id="{947F8243-0BCF-6854-87BF-7370E1984028}"/>
              </a:ext>
            </a:extLst>
          </p:cNvPr>
          <p:cNvSpPr>
            <a:spLocks noGrp="1"/>
          </p:cNvSpPr>
          <p:nvPr>
            <p:ph idx="1"/>
          </p:nvPr>
        </p:nvSpPr>
        <p:spPr>
          <a:xfrm>
            <a:off x="6400799" y="2121408"/>
            <a:ext cx="5299585" cy="4050792"/>
          </a:xfrm>
        </p:spPr>
        <p:txBody>
          <a:bodyPr vert="horz" lIns="91440" tIns="45720" rIns="91440" bIns="45720" rtlCol="0" anchor="t">
            <a:normAutofit/>
          </a:bodyPr>
          <a:lstStyle/>
          <a:p>
            <a:r>
              <a:rPr lang="es-ES" sz="1800" dirty="0"/>
              <a:t>El problema de optimización se resume al tipo de programación linear de un sistema de transporte, el cual en este planteamiento he decidido resolverlo mes a mes donde el objetivo es minimizar el costo de transporte sumado al de producción para cada uno de las 30 combinaciones de las plantas de producción a las ciudades destino, cumpliendo </a:t>
            </a:r>
            <a:r>
              <a:rPr lang="es-ES" sz="1800"/>
              <a:t>con la demanda mes a mes en base a la </a:t>
            </a:r>
            <a:r>
              <a:rPr lang="es-ES" sz="1800" dirty="0"/>
              <a:t>capacidad de producción y almacenamiento previamente definida, para ello utilice el método simplex en scipy (Python) y manipule los datos con </a:t>
            </a:r>
            <a:r>
              <a:rPr lang="es-ES" sz="1800" dirty="0" err="1"/>
              <a:t>dataframes</a:t>
            </a:r>
            <a:r>
              <a:rPr lang="es-ES" sz="1800" dirty="0"/>
              <a:t> en pandas (Python)</a:t>
            </a:r>
          </a:p>
        </p:txBody>
      </p:sp>
      <p:grpSp>
        <p:nvGrpSpPr>
          <p:cNvPr id="37" name="Group 3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978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74D15F-5D47-AF19-6588-29258DBD6BF5}"/>
              </a:ext>
            </a:extLst>
          </p:cNvPr>
          <p:cNvSpPr>
            <a:spLocks noGrp="1"/>
          </p:cNvSpPr>
          <p:nvPr>
            <p:ph type="title"/>
          </p:nvPr>
        </p:nvSpPr>
        <p:spPr>
          <a:xfrm>
            <a:off x="8156350" y="484632"/>
            <a:ext cx="3544035" cy="1609344"/>
          </a:xfrm>
          <a:ln>
            <a:noFill/>
          </a:ln>
        </p:spPr>
        <p:txBody>
          <a:bodyPr>
            <a:normAutofit/>
          </a:bodyPr>
          <a:lstStyle/>
          <a:p>
            <a:r>
              <a:rPr lang="es-ES" sz="3000" dirty="0"/>
              <a:t>DESCRIPCION DEL PROBLEMA: </a:t>
            </a:r>
            <a:br>
              <a:rPr lang="es-ES" sz="3000" dirty="0"/>
            </a:br>
            <a:r>
              <a:rPr lang="es-ES" sz="3000" dirty="0"/>
              <a:t>(VARIABLES DE Decisión)</a:t>
            </a:r>
            <a:endParaRPr lang="es-ES" sz="3000" dirty="0">
              <a:latin typeface="Rockwell Condensed"/>
            </a:endParaRPr>
          </a:p>
        </p:txBody>
      </p:sp>
      <p:pic>
        <p:nvPicPr>
          <p:cNvPr id="5" name="Imagen 5" descr="Diagrama&#10;&#10;Descripción generada automáticamente">
            <a:extLst>
              <a:ext uri="{FF2B5EF4-FFF2-40B4-BE49-F238E27FC236}">
                <a16:creationId xmlns:a16="http://schemas.microsoft.com/office/drawing/2014/main" id="{59E71318-1484-683E-84E1-4696073EF1FF}"/>
              </a:ext>
            </a:extLst>
          </p:cNvPr>
          <p:cNvPicPr>
            <a:picLocks noChangeAspect="1"/>
          </p:cNvPicPr>
          <p:nvPr/>
        </p:nvPicPr>
        <p:blipFill>
          <a:blip r:embed="rId4"/>
          <a:stretch>
            <a:fillRect/>
          </a:stretch>
        </p:blipFill>
        <p:spPr>
          <a:xfrm>
            <a:off x="418339" y="1472919"/>
            <a:ext cx="6882269" cy="4094950"/>
          </a:xfrm>
          <a:prstGeom prst="rect">
            <a:avLst/>
          </a:prstGeom>
        </p:spPr>
      </p:pic>
      <p:sp>
        <p:nvSpPr>
          <p:cNvPr id="3" name="Marcador de contenido 2">
            <a:extLst>
              <a:ext uri="{FF2B5EF4-FFF2-40B4-BE49-F238E27FC236}">
                <a16:creationId xmlns:a16="http://schemas.microsoft.com/office/drawing/2014/main" id="{001AF17C-055E-DD45-B3FA-0A155D821CE7}"/>
              </a:ext>
            </a:extLst>
          </p:cNvPr>
          <p:cNvSpPr>
            <a:spLocks noGrp="1"/>
          </p:cNvSpPr>
          <p:nvPr>
            <p:ph idx="1"/>
          </p:nvPr>
        </p:nvSpPr>
        <p:spPr>
          <a:xfrm>
            <a:off x="8156351" y="2092654"/>
            <a:ext cx="3544034" cy="3993282"/>
          </a:xfrm>
        </p:spPr>
        <p:txBody>
          <a:bodyPr vert="horz" lIns="91440" tIns="45720" rIns="91440" bIns="45720" rtlCol="0" anchor="t">
            <a:normAutofit/>
          </a:bodyPr>
          <a:lstStyle/>
          <a:p>
            <a:r>
              <a:rPr lang="es-ES" sz="1600" dirty="0"/>
              <a:t>Las variables de decisión son las 30 posibles combinaciones de distribución posibles debido a que se posee 5 plantas y 6 destinos a los que distribuir de los cuales se cuentan 6 de las 30 variables por cada inecuación y 5 de las 30 variables por cada ecuación; llenando los vacíos con variables de holgura es decir ceros.</a:t>
            </a:r>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6706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060226-1608-9DB6-F739-9CC3FC9619E1}"/>
              </a:ext>
            </a:extLst>
          </p:cNvPr>
          <p:cNvSpPr>
            <a:spLocks noGrp="1"/>
          </p:cNvSpPr>
          <p:nvPr>
            <p:ph type="title"/>
          </p:nvPr>
        </p:nvSpPr>
        <p:spPr>
          <a:xfrm>
            <a:off x="6400800" y="484632"/>
            <a:ext cx="5299586" cy="1609344"/>
          </a:xfrm>
          <a:ln>
            <a:noFill/>
          </a:ln>
        </p:spPr>
        <p:txBody>
          <a:bodyPr>
            <a:normAutofit/>
          </a:bodyPr>
          <a:lstStyle/>
          <a:p>
            <a:r>
              <a:rPr lang="es-ES" sz="4000"/>
              <a:t>DESCRIPCION DEL PROBLEMA: (RESTRICCIONES)</a:t>
            </a:r>
          </a:p>
        </p:txBody>
      </p:sp>
      <p:pic>
        <p:nvPicPr>
          <p:cNvPr id="5" name="Imagen 4" descr="Diagrama&#10;&#10;Descripción generada automáticamente">
            <a:extLst>
              <a:ext uri="{FF2B5EF4-FFF2-40B4-BE49-F238E27FC236}">
                <a16:creationId xmlns:a16="http://schemas.microsoft.com/office/drawing/2014/main" id="{7B47DD28-F593-2A17-3CC5-18DF99E79847}"/>
              </a:ext>
            </a:extLst>
          </p:cNvPr>
          <p:cNvPicPr>
            <a:picLocks noChangeAspect="1"/>
          </p:cNvPicPr>
          <p:nvPr/>
        </p:nvPicPr>
        <p:blipFill rotWithShape="1">
          <a:blip r:embed="rId4"/>
          <a:srcRect l="16997" r="14731" b="18252"/>
          <a:stretch/>
        </p:blipFill>
        <p:spPr>
          <a:xfrm>
            <a:off x="697761" y="266268"/>
            <a:ext cx="4928707" cy="6494731"/>
          </a:xfrm>
          <a:prstGeom prst="rect">
            <a:avLst/>
          </a:prstGeom>
        </p:spPr>
      </p:pic>
      <p:sp>
        <p:nvSpPr>
          <p:cNvPr id="3" name="Marcador de contenido 2">
            <a:extLst>
              <a:ext uri="{FF2B5EF4-FFF2-40B4-BE49-F238E27FC236}">
                <a16:creationId xmlns:a16="http://schemas.microsoft.com/office/drawing/2014/main" id="{C5D26045-D153-12F2-D2A0-7EF2575DF41D}"/>
              </a:ext>
            </a:extLst>
          </p:cNvPr>
          <p:cNvSpPr>
            <a:spLocks noGrp="1"/>
          </p:cNvSpPr>
          <p:nvPr>
            <p:ph idx="1"/>
          </p:nvPr>
        </p:nvSpPr>
        <p:spPr>
          <a:xfrm>
            <a:off x="6400799" y="2121408"/>
            <a:ext cx="5299585" cy="4050792"/>
          </a:xfrm>
        </p:spPr>
        <p:txBody>
          <a:bodyPr vert="horz" lIns="91440" tIns="45720" rIns="91440" bIns="45720" rtlCol="0" anchor="t">
            <a:normAutofit/>
          </a:bodyPr>
          <a:lstStyle/>
          <a:p>
            <a:r>
              <a:rPr lang="es-ES" sz="1800" dirty="0" err="1"/>
              <a:t>A_ub</a:t>
            </a:r>
            <a:r>
              <a:rPr lang="es-ES" sz="1800" dirty="0"/>
              <a:t> = representan la combinación lineal de los envíos a las 6 ciudades.</a:t>
            </a:r>
          </a:p>
          <a:p>
            <a:pPr>
              <a:buClr>
                <a:srgbClr val="9E3611"/>
              </a:buClr>
            </a:pPr>
            <a:r>
              <a:rPr lang="es-ES" sz="1800" dirty="0" err="1"/>
              <a:t>b_ub</a:t>
            </a:r>
            <a:r>
              <a:rPr lang="es-ES" sz="1800" dirty="0"/>
              <a:t> = son los límites de capacidad de producción de las 5  plantas tanto de terceros como propias.</a:t>
            </a:r>
          </a:p>
          <a:p>
            <a:pPr>
              <a:buClr>
                <a:srgbClr val="9E3611"/>
              </a:buClr>
            </a:pPr>
            <a:r>
              <a:rPr lang="es-ES" sz="1800" dirty="0" err="1"/>
              <a:t>A_eq</a:t>
            </a:r>
            <a:r>
              <a:rPr lang="es-ES" sz="1800" dirty="0"/>
              <a:t> = representan la combinación lineal de las 5 plantas que deben abastecer la demanda de cada ciudad.</a:t>
            </a:r>
          </a:p>
          <a:p>
            <a:pPr>
              <a:buClr>
                <a:srgbClr val="9E3611"/>
              </a:buClr>
            </a:pPr>
            <a:r>
              <a:rPr lang="es-ES" sz="1800" dirty="0" err="1"/>
              <a:t>b_eq</a:t>
            </a:r>
            <a:r>
              <a:rPr lang="es-ES" sz="1800" dirty="0"/>
              <a:t> = la demanda de cada ciudad.</a:t>
            </a:r>
          </a:p>
        </p:txBody>
      </p:sp>
      <p:grpSp>
        <p:nvGrpSpPr>
          <p:cNvPr id="12" name="Group 1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5673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2">
            <a:extLst>
              <a:ext uri="{FF2B5EF4-FFF2-40B4-BE49-F238E27FC236}">
                <a16:creationId xmlns:a16="http://schemas.microsoft.com/office/drawing/2014/main" id="{7C6C3D74-DA24-4BA4-B786-AD372B326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27B8F7-ED6E-C220-3D28-82D0815FFEB2}"/>
              </a:ext>
            </a:extLst>
          </p:cNvPr>
          <p:cNvSpPr>
            <a:spLocks noGrp="1"/>
          </p:cNvSpPr>
          <p:nvPr>
            <p:ph type="title"/>
          </p:nvPr>
        </p:nvSpPr>
        <p:spPr>
          <a:xfrm>
            <a:off x="644893" y="484632"/>
            <a:ext cx="5168168" cy="1609344"/>
          </a:xfrm>
        </p:spPr>
        <p:txBody>
          <a:bodyPr>
            <a:normAutofit/>
          </a:bodyPr>
          <a:lstStyle/>
          <a:p>
            <a:r>
              <a:rPr lang="es-ES" sz="3700"/>
              <a:t>DESCRIPCION DEL PROBLEMA: </a:t>
            </a:r>
            <a:br>
              <a:rPr lang="es-ES" sz="3700"/>
            </a:br>
            <a:r>
              <a:rPr lang="es-ES" sz="3700"/>
              <a:t>(Gestión DEL ALMACEN)</a:t>
            </a:r>
          </a:p>
        </p:txBody>
      </p:sp>
      <p:sp>
        <p:nvSpPr>
          <p:cNvPr id="3" name="Marcador de contenido 2">
            <a:extLst>
              <a:ext uri="{FF2B5EF4-FFF2-40B4-BE49-F238E27FC236}">
                <a16:creationId xmlns:a16="http://schemas.microsoft.com/office/drawing/2014/main" id="{92384929-07B6-CF61-685D-267B89E2F9E2}"/>
              </a:ext>
            </a:extLst>
          </p:cNvPr>
          <p:cNvSpPr>
            <a:spLocks noGrp="1"/>
          </p:cNvSpPr>
          <p:nvPr>
            <p:ph idx="1"/>
          </p:nvPr>
        </p:nvSpPr>
        <p:spPr>
          <a:xfrm>
            <a:off x="644893" y="2121408"/>
            <a:ext cx="5168168" cy="3759628"/>
          </a:xfrm>
        </p:spPr>
        <p:txBody>
          <a:bodyPr vert="horz" lIns="91440" tIns="45720" rIns="91440" bIns="45720" rtlCol="0">
            <a:normAutofit/>
          </a:bodyPr>
          <a:lstStyle/>
          <a:p>
            <a:r>
              <a:rPr lang="es-ES" sz="1500" dirty="0"/>
              <a:t>El almacén inicial, tanto como el almacén final es configurado manualmente calculando la cantidad de almacén inicial y final necesaria para satisfacer la demanda de los meses para los que no tenemos capacidad de producción suficiente, donde el almacén final de un mes es el almacén inicial del otro mes respectivamente. </a:t>
            </a:r>
          </a:p>
          <a:p>
            <a:pPr>
              <a:buClr>
                <a:srgbClr val="9E3611"/>
              </a:buClr>
            </a:pPr>
            <a:r>
              <a:rPr lang="es-ES" sz="1500" dirty="0"/>
              <a:t>Debido a que el costo de almacenamiento es menor que el costo de producción y el coste de producción es el mismo en todos los meses las combinaciones posibles de almacén inicial y final no modifican el costo total del proceso de forma significativa por lo que su estructuración se orienta a satisfacer la demanda exclusivamente y no a minimizar el costo del almacén.</a:t>
            </a:r>
          </a:p>
        </p:txBody>
      </p:sp>
      <p:sp>
        <p:nvSpPr>
          <p:cNvPr id="42" name="Rectangle 24">
            <a:extLst>
              <a:ext uri="{FF2B5EF4-FFF2-40B4-BE49-F238E27FC236}">
                <a16:creationId xmlns:a16="http://schemas.microsoft.com/office/drawing/2014/main" id="{7D1FB148-4D7B-457F-A67F-C2BAD4F12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21733"/>
            <a:ext cx="2370280" cy="2832579"/>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Tabla&#10;&#10;Descripción generada automáticamente">
            <a:extLst>
              <a:ext uri="{FF2B5EF4-FFF2-40B4-BE49-F238E27FC236}">
                <a16:creationId xmlns:a16="http://schemas.microsoft.com/office/drawing/2014/main" id="{F458C051-3A5A-62A0-624C-EECE5DA83965}"/>
              </a:ext>
            </a:extLst>
          </p:cNvPr>
          <p:cNvPicPr>
            <a:picLocks noChangeAspect="1"/>
          </p:cNvPicPr>
          <p:nvPr/>
        </p:nvPicPr>
        <p:blipFill>
          <a:blip r:embed="rId3"/>
          <a:stretch>
            <a:fillRect/>
          </a:stretch>
        </p:blipFill>
        <p:spPr>
          <a:xfrm>
            <a:off x="6402084" y="817128"/>
            <a:ext cx="2041678" cy="1834320"/>
          </a:xfrm>
          <a:prstGeom prst="rect">
            <a:avLst/>
          </a:prstGeom>
        </p:spPr>
      </p:pic>
      <p:sp>
        <p:nvSpPr>
          <p:cNvPr id="43" name="Rectangle 26">
            <a:extLst>
              <a:ext uri="{FF2B5EF4-FFF2-40B4-BE49-F238E27FC236}">
                <a16:creationId xmlns:a16="http://schemas.microsoft.com/office/drawing/2014/main" id="{E665CE87-5F9C-404D-9B50-96F359A56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4">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44" name="Rectangle 28">
            <a:extLst>
              <a:ext uri="{FF2B5EF4-FFF2-40B4-BE49-F238E27FC236}">
                <a16:creationId xmlns:a16="http://schemas.microsoft.com/office/drawing/2014/main" id="{0371802C-A7CD-433C-ABA0-639342D1A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1217" y="3334174"/>
            <a:ext cx="2370280" cy="2768243"/>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0">
            <a:extLst>
              <a:ext uri="{FF2B5EF4-FFF2-40B4-BE49-F238E27FC236}">
                <a16:creationId xmlns:a16="http://schemas.microsoft.com/office/drawing/2014/main" id="{FF2F76FA-A494-4787-A8E1-570B40E80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5496" y="2330472"/>
            <a:ext cx="3117048" cy="3771945"/>
          </a:xfrm>
          <a:prstGeom prst="rect">
            <a:avLst/>
          </a:prstGeom>
          <a:solidFill>
            <a:srgbClr val="FFFFF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Tabla&#10;&#10;Descripción generada automáticamente">
            <a:extLst>
              <a:ext uri="{FF2B5EF4-FFF2-40B4-BE49-F238E27FC236}">
                <a16:creationId xmlns:a16="http://schemas.microsoft.com/office/drawing/2014/main" id="{1FBD5AE3-CDAC-357F-AA23-2D81B2951538}"/>
              </a:ext>
            </a:extLst>
          </p:cNvPr>
          <p:cNvPicPr>
            <a:picLocks noChangeAspect="1"/>
          </p:cNvPicPr>
          <p:nvPr/>
        </p:nvPicPr>
        <p:blipFill>
          <a:blip r:embed="rId5"/>
          <a:stretch>
            <a:fillRect/>
          </a:stretch>
        </p:blipFill>
        <p:spPr>
          <a:xfrm>
            <a:off x="6410326" y="3816389"/>
            <a:ext cx="2047692" cy="1806527"/>
          </a:xfrm>
          <a:prstGeom prst="rect">
            <a:avLst/>
          </a:prstGeom>
        </p:spPr>
      </p:pic>
      <p:grpSp>
        <p:nvGrpSpPr>
          <p:cNvPr id="46" name="Group 32">
            <a:extLst>
              <a:ext uri="{FF2B5EF4-FFF2-40B4-BE49-F238E27FC236}">
                <a16:creationId xmlns:a16="http://schemas.microsoft.com/office/drawing/2014/main" id="{98AB9EF1-0BA3-4A79-8876-A30C433AA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769617BC-319A-4D53-A02C-8B2A7D720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7B38F193-77F6-4D8A-9EF8-ED1CA8377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CuadroTexto 7">
            <a:extLst>
              <a:ext uri="{FF2B5EF4-FFF2-40B4-BE49-F238E27FC236}">
                <a16:creationId xmlns:a16="http://schemas.microsoft.com/office/drawing/2014/main" id="{553D2020-500C-F29D-6C53-095554804EB7}"/>
              </a:ext>
            </a:extLst>
          </p:cNvPr>
          <p:cNvSpPr txBox="1"/>
          <p:nvPr/>
        </p:nvSpPr>
        <p:spPr>
          <a:xfrm>
            <a:off x="9001124" y="2444749"/>
            <a:ext cx="2682875"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COSTO DE ALMACENAMIENTO </a:t>
            </a:r>
          </a:p>
        </p:txBody>
      </p:sp>
      <p:pic>
        <p:nvPicPr>
          <p:cNvPr id="9" name="Imagen 10" descr="Tabla&#10;&#10;Descripción generada automáticamente">
            <a:extLst>
              <a:ext uri="{FF2B5EF4-FFF2-40B4-BE49-F238E27FC236}">
                <a16:creationId xmlns:a16="http://schemas.microsoft.com/office/drawing/2014/main" id="{DA942342-C54C-4C8F-A8D8-CC465292F9ED}"/>
              </a:ext>
            </a:extLst>
          </p:cNvPr>
          <p:cNvPicPr>
            <a:picLocks noChangeAspect="1"/>
          </p:cNvPicPr>
          <p:nvPr/>
        </p:nvPicPr>
        <p:blipFill>
          <a:blip r:embed="rId7"/>
          <a:stretch>
            <a:fillRect/>
          </a:stretch>
        </p:blipFill>
        <p:spPr>
          <a:xfrm>
            <a:off x="8815837" y="3089335"/>
            <a:ext cx="2999835" cy="2490877"/>
          </a:xfrm>
          <a:prstGeom prst="rect">
            <a:avLst/>
          </a:prstGeom>
        </p:spPr>
      </p:pic>
    </p:spTree>
    <p:extLst>
      <p:ext uri="{BB962C8B-B14F-4D97-AF65-F5344CB8AC3E}">
        <p14:creationId xmlns:p14="http://schemas.microsoft.com/office/powerpoint/2010/main" val="337550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6E2446-38F2-7C60-E824-3C43D7DBE82D}"/>
              </a:ext>
            </a:extLst>
          </p:cNvPr>
          <p:cNvSpPr>
            <a:spLocks noGrp="1"/>
          </p:cNvSpPr>
          <p:nvPr>
            <p:ph type="title"/>
          </p:nvPr>
        </p:nvSpPr>
        <p:spPr>
          <a:xfrm>
            <a:off x="8156350" y="484632"/>
            <a:ext cx="3544035" cy="1609344"/>
          </a:xfrm>
          <a:ln>
            <a:noFill/>
          </a:ln>
        </p:spPr>
        <p:txBody>
          <a:bodyPr>
            <a:normAutofit/>
          </a:bodyPr>
          <a:lstStyle/>
          <a:p>
            <a:r>
              <a:rPr lang="es-ES" sz="3200" dirty="0"/>
              <a:t>DESCRIPCION DEL PROBLEMA: </a:t>
            </a:r>
            <a:br>
              <a:rPr lang="es-ES" sz="3200" dirty="0">
                <a:latin typeface="Rockwell Condensed"/>
              </a:rPr>
            </a:br>
            <a:r>
              <a:rPr lang="es-ES" sz="3200" dirty="0"/>
              <a:t>(Función OBJETIVO)</a:t>
            </a:r>
          </a:p>
        </p:txBody>
      </p:sp>
      <p:pic>
        <p:nvPicPr>
          <p:cNvPr id="5" name="Imagen 5" descr="Diagrama&#10;&#10;Descripción generada automáticamente">
            <a:extLst>
              <a:ext uri="{FF2B5EF4-FFF2-40B4-BE49-F238E27FC236}">
                <a16:creationId xmlns:a16="http://schemas.microsoft.com/office/drawing/2014/main" id="{CC179CBC-1377-D8CB-4808-2328C8EAE688}"/>
              </a:ext>
            </a:extLst>
          </p:cNvPr>
          <p:cNvPicPr>
            <a:picLocks noChangeAspect="1"/>
          </p:cNvPicPr>
          <p:nvPr/>
        </p:nvPicPr>
        <p:blipFill rotWithShape="1">
          <a:blip r:embed="rId4"/>
          <a:srcRect l="16567" t="84965" r="15852" b="3739"/>
          <a:stretch/>
        </p:blipFill>
        <p:spPr>
          <a:xfrm>
            <a:off x="490225" y="5115081"/>
            <a:ext cx="6882269" cy="1267609"/>
          </a:xfrm>
          <a:prstGeom prst="rect">
            <a:avLst/>
          </a:prstGeom>
        </p:spPr>
      </p:pic>
      <p:sp>
        <p:nvSpPr>
          <p:cNvPr id="3" name="Marcador de contenido 2">
            <a:extLst>
              <a:ext uri="{FF2B5EF4-FFF2-40B4-BE49-F238E27FC236}">
                <a16:creationId xmlns:a16="http://schemas.microsoft.com/office/drawing/2014/main" id="{2594025C-BE59-4B46-BC02-6D961D24DB42}"/>
              </a:ext>
            </a:extLst>
          </p:cNvPr>
          <p:cNvSpPr>
            <a:spLocks noGrp="1"/>
          </p:cNvSpPr>
          <p:nvPr>
            <p:ph idx="1"/>
          </p:nvPr>
        </p:nvSpPr>
        <p:spPr>
          <a:xfrm>
            <a:off x="8156351" y="2121408"/>
            <a:ext cx="3544034" cy="4050792"/>
          </a:xfrm>
        </p:spPr>
        <p:txBody>
          <a:bodyPr vert="horz" lIns="91440" tIns="45720" rIns="91440" bIns="45720" rtlCol="0" anchor="t">
            <a:normAutofit/>
          </a:bodyPr>
          <a:lstStyle/>
          <a:p>
            <a:r>
              <a:rPr lang="es-ES" sz="1600" dirty="0">
                <a:ea typeface="+mn-lt"/>
                <a:cs typeface="+mn-lt"/>
              </a:rPr>
              <a:t>El problema se resuelve mes a mes y toma como constantes el costo de transporte que nos brinda en tabla y el costo de producción por planta que se mantiene constante en los 5 meses sumando ambos para el uso de la función objetivo.</a:t>
            </a:r>
          </a:p>
          <a:p>
            <a:pPr>
              <a:buClr>
                <a:srgbClr val="9E3611"/>
              </a:buClr>
            </a:pPr>
            <a:r>
              <a:rPr lang="es-ES" sz="1600" dirty="0"/>
              <a:t>Donde: </a:t>
            </a:r>
          </a:p>
          <a:p>
            <a:pPr lvl="1">
              <a:buClr>
                <a:srgbClr val="9E3611"/>
              </a:buClr>
            </a:pPr>
            <a:r>
              <a:rPr lang="es-ES" sz="1400" dirty="0" err="1"/>
              <a:t>Xij</a:t>
            </a:r>
            <a:r>
              <a:rPr lang="es-ES" sz="1400" dirty="0"/>
              <a:t> = Cantidad de producción destinada de la planta i al destino j</a:t>
            </a:r>
          </a:p>
          <a:p>
            <a:pPr lvl="1">
              <a:buClr>
                <a:srgbClr val="9E3611"/>
              </a:buClr>
            </a:pPr>
            <a:r>
              <a:rPr lang="es-ES" sz="1400" dirty="0" err="1"/>
              <a:t>Cij</a:t>
            </a:r>
            <a:r>
              <a:rPr lang="es-ES" sz="1400" dirty="0"/>
              <a:t> = Costo de transporte desde la planta i a la ciudad j, más el costo de producción de la planta i</a:t>
            </a:r>
          </a:p>
        </p:txBody>
      </p:sp>
      <p:grpSp>
        <p:nvGrpSpPr>
          <p:cNvPr id="4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563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6397B2-4D47-9D8F-E28F-01C0409E8A91}"/>
              </a:ext>
            </a:extLst>
          </p:cNvPr>
          <p:cNvSpPr>
            <a:spLocks noGrp="1"/>
          </p:cNvSpPr>
          <p:nvPr>
            <p:ph type="title"/>
          </p:nvPr>
        </p:nvSpPr>
        <p:spPr>
          <a:xfrm>
            <a:off x="4970109" y="484632"/>
            <a:ext cx="6730277" cy="1609344"/>
          </a:xfrm>
          <a:ln>
            <a:noFill/>
          </a:ln>
        </p:spPr>
        <p:txBody>
          <a:bodyPr vert="horz" lIns="91440" tIns="45720" rIns="91440" bIns="45720" rtlCol="0">
            <a:normAutofit/>
          </a:bodyPr>
          <a:lstStyle/>
          <a:p>
            <a:r>
              <a:rPr lang="en-US" sz="4800" kern="1200" cap="all" baseline="0">
                <a:latin typeface="+mj-lt"/>
                <a:ea typeface="+mj-ea"/>
                <a:cs typeface="+mj-cs"/>
              </a:rPr>
              <a:t>RESULTADOS DEL MODELO Y CONCLUSIONES</a:t>
            </a:r>
          </a:p>
        </p:txBody>
      </p:sp>
      <p:pic>
        <p:nvPicPr>
          <p:cNvPr id="4" name="Imagen 6" descr="Gráfico, Gráfico de barras&#10;&#10;Descripción generada automáticamente">
            <a:extLst>
              <a:ext uri="{FF2B5EF4-FFF2-40B4-BE49-F238E27FC236}">
                <a16:creationId xmlns:a16="http://schemas.microsoft.com/office/drawing/2014/main" id="{BDB61A6D-33CC-E7DC-0194-928677E6A30D}"/>
              </a:ext>
            </a:extLst>
          </p:cNvPr>
          <p:cNvPicPr>
            <a:picLocks noChangeAspect="1"/>
          </p:cNvPicPr>
          <p:nvPr/>
        </p:nvPicPr>
        <p:blipFill>
          <a:blip r:embed="rId4"/>
          <a:stretch>
            <a:fillRect/>
          </a:stretch>
        </p:blipFill>
        <p:spPr>
          <a:xfrm>
            <a:off x="237514" y="375884"/>
            <a:ext cx="4318815" cy="2387980"/>
          </a:xfrm>
          <a:prstGeom prst="rect">
            <a:avLst/>
          </a:prstGeom>
        </p:spPr>
      </p:pic>
      <p:pic>
        <p:nvPicPr>
          <p:cNvPr id="5" name="Imagen 5" descr="Tabla&#10;&#10;Descripción generada automáticamente">
            <a:extLst>
              <a:ext uri="{FF2B5EF4-FFF2-40B4-BE49-F238E27FC236}">
                <a16:creationId xmlns:a16="http://schemas.microsoft.com/office/drawing/2014/main" id="{42E6C27A-7A1A-1D6E-82AA-7E1EB2148844}"/>
              </a:ext>
            </a:extLst>
          </p:cNvPr>
          <p:cNvPicPr>
            <a:picLocks noChangeAspect="1"/>
          </p:cNvPicPr>
          <p:nvPr/>
        </p:nvPicPr>
        <p:blipFill>
          <a:blip r:embed="rId5"/>
          <a:stretch>
            <a:fillRect/>
          </a:stretch>
        </p:blipFill>
        <p:spPr>
          <a:xfrm>
            <a:off x="237514" y="3816550"/>
            <a:ext cx="4146286" cy="1986537"/>
          </a:xfrm>
          <a:prstGeom prst="rect">
            <a:avLst/>
          </a:prstGeom>
        </p:spPr>
      </p:pic>
      <p:sp>
        <p:nvSpPr>
          <p:cNvPr id="3" name="Marcador de contenido 2">
            <a:extLst>
              <a:ext uri="{FF2B5EF4-FFF2-40B4-BE49-F238E27FC236}">
                <a16:creationId xmlns:a16="http://schemas.microsoft.com/office/drawing/2014/main" id="{440E82BF-C0BF-B82A-3BBD-BFA3D1BFE742}"/>
              </a:ext>
            </a:extLst>
          </p:cNvPr>
          <p:cNvSpPr>
            <a:spLocks noGrp="1"/>
          </p:cNvSpPr>
          <p:nvPr>
            <p:ph idx="1"/>
          </p:nvPr>
        </p:nvSpPr>
        <p:spPr>
          <a:xfrm>
            <a:off x="4970109" y="2121408"/>
            <a:ext cx="6730276" cy="4050792"/>
          </a:xfrm>
        </p:spPr>
        <p:txBody>
          <a:bodyPr vert="horz" lIns="91440" tIns="45720" rIns="91440" bIns="45720" rtlCol="0" anchor="t">
            <a:normAutofit/>
          </a:bodyPr>
          <a:lstStyle/>
          <a:p>
            <a:pPr marL="0" indent="0">
              <a:buNone/>
            </a:pPr>
            <a:r>
              <a:rPr lang="en-US" sz="1800" dirty="0" err="1"/>
              <a:t>Interpretando</a:t>
            </a:r>
            <a:r>
              <a:rPr lang="en-US" sz="1800" dirty="0"/>
              <a:t> la </a:t>
            </a:r>
            <a:r>
              <a:rPr lang="en-US" sz="1800" dirty="0" err="1"/>
              <a:t>tabla</a:t>
            </a:r>
            <a:r>
              <a:rPr lang="en-US" sz="1800" dirty="0"/>
              <a:t> de </a:t>
            </a:r>
            <a:r>
              <a:rPr lang="en-US" sz="1800" dirty="0" err="1"/>
              <a:t>resultados</a:t>
            </a:r>
            <a:r>
              <a:rPr lang="en-US" sz="1800" dirty="0"/>
              <a:t> </a:t>
            </a:r>
            <a:r>
              <a:rPr lang="en-US" sz="1800" dirty="0" err="1"/>
              <a:t>observamos</a:t>
            </a:r>
            <a:r>
              <a:rPr lang="en-US" sz="1800" dirty="0"/>
              <a:t> que </a:t>
            </a:r>
            <a:r>
              <a:rPr lang="en-US" sz="1800" dirty="0" err="1"/>
              <a:t>los</a:t>
            </a:r>
            <a:r>
              <a:rPr lang="en-US" sz="1800" dirty="0"/>
              <a:t> </a:t>
            </a:r>
            <a:r>
              <a:rPr lang="en-US" sz="1800" dirty="0" err="1"/>
              <a:t>envios</a:t>
            </a:r>
            <a:r>
              <a:rPr lang="en-US" sz="1800" dirty="0"/>
              <a:t> </a:t>
            </a:r>
            <a:r>
              <a:rPr lang="en-US" sz="1800" dirty="0" err="1"/>
              <a:t>satisfacen</a:t>
            </a:r>
            <a:r>
              <a:rPr lang="en-US" sz="1800" dirty="0"/>
              <a:t> la </a:t>
            </a:r>
            <a:r>
              <a:rPr lang="en-US" sz="1800" dirty="0" err="1"/>
              <a:t>demanda</a:t>
            </a:r>
            <a:r>
              <a:rPr lang="en-US" sz="1800" dirty="0"/>
              <a:t>, </a:t>
            </a:r>
            <a:r>
              <a:rPr lang="en-US" sz="1800" dirty="0" err="1"/>
              <a:t>el</a:t>
            </a:r>
            <a:r>
              <a:rPr lang="en-US" sz="1800" dirty="0"/>
              <a:t> </a:t>
            </a:r>
            <a:r>
              <a:rPr lang="en-US" sz="1800" dirty="0" err="1"/>
              <a:t>inventario</a:t>
            </a:r>
            <a:r>
              <a:rPr lang="en-US" sz="1800" dirty="0"/>
              <a:t> </a:t>
            </a:r>
            <a:r>
              <a:rPr lang="en-US" sz="1800" dirty="0" err="1"/>
              <a:t>inicial</a:t>
            </a:r>
            <a:r>
              <a:rPr lang="en-US" sz="1800" dirty="0"/>
              <a:t> mas la </a:t>
            </a:r>
            <a:r>
              <a:rPr lang="en-US" sz="1800" dirty="0" err="1"/>
              <a:t>produccion</a:t>
            </a:r>
            <a:r>
              <a:rPr lang="en-US" sz="1800" dirty="0"/>
              <a:t> es mayor o </a:t>
            </a:r>
            <a:r>
              <a:rPr lang="en-US" sz="1800" dirty="0" err="1"/>
              <a:t>igual</a:t>
            </a:r>
            <a:r>
              <a:rPr lang="en-US" sz="1800" dirty="0"/>
              <a:t> a </a:t>
            </a:r>
            <a:r>
              <a:rPr lang="en-US" sz="1800" dirty="0" err="1"/>
              <a:t>los</a:t>
            </a:r>
            <a:r>
              <a:rPr lang="en-US" sz="1800" dirty="0"/>
              <a:t> </a:t>
            </a:r>
            <a:r>
              <a:rPr lang="en-US" sz="1800" dirty="0" err="1"/>
              <a:t>envios</a:t>
            </a:r>
            <a:r>
              <a:rPr lang="en-US" sz="1800" dirty="0"/>
              <a:t> y </a:t>
            </a:r>
            <a:r>
              <a:rPr lang="en-US" sz="1800" dirty="0" err="1"/>
              <a:t>necesitaremos</a:t>
            </a:r>
            <a:r>
              <a:rPr lang="en-US" sz="1800" dirty="0"/>
              <a:t> </a:t>
            </a:r>
            <a:r>
              <a:rPr lang="en-US" sz="1800" dirty="0" err="1"/>
              <a:t>el</a:t>
            </a:r>
            <a:r>
              <a:rPr lang="en-US" sz="1800" dirty="0"/>
              <a:t> </a:t>
            </a:r>
            <a:r>
              <a:rPr lang="en-US" sz="1800" dirty="0" err="1"/>
              <a:t>almacen</a:t>
            </a:r>
            <a:r>
              <a:rPr lang="en-US" sz="1800" dirty="0"/>
              <a:t> </a:t>
            </a:r>
            <a:r>
              <a:rPr lang="en-US" sz="1800" dirty="0" err="1"/>
              <a:t>durante</a:t>
            </a:r>
            <a:r>
              <a:rPr lang="en-US" sz="1800" dirty="0"/>
              <a:t> 4 de </a:t>
            </a:r>
            <a:r>
              <a:rPr lang="en-US" sz="1800" dirty="0" err="1"/>
              <a:t>los</a:t>
            </a:r>
            <a:r>
              <a:rPr lang="en-US" sz="1800" dirty="0"/>
              <a:t> 5 meses </a:t>
            </a:r>
            <a:r>
              <a:rPr lang="en-US" sz="1800" dirty="0" err="1"/>
              <a:t>proyectados</a:t>
            </a:r>
            <a:r>
              <a:rPr lang="en-US" sz="1800" dirty="0"/>
              <a:t>.</a:t>
            </a:r>
          </a:p>
          <a:p>
            <a:pPr marL="0" indent="0">
              <a:buNone/>
            </a:pPr>
            <a:r>
              <a:rPr lang="en-US" sz="1800" dirty="0" err="1"/>
              <a:t>Finalmente</a:t>
            </a:r>
            <a:r>
              <a:rPr lang="en-US" sz="1800" dirty="0"/>
              <a:t> </a:t>
            </a:r>
            <a:r>
              <a:rPr lang="en-US" sz="1800" dirty="0" err="1"/>
              <a:t>los</a:t>
            </a:r>
            <a:r>
              <a:rPr lang="en-US" sz="1800" dirty="0"/>
              <a:t> </a:t>
            </a:r>
            <a:r>
              <a:rPr lang="en-US" sz="1800" dirty="0" err="1"/>
              <a:t>costos</a:t>
            </a:r>
            <a:r>
              <a:rPr lang="en-US" sz="1800" dirty="0"/>
              <a:t> </a:t>
            </a:r>
            <a:r>
              <a:rPr lang="en-US" sz="1800" dirty="0" err="1"/>
              <a:t>totales</a:t>
            </a:r>
            <a:r>
              <a:rPr lang="en-US" sz="1800" dirty="0"/>
              <a:t> para </a:t>
            </a:r>
            <a:r>
              <a:rPr lang="en-US" sz="1800" dirty="0" err="1"/>
              <a:t>satisfacer</a:t>
            </a:r>
            <a:r>
              <a:rPr lang="en-US" sz="1800" dirty="0"/>
              <a:t> la </a:t>
            </a:r>
            <a:r>
              <a:rPr lang="en-US" sz="1800" dirty="0" err="1"/>
              <a:t>demanda</a:t>
            </a:r>
            <a:r>
              <a:rPr lang="en-US" sz="1800" dirty="0"/>
              <a:t> a </a:t>
            </a:r>
            <a:r>
              <a:rPr lang="en-US" sz="1800" dirty="0" err="1"/>
              <a:t>cada</a:t>
            </a:r>
            <a:r>
              <a:rPr lang="en-US" sz="1800" dirty="0"/>
              <a:t> ciudad se </a:t>
            </a:r>
            <a:r>
              <a:rPr lang="en-US" sz="1800" dirty="0" err="1"/>
              <a:t>pueden</a:t>
            </a:r>
            <a:r>
              <a:rPr lang="en-US" sz="1800" dirty="0"/>
              <a:t> </a:t>
            </a:r>
            <a:r>
              <a:rPr lang="en-US" sz="1800" dirty="0" err="1"/>
              <a:t>visualizar</a:t>
            </a:r>
            <a:r>
              <a:rPr lang="en-US" sz="1800" dirty="0"/>
              <a:t> </a:t>
            </a:r>
            <a:r>
              <a:rPr lang="en-US" sz="1800" dirty="0" err="1"/>
              <a:t>en</a:t>
            </a:r>
            <a:r>
              <a:rPr lang="en-US" sz="1800" dirty="0"/>
              <a:t> la </a:t>
            </a:r>
            <a:r>
              <a:rPr lang="en-US" sz="1800" dirty="0" err="1"/>
              <a:t>grafica</a:t>
            </a:r>
            <a:r>
              <a:rPr lang="en-US" sz="1800" dirty="0"/>
              <a:t> </a:t>
            </a:r>
            <a:r>
              <a:rPr lang="en-US" sz="1800" dirty="0" err="1"/>
              <a:t>en</a:t>
            </a:r>
            <a:r>
              <a:rPr lang="en-US" sz="1800" dirty="0"/>
              <a:t> la </a:t>
            </a:r>
            <a:r>
              <a:rPr lang="en-US" sz="1800" dirty="0" err="1"/>
              <a:t>esquina</a:t>
            </a:r>
            <a:r>
              <a:rPr lang="en-US" sz="1800" dirty="0"/>
              <a:t> superior </a:t>
            </a:r>
            <a:r>
              <a:rPr lang="en-US" sz="1800" dirty="0" err="1"/>
              <a:t>izquierda</a:t>
            </a:r>
          </a:p>
        </p:txBody>
      </p:sp>
      <p:grpSp>
        <p:nvGrpSpPr>
          <p:cNvPr id="47" name="Group 46">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8" name="Oval 47">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82411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Words>
  <Application>Microsoft Office PowerPoint</Application>
  <PresentationFormat>Panorámica</PresentationFormat>
  <Paragraphs>1</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Letras en madera</vt:lpstr>
      <vt:lpstr>2DA Sección DEL PROCESO DE Selección para practicante de optimizacion mateimatica en black andes analytics</vt:lpstr>
      <vt:lpstr>Planteamiento DEL MODELO MATEMATICO</vt:lpstr>
      <vt:lpstr>DESCRIPCION DEL PROBLEMA:  (VARIABLES DE Decisión)</vt:lpstr>
      <vt:lpstr>DESCRIPCION DEL PROBLEMA: (RESTRICCIONES)</vt:lpstr>
      <vt:lpstr>DESCRIPCION DEL PROBLEMA:  (Gestión DEL ALMACEN)</vt:lpstr>
      <vt:lpstr>DESCRIPCION DEL PROBLEMA:  (Función OBJETIVO)</vt:lpstr>
      <vt:lpstr>RESULTADOS DEL MODELO Y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630</cp:revision>
  <dcterms:created xsi:type="dcterms:W3CDTF">2022-08-09T17:59:02Z</dcterms:created>
  <dcterms:modified xsi:type="dcterms:W3CDTF">2022-08-11T19:36:46Z</dcterms:modified>
</cp:coreProperties>
</file>