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handoutMasterIdLst>
    <p:handoutMasterId r:id="rId13"/>
  </p:handoutMasterIdLst>
  <p:sldIdLst>
    <p:sldId id="256" r:id="rId2"/>
    <p:sldId id="265" r:id="rId3"/>
    <p:sldId id="263" r:id="rId4"/>
    <p:sldId id="264" r:id="rId5"/>
    <p:sldId id="262" r:id="rId6"/>
    <p:sldId id="261" r:id="rId7"/>
    <p:sldId id="259" r:id="rId8"/>
    <p:sldId id="268" r:id="rId9"/>
    <p:sldId id="270" r:id="rId10"/>
    <p:sldId id="269"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C54EF-7B75-4B8A-B9C0-7BA52C30A50B}" v="118" dt="2022-08-15T22:06:09.862"/>
    <p1510:client id="{4F64DE2A-147E-4795-8AF9-2368D85089A1}" v="7" dt="2022-08-15T20:47:37.219"/>
    <p1510:client id="{59F7FD65-44DA-40AA-9E59-26D7DDEFC113}" v="1878" dt="2022-08-16T19:20:39.376"/>
    <p1510:client id="{884B5A86-8B89-4D9A-9946-A7A1E177F29A}" v="9" dt="2022-08-15T23:37:40.908"/>
    <p1510:client id="{919264F8-A188-4BFA-821E-3E8C6CC9AEC9}" v="62" dt="2022-08-16T20:02:50.860"/>
    <p1510:client id="{A5BD4612-32A5-4A25-B27D-CDA855692D08}" v="3" dt="2022-08-16T20:28:15.329"/>
    <p1510:client id="{B37A0B64-9747-4852-9C35-795A01BD80A4}" v="27" dt="2022-08-15T23:17:50.021"/>
    <p1510:client id="{C695FFE4-1AB8-4B44-8DCF-623EAF6F95A4}" v="245" dt="2022-08-15T22:56:46.843"/>
    <p1510:client id="{E45760F2-A8E6-4BAA-A8BC-44B7E5DF9434}" v="462" dt="2022-08-16T19:50:35.21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handoutMaster" Target="handoutMasters/handoutMaster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notesMaster" Target="notesMasters/notesMaster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443390-9A52-4BC8-B6A7-82DB7EAA1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DEAC42B-9B58-402E-9A8B-1C28BFF09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C8C16-475A-4026-8EBF-119E719DCF1D}" type="datetimeFigureOut">
              <a:rPr lang="es-ES" smtClean="0"/>
              <a:t>16/08/2022</a:t>
            </a:fld>
            <a:endParaRPr lang="es-ES"/>
          </a:p>
        </p:txBody>
      </p:sp>
      <p:sp>
        <p:nvSpPr>
          <p:cNvPr id="4" name="Marcador de pie de página 3">
            <a:extLst>
              <a:ext uri="{FF2B5EF4-FFF2-40B4-BE49-F238E27FC236}">
                <a16:creationId xmlns:a16="http://schemas.microsoft.com/office/drawing/2014/main" id="{8E9B24C4-BD90-4F73-9826-45025A06AA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C632CA6-A3BB-4025-9604-0F1189A1AC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3FE33-77FB-40B2-A5A1-CCD8EFB329AD}" type="slidenum">
              <a:rPr lang="es-ES" smtClean="0"/>
              <a:t>‹Nº›</a:t>
            </a:fld>
            <a:endParaRPr lang="es-ES"/>
          </a:p>
        </p:txBody>
      </p:sp>
    </p:spTree>
    <p:extLst>
      <p:ext uri="{BB962C8B-B14F-4D97-AF65-F5344CB8AC3E}">
        <p14:creationId xmlns:p14="http://schemas.microsoft.com/office/powerpoint/2010/main" val="3199073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C163-38E5-48C0-A1A8-F3A58B029681}" type="datetimeFigureOut">
              <a:rPr lang="es-ES" noProof="0" smtClean="0"/>
              <a:t>16/08/2022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37387-4AF9-4EAE-AF9A-69F1D3CB9660}" type="slidenum">
              <a:rPr lang="es-ES" noProof="0" smtClean="0"/>
              <a:t>‹Nº›</a:t>
            </a:fld>
            <a:endParaRPr lang="es-ES" noProof="0"/>
          </a:p>
        </p:txBody>
      </p:sp>
    </p:spTree>
    <p:extLst>
      <p:ext uri="{BB962C8B-B14F-4D97-AF65-F5344CB8AC3E}">
        <p14:creationId xmlns:p14="http://schemas.microsoft.com/office/powerpoint/2010/main" val="2779148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A637387-4AF9-4EAE-AF9A-69F1D3CB9660}" type="slidenum">
              <a:rPr lang="es-ES" smtClean="0"/>
              <a:t>1</a:t>
            </a:fld>
            <a:endParaRPr lang="es-ES"/>
          </a:p>
        </p:txBody>
      </p:sp>
    </p:spTree>
    <p:extLst>
      <p:ext uri="{BB962C8B-B14F-4D97-AF65-F5344CB8AC3E}">
        <p14:creationId xmlns:p14="http://schemas.microsoft.com/office/powerpoint/2010/main" val="16669406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upo 9"/>
          <p:cNvGrpSpPr/>
          <p:nvPr/>
        </p:nvGrpSpPr>
        <p:grpSpPr>
          <a:xfrm>
            <a:off x="9649215" y="4068923"/>
            <a:ext cx="1080904" cy="1080902"/>
            <a:chOff x="9685338" y="4460675"/>
            <a:chExt cx="1080904" cy="1080902"/>
          </a:xfrm>
        </p:grpSpPr>
        <p:sp>
          <p:nvSpPr>
            <p:cNvPr id="11" name="Elipse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Elipse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ítulo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D5FF59D3-27F4-4715-9121-EA2569F67140}" type="datetime1">
              <a:rPr lang="es-ES" noProof="0" smtClean="0"/>
              <a:t>16/08/2022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3FA95D5-853A-4EB9-ADC5-5765990A4E9E}" type="datetime1">
              <a:rPr lang="es-ES" noProof="0" smtClean="0"/>
              <a:t>16/08/2022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533400"/>
            <a:ext cx="2552700" cy="563880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066800" y="533400"/>
            <a:ext cx="7505700"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1FA9007-7BDA-4694-BCC4-0F24D366B9ED}" type="datetime1">
              <a:rPr lang="es-ES" noProof="0" smtClean="0"/>
              <a:t>16/08/2022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467A2EA-9E38-4981-9FD1-A8A1D1571E31}" type="datetime1">
              <a:rPr lang="es-ES" noProof="0" smtClean="0"/>
              <a:t>16/08/2022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7" name="Rectángulo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es"/>
              <a:t>Haga clic para modificar el estilo de título del patrón</a:t>
            </a:r>
            <a:endParaRPr lang="en-US" dirty="0"/>
          </a:p>
        </p:txBody>
      </p:sp>
      <p:sp>
        <p:nvSpPr>
          <p:cNvPr id="3" name="Marcador de texto 2"/>
          <p:cNvSpPr>
            <a:spLocks noGrp="1"/>
          </p:cNvSpPr>
          <p:nvPr>
            <p:ph type="body" idx="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
              <a:t>Haga clic para modificar los estilos de texto del patrón</a:t>
            </a:r>
          </a:p>
        </p:txBody>
      </p:sp>
      <p:sp>
        <p:nvSpPr>
          <p:cNvPr id="4" name="Marcador de fecha 3"/>
          <p:cNvSpPr>
            <a:spLocks noGrp="1"/>
          </p:cNvSpPr>
          <p:nvPr>
            <p:ph type="dt" sz="half" idx="10"/>
          </p:nvPr>
        </p:nvSpPr>
        <p:spPr>
          <a:xfrm>
            <a:off x="8593667" y="6272784"/>
            <a:ext cx="2644309" cy="365125"/>
          </a:xfrm>
        </p:spPr>
        <p:txBody>
          <a:bodyPr rtlCol="0"/>
          <a:lstStyle/>
          <a:p>
            <a:pPr rtl="0"/>
            <a:fld id="{9EA3C03F-1002-4BF1-8996-CC092909E310}" type="datetime1">
              <a:rPr lang="es-ES" smtClean="0"/>
              <a:t>16/08/2022</a:t>
            </a:fld>
            <a:endParaRPr lang="en-US" dirty="0"/>
          </a:p>
        </p:txBody>
      </p:sp>
      <p:sp>
        <p:nvSpPr>
          <p:cNvPr id="5" name="Marcador de pie de página 4"/>
          <p:cNvSpPr>
            <a:spLocks noGrp="1"/>
          </p:cNvSpPr>
          <p:nvPr>
            <p:ph type="ftr" sz="quarter" idx="11"/>
          </p:nvPr>
        </p:nvSpPr>
        <p:spPr>
          <a:xfrm>
            <a:off x="2182708" y="6272784"/>
            <a:ext cx="6327648" cy="365125"/>
          </a:xfrm>
        </p:spPr>
        <p:txBody>
          <a:bodyPr rtlCol="0"/>
          <a:lstStyle/>
          <a:p>
            <a:pPr rtl="0"/>
            <a:endParaRPr lang="en-US" dirty="0"/>
          </a:p>
        </p:txBody>
      </p:sp>
      <p:grpSp>
        <p:nvGrpSpPr>
          <p:cNvPr id="8" name="Grupo 7"/>
          <p:cNvGrpSpPr/>
          <p:nvPr/>
        </p:nvGrpSpPr>
        <p:grpSpPr>
          <a:xfrm>
            <a:off x="897399" y="2325848"/>
            <a:ext cx="1080904" cy="1080902"/>
            <a:chOff x="9685338" y="4460675"/>
            <a:chExt cx="1080904" cy="1080902"/>
          </a:xfrm>
        </p:grpSpPr>
        <p:sp>
          <p:nvSpPr>
            <p:cNvPr id="9" name="Elipse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Elipse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Marcador de número de diapositiva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en-US" dirty="0"/>
              <a:pPr rtl="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A42784E0-B77D-45AD-A48A-F41861AB1450}" type="datetime1">
              <a:rPr lang="es-ES" noProof="0" smtClean="0"/>
              <a:t>16/08/2022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499EF8F-99FD-4A04-934F-1C53E9FB446D}" type="datetime1">
              <a:rPr lang="es-ES" noProof="0" smtClean="0"/>
              <a:t>16/08/2022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B1937134-70D5-49B6-8D51-E5D3097E5BC0}" type="datetime1">
              <a:rPr lang="es-ES" noProof="0" smtClean="0"/>
              <a:t>16/08/2022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AFC6ACE-F3E8-4176-AA6C-BAA47C5EA56C}" type="datetime1">
              <a:rPr lang="es-ES" noProof="0" smtClean="0"/>
              <a:t>16/08/2022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549640" y="685800"/>
            <a:ext cx="3200400" cy="1737360"/>
          </a:xfrm>
        </p:spPr>
        <p:txBody>
          <a:bodyPr rtlCol="0" anchor="b">
            <a:normAutofit/>
          </a:bodyPr>
          <a:lstStyle>
            <a:lvl1pPr>
              <a:defRPr sz="3200" b="1"/>
            </a:lvl1pPr>
          </a:lstStyle>
          <a:p>
            <a:pPr rtl="0"/>
            <a:r>
              <a:rPr lang="es-ES" noProof="0"/>
              <a:t>Haga clic para modificar el estilo de título del patrón</a:t>
            </a:r>
          </a:p>
        </p:txBody>
      </p:sp>
      <p:sp>
        <p:nvSpPr>
          <p:cNvPr id="3" name="Marcador de contenido 2"/>
          <p:cNvSpPr>
            <a:spLocks noGrp="1"/>
          </p:cNvSpPr>
          <p:nvPr>
            <p:ph idx="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D3BD84B-5F64-4E00-8C43-837446FD3692}" type="datetime1">
              <a:rPr lang="es-ES" noProof="0" smtClean="0"/>
              <a:t>16/08/2022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grpSp>
        <p:nvGrpSpPr>
          <p:cNvPr id="9" name="Grupo 8"/>
          <p:cNvGrpSpPr>
            <a:grpSpLocks noChangeAspect="1"/>
          </p:cNvGrpSpPr>
          <p:nvPr/>
        </p:nvGrpSpPr>
        <p:grpSpPr>
          <a:xfrm>
            <a:off x="11401725" y="6229681"/>
            <a:ext cx="457200" cy="457200"/>
            <a:chOff x="11361456" y="6195813"/>
            <a:chExt cx="548640" cy="548640"/>
          </a:xfrm>
        </p:grpSpPr>
        <p:sp>
          <p:nvSpPr>
            <p:cNvPr id="10" name="Elipse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Elipse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549640" y="685800"/>
            <a:ext cx="3200400" cy="1737360"/>
          </a:xfrm>
        </p:spPr>
        <p:txBody>
          <a:bodyPr rtlCol="0" anchor="b">
            <a:normAutofit/>
          </a:bodyPr>
          <a:lstStyle>
            <a:lvl1pPr>
              <a:defRPr sz="3200" b="1"/>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D660543-CBD3-4438-AA6C-81CCA877D348}" type="datetime1">
              <a:rPr lang="es-ES" noProof="0" smtClean="0"/>
              <a:t>16/08/2022</a:t>
            </a:fld>
            <a:endParaRPr lang="es-ES" noProof="0"/>
          </a:p>
        </p:txBody>
      </p:sp>
      <p:grpSp>
        <p:nvGrpSpPr>
          <p:cNvPr id="8" name="Grupo 7"/>
          <p:cNvGrpSpPr>
            <a:grpSpLocks noChangeAspect="1"/>
          </p:cNvGrpSpPr>
          <p:nvPr/>
        </p:nvGrpSpPr>
        <p:grpSpPr>
          <a:xfrm>
            <a:off x="11401725" y="6229681"/>
            <a:ext cx="457200" cy="457200"/>
            <a:chOff x="11361456" y="6195813"/>
            <a:chExt cx="548640" cy="548640"/>
          </a:xfrm>
        </p:grpSpPr>
        <p:sp>
          <p:nvSpPr>
            <p:cNvPr id="9" name="Elipse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Elipse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0796F978-BA0F-4B4E-B90A-E3603F3FCEA4}" type="datetime1">
              <a:rPr lang="es-ES" noProof="0" smtClean="0"/>
              <a:t>16/08/2022</a:t>
            </a:fld>
            <a:endParaRPr lang="es-ES" noProof="0"/>
          </a:p>
        </p:txBody>
      </p:sp>
      <p:sp>
        <p:nvSpPr>
          <p:cNvPr id="5" name="Marcador de pie de página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es-ES" noProof="0"/>
          </a:p>
        </p:txBody>
      </p:sp>
      <p:grpSp>
        <p:nvGrpSpPr>
          <p:cNvPr id="7" name="Grupo 6"/>
          <p:cNvGrpSpPr>
            <a:grpSpLocks noChangeAspect="1"/>
          </p:cNvGrpSpPr>
          <p:nvPr/>
        </p:nvGrpSpPr>
        <p:grpSpPr>
          <a:xfrm>
            <a:off x="11401725" y="6229681"/>
            <a:ext cx="457200" cy="457200"/>
            <a:chOff x="11361456" y="6195813"/>
            <a:chExt cx="548640" cy="548640"/>
          </a:xfrm>
        </p:grpSpPr>
        <p:sp>
          <p:nvSpPr>
            <p:cNvPr id="8" name="Elipse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Elipse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Marcador de número de diapositiva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1">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p:cNvSpPr>
            <a:spLocks noGrp="1"/>
          </p:cNvSpPr>
          <p:nvPr>
            <p:ph type="ctrTitle"/>
          </p:nvPr>
        </p:nvSpPr>
        <p:spPr>
          <a:xfrm>
            <a:off x="1051560" y="1110054"/>
            <a:ext cx="6558608" cy="3732037"/>
          </a:xfrm>
        </p:spPr>
        <p:txBody>
          <a:bodyPr vert="horz" lIns="91440" tIns="45720" rIns="91440" bIns="45720" rtlCol="0">
            <a:normAutofit fontScale="90000"/>
          </a:bodyPr>
          <a:lstStyle/>
          <a:p>
            <a:pPr algn="r"/>
            <a:r>
              <a:rPr lang="en-US" sz="5500" dirty="0"/>
              <a:t>2DA </a:t>
            </a:r>
            <a:r>
              <a:rPr lang="en-US" sz="5500" dirty="0" err="1"/>
              <a:t>Sección</a:t>
            </a:r>
            <a:r>
              <a:rPr lang="en-US" sz="5500" dirty="0"/>
              <a:t> DEL PROCESO DE </a:t>
            </a:r>
            <a:r>
              <a:rPr lang="en-US" sz="5500" dirty="0" err="1"/>
              <a:t>Selección</a:t>
            </a:r>
            <a:r>
              <a:rPr lang="en-US" sz="5500" dirty="0"/>
              <a:t> para </a:t>
            </a:r>
            <a:r>
              <a:rPr lang="en-US" sz="5500" dirty="0" err="1"/>
              <a:t>practicante</a:t>
            </a:r>
            <a:r>
              <a:rPr lang="en-US" sz="5500" dirty="0"/>
              <a:t> de </a:t>
            </a:r>
            <a:r>
              <a:rPr lang="en-US" sz="5500" dirty="0" err="1"/>
              <a:t>optimización</a:t>
            </a:r>
            <a:r>
              <a:rPr lang="en-US" sz="5500" dirty="0"/>
              <a:t> </a:t>
            </a:r>
            <a:r>
              <a:rPr lang="en-US" sz="5500" dirty="0" err="1"/>
              <a:t>matemática</a:t>
            </a:r>
            <a:r>
              <a:rPr lang="en-US" sz="5500" dirty="0"/>
              <a:t> </a:t>
            </a:r>
            <a:r>
              <a:rPr lang="en-US" sz="5500" dirty="0" err="1"/>
              <a:t>en</a:t>
            </a:r>
            <a:r>
              <a:rPr lang="en-US" sz="5500" dirty="0"/>
              <a:t> black </a:t>
            </a:r>
            <a:r>
              <a:rPr lang="en-US" sz="5500" dirty="0" err="1"/>
              <a:t>andes</a:t>
            </a:r>
            <a:r>
              <a:rPr lang="en-US" sz="5500" dirty="0"/>
              <a:t> analytics</a:t>
            </a:r>
            <a:endParaRPr lang="en-US" sz="5500" dirty="0">
              <a:latin typeface="Rockwell Condensed"/>
            </a:endParaRPr>
          </a:p>
        </p:txBody>
      </p:sp>
      <p:sp>
        <p:nvSpPr>
          <p:cNvPr id="54" name="Rectangle 53">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091947" y="1706964"/>
            <a:ext cx="3175912" cy="3559008"/>
          </a:xfrm>
        </p:spPr>
        <p:txBody>
          <a:bodyPr vert="horz" lIns="91440" tIns="45720" rIns="91440" bIns="45720" rtlCol="0" anchor="ctr">
            <a:normAutofit/>
          </a:bodyPr>
          <a:lstStyle/>
          <a:p>
            <a:endParaRPr lang="en-US" sz="2000" dirty="0"/>
          </a:p>
          <a:p>
            <a:pPr indent="-182880">
              <a:buFont typeface="Wingdings" pitchFamily="2" charset="2"/>
              <a:buChar char="§"/>
            </a:pPr>
            <a:r>
              <a:rPr lang="en-US" sz="2000" dirty="0">
                <a:solidFill>
                  <a:srgbClr val="000000"/>
                </a:solidFill>
              </a:rPr>
              <a:t>Por:  Vente Sarmiento, Herbert </a:t>
            </a:r>
            <a:r>
              <a:rPr lang="en-US" sz="2000" dirty="0" err="1">
                <a:solidFill>
                  <a:srgbClr val="000000"/>
                </a:solidFill>
              </a:rPr>
              <a:t>Abdaliz</a:t>
            </a:r>
            <a:endParaRPr lang="en-US" sz="2000" dirty="0">
              <a:solidFill>
                <a:srgbClr val="000000"/>
              </a:solidFill>
            </a:endParaRPr>
          </a:p>
          <a:p>
            <a:pPr indent="-182880">
              <a:buClr>
                <a:srgbClr val="9E3611"/>
              </a:buClr>
              <a:buFont typeface="Wingdings" pitchFamily="2" charset="2"/>
              <a:buChar char="§"/>
            </a:pPr>
            <a:endParaRPr lang="en-US" sz="2000" dirty="0">
              <a:solidFill>
                <a:srgbClr val="000000"/>
              </a:solidFill>
            </a:endParaRPr>
          </a:p>
          <a:p>
            <a:pPr indent="-182880">
              <a:buClr>
                <a:srgbClr val="9E3611"/>
              </a:buClr>
              <a:buFont typeface="Wingdings" pitchFamily="2" charset="2"/>
              <a:buChar char="§"/>
            </a:pPr>
            <a:r>
              <a:rPr lang="en-US" sz="2000" dirty="0" err="1">
                <a:solidFill>
                  <a:srgbClr val="000000"/>
                </a:solidFill>
              </a:rPr>
              <a:t>Destinatario</a:t>
            </a:r>
            <a:r>
              <a:rPr lang="en-US" sz="2000" dirty="0">
                <a:solidFill>
                  <a:srgbClr val="000000"/>
                </a:solidFill>
              </a:rPr>
              <a:t>: Oswaldo Almonacid Rivas</a:t>
            </a:r>
          </a:p>
        </p:txBody>
      </p:sp>
      <p:sp>
        <p:nvSpPr>
          <p:cNvPr id="68" name="Rectangle 57">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59">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61" name="Oval 60">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0" name="Oval 61">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CuadroTexto 3">
            <a:extLst>
              <a:ext uri="{FF2B5EF4-FFF2-40B4-BE49-F238E27FC236}">
                <a16:creationId xmlns:a16="http://schemas.microsoft.com/office/drawing/2014/main" id="{4247D4D1-DFCD-A4EE-C014-07C807B14A69}"/>
              </a:ext>
            </a:extLst>
          </p:cNvPr>
          <p:cNvSpPr txBox="1"/>
          <p:nvPr/>
        </p:nvSpPr>
        <p:spPr>
          <a:xfrm>
            <a:off x="1050445" y="4926342"/>
            <a:ext cx="6204729" cy="666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Optimización</a:t>
            </a:r>
            <a:r>
              <a:rPr lang="en-US" dirty="0">
                <a:ea typeface="+mn-lt"/>
                <a:cs typeface="+mn-lt"/>
              </a:rPr>
              <a:t> de </a:t>
            </a:r>
            <a:r>
              <a:rPr lang="en-US" dirty="0" err="1">
                <a:ea typeface="+mn-lt"/>
                <a:cs typeface="+mn-lt"/>
              </a:rPr>
              <a:t>una</a:t>
            </a:r>
            <a:r>
              <a:rPr lang="en-US" dirty="0">
                <a:ea typeface="+mn-lt"/>
                <a:cs typeface="+mn-lt"/>
              </a:rPr>
              <a:t> Red de  </a:t>
            </a:r>
            <a:r>
              <a:rPr lang="en-US" dirty="0" err="1">
                <a:ea typeface="+mn-lt"/>
                <a:cs typeface="+mn-lt"/>
              </a:rPr>
              <a:t>distribución</a:t>
            </a:r>
            <a:r>
              <a:rPr lang="en-US" dirty="0">
                <a:ea typeface="+mn-lt"/>
                <a:cs typeface="+mn-lt"/>
              </a:rPr>
              <a:t> de la </a:t>
            </a:r>
            <a:r>
              <a:rPr lang="en-US" dirty="0" err="1">
                <a:ea typeface="+mn-lt"/>
                <a:cs typeface="+mn-lt"/>
              </a:rPr>
              <a:t>empresa</a:t>
            </a:r>
            <a:r>
              <a:rPr lang="en-US" dirty="0">
                <a:ea typeface="+mn-lt"/>
                <a:cs typeface="+mn-lt"/>
              </a:rPr>
              <a:t> de </a:t>
            </a:r>
            <a:r>
              <a:rPr lang="en-US" dirty="0" err="1">
                <a:ea typeface="+mn-lt"/>
                <a:cs typeface="+mn-lt"/>
              </a:rPr>
              <a:t>cementos</a:t>
            </a:r>
            <a:r>
              <a:rPr lang="en-US" dirty="0">
                <a:ea typeface="+mn-lt"/>
                <a:cs typeface="+mn-lt"/>
              </a:rPr>
              <a:t> "EL PROGRESO"</a:t>
            </a:r>
            <a:endParaRPr lang="es-ES" dirty="0"/>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2" name="Freeform: Shape 11">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aphicFrame>
        <p:nvGraphicFramePr>
          <p:cNvPr id="3" name="Tabla 2">
            <a:extLst>
              <a:ext uri="{FF2B5EF4-FFF2-40B4-BE49-F238E27FC236}">
                <a16:creationId xmlns:a16="http://schemas.microsoft.com/office/drawing/2014/main" id="{33F036F7-4234-A310-9413-2BBC488E0086}"/>
              </a:ext>
            </a:extLst>
          </p:cNvPr>
          <p:cNvGraphicFramePr>
            <a:graphicFrameLocks noGrp="1"/>
          </p:cNvGraphicFramePr>
          <p:nvPr>
            <p:extLst>
              <p:ext uri="{D42A27DB-BD31-4B8C-83A1-F6EECF244321}">
                <p14:modId xmlns:p14="http://schemas.microsoft.com/office/powerpoint/2010/main" val="3401146590"/>
              </p:ext>
            </p:extLst>
          </p:nvPr>
        </p:nvGraphicFramePr>
        <p:xfrm>
          <a:off x="2787316" y="1120345"/>
          <a:ext cx="6674875" cy="4272256"/>
        </p:xfrm>
        <a:graphic>
          <a:graphicData uri="http://schemas.openxmlformats.org/drawingml/2006/table">
            <a:tbl>
              <a:tblPr firstRow="1" bandRow="1">
                <a:tableStyleId>{8EC20E35-A176-4012-BC5E-935CFFF8708E}</a:tableStyleId>
              </a:tblPr>
              <a:tblGrid>
                <a:gridCol w="1088380">
                  <a:extLst>
                    <a:ext uri="{9D8B030D-6E8A-4147-A177-3AD203B41FA5}">
                      <a16:colId xmlns:a16="http://schemas.microsoft.com/office/drawing/2014/main" val="3273315820"/>
                    </a:ext>
                  </a:extLst>
                </a:gridCol>
                <a:gridCol w="695256">
                  <a:extLst>
                    <a:ext uri="{9D8B030D-6E8A-4147-A177-3AD203B41FA5}">
                      <a16:colId xmlns:a16="http://schemas.microsoft.com/office/drawing/2014/main" val="1328983265"/>
                    </a:ext>
                  </a:extLst>
                </a:gridCol>
                <a:gridCol w="873415">
                  <a:extLst>
                    <a:ext uri="{9D8B030D-6E8A-4147-A177-3AD203B41FA5}">
                      <a16:colId xmlns:a16="http://schemas.microsoft.com/office/drawing/2014/main" val="3525117480"/>
                    </a:ext>
                  </a:extLst>
                </a:gridCol>
                <a:gridCol w="1412874">
                  <a:extLst>
                    <a:ext uri="{9D8B030D-6E8A-4147-A177-3AD203B41FA5}">
                      <a16:colId xmlns:a16="http://schemas.microsoft.com/office/drawing/2014/main" val="3029161834"/>
                    </a:ext>
                  </a:extLst>
                </a:gridCol>
                <a:gridCol w="858120">
                  <a:extLst>
                    <a:ext uri="{9D8B030D-6E8A-4147-A177-3AD203B41FA5}">
                      <a16:colId xmlns:a16="http://schemas.microsoft.com/office/drawing/2014/main" val="1433200260"/>
                    </a:ext>
                  </a:extLst>
                </a:gridCol>
                <a:gridCol w="873415">
                  <a:extLst>
                    <a:ext uri="{9D8B030D-6E8A-4147-A177-3AD203B41FA5}">
                      <a16:colId xmlns:a16="http://schemas.microsoft.com/office/drawing/2014/main" val="2297736942"/>
                    </a:ext>
                  </a:extLst>
                </a:gridCol>
                <a:gridCol w="873415">
                  <a:extLst>
                    <a:ext uri="{9D8B030D-6E8A-4147-A177-3AD203B41FA5}">
                      <a16:colId xmlns:a16="http://schemas.microsoft.com/office/drawing/2014/main" val="2791142327"/>
                    </a:ext>
                  </a:extLst>
                </a:gridCol>
              </a:tblGrid>
              <a:tr h="707095">
                <a:tc>
                  <a:txBody>
                    <a:bodyPr/>
                    <a:lstStyle/>
                    <a:p>
                      <a:pPr lvl="0" algn="ctr">
                        <a:buNone/>
                      </a:pPr>
                      <a:r>
                        <a:rPr lang="es-ES" sz="1000" dirty="0">
                          <a:effectLst/>
                        </a:rPr>
                        <a:t>Desde</a:t>
                      </a:r>
                      <a:endParaRPr lang="es-ES" sz="1000" b="1" dirty="0">
                        <a:effectLst/>
                        <a:latin typeface="Calibri"/>
                      </a:endParaRPr>
                    </a:p>
                  </a:txBody>
                  <a:tcPr marL="8834" marR="8834" marT="8834" marB="42404"/>
                </a:tc>
                <a:tc>
                  <a:txBody>
                    <a:bodyPr/>
                    <a:lstStyle/>
                    <a:p>
                      <a:pPr lvl="0" algn="ctr">
                        <a:buNone/>
                      </a:pPr>
                      <a:r>
                        <a:rPr lang="es-ES" sz="1000" dirty="0">
                          <a:effectLst/>
                        </a:rPr>
                        <a:t>Hacia</a:t>
                      </a:r>
                      <a:endParaRPr lang="es-ES" sz="1000" b="1" dirty="0">
                        <a:effectLst/>
                        <a:latin typeface="Calibri"/>
                      </a:endParaRPr>
                    </a:p>
                  </a:txBody>
                  <a:tcPr marL="8834" marR="8834" marT="8834" marB="42404"/>
                </a:tc>
                <a:tc>
                  <a:txBody>
                    <a:bodyPr/>
                    <a:lstStyle/>
                    <a:p>
                      <a:pPr lvl="0" algn="ctr">
                        <a:buNone/>
                      </a:pPr>
                      <a:r>
                        <a:rPr lang="es-ES" sz="1000" dirty="0">
                          <a:effectLst/>
                        </a:rPr>
                        <a:t>costo de distribución y producción enero 2023</a:t>
                      </a:r>
                      <a:endParaRPr lang="es-ES" sz="1000" b="1" dirty="0">
                        <a:effectLst/>
                        <a:latin typeface="Calibri"/>
                      </a:endParaRPr>
                    </a:p>
                  </a:txBody>
                  <a:tcPr marL="8834" marR="8834" marT="8834" marB="42404"/>
                </a:tc>
                <a:tc>
                  <a:txBody>
                    <a:bodyPr/>
                    <a:lstStyle/>
                    <a:p>
                      <a:pPr lvl="0" algn="ctr">
                        <a:buNone/>
                      </a:pPr>
                      <a:r>
                        <a:rPr lang="es-ES" sz="1000" dirty="0">
                          <a:effectLst/>
                        </a:rPr>
                        <a:t>costo de distribución y producción febrero 2023</a:t>
                      </a:r>
                      <a:endParaRPr lang="es-ES" sz="1000" b="1" dirty="0">
                        <a:effectLst/>
                        <a:latin typeface="Calibri"/>
                      </a:endParaRPr>
                    </a:p>
                  </a:txBody>
                  <a:tcPr marL="8834" marR="8834" marT="8834" marB="42404"/>
                </a:tc>
                <a:tc>
                  <a:txBody>
                    <a:bodyPr/>
                    <a:lstStyle/>
                    <a:p>
                      <a:pPr lvl="0" algn="ctr">
                        <a:buNone/>
                      </a:pPr>
                      <a:r>
                        <a:rPr lang="es-ES" sz="1000" dirty="0">
                          <a:effectLst/>
                        </a:rPr>
                        <a:t>costo de distribución y producción marzo 2023</a:t>
                      </a:r>
                      <a:endParaRPr lang="es-ES" sz="1000" b="1" dirty="0">
                        <a:effectLst/>
                        <a:latin typeface="Calibri"/>
                      </a:endParaRPr>
                    </a:p>
                  </a:txBody>
                  <a:tcPr marL="8834" marR="8834" marT="8834" marB="42404"/>
                </a:tc>
                <a:tc>
                  <a:txBody>
                    <a:bodyPr/>
                    <a:lstStyle/>
                    <a:p>
                      <a:pPr lvl="0" algn="ctr">
                        <a:buNone/>
                      </a:pPr>
                      <a:r>
                        <a:rPr lang="es-ES" sz="1000" dirty="0">
                          <a:effectLst/>
                        </a:rPr>
                        <a:t>costo de distribución y producción abril 2023</a:t>
                      </a:r>
                      <a:endParaRPr lang="es-ES" sz="1000" b="1" dirty="0">
                        <a:effectLst/>
                        <a:latin typeface="Calibri"/>
                      </a:endParaRPr>
                    </a:p>
                  </a:txBody>
                  <a:tcPr marL="8834" marR="8834" marT="8834" marB="42404"/>
                </a:tc>
                <a:tc>
                  <a:txBody>
                    <a:bodyPr/>
                    <a:lstStyle/>
                    <a:p>
                      <a:pPr lvl="0" algn="ctr">
                        <a:buNone/>
                      </a:pPr>
                      <a:r>
                        <a:rPr lang="es-ES" sz="1000" dirty="0">
                          <a:effectLst/>
                        </a:rPr>
                        <a:t>costo de distribución y producción mayo 2023</a:t>
                      </a:r>
                      <a:endParaRPr lang="es-ES" sz="1000" b="1" dirty="0">
                        <a:effectLst/>
                        <a:latin typeface="Calibri"/>
                      </a:endParaRPr>
                    </a:p>
                  </a:txBody>
                  <a:tcPr marL="8834" marR="8834" marT="8834" marB="42404"/>
                </a:tc>
                <a:extLst>
                  <a:ext uri="{0D108BD9-81ED-4DB2-BD59-A6C34878D82A}">
                    <a16:rowId xmlns:a16="http://schemas.microsoft.com/office/drawing/2014/main" val="3448227100"/>
                  </a:ext>
                </a:extLst>
              </a:tr>
              <a:tr h="396129">
                <a:tc>
                  <a:txBody>
                    <a:bodyPr/>
                    <a:lstStyle/>
                    <a:p>
                      <a:pPr fontAlgn="b"/>
                      <a:r>
                        <a:rPr lang="es-ES" sz="1000" dirty="0">
                          <a:effectLst/>
                        </a:rPr>
                        <a:t>Lima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Arequipa</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2018666924"/>
                  </a:ext>
                </a:extLst>
              </a:tr>
              <a:tr h="396129">
                <a:tc>
                  <a:txBody>
                    <a:bodyPr/>
                    <a:lstStyle/>
                    <a:p>
                      <a:pPr fontAlgn="b"/>
                      <a:r>
                        <a:rPr lang="es-ES" sz="1000" dirty="0">
                          <a:effectLst/>
                        </a:rPr>
                        <a:t>Lima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Cusco</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114000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3767192502"/>
                  </a:ext>
                </a:extLst>
              </a:tr>
              <a:tr h="396129">
                <a:tc>
                  <a:txBody>
                    <a:bodyPr/>
                    <a:lstStyle/>
                    <a:p>
                      <a:pPr fontAlgn="b"/>
                      <a:r>
                        <a:rPr lang="es-ES" sz="1000" dirty="0">
                          <a:effectLst/>
                        </a:rPr>
                        <a:t>Lima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Huancayo</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3100658597"/>
                  </a:ext>
                </a:extLst>
              </a:tr>
              <a:tr h="396129">
                <a:tc>
                  <a:txBody>
                    <a:bodyPr/>
                    <a:lstStyle/>
                    <a:p>
                      <a:pPr fontAlgn="b"/>
                      <a:r>
                        <a:rPr lang="es-ES" sz="1000" dirty="0">
                          <a:effectLst/>
                        </a:rPr>
                        <a:t>Lima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Lima</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93757,48</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1579613568"/>
                  </a:ext>
                </a:extLst>
              </a:tr>
              <a:tr h="396129">
                <a:tc>
                  <a:txBody>
                    <a:bodyPr/>
                    <a:lstStyle/>
                    <a:p>
                      <a:pPr fontAlgn="b"/>
                      <a:r>
                        <a:rPr lang="es-ES" sz="1000" dirty="0">
                          <a:effectLst/>
                        </a:rPr>
                        <a:t>Lima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Piura</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3827666841"/>
                  </a:ext>
                </a:extLst>
              </a:tr>
              <a:tr h="396129">
                <a:tc>
                  <a:txBody>
                    <a:bodyPr/>
                    <a:lstStyle/>
                    <a:p>
                      <a:pPr fontAlgn="b"/>
                      <a:r>
                        <a:rPr lang="es-ES" sz="1000" dirty="0">
                          <a:effectLst/>
                        </a:rPr>
                        <a:t>Lima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Trujillo</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65064,45</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110000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2295489022"/>
                  </a:ext>
                </a:extLst>
              </a:tr>
              <a:tr h="396129">
                <a:tc>
                  <a:txBody>
                    <a:bodyPr/>
                    <a:lstStyle/>
                    <a:p>
                      <a:pPr fontAlgn="b"/>
                      <a:r>
                        <a:rPr lang="es-ES" sz="1000" dirty="0">
                          <a:effectLst/>
                        </a:rPr>
                        <a:t>Trujillo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Arequipa</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1993006232"/>
                  </a:ext>
                </a:extLst>
              </a:tr>
              <a:tr h="396129">
                <a:tc>
                  <a:txBody>
                    <a:bodyPr/>
                    <a:lstStyle/>
                    <a:p>
                      <a:pPr fontAlgn="b"/>
                      <a:r>
                        <a:rPr lang="es-ES" sz="1000" dirty="0">
                          <a:effectLst/>
                        </a:rPr>
                        <a:t>Trujillo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Cusco</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3295990248"/>
                  </a:ext>
                </a:extLst>
              </a:tr>
              <a:tr h="396129">
                <a:tc>
                  <a:txBody>
                    <a:bodyPr/>
                    <a:lstStyle/>
                    <a:p>
                      <a:pPr fontAlgn="b"/>
                      <a:r>
                        <a:rPr lang="es-ES" sz="1000" dirty="0">
                          <a:effectLst/>
                        </a:rPr>
                        <a:t>Trujillo – Planta de Terceros</a:t>
                      </a:r>
                      <a:endParaRPr lang="es-ES" sz="1000" dirty="0">
                        <a:effectLst/>
                        <a:latin typeface="Calibri" panose="020F0502020204030204" pitchFamily="34" charset="0"/>
                      </a:endParaRPr>
                    </a:p>
                  </a:txBody>
                  <a:tcPr marL="8834" marR="8834" marT="8834" marB="42404" anchor="b"/>
                </a:tc>
                <a:tc>
                  <a:txBody>
                    <a:bodyPr/>
                    <a:lstStyle/>
                    <a:p>
                      <a:pPr fontAlgn="b"/>
                      <a:r>
                        <a:rPr lang="es-ES" sz="1000" dirty="0">
                          <a:effectLst/>
                        </a:rPr>
                        <a:t>Huancayo</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tc>
                  <a:txBody>
                    <a:bodyPr/>
                    <a:lstStyle/>
                    <a:p>
                      <a:pPr algn="r" fontAlgn="b"/>
                      <a:r>
                        <a:rPr lang="es-ES" sz="1000" dirty="0">
                          <a:effectLst/>
                        </a:rPr>
                        <a:t>0</a:t>
                      </a:r>
                      <a:endParaRPr lang="es-ES" sz="1000" dirty="0">
                        <a:effectLst/>
                        <a:latin typeface="Calibri" panose="020F0502020204030204" pitchFamily="34" charset="0"/>
                      </a:endParaRPr>
                    </a:p>
                  </a:txBody>
                  <a:tcPr marL="8834" marR="8834" marT="8834" marB="42404" anchor="b"/>
                </a:tc>
                <a:extLst>
                  <a:ext uri="{0D108BD9-81ED-4DB2-BD59-A6C34878D82A}">
                    <a16:rowId xmlns:a16="http://schemas.microsoft.com/office/drawing/2014/main" val="3100961048"/>
                  </a:ext>
                </a:extLst>
              </a:tr>
            </a:tbl>
          </a:graphicData>
        </a:graphic>
      </p:graphicFrame>
      <p:graphicFrame>
        <p:nvGraphicFramePr>
          <p:cNvPr id="6" name="Tabla 5">
            <a:extLst>
              <a:ext uri="{FF2B5EF4-FFF2-40B4-BE49-F238E27FC236}">
                <a16:creationId xmlns:a16="http://schemas.microsoft.com/office/drawing/2014/main" id="{DA7EC3B9-D4FE-B3A4-79CA-4C4E8067042B}"/>
              </a:ext>
            </a:extLst>
          </p:cNvPr>
          <p:cNvGraphicFramePr>
            <a:graphicFrameLocks noGrp="1"/>
          </p:cNvGraphicFramePr>
          <p:nvPr>
            <p:extLst>
              <p:ext uri="{D42A27DB-BD31-4B8C-83A1-F6EECF244321}">
                <p14:modId xmlns:p14="http://schemas.microsoft.com/office/powerpoint/2010/main" val="1077554330"/>
              </p:ext>
            </p:extLst>
          </p:nvPr>
        </p:nvGraphicFramePr>
        <p:xfrm>
          <a:off x="2789207" y="5520906"/>
          <a:ext cx="6680599" cy="1080135"/>
        </p:xfrm>
        <a:graphic>
          <a:graphicData uri="http://schemas.openxmlformats.org/drawingml/2006/table">
            <a:tbl>
              <a:tblPr firstRow="1" bandRow="1">
                <a:tableStyleId>{BDBED569-4797-4DF1-A0F4-6AAB3CD982D8}</a:tableStyleId>
              </a:tblPr>
              <a:tblGrid>
                <a:gridCol w="1079500">
                  <a:extLst>
                    <a:ext uri="{9D8B030D-6E8A-4147-A177-3AD203B41FA5}">
                      <a16:colId xmlns:a16="http://schemas.microsoft.com/office/drawing/2014/main" val="214952100"/>
                    </a:ext>
                  </a:extLst>
                </a:gridCol>
                <a:gridCol w="746124">
                  <a:extLst>
                    <a:ext uri="{9D8B030D-6E8A-4147-A177-3AD203B41FA5}">
                      <a16:colId xmlns:a16="http://schemas.microsoft.com/office/drawing/2014/main" val="4267199593"/>
                    </a:ext>
                  </a:extLst>
                </a:gridCol>
                <a:gridCol w="852169">
                  <a:extLst>
                    <a:ext uri="{9D8B030D-6E8A-4147-A177-3AD203B41FA5}">
                      <a16:colId xmlns:a16="http://schemas.microsoft.com/office/drawing/2014/main" val="1273691135"/>
                    </a:ext>
                  </a:extLst>
                </a:gridCol>
                <a:gridCol w="1397000">
                  <a:extLst>
                    <a:ext uri="{9D8B030D-6E8A-4147-A177-3AD203B41FA5}">
                      <a16:colId xmlns:a16="http://schemas.microsoft.com/office/drawing/2014/main" val="2612767353"/>
                    </a:ext>
                  </a:extLst>
                </a:gridCol>
                <a:gridCol w="841286">
                  <a:extLst>
                    <a:ext uri="{9D8B030D-6E8A-4147-A177-3AD203B41FA5}">
                      <a16:colId xmlns:a16="http://schemas.microsoft.com/office/drawing/2014/main" val="3381667657"/>
                    </a:ext>
                  </a:extLst>
                </a:gridCol>
                <a:gridCol w="898464">
                  <a:extLst>
                    <a:ext uri="{9D8B030D-6E8A-4147-A177-3AD203B41FA5}">
                      <a16:colId xmlns:a16="http://schemas.microsoft.com/office/drawing/2014/main" val="2009027562"/>
                    </a:ext>
                  </a:extLst>
                </a:gridCol>
                <a:gridCol w="866056">
                  <a:extLst>
                    <a:ext uri="{9D8B030D-6E8A-4147-A177-3AD203B41FA5}">
                      <a16:colId xmlns:a16="http://schemas.microsoft.com/office/drawing/2014/main" val="1118795432"/>
                    </a:ext>
                  </a:extLst>
                </a:gridCol>
              </a:tblGrid>
              <a:tr h="324474">
                <a:tc>
                  <a:txBody>
                    <a:bodyPr/>
                    <a:lstStyle/>
                    <a:p>
                      <a:pPr fontAlgn="b"/>
                      <a:r>
                        <a:rPr lang="es-ES" sz="1000" b="0" dirty="0">
                          <a:solidFill>
                            <a:schemeClr val="bg1"/>
                          </a:solidFill>
                          <a:effectLst/>
                        </a:rPr>
                        <a:t>Trujillo – Planta de Terceros</a:t>
                      </a:r>
                    </a:p>
                  </a:txBody>
                  <a:tcPr marL="9525" marR="9525" marT="9525" anchor="b">
                    <a:lnL w="0">
                      <a:noFill/>
                    </a:lnL>
                    <a:lnR w="0">
                      <a:noFill/>
                    </a:lnR>
                    <a:lnT w="0">
                      <a:noFill/>
                    </a:lnT>
                    <a:lnB w="0">
                      <a:noFill/>
                    </a:lnB>
                  </a:tcPr>
                </a:tc>
                <a:tc>
                  <a:txBody>
                    <a:bodyPr/>
                    <a:lstStyle/>
                    <a:p>
                      <a:pPr fontAlgn="b"/>
                      <a:r>
                        <a:rPr lang="es-ES" sz="1000" b="0" dirty="0">
                          <a:solidFill>
                            <a:schemeClr val="bg1"/>
                          </a:solidFill>
                          <a:effectLst/>
                        </a:rPr>
                        <a:t>Lima</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extLst>
                  <a:ext uri="{0D108BD9-81ED-4DB2-BD59-A6C34878D82A}">
                    <a16:rowId xmlns:a16="http://schemas.microsoft.com/office/drawing/2014/main" val="2323739886"/>
                  </a:ext>
                </a:extLst>
              </a:tr>
              <a:tr h="324474">
                <a:tc>
                  <a:txBody>
                    <a:bodyPr/>
                    <a:lstStyle/>
                    <a:p>
                      <a:pPr fontAlgn="b"/>
                      <a:r>
                        <a:rPr lang="es-ES" sz="1000" b="0" dirty="0">
                          <a:solidFill>
                            <a:schemeClr val="bg1"/>
                          </a:solidFill>
                          <a:effectLst/>
                        </a:rPr>
                        <a:t>Trujillo – Planta de Terceros</a:t>
                      </a:r>
                    </a:p>
                  </a:txBody>
                  <a:tcPr marL="9525" marR="9525" marT="9525" anchor="b">
                    <a:lnL w="0">
                      <a:noFill/>
                    </a:lnL>
                    <a:lnR w="0">
                      <a:noFill/>
                    </a:lnR>
                    <a:lnT w="0">
                      <a:noFill/>
                    </a:lnT>
                    <a:lnB w="0">
                      <a:noFill/>
                    </a:lnB>
                  </a:tcPr>
                </a:tc>
                <a:tc>
                  <a:txBody>
                    <a:bodyPr/>
                    <a:lstStyle/>
                    <a:p>
                      <a:pPr fontAlgn="b"/>
                      <a:r>
                        <a:rPr lang="es-ES" sz="1000" b="0" dirty="0">
                          <a:solidFill>
                            <a:schemeClr val="bg1"/>
                          </a:solidFill>
                          <a:effectLst/>
                        </a:rPr>
                        <a:t>Piura</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0</a:t>
                      </a:r>
                    </a:p>
                  </a:txBody>
                  <a:tcPr marL="9525" marR="9525" marT="9525" anchor="b">
                    <a:lnL w="0">
                      <a:noFill/>
                    </a:lnL>
                    <a:lnR w="0">
                      <a:noFill/>
                    </a:lnR>
                    <a:lnT w="0">
                      <a:noFill/>
                    </a:lnT>
                    <a:lnB w="0">
                      <a:noFill/>
                    </a:lnB>
                  </a:tcPr>
                </a:tc>
                <a:extLst>
                  <a:ext uri="{0D108BD9-81ED-4DB2-BD59-A6C34878D82A}">
                    <a16:rowId xmlns:a16="http://schemas.microsoft.com/office/drawing/2014/main" val="3820701415"/>
                  </a:ext>
                </a:extLst>
              </a:tr>
              <a:tr h="324474">
                <a:tc>
                  <a:txBody>
                    <a:bodyPr/>
                    <a:lstStyle/>
                    <a:p>
                      <a:pPr fontAlgn="b"/>
                      <a:r>
                        <a:rPr lang="es-ES" sz="1000" b="0" dirty="0">
                          <a:solidFill>
                            <a:schemeClr val="bg1"/>
                          </a:solidFill>
                          <a:effectLst/>
                        </a:rPr>
                        <a:t>Trujillo – Planta de Terceros</a:t>
                      </a:r>
                    </a:p>
                  </a:txBody>
                  <a:tcPr marL="9525" marR="9525" marT="9525" anchor="b">
                    <a:lnL w="0">
                      <a:noFill/>
                    </a:lnL>
                    <a:lnR w="0">
                      <a:noFill/>
                    </a:lnR>
                    <a:lnT w="0">
                      <a:noFill/>
                    </a:lnT>
                    <a:lnB w="0">
                      <a:noFill/>
                    </a:lnB>
                  </a:tcPr>
                </a:tc>
                <a:tc>
                  <a:txBody>
                    <a:bodyPr/>
                    <a:lstStyle/>
                    <a:p>
                      <a:pPr fontAlgn="b"/>
                      <a:r>
                        <a:rPr lang="es-ES" sz="1000" b="0" dirty="0">
                          <a:solidFill>
                            <a:schemeClr val="bg1"/>
                          </a:solidFill>
                          <a:effectLst/>
                        </a:rPr>
                        <a:t>Trujillo</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31200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31200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31200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31200</a:t>
                      </a:r>
                    </a:p>
                  </a:txBody>
                  <a:tcPr marL="9525" marR="9525" marT="9525" anchor="b">
                    <a:lnL w="0">
                      <a:noFill/>
                    </a:lnL>
                    <a:lnR w="0">
                      <a:noFill/>
                    </a:lnR>
                    <a:lnT w="0">
                      <a:noFill/>
                    </a:lnT>
                    <a:lnB w="0">
                      <a:noFill/>
                    </a:lnB>
                  </a:tcPr>
                </a:tc>
                <a:tc>
                  <a:txBody>
                    <a:bodyPr/>
                    <a:lstStyle/>
                    <a:p>
                      <a:pPr algn="r" fontAlgn="b"/>
                      <a:r>
                        <a:rPr lang="es-ES" sz="1000" b="0" dirty="0">
                          <a:solidFill>
                            <a:schemeClr val="bg1"/>
                          </a:solidFill>
                          <a:effectLst/>
                        </a:rPr>
                        <a:t>31200</a:t>
                      </a:r>
                    </a:p>
                  </a:txBody>
                  <a:tcPr marL="9525" marR="9525" marT="9525" anchor="b">
                    <a:lnL w="0">
                      <a:noFill/>
                    </a:lnL>
                    <a:lnR w="0">
                      <a:noFill/>
                    </a:lnR>
                    <a:lnT w="0">
                      <a:noFill/>
                    </a:lnT>
                    <a:lnB w="0">
                      <a:noFill/>
                    </a:lnB>
                  </a:tcPr>
                </a:tc>
                <a:extLst>
                  <a:ext uri="{0D108BD9-81ED-4DB2-BD59-A6C34878D82A}">
                    <a16:rowId xmlns:a16="http://schemas.microsoft.com/office/drawing/2014/main" val="1839319092"/>
                  </a:ext>
                </a:extLst>
              </a:tr>
            </a:tbl>
          </a:graphicData>
        </a:graphic>
      </p:graphicFrame>
      <p:sp>
        <p:nvSpPr>
          <p:cNvPr id="4" name="CuadroTexto 3">
            <a:extLst>
              <a:ext uri="{FF2B5EF4-FFF2-40B4-BE49-F238E27FC236}">
                <a16:creationId xmlns:a16="http://schemas.microsoft.com/office/drawing/2014/main" id="{0E0CCF98-4E28-D962-4283-2D4F13570BA5}"/>
              </a:ext>
            </a:extLst>
          </p:cNvPr>
          <p:cNvSpPr txBox="1"/>
          <p:nvPr/>
        </p:nvSpPr>
        <p:spPr>
          <a:xfrm>
            <a:off x="2771093" y="65273"/>
            <a:ext cx="664464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solidFill>
                  <a:schemeClr val="bg1"/>
                </a:solidFill>
              </a:rPr>
              <a:t>Cuadro de costes finales de la producción y distribución</a:t>
            </a:r>
          </a:p>
        </p:txBody>
      </p:sp>
    </p:spTree>
    <p:extLst>
      <p:ext uri="{BB962C8B-B14F-4D97-AF65-F5344CB8AC3E}">
        <p14:creationId xmlns:p14="http://schemas.microsoft.com/office/powerpoint/2010/main" val="273674096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311655-170D-2019-AAB0-1EAE9A41A83E}"/>
              </a:ext>
            </a:extLst>
          </p:cNvPr>
          <p:cNvSpPr>
            <a:spLocks noGrp="1"/>
          </p:cNvSpPr>
          <p:nvPr>
            <p:ph type="title"/>
          </p:nvPr>
        </p:nvSpPr>
        <p:spPr>
          <a:xfrm>
            <a:off x="6400800" y="484632"/>
            <a:ext cx="5299586" cy="1609344"/>
          </a:xfrm>
          <a:ln>
            <a:noFill/>
          </a:ln>
        </p:spPr>
        <p:txBody>
          <a:bodyPr>
            <a:normAutofit/>
          </a:bodyPr>
          <a:lstStyle/>
          <a:p>
            <a:r>
              <a:rPr lang="es-ES" sz="4000"/>
              <a:t>Planteamiento DEL MODELO MATEMATICO</a:t>
            </a:r>
          </a:p>
        </p:txBody>
      </p:sp>
      <p:pic>
        <p:nvPicPr>
          <p:cNvPr id="5" name="Imagen 5">
            <a:extLst>
              <a:ext uri="{FF2B5EF4-FFF2-40B4-BE49-F238E27FC236}">
                <a16:creationId xmlns:a16="http://schemas.microsoft.com/office/drawing/2014/main" id="{2DCF25F0-4850-F076-106C-6DAD5061362D}"/>
              </a:ext>
            </a:extLst>
          </p:cNvPr>
          <p:cNvPicPr>
            <a:picLocks noChangeAspect="1"/>
          </p:cNvPicPr>
          <p:nvPr/>
        </p:nvPicPr>
        <p:blipFill>
          <a:blip r:embed="rId4"/>
          <a:stretch>
            <a:fillRect/>
          </a:stretch>
        </p:blipFill>
        <p:spPr>
          <a:xfrm>
            <a:off x="924198" y="640080"/>
            <a:ext cx="4330778" cy="5588101"/>
          </a:xfrm>
          <a:prstGeom prst="rect">
            <a:avLst/>
          </a:prstGeom>
        </p:spPr>
      </p:pic>
      <p:sp>
        <p:nvSpPr>
          <p:cNvPr id="3" name="Marcador de contenido 2">
            <a:extLst>
              <a:ext uri="{FF2B5EF4-FFF2-40B4-BE49-F238E27FC236}">
                <a16:creationId xmlns:a16="http://schemas.microsoft.com/office/drawing/2014/main" id="{947F8243-0BCF-6854-87BF-7370E1984028}"/>
              </a:ext>
            </a:extLst>
          </p:cNvPr>
          <p:cNvSpPr>
            <a:spLocks noGrp="1"/>
          </p:cNvSpPr>
          <p:nvPr>
            <p:ph idx="1"/>
          </p:nvPr>
        </p:nvSpPr>
        <p:spPr>
          <a:xfrm>
            <a:off x="6400799" y="2121408"/>
            <a:ext cx="5299585" cy="4050792"/>
          </a:xfrm>
        </p:spPr>
        <p:txBody>
          <a:bodyPr vert="horz" lIns="91440" tIns="45720" rIns="91440" bIns="45720" rtlCol="0" anchor="t">
            <a:normAutofit/>
          </a:bodyPr>
          <a:lstStyle/>
          <a:p>
            <a:r>
              <a:rPr lang="es-ES" sz="1800" dirty="0"/>
              <a:t>El método de optimización elegido es </a:t>
            </a:r>
            <a:r>
              <a:rPr lang="es-ES" sz="1800"/>
              <a:t>a través</a:t>
            </a:r>
            <a:r>
              <a:rPr lang="es-ES" sz="1800" dirty="0"/>
              <a:t> de la programación linear de un sistema de transporte, en el cual me planteo resolver mes a mes la demanda de las 6 ciudades, donde el objetivo es minimizar el costo de transporte sumado al de producción para cada uno de las 30 combinaciones de las plantas de producción a las ciudades destino, sumado al pequeño coste de almacenamiento; cumpliendo con la demanda en base a la capacidad de producción y almacenamiento previamente definida, para ello utilice el método simplex en </a:t>
            </a:r>
            <a:r>
              <a:rPr lang="es-ES" sz="1800" dirty="0" err="1"/>
              <a:t>scipy</a:t>
            </a:r>
            <a:r>
              <a:rPr lang="es-ES" sz="1800" dirty="0"/>
              <a:t> (Python) y manipule los datos con </a:t>
            </a:r>
            <a:r>
              <a:rPr lang="es-ES" sz="1800" dirty="0" err="1"/>
              <a:t>dataframes</a:t>
            </a:r>
            <a:r>
              <a:rPr lang="es-ES" sz="1800" dirty="0"/>
              <a:t> en pandas (Python).</a:t>
            </a:r>
          </a:p>
        </p:txBody>
      </p:sp>
      <p:grpSp>
        <p:nvGrpSpPr>
          <p:cNvPr id="37" name="Group 3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978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2">
            <a:extLst>
              <a:ext uri="{FF2B5EF4-FFF2-40B4-BE49-F238E27FC236}">
                <a16:creationId xmlns:a16="http://schemas.microsoft.com/office/drawing/2014/main" id="{7C6C3D74-DA24-4BA4-B786-AD372B326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27B8F7-ED6E-C220-3D28-82D0815FFEB2}"/>
              </a:ext>
            </a:extLst>
          </p:cNvPr>
          <p:cNvSpPr>
            <a:spLocks noGrp="1"/>
          </p:cNvSpPr>
          <p:nvPr>
            <p:ph type="title"/>
          </p:nvPr>
        </p:nvSpPr>
        <p:spPr>
          <a:xfrm>
            <a:off x="644893" y="484632"/>
            <a:ext cx="5168168" cy="1609344"/>
          </a:xfrm>
        </p:spPr>
        <p:txBody>
          <a:bodyPr>
            <a:normAutofit/>
          </a:bodyPr>
          <a:lstStyle/>
          <a:p>
            <a:r>
              <a:rPr lang="es-ES" sz="3700"/>
              <a:t>DESCRIPCION DEL PROBLEMA: </a:t>
            </a:r>
            <a:br>
              <a:rPr lang="es-ES" sz="3700"/>
            </a:br>
            <a:r>
              <a:rPr lang="es-ES" sz="3700"/>
              <a:t>(Gestión DEL ALMACEN)</a:t>
            </a:r>
          </a:p>
        </p:txBody>
      </p:sp>
      <p:sp>
        <p:nvSpPr>
          <p:cNvPr id="3" name="Marcador de contenido 2">
            <a:extLst>
              <a:ext uri="{FF2B5EF4-FFF2-40B4-BE49-F238E27FC236}">
                <a16:creationId xmlns:a16="http://schemas.microsoft.com/office/drawing/2014/main" id="{92384929-07B6-CF61-685D-267B89E2F9E2}"/>
              </a:ext>
            </a:extLst>
          </p:cNvPr>
          <p:cNvSpPr>
            <a:spLocks noGrp="1"/>
          </p:cNvSpPr>
          <p:nvPr>
            <p:ph idx="1"/>
          </p:nvPr>
        </p:nvSpPr>
        <p:spPr>
          <a:xfrm>
            <a:off x="472365" y="1920125"/>
            <a:ext cx="5168168" cy="4075929"/>
          </a:xfrm>
        </p:spPr>
        <p:txBody>
          <a:bodyPr vert="horz" lIns="91440" tIns="45720" rIns="91440" bIns="45720" rtlCol="0" anchor="t">
            <a:normAutofit fontScale="92500" lnSpcReduction="20000"/>
          </a:bodyPr>
          <a:lstStyle/>
          <a:p>
            <a:r>
              <a:rPr lang="es-ES" sz="1500" dirty="0"/>
              <a:t>El almacén inicial, tanto como el almacén final es configurado manualmente calculando la cantidad de necesaria de almacenamiento para satisfacer la demanda de los meses, para los que no tenemos capacidad de producción suficiente, donde el almacén final de un mes es el almacén inicial del otro mes respectivamente. </a:t>
            </a:r>
          </a:p>
          <a:p>
            <a:pPr>
              <a:buClr>
                <a:srgbClr val="9E3611"/>
              </a:buClr>
            </a:pPr>
            <a:r>
              <a:rPr lang="es-ES" sz="1500" dirty="0"/>
              <a:t>Debido a que el costo de almacenamiento es menor que el costo de producción y el coste de producción es el mismo en todos los meses las combinaciones posibles de almacén inicial y final no modifican el costo total del proceso de forma significativa por lo que su estructuración se orienta a satisfacer la demanda exclusivamente y no a minimizar el costo del almacén</a:t>
            </a:r>
            <a:r>
              <a:rPr lang="es-US" sz="1500" dirty="0"/>
              <a:t>, sin embargo dentro de las dos opciones viables de almacenamiento utilizadas en este modelo la opción A mostrará una insignificante reducción de costes sobre la opción B</a:t>
            </a:r>
            <a:r>
              <a:rPr lang="es-ES" sz="1500" dirty="0"/>
              <a:t>.</a:t>
            </a:r>
          </a:p>
          <a:p>
            <a:pPr>
              <a:buClr>
                <a:srgbClr val="9E3611"/>
              </a:buClr>
            </a:pPr>
            <a:r>
              <a:rPr lang="es-ES" sz="1500" dirty="0"/>
              <a:t>Siendo el costo del proceso de optimización con el almacén B </a:t>
            </a:r>
            <a:r>
              <a:rPr lang="es-ES" sz="1500" dirty="0">
                <a:latin typeface="Rockwell"/>
              </a:rPr>
              <a:t> exactamente </a:t>
            </a:r>
            <a:r>
              <a:rPr lang="es-ES" sz="1500" dirty="0">
                <a:ea typeface="+mn-lt"/>
                <a:cs typeface="+mn-lt"/>
              </a:rPr>
              <a:t>S/. </a:t>
            </a:r>
            <a:r>
              <a:rPr lang="es-ES" sz="1500" dirty="0">
                <a:latin typeface="Consolas"/>
              </a:rPr>
              <a:t>3344289.71 y el costo total con el almacén A S/. 3343790.81.</a:t>
            </a:r>
          </a:p>
          <a:p>
            <a:pPr>
              <a:buClr>
                <a:srgbClr val="9E3611"/>
              </a:buClr>
            </a:pPr>
            <a:r>
              <a:rPr lang="es-ES" sz="1500" dirty="0">
                <a:latin typeface="Consolas"/>
              </a:rPr>
              <a:t>Para el cemento almacenado el coste de distribución es mínimo debido a que se usa exclusivamente para distribuir en la ciudad en la que se almacena.</a:t>
            </a:r>
          </a:p>
        </p:txBody>
      </p:sp>
      <p:sp>
        <p:nvSpPr>
          <p:cNvPr id="42" name="Rectangle 24">
            <a:extLst>
              <a:ext uri="{FF2B5EF4-FFF2-40B4-BE49-F238E27FC236}">
                <a16:creationId xmlns:a16="http://schemas.microsoft.com/office/drawing/2014/main" id="{7D1FB148-4D7B-457F-A67F-C2BAD4F12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6">
            <a:extLst>
              <a:ext uri="{FF2B5EF4-FFF2-40B4-BE49-F238E27FC236}">
                <a16:creationId xmlns:a16="http://schemas.microsoft.com/office/drawing/2014/main" id="{E665CE87-5F9C-404D-9B50-96F359A56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3">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44" name="Rectangle 28">
            <a:extLst>
              <a:ext uri="{FF2B5EF4-FFF2-40B4-BE49-F238E27FC236}">
                <a16:creationId xmlns:a16="http://schemas.microsoft.com/office/drawing/2014/main" id="{0371802C-A7CD-433C-ABA0-639342D1A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0">
            <a:extLst>
              <a:ext uri="{FF2B5EF4-FFF2-40B4-BE49-F238E27FC236}">
                <a16:creationId xmlns:a16="http://schemas.microsoft.com/office/drawing/2014/main" id="{FF2F76FA-A494-4787-A8E1-570B40E80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2330472"/>
            <a:ext cx="3117048" cy="3771945"/>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2">
            <a:extLst>
              <a:ext uri="{FF2B5EF4-FFF2-40B4-BE49-F238E27FC236}">
                <a16:creationId xmlns:a16="http://schemas.microsoft.com/office/drawing/2014/main" id="{98AB9EF1-0BA3-4A79-8876-A30C433AA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769617BC-319A-4D53-A02C-8B2A7D720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7B38F193-77F6-4D8A-9EF8-ED1CA8377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CuadroTexto 7">
            <a:extLst>
              <a:ext uri="{FF2B5EF4-FFF2-40B4-BE49-F238E27FC236}">
                <a16:creationId xmlns:a16="http://schemas.microsoft.com/office/drawing/2014/main" id="{553D2020-500C-F29D-6C53-095554804EB7}"/>
              </a:ext>
            </a:extLst>
          </p:cNvPr>
          <p:cNvSpPr txBox="1"/>
          <p:nvPr/>
        </p:nvSpPr>
        <p:spPr>
          <a:xfrm>
            <a:off x="9001124" y="2444749"/>
            <a:ext cx="2682875"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COSTO DE ALMACENAMIENTO </a:t>
            </a:r>
          </a:p>
        </p:txBody>
      </p:sp>
      <p:graphicFrame>
        <p:nvGraphicFramePr>
          <p:cNvPr id="5" name="Tabla 4">
            <a:extLst>
              <a:ext uri="{FF2B5EF4-FFF2-40B4-BE49-F238E27FC236}">
                <a16:creationId xmlns:a16="http://schemas.microsoft.com/office/drawing/2014/main" id="{4059B868-B6A7-835B-A595-9452772004F5}"/>
              </a:ext>
            </a:extLst>
          </p:cNvPr>
          <p:cNvGraphicFramePr>
            <a:graphicFrameLocks noGrp="1"/>
          </p:cNvGraphicFramePr>
          <p:nvPr>
            <p:extLst>
              <p:ext uri="{D42A27DB-BD31-4B8C-83A1-F6EECF244321}">
                <p14:modId xmlns:p14="http://schemas.microsoft.com/office/powerpoint/2010/main" val="2925224871"/>
              </p:ext>
            </p:extLst>
          </p:nvPr>
        </p:nvGraphicFramePr>
        <p:xfrm>
          <a:off x="8885207" y="3076754"/>
          <a:ext cx="2888407" cy="2651312"/>
        </p:xfrm>
        <a:graphic>
          <a:graphicData uri="http://schemas.openxmlformats.org/drawingml/2006/table">
            <a:tbl>
              <a:tblPr firstRow="1" bandRow="1">
                <a:tableStyleId>{073A0DAA-6AF3-43AB-8588-CEC1D06C72B9}</a:tableStyleId>
              </a:tblPr>
              <a:tblGrid>
                <a:gridCol w="548640">
                  <a:extLst>
                    <a:ext uri="{9D8B030D-6E8A-4147-A177-3AD203B41FA5}">
                      <a16:colId xmlns:a16="http://schemas.microsoft.com/office/drawing/2014/main" val="1603156826"/>
                    </a:ext>
                  </a:extLst>
                </a:gridCol>
                <a:gridCol w="414163">
                  <a:extLst>
                    <a:ext uri="{9D8B030D-6E8A-4147-A177-3AD203B41FA5}">
                      <a16:colId xmlns:a16="http://schemas.microsoft.com/office/drawing/2014/main" val="3757963257"/>
                    </a:ext>
                  </a:extLst>
                </a:gridCol>
                <a:gridCol w="481401">
                  <a:extLst>
                    <a:ext uri="{9D8B030D-6E8A-4147-A177-3AD203B41FA5}">
                      <a16:colId xmlns:a16="http://schemas.microsoft.com/office/drawing/2014/main" val="1784212744"/>
                    </a:ext>
                  </a:extLst>
                </a:gridCol>
                <a:gridCol w="481401">
                  <a:extLst>
                    <a:ext uri="{9D8B030D-6E8A-4147-A177-3AD203B41FA5}">
                      <a16:colId xmlns:a16="http://schemas.microsoft.com/office/drawing/2014/main" val="2826413109"/>
                    </a:ext>
                  </a:extLst>
                </a:gridCol>
                <a:gridCol w="481401">
                  <a:extLst>
                    <a:ext uri="{9D8B030D-6E8A-4147-A177-3AD203B41FA5}">
                      <a16:colId xmlns:a16="http://schemas.microsoft.com/office/drawing/2014/main" val="2547566338"/>
                    </a:ext>
                  </a:extLst>
                </a:gridCol>
                <a:gridCol w="481401">
                  <a:extLst>
                    <a:ext uri="{9D8B030D-6E8A-4147-A177-3AD203B41FA5}">
                      <a16:colId xmlns:a16="http://schemas.microsoft.com/office/drawing/2014/main" val="365956336"/>
                    </a:ext>
                  </a:extLst>
                </a:gridCol>
              </a:tblGrid>
              <a:tr h="387047">
                <a:tc>
                  <a:txBody>
                    <a:bodyPr/>
                    <a:lstStyle/>
                    <a:p>
                      <a:endParaRPr lang="es-ES" sz="600" dirty="0"/>
                    </a:p>
                  </a:txBody>
                  <a:tcPr anchor="ctr"/>
                </a:tc>
                <a:tc>
                  <a:txBody>
                    <a:bodyPr/>
                    <a:lstStyle/>
                    <a:p>
                      <a:r>
                        <a:rPr lang="es-ES" sz="600" dirty="0"/>
                        <a:t>enero</a:t>
                      </a:r>
                    </a:p>
                  </a:txBody>
                  <a:tcPr anchor="ctr"/>
                </a:tc>
                <a:tc>
                  <a:txBody>
                    <a:bodyPr/>
                    <a:lstStyle/>
                    <a:p>
                      <a:r>
                        <a:rPr lang="es-ES" sz="600" dirty="0"/>
                        <a:t>febrero</a:t>
                      </a:r>
                    </a:p>
                  </a:txBody>
                  <a:tcPr anchor="ctr"/>
                </a:tc>
                <a:tc>
                  <a:txBody>
                    <a:bodyPr/>
                    <a:lstStyle/>
                    <a:p>
                      <a:r>
                        <a:rPr lang="es-ES" sz="600" dirty="0"/>
                        <a:t>marzo</a:t>
                      </a:r>
                    </a:p>
                  </a:txBody>
                  <a:tcPr anchor="ctr"/>
                </a:tc>
                <a:tc>
                  <a:txBody>
                    <a:bodyPr/>
                    <a:lstStyle/>
                    <a:p>
                      <a:r>
                        <a:rPr lang="es-ES" sz="600" dirty="0"/>
                        <a:t>abril</a:t>
                      </a:r>
                    </a:p>
                  </a:txBody>
                  <a:tcPr anchor="ctr"/>
                </a:tc>
                <a:tc>
                  <a:txBody>
                    <a:bodyPr/>
                    <a:lstStyle/>
                    <a:p>
                      <a:r>
                        <a:rPr lang="es-ES" sz="600" dirty="0"/>
                        <a:t>mayo</a:t>
                      </a:r>
                    </a:p>
                  </a:txBody>
                  <a:tcPr anchor="ctr"/>
                </a:tc>
                <a:extLst>
                  <a:ext uri="{0D108BD9-81ED-4DB2-BD59-A6C34878D82A}">
                    <a16:rowId xmlns:a16="http://schemas.microsoft.com/office/drawing/2014/main" val="1652377510"/>
                  </a:ext>
                </a:extLst>
              </a:tr>
              <a:tr h="354644">
                <a:tc>
                  <a:txBody>
                    <a:bodyPr/>
                    <a:lstStyle/>
                    <a:p>
                      <a:r>
                        <a:rPr lang="es-ES" sz="600" dirty="0"/>
                        <a:t>Lima</a:t>
                      </a:r>
                    </a:p>
                  </a:txBody>
                  <a:tcPr anchor="ctr"/>
                </a:tc>
                <a:tc>
                  <a:txBody>
                    <a:bodyPr/>
                    <a:lstStyle/>
                    <a:p>
                      <a:r>
                        <a:rPr lang="es-ES" sz="600" dirty="0"/>
                        <a:t>3200.0</a:t>
                      </a:r>
                    </a:p>
                  </a:txBody>
                  <a:tcPr anchor="ctr"/>
                </a:tc>
                <a:tc>
                  <a:txBody>
                    <a:bodyPr/>
                    <a:lstStyle/>
                    <a:p>
                      <a:r>
                        <a:rPr lang="es-ES" sz="600" dirty="0"/>
                        <a:t>0.0</a:t>
                      </a:r>
                    </a:p>
                  </a:txBody>
                  <a:tcPr anchor="ctr"/>
                </a:tc>
                <a:tc>
                  <a:txBody>
                    <a:bodyPr/>
                    <a:lstStyle/>
                    <a:p>
                      <a:r>
                        <a:rPr lang="es-ES" sz="600" dirty="0"/>
                        <a:t>3200.00</a:t>
                      </a:r>
                    </a:p>
                  </a:txBody>
                  <a:tcPr anchor="ctr"/>
                </a:tc>
                <a:tc>
                  <a:txBody>
                    <a:bodyPr/>
                    <a:lstStyle/>
                    <a:p>
                      <a:r>
                        <a:rPr lang="es-ES" sz="600" dirty="0"/>
                        <a:t>800.0</a:t>
                      </a:r>
                    </a:p>
                  </a:txBody>
                  <a:tcPr anchor="ctr"/>
                </a:tc>
                <a:tc>
                  <a:txBody>
                    <a:bodyPr/>
                    <a:lstStyle/>
                    <a:p>
                      <a:r>
                        <a:rPr lang="es-ES" sz="600" dirty="0"/>
                        <a:t>3200.00</a:t>
                      </a:r>
                    </a:p>
                  </a:txBody>
                  <a:tcPr anchor="ctr"/>
                </a:tc>
                <a:extLst>
                  <a:ext uri="{0D108BD9-81ED-4DB2-BD59-A6C34878D82A}">
                    <a16:rowId xmlns:a16="http://schemas.microsoft.com/office/drawing/2014/main" val="1529522213"/>
                  </a:ext>
                </a:extLst>
              </a:tr>
              <a:tr h="354644">
                <a:tc>
                  <a:txBody>
                    <a:bodyPr/>
                    <a:lstStyle/>
                    <a:p>
                      <a:r>
                        <a:rPr lang="es-ES" sz="600" dirty="0"/>
                        <a:t>Arequipa</a:t>
                      </a:r>
                    </a:p>
                  </a:txBody>
                  <a:tcPr anchor="ctr"/>
                </a:tc>
                <a:tc>
                  <a:txBody>
                    <a:bodyPr/>
                    <a:lstStyle/>
                    <a:p>
                      <a:r>
                        <a:rPr lang="es-ES" sz="600" dirty="0"/>
                        <a:t>3600.0</a:t>
                      </a:r>
                    </a:p>
                  </a:txBody>
                  <a:tcPr anchor="ctr"/>
                </a:tc>
                <a:tc>
                  <a:txBody>
                    <a:bodyPr/>
                    <a:lstStyle/>
                    <a:p>
                      <a:r>
                        <a:rPr lang="es-ES" sz="600" dirty="0"/>
                        <a:t>0.0</a:t>
                      </a:r>
                    </a:p>
                  </a:txBody>
                  <a:tcPr anchor="ctr"/>
                </a:tc>
                <a:tc>
                  <a:txBody>
                    <a:bodyPr/>
                    <a:lstStyle/>
                    <a:p>
                      <a:r>
                        <a:rPr lang="es-ES" sz="600" dirty="0"/>
                        <a:t>3130.32</a:t>
                      </a:r>
                    </a:p>
                  </a:txBody>
                  <a:tcPr anchor="ctr"/>
                </a:tc>
                <a:tc>
                  <a:txBody>
                    <a:bodyPr/>
                    <a:lstStyle/>
                    <a:p>
                      <a:r>
                        <a:rPr lang="es-ES" sz="600" dirty="0"/>
                        <a:t>1200.0</a:t>
                      </a:r>
                    </a:p>
                  </a:txBody>
                  <a:tcPr anchor="ctr"/>
                </a:tc>
                <a:tc>
                  <a:txBody>
                    <a:bodyPr/>
                    <a:lstStyle/>
                    <a:p>
                      <a:r>
                        <a:rPr lang="es-ES" sz="600" dirty="0"/>
                        <a:t>5010.78</a:t>
                      </a:r>
                    </a:p>
                  </a:txBody>
                  <a:tcPr anchor="ctr"/>
                </a:tc>
                <a:extLst>
                  <a:ext uri="{0D108BD9-81ED-4DB2-BD59-A6C34878D82A}">
                    <a16:rowId xmlns:a16="http://schemas.microsoft.com/office/drawing/2014/main" val="645129336"/>
                  </a:ext>
                </a:extLst>
              </a:tr>
              <a:tr h="354644">
                <a:tc>
                  <a:txBody>
                    <a:bodyPr/>
                    <a:lstStyle/>
                    <a:p>
                      <a:r>
                        <a:rPr lang="es-ES" sz="600" dirty="0"/>
                        <a:t>Cusco</a:t>
                      </a:r>
                    </a:p>
                  </a:txBody>
                  <a:tcPr anchor="ctr"/>
                </a:tc>
                <a:tc>
                  <a:txBody>
                    <a:bodyPr/>
                    <a:lstStyle/>
                    <a:p>
                      <a:r>
                        <a:rPr lang="es-ES" sz="600" dirty="0"/>
                        <a:t>0.0</a:t>
                      </a:r>
                    </a:p>
                  </a:txBody>
                  <a:tcPr anchor="ctr"/>
                </a:tc>
                <a:tc>
                  <a:txBody>
                    <a:bodyPr/>
                    <a:lstStyle/>
                    <a:p>
                      <a:r>
                        <a:rPr lang="es-ES" sz="600" dirty="0"/>
                        <a:t>0.0</a:t>
                      </a:r>
                    </a:p>
                  </a:txBody>
                  <a:tcPr anchor="ctr"/>
                </a:tc>
                <a:tc>
                  <a:txBody>
                    <a:bodyPr/>
                    <a:lstStyle/>
                    <a:p>
                      <a:r>
                        <a:rPr lang="es-ES" sz="600" dirty="0"/>
                        <a:t>0.00</a:t>
                      </a:r>
                    </a:p>
                  </a:txBody>
                  <a:tcPr anchor="ctr"/>
                </a:tc>
                <a:tc>
                  <a:txBody>
                    <a:bodyPr/>
                    <a:lstStyle/>
                    <a:p>
                      <a:r>
                        <a:rPr lang="es-ES" sz="600" dirty="0"/>
                        <a:t>0.0</a:t>
                      </a:r>
                    </a:p>
                  </a:txBody>
                  <a:tcPr anchor="ctr"/>
                </a:tc>
                <a:tc>
                  <a:txBody>
                    <a:bodyPr/>
                    <a:lstStyle/>
                    <a:p>
                      <a:r>
                        <a:rPr lang="es-ES" sz="600" dirty="0"/>
                        <a:t>0.00</a:t>
                      </a:r>
                    </a:p>
                  </a:txBody>
                  <a:tcPr anchor="ctr"/>
                </a:tc>
                <a:extLst>
                  <a:ext uri="{0D108BD9-81ED-4DB2-BD59-A6C34878D82A}">
                    <a16:rowId xmlns:a16="http://schemas.microsoft.com/office/drawing/2014/main" val="3897302050"/>
                  </a:ext>
                </a:extLst>
              </a:tr>
              <a:tr h="354644">
                <a:tc>
                  <a:txBody>
                    <a:bodyPr/>
                    <a:lstStyle/>
                    <a:p>
                      <a:r>
                        <a:rPr lang="es-ES" sz="600" dirty="0"/>
                        <a:t>Trujillo</a:t>
                      </a:r>
                    </a:p>
                  </a:txBody>
                  <a:tcPr anchor="ctr"/>
                </a:tc>
                <a:tc>
                  <a:txBody>
                    <a:bodyPr/>
                    <a:lstStyle/>
                    <a:p>
                      <a:r>
                        <a:rPr lang="es-ES" sz="600" dirty="0"/>
                        <a:t>0.0</a:t>
                      </a:r>
                    </a:p>
                  </a:txBody>
                  <a:tcPr anchor="ctr"/>
                </a:tc>
                <a:tc>
                  <a:txBody>
                    <a:bodyPr/>
                    <a:lstStyle/>
                    <a:p>
                      <a:r>
                        <a:rPr lang="es-ES" sz="600" dirty="0"/>
                        <a:t>0.0</a:t>
                      </a:r>
                    </a:p>
                  </a:txBody>
                  <a:tcPr anchor="ctr"/>
                </a:tc>
                <a:tc>
                  <a:txBody>
                    <a:bodyPr/>
                    <a:lstStyle/>
                    <a:p>
                      <a:r>
                        <a:rPr lang="es-ES" sz="600" dirty="0"/>
                        <a:t>0.00</a:t>
                      </a:r>
                    </a:p>
                  </a:txBody>
                  <a:tcPr anchor="ctr"/>
                </a:tc>
                <a:tc>
                  <a:txBody>
                    <a:bodyPr/>
                    <a:lstStyle/>
                    <a:p>
                      <a:r>
                        <a:rPr lang="es-ES" sz="600" dirty="0"/>
                        <a:t>0.0</a:t>
                      </a:r>
                    </a:p>
                  </a:txBody>
                  <a:tcPr anchor="ctr"/>
                </a:tc>
                <a:tc>
                  <a:txBody>
                    <a:bodyPr/>
                    <a:lstStyle/>
                    <a:p>
                      <a:r>
                        <a:rPr lang="es-ES" sz="600" dirty="0"/>
                        <a:t>0.00</a:t>
                      </a:r>
                    </a:p>
                  </a:txBody>
                  <a:tcPr anchor="ctr"/>
                </a:tc>
                <a:extLst>
                  <a:ext uri="{0D108BD9-81ED-4DB2-BD59-A6C34878D82A}">
                    <a16:rowId xmlns:a16="http://schemas.microsoft.com/office/drawing/2014/main" val="3656665248"/>
                  </a:ext>
                </a:extLst>
              </a:tr>
              <a:tr h="491045">
                <a:tc>
                  <a:txBody>
                    <a:bodyPr/>
                    <a:lstStyle/>
                    <a:p>
                      <a:r>
                        <a:rPr lang="es-ES" sz="600" dirty="0"/>
                        <a:t>Huancayo</a:t>
                      </a:r>
                    </a:p>
                  </a:txBody>
                  <a:tcPr anchor="ctr"/>
                </a:tc>
                <a:tc>
                  <a:txBody>
                    <a:bodyPr/>
                    <a:lstStyle/>
                    <a:p>
                      <a:r>
                        <a:rPr lang="es-ES" sz="600" dirty="0"/>
                        <a:t>0.0</a:t>
                      </a:r>
                    </a:p>
                  </a:txBody>
                  <a:tcPr anchor="ctr"/>
                </a:tc>
                <a:tc>
                  <a:txBody>
                    <a:bodyPr/>
                    <a:lstStyle/>
                    <a:p>
                      <a:r>
                        <a:rPr lang="es-ES" sz="600" dirty="0"/>
                        <a:t>0.0</a:t>
                      </a:r>
                    </a:p>
                  </a:txBody>
                  <a:tcPr anchor="ctr"/>
                </a:tc>
                <a:tc>
                  <a:txBody>
                    <a:bodyPr/>
                    <a:lstStyle/>
                    <a:p>
                      <a:r>
                        <a:rPr lang="es-ES" sz="600" dirty="0"/>
                        <a:t>0.00</a:t>
                      </a:r>
                    </a:p>
                  </a:txBody>
                  <a:tcPr anchor="ctr"/>
                </a:tc>
                <a:tc>
                  <a:txBody>
                    <a:bodyPr/>
                    <a:lstStyle/>
                    <a:p>
                      <a:r>
                        <a:rPr lang="es-ES" sz="600" dirty="0"/>
                        <a:t>0.0</a:t>
                      </a:r>
                    </a:p>
                  </a:txBody>
                  <a:tcPr anchor="ctr"/>
                </a:tc>
                <a:tc>
                  <a:txBody>
                    <a:bodyPr/>
                    <a:lstStyle/>
                    <a:p>
                      <a:r>
                        <a:rPr lang="es-ES" sz="600" dirty="0"/>
                        <a:t>0.00</a:t>
                      </a:r>
                    </a:p>
                  </a:txBody>
                  <a:tcPr anchor="ctr"/>
                </a:tc>
                <a:extLst>
                  <a:ext uri="{0D108BD9-81ED-4DB2-BD59-A6C34878D82A}">
                    <a16:rowId xmlns:a16="http://schemas.microsoft.com/office/drawing/2014/main" val="3405142488"/>
                  </a:ext>
                </a:extLst>
              </a:tr>
              <a:tr h="354644">
                <a:tc>
                  <a:txBody>
                    <a:bodyPr/>
                    <a:lstStyle/>
                    <a:p>
                      <a:r>
                        <a:rPr lang="es-ES" sz="600" dirty="0"/>
                        <a:t>Piura</a:t>
                      </a:r>
                    </a:p>
                  </a:txBody>
                  <a:tcPr anchor="ctr"/>
                </a:tc>
                <a:tc>
                  <a:txBody>
                    <a:bodyPr/>
                    <a:lstStyle/>
                    <a:p>
                      <a:r>
                        <a:rPr lang="es-ES" sz="600" dirty="0"/>
                        <a:t>0.0</a:t>
                      </a:r>
                    </a:p>
                  </a:txBody>
                  <a:tcPr anchor="ctr"/>
                </a:tc>
                <a:tc>
                  <a:txBody>
                    <a:bodyPr/>
                    <a:lstStyle/>
                    <a:p>
                      <a:r>
                        <a:rPr lang="es-ES" sz="600" dirty="0"/>
                        <a:t>0.0</a:t>
                      </a:r>
                    </a:p>
                  </a:txBody>
                  <a:tcPr anchor="ctr"/>
                </a:tc>
                <a:tc>
                  <a:txBody>
                    <a:bodyPr/>
                    <a:lstStyle/>
                    <a:p>
                      <a:r>
                        <a:rPr lang="es-ES" sz="600" dirty="0"/>
                        <a:t>0.00</a:t>
                      </a:r>
                    </a:p>
                  </a:txBody>
                  <a:tcPr anchor="ctr"/>
                </a:tc>
                <a:tc>
                  <a:txBody>
                    <a:bodyPr/>
                    <a:lstStyle/>
                    <a:p>
                      <a:r>
                        <a:rPr lang="es-ES" sz="600" dirty="0"/>
                        <a:t>0.0</a:t>
                      </a:r>
                    </a:p>
                  </a:txBody>
                  <a:tcPr anchor="ctr"/>
                </a:tc>
                <a:tc>
                  <a:txBody>
                    <a:bodyPr/>
                    <a:lstStyle/>
                    <a:p>
                      <a:r>
                        <a:rPr lang="es-ES" sz="600" dirty="0"/>
                        <a:t>0.0</a:t>
                      </a:r>
                    </a:p>
                  </a:txBody>
                  <a:tcPr anchor="ctr"/>
                </a:tc>
                <a:extLst>
                  <a:ext uri="{0D108BD9-81ED-4DB2-BD59-A6C34878D82A}">
                    <a16:rowId xmlns:a16="http://schemas.microsoft.com/office/drawing/2014/main" val="1360364768"/>
                  </a:ext>
                </a:extLst>
              </a:tr>
            </a:tbl>
          </a:graphicData>
        </a:graphic>
      </p:graphicFrame>
      <p:graphicFrame>
        <p:nvGraphicFramePr>
          <p:cNvPr id="11" name="Tabla 10">
            <a:extLst>
              <a:ext uri="{FF2B5EF4-FFF2-40B4-BE49-F238E27FC236}">
                <a16:creationId xmlns:a16="http://schemas.microsoft.com/office/drawing/2014/main" id="{6FFA2EFE-0B9E-18B6-92F8-FD6F6206C0A6}"/>
              </a:ext>
            </a:extLst>
          </p:cNvPr>
          <p:cNvGraphicFramePr>
            <a:graphicFrameLocks noGrp="1"/>
          </p:cNvGraphicFramePr>
          <p:nvPr>
            <p:extLst>
              <p:ext uri="{D42A27DB-BD31-4B8C-83A1-F6EECF244321}">
                <p14:modId xmlns:p14="http://schemas.microsoft.com/office/powerpoint/2010/main" val="526486636"/>
              </p:ext>
            </p:extLst>
          </p:nvPr>
        </p:nvGraphicFramePr>
        <p:xfrm>
          <a:off x="5781523" y="3967237"/>
          <a:ext cx="2805623" cy="1716135"/>
        </p:xfrm>
        <a:graphic>
          <a:graphicData uri="http://schemas.openxmlformats.org/drawingml/2006/table">
            <a:tbl>
              <a:tblPr firstRow="1" bandRow="1">
                <a:tableStyleId>{073A0DAA-6AF3-43AB-8588-CEC1D06C72B9}</a:tableStyleId>
              </a:tblPr>
              <a:tblGrid>
                <a:gridCol w="544285">
                  <a:extLst>
                    <a:ext uri="{9D8B030D-6E8A-4147-A177-3AD203B41FA5}">
                      <a16:colId xmlns:a16="http://schemas.microsoft.com/office/drawing/2014/main" val="110910110"/>
                    </a:ext>
                  </a:extLst>
                </a:gridCol>
                <a:gridCol w="447523">
                  <a:extLst>
                    <a:ext uri="{9D8B030D-6E8A-4147-A177-3AD203B41FA5}">
                      <a16:colId xmlns:a16="http://schemas.microsoft.com/office/drawing/2014/main" val="4272178662"/>
                    </a:ext>
                  </a:extLst>
                </a:gridCol>
                <a:gridCol w="471714">
                  <a:extLst>
                    <a:ext uri="{9D8B030D-6E8A-4147-A177-3AD203B41FA5}">
                      <a16:colId xmlns:a16="http://schemas.microsoft.com/office/drawing/2014/main" val="2107043236"/>
                    </a:ext>
                  </a:extLst>
                </a:gridCol>
                <a:gridCol w="546302">
                  <a:extLst>
                    <a:ext uri="{9D8B030D-6E8A-4147-A177-3AD203B41FA5}">
                      <a16:colId xmlns:a16="http://schemas.microsoft.com/office/drawing/2014/main" val="1444413045"/>
                    </a:ext>
                  </a:extLst>
                </a:gridCol>
                <a:gridCol w="400856">
                  <a:extLst>
                    <a:ext uri="{9D8B030D-6E8A-4147-A177-3AD203B41FA5}">
                      <a16:colId xmlns:a16="http://schemas.microsoft.com/office/drawing/2014/main" val="3017302631"/>
                    </a:ext>
                  </a:extLst>
                </a:gridCol>
                <a:gridCol w="394943">
                  <a:extLst>
                    <a:ext uri="{9D8B030D-6E8A-4147-A177-3AD203B41FA5}">
                      <a16:colId xmlns:a16="http://schemas.microsoft.com/office/drawing/2014/main" val="2351965001"/>
                    </a:ext>
                  </a:extLst>
                </a:gridCol>
              </a:tblGrid>
              <a:tr h="361293">
                <a:tc>
                  <a:txBody>
                    <a:bodyPr/>
                    <a:lstStyle/>
                    <a:p>
                      <a:endParaRPr lang="es-ES" sz="600" dirty="0"/>
                    </a:p>
                  </a:txBody>
                  <a:tcPr anchor="ctr"/>
                </a:tc>
                <a:tc>
                  <a:txBody>
                    <a:bodyPr/>
                    <a:lstStyle/>
                    <a:p>
                      <a:r>
                        <a:rPr lang="es-ES" sz="600" dirty="0"/>
                        <a:t>enero</a:t>
                      </a:r>
                    </a:p>
                  </a:txBody>
                  <a:tcPr anchor="ctr"/>
                </a:tc>
                <a:tc>
                  <a:txBody>
                    <a:bodyPr/>
                    <a:lstStyle/>
                    <a:p>
                      <a:r>
                        <a:rPr lang="es-ES" sz="600" dirty="0"/>
                        <a:t>febrero</a:t>
                      </a:r>
                    </a:p>
                  </a:txBody>
                  <a:tcPr anchor="ctr"/>
                </a:tc>
                <a:tc>
                  <a:txBody>
                    <a:bodyPr/>
                    <a:lstStyle/>
                    <a:p>
                      <a:r>
                        <a:rPr lang="es-ES" sz="600" dirty="0"/>
                        <a:t>marzo</a:t>
                      </a:r>
                    </a:p>
                  </a:txBody>
                  <a:tcPr anchor="ctr"/>
                </a:tc>
                <a:tc>
                  <a:txBody>
                    <a:bodyPr/>
                    <a:lstStyle/>
                    <a:p>
                      <a:r>
                        <a:rPr lang="es-ES" sz="600" dirty="0"/>
                        <a:t>abril</a:t>
                      </a:r>
                    </a:p>
                  </a:txBody>
                  <a:tcPr anchor="ctr"/>
                </a:tc>
                <a:tc>
                  <a:txBody>
                    <a:bodyPr/>
                    <a:lstStyle/>
                    <a:p>
                      <a:r>
                        <a:rPr lang="es-ES" sz="600" dirty="0"/>
                        <a:t>mayo</a:t>
                      </a:r>
                    </a:p>
                  </a:txBody>
                  <a:tcPr anchor="ctr"/>
                </a:tc>
                <a:extLst>
                  <a:ext uri="{0D108BD9-81ED-4DB2-BD59-A6C34878D82A}">
                    <a16:rowId xmlns:a16="http://schemas.microsoft.com/office/drawing/2014/main" val="1303698964"/>
                  </a:ext>
                </a:extLst>
              </a:tr>
              <a:tr h="203226">
                <a:tc>
                  <a:txBody>
                    <a:bodyPr/>
                    <a:lstStyle/>
                    <a:p>
                      <a:r>
                        <a:rPr lang="es-ES" sz="600" dirty="0"/>
                        <a:t>Lima</a:t>
                      </a:r>
                    </a:p>
                  </a:txBody>
                  <a:tcPr anchor="ctr"/>
                </a:tc>
                <a:tc>
                  <a:txBody>
                    <a:bodyPr/>
                    <a:lstStyle/>
                    <a:p>
                      <a:r>
                        <a:rPr lang="es-ES" sz="600" dirty="0"/>
                        <a:t>40000</a:t>
                      </a:r>
                    </a:p>
                  </a:txBody>
                  <a:tcPr anchor="ctr"/>
                </a:tc>
                <a:tc>
                  <a:txBody>
                    <a:bodyPr/>
                    <a:lstStyle/>
                    <a:p>
                      <a:r>
                        <a:rPr lang="es-ES" sz="600" dirty="0"/>
                        <a:t>0</a:t>
                      </a:r>
                    </a:p>
                  </a:txBody>
                  <a:tcPr anchor="ctr"/>
                </a:tc>
                <a:tc>
                  <a:txBody>
                    <a:bodyPr/>
                    <a:lstStyle/>
                    <a:p>
                      <a:r>
                        <a:rPr lang="es-ES" sz="600" dirty="0"/>
                        <a:t>40000</a:t>
                      </a:r>
                    </a:p>
                  </a:txBody>
                  <a:tcPr anchor="ctr"/>
                </a:tc>
                <a:tc>
                  <a:txBody>
                    <a:bodyPr/>
                    <a:lstStyle/>
                    <a:p>
                      <a:r>
                        <a:rPr lang="es-ES" sz="600" dirty="0"/>
                        <a:t>10000</a:t>
                      </a:r>
                    </a:p>
                  </a:txBody>
                  <a:tcPr anchor="ctr"/>
                </a:tc>
                <a:tc>
                  <a:txBody>
                    <a:bodyPr/>
                    <a:lstStyle/>
                    <a:p>
                      <a:r>
                        <a:rPr lang="es-ES" sz="600" dirty="0"/>
                        <a:t>40000</a:t>
                      </a:r>
                    </a:p>
                  </a:txBody>
                  <a:tcPr anchor="ctr"/>
                </a:tc>
                <a:extLst>
                  <a:ext uri="{0D108BD9-81ED-4DB2-BD59-A6C34878D82A}">
                    <a16:rowId xmlns:a16="http://schemas.microsoft.com/office/drawing/2014/main" val="4036336424"/>
                  </a:ext>
                </a:extLst>
              </a:tr>
              <a:tr h="270969">
                <a:tc>
                  <a:txBody>
                    <a:bodyPr/>
                    <a:lstStyle/>
                    <a:p>
                      <a:r>
                        <a:rPr lang="es-ES" sz="600" dirty="0"/>
                        <a:t>Arequipa</a:t>
                      </a:r>
                    </a:p>
                  </a:txBody>
                  <a:tcPr anchor="ctr"/>
                </a:tc>
                <a:tc>
                  <a:txBody>
                    <a:bodyPr/>
                    <a:lstStyle/>
                    <a:p>
                      <a:r>
                        <a:rPr lang="es-ES" sz="600" dirty="0"/>
                        <a:t>60000</a:t>
                      </a:r>
                    </a:p>
                  </a:txBody>
                  <a:tcPr anchor="ctr"/>
                </a:tc>
                <a:tc>
                  <a:txBody>
                    <a:bodyPr/>
                    <a:lstStyle/>
                    <a:p>
                      <a:r>
                        <a:rPr lang="es-ES" sz="600" dirty="0"/>
                        <a:t>0</a:t>
                      </a:r>
                    </a:p>
                  </a:txBody>
                  <a:tcPr anchor="ctr"/>
                </a:tc>
                <a:tc>
                  <a:txBody>
                    <a:bodyPr/>
                    <a:lstStyle/>
                    <a:p>
                      <a:r>
                        <a:rPr lang="es-ES" sz="600" dirty="0"/>
                        <a:t>52172</a:t>
                      </a:r>
                    </a:p>
                  </a:txBody>
                  <a:tcPr anchor="ctr"/>
                </a:tc>
                <a:tc>
                  <a:txBody>
                    <a:bodyPr/>
                    <a:lstStyle/>
                    <a:p>
                      <a:r>
                        <a:rPr lang="es-ES" sz="600" dirty="0"/>
                        <a:t>20000</a:t>
                      </a:r>
                    </a:p>
                  </a:txBody>
                  <a:tcPr anchor="ctr"/>
                </a:tc>
                <a:tc>
                  <a:txBody>
                    <a:bodyPr/>
                    <a:lstStyle/>
                    <a:p>
                      <a:r>
                        <a:rPr lang="es-ES" sz="600" dirty="0"/>
                        <a:t>83513</a:t>
                      </a:r>
                    </a:p>
                  </a:txBody>
                  <a:tcPr anchor="ctr"/>
                </a:tc>
                <a:extLst>
                  <a:ext uri="{0D108BD9-81ED-4DB2-BD59-A6C34878D82A}">
                    <a16:rowId xmlns:a16="http://schemas.microsoft.com/office/drawing/2014/main" val="2758181079"/>
                  </a:ext>
                </a:extLst>
              </a:tr>
              <a:tr h="203226">
                <a:tc>
                  <a:txBody>
                    <a:bodyPr/>
                    <a:lstStyle/>
                    <a:p>
                      <a:r>
                        <a:rPr lang="es-ES" sz="600" dirty="0"/>
                        <a:t>Cusco</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1630991787"/>
                  </a:ext>
                </a:extLst>
              </a:tr>
              <a:tr h="203226">
                <a:tc>
                  <a:txBody>
                    <a:bodyPr/>
                    <a:lstStyle/>
                    <a:p>
                      <a:r>
                        <a:rPr lang="es-ES" sz="600" dirty="0"/>
                        <a:t>Trujillo</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4150973688"/>
                  </a:ext>
                </a:extLst>
              </a:tr>
              <a:tr h="270969">
                <a:tc>
                  <a:txBody>
                    <a:bodyPr/>
                    <a:lstStyle/>
                    <a:p>
                      <a:r>
                        <a:rPr lang="es-ES" sz="600" dirty="0"/>
                        <a:t>Huancayo</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2361488531"/>
                  </a:ext>
                </a:extLst>
              </a:tr>
              <a:tr h="203226">
                <a:tc>
                  <a:txBody>
                    <a:bodyPr/>
                    <a:lstStyle/>
                    <a:p>
                      <a:r>
                        <a:rPr lang="es-ES" sz="600" dirty="0"/>
                        <a:t>Piura</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3160375598"/>
                  </a:ext>
                </a:extLst>
              </a:tr>
            </a:tbl>
          </a:graphicData>
        </a:graphic>
      </p:graphicFrame>
      <p:sp>
        <p:nvSpPr>
          <p:cNvPr id="14" name="CuadroTexto 13">
            <a:extLst>
              <a:ext uri="{FF2B5EF4-FFF2-40B4-BE49-F238E27FC236}">
                <a16:creationId xmlns:a16="http://schemas.microsoft.com/office/drawing/2014/main" id="{28512BAA-4144-3FE4-2F6C-AF08351020C6}"/>
              </a:ext>
            </a:extLst>
          </p:cNvPr>
          <p:cNvSpPr txBox="1"/>
          <p:nvPr/>
        </p:nvSpPr>
        <p:spPr>
          <a:xfrm flipH="1">
            <a:off x="6364363" y="3424463"/>
            <a:ext cx="2167314"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Almacén Inicial </a:t>
            </a:r>
          </a:p>
        </p:txBody>
      </p:sp>
      <p:graphicFrame>
        <p:nvGraphicFramePr>
          <p:cNvPr id="16" name="Tabla 15">
            <a:extLst>
              <a:ext uri="{FF2B5EF4-FFF2-40B4-BE49-F238E27FC236}">
                <a16:creationId xmlns:a16="http://schemas.microsoft.com/office/drawing/2014/main" id="{936EEFAB-3E45-9C04-17F5-0D44F8571966}"/>
              </a:ext>
            </a:extLst>
          </p:cNvPr>
          <p:cNvGraphicFramePr>
            <a:graphicFrameLocks noGrp="1"/>
          </p:cNvGraphicFramePr>
          <p:nvPr>
            <p:extLst>
              <p:ext uri="{D42A27DB-BD31-4B8C-83A1-F6EECF244321}">
                <p14:modId xmlns:p14="http://schemas.microsoft.com/office/powerpoint/2010/main" val="3236427149"/>
              </p:ext>
            </p:extLst>
          </p:nvPr>
        </p:nvGraphicFramePr>
        <p:xfrm>
          <a:off x="5762582" y="1199710"/>
          <a:ext cx="2818100" cy="1280160"/>
        </p:xfrm>
        <a:graphic>
          <a:graphicData uri="http://schemas.openxmlformats.org/drawingml/2006/table">
            <a:tbl>
              <a:tblPr firstRow="1" bandRow="1">
                <a:tableStyleId>{073A0DAA-6AF3-43AB-8588-CEC1D06C72B9}</a:tableStyleId>
              </a:tblPr>
              <a:tblGrid>
                <a:gridCol w="556378">
                  <a:extLst>
                    <a:ext uri="{9D8B030D-6E8A-4147-A177-3AD203B41FA5}">
                      <a16:colId xmlns:a16="http://schemas.microsoft.com/office/drawing/2014/main" val="3282697"/>
                    </a:ext>
                  </a:extLst>
                </a:gridCol>
                <a:gridCol w="447523">
                  <a:extLst>
                    <a:ext uri="{9D8B030D-6E8A-4147-A177-3AD203B41FA5}">
                      <a16:colId xmlns:a16="http://schemas.microsoft.com/office/drawing/2014/main" val="1278557986"/>
                    </a:ext>
                  </a:extLst>
                </a:gridCol>
                <a:gridCol w="483808">
                  <a:extLst>
                    <a:ext uri="{9D8B030D-6E8A-4147-A177-3AD203B41FA5}">
                      <a16:colId xmlns:a16="http://schemas.microsoft.com/office/drawing/2014/main" val="4203365950"/>
                    </a:ext>
                  </a:extLst>
                </a:gridCol>
                <a:gridCol w="465624">
                  <a:extLst>
                    <a:ext uri="{9D8B030D-6E8A-4147-A177-3AD203B41FA5}">
                      <a16:colId xmlns:a16="http://schemas.microsoft.com/office/drawing/2014/main" val="902283483"/>
                    </a:ext>
                  </a:extLst>
                </a:gridCol>
                <a:gridCol w="426720">
                  <a:extLst>
                    <a:ext uri="{9D8B030D-6E8A-4147-A177-3AD203B41FA5}">
                      <a16:colId xmlns:a16="http://schemas.microsoft.com/office/drawing/2014/main" val="1510928"/>
                    </a:ext>
                  </a:extLst>
                </a:gridCol>
                <a:gridCol w="438047">
                  <a:extLst>
                    <a:ext uri="{9D8B030D-6E8A-4147-A177-3AD203B41FA5}">
                      <a16:colId xmlns:a16="http://schemas.microsoft.com/office/drawing/2014/main" val="1151560422"/>
                    </a:ext>
                  </a:extLst>
                </a:gridCol>
              </a:tblGrid>
              <a:tr h="0">
                <a:tc>
                  <a:txBody>
                    <a:bodyPr/>
                    <a:lstStyle/>
                    <a:p>
                      <a:endParaRPr lang="es-ES" sz="600" dirty="0"/>
                    </a:p>
                  </a:txBody>
                  <a:tcPr anchor="ctr"/>
                </a:tc>
                <a:tc>
                  <a:txBody>
                    <a:bodyPr/>
                    <a:lstStyle/>
                    <a:p>
                      <a:r>
                        <a:rPr lang="es-ES" sz="600" dirty="0"/>
                        <a:t>enero</a:t>
                      </a:r>
                    </a:p>
                  </a:txBody>
                  <a:tcPr anchor="ctr"/>
                </a:tc>
                <a:tc>
                  <a:txBody>
                    <a:bodyPr/>
                    <a:lstStyle/>
                    <a:p>
                      <a:r>
                        <a:rPr lang="es-ES" sz="600" dirty="0"/>
                        <a:t>febrero</a:t>
                      </a:r>
                    </a:p>
                  </a:txBody>
                  <a:tcPr anchor="ctr"/>
                </a:tc>
                <a:tc>
                  <a:txBody>
                    <a:bodyPr/>
                    <a:lstStyle/>
                    <a:p>
                      <a:r>
                        <a:rPr lang="es-ES" sz="600" dirty="0"/>
                        <a:t>marzo</a:t>
                      </a:r>
                    </a:p>
                  </a:txBody>
                  <a:tcPr anchor="ctr"/>
                </a:tc>
                <a:tc>
                  <a:txBody>
                    <a:bodyPr/>
                    <a:lstStyle/>
                    <a:p>
                      <a:r>
                        <a:rPr lang="es-ES" sz="600" dirty="0"/>
                        <a:t>abril</a:t>
                      </a:r>
                    </a:p>
                  </a:txBody>
                  <a:tcPr anchor="ctr"/>
                </a:tc>
                <a:tc>
                  <a:txBody>
                    <a:bodyPr/>
                    <a:lstStyle/>
                    <a:p>
                      <a:r>
                        <a:rPr lang="es-ES" sz="600" dirty="0"/>
                        <a:t>mayo</a:t>
                      </a:r>
                    </a:p>
                  </a:txBody>
                  <a:tcPr anchor="ctr"/>
                </a:tc>
                <a:extLst>
                  <a:ext uri="{0D108BD9-81ED-4DB2-BD59-A6C34878D82A}">
                    <a16:rowId xmlns:a16="http://schemas.microsoft.com/office/drawing/2014/main" val="4065401576"/>
                  </a:ext>
                </a:extLst>
              </a:tr>
              <a:tr h="0">
                <a:tc>
                  <a:txBody>
                    <a:bodyPr/>
                    <a:lstStyle/>
                    <a:p>
                      <a:r>
                        <a:rPr lang="es-ES" sz="600" dirty="0"/>
                        <a:t>Lima</a:t>
                      </a:r>
                    </a:p>
                  </a:txBody>
                  <a:tcPr anchor="ctr"/>
                </a:tc>
                <a:tc>
                  <a:txBody>
                    <a:bodyPr/>
                    <a:lstStyle/>
                    <a:p>
                      <a:r>
                        <a:rPr lang="es-ES" sz="600" dirty="0"/>
                        <a:t>0</a:t>
                      </a:r>
                    </a:p>
                  </a:txBody>
                  <a:tcPr anchor="ctr"/>
                </a:tc>
                <a:tc>
                  <a:txBody>
                    <a:bodyPr/>
                    <a:lstStyle/>
                    <a:p>
                      <a:r>
                        <a:rPr lang="es-ES" sz="600" dirty="0"/>
                        <a:t>40000</a:t>
                      </a:r>
                    </a:p>
                  </a:txBody>
                  <a:tcPr anchor="ctr"/>
                </a:tc>
                <a:tc>
                  <a:txBody>
                    <a:bodyPr/>
                    <a:lstStyle/>
                    <a:p>
                      <a:r>
                        <a:rPr lang="es-ES" sz="600" dirty="0"/>
                        <a:t>10000</a:t>
                      </a:r>
                    </a:p>
                  </a:txBody>
                  <a:tcPr anchor="ctr"/>
                </a:tc>
                <a:tc>
                  <a:txBody>
                    <a:bodyPr/>
                    <a:lstStyle/>
                    <a:p>
                      <a:r>
                        <a:rPr lang="es-ES" sz="600" dirty="0"/>
                        <a:t>40000</a:t>
                      </a:r>
                    </a:p>
                  </a:txBody>
                  <a:tcPr anchor="ctr"/>
                </a:tc>
                <a:tc>
                  <a:txBody>
                    <a:bodyPr/>
                    <a:lstStyle/>
                    <a:p>
                      <a:r>
                        <a:rPr lang="es-ES" sz="600" dirty="0"/>
                        <a:t>0</a:t>
                      </a:r>
                    </a:p>
                  </a:txBody>
                  <a:tcPr anchor="ctr"/>
                </a:tc>
                <a:extLst>
                  <a:ext uri="{0D108BD9-81ED-4DB2-BD59-A6C34878D82A}">
                    <a16:rowId xmlns:a16="http://schemas.microsoft.com/office/drawing/2014/main" val="3496509281"/>
                  </a:ext>
                </a:extLst>
              </a:tr>
              <a:tr h="0">
                <a:tc>
                  <a:txBody>
                    <a:bodyPr/>
                    <a:lstStyle/>
                    <a:p>
                      <a:r>
                        <a:rPr lang="es-ES" sz="600" dirty="0"/>
                        <a:t>Arequipa</a:t>
                      </a:r>
                    </a:p>
                  </a:txBody>
                  <a:tcPr anchor="ctr"/>
                </a:tc>
                <a:tc>
                  <a:txBody>
                    <a:bodyPr/>
                    <a:lstStyle/>
                    <a:p>
                      <a:r>
                        <a:rPr lang="es-ES" sz="600" dirty="0"/>
                        <a:t>0</a:t>
                      </a:r>
                    </a:p>
                  </a:txBody>
                  <a:tcPr anchor="ctr"/>
                </a:tc>
                <a:tc>
                  <a:txBody>
                    <a:bodyPr/>
                    <a:lstStyle/>
                    <a:p>
                      <a:r>
                        <a:rPr lang="es-ES" sz="600" dirty="0"/>
                        <a:t>52172</a:t>
                      </a:r>
                    </a:p>
                  </a:txBody>
                  <a:tcPr anchor="ctr"/>
                </a:tc>
                <a:tc>
                  <a:txBody>
                    <a:bodyPr/>
                    <a:lstStyle/>
                    <a:p>
                      <a:r>
                        <a:rPr lang="es-ES" sz="600" dirty="0"/>
                        <a:t>20000</a:t>
                      </a:r>
                    </a:p>
                  </a:txBody>
                  <a:tcPr anchor="ctr"/>
                </a:tc>
                <a:tc>
                  <a:txBody>
                    <a:bodyPr/>
                    <a:lstStyle/>
                    <a:p>
                      <a:r>
                        <a:rPr lang="es-ES" sz="600" dirty="0"/>
                        <a:t>83513</a:t>
                      </a:r>
                    </a:p>
                  </a:txBody>
                  <a:tcPr anchor="ctr"/>
                </a:tc>
                <a:tc>
                  <a:txBody>
                    <a:bodyPr/>
                    <a:lstStyle/>
                    <a:p>
                      <a:r>
                        <a:rPr lang="es-ES" sz="600" dirty="0"/>
                        <a:t>0</a:t>
                      </a:r>
                    </a:p>
                  </a:txBody>
                  <a:tcPr anchor="ctr"/>
                </a:tc>
                <a:extLst>
                  <a:ext uri="{0D108BD9-81ED-4DB2-BD59-A6C34878D82A}">
                    <a16:rowId xmlns:a16="http://schemas.microsoft.com/office/drawing/2014/main" val="1417708947"/>
                  </a:ext>
                </a:extLst>
              </a:tr>
              <a:tr h="0">
                <a:tc>
                  <a:txBody>
                    <a:bodyPr/>
                    <a:lstStyle/>
                    <a:p>
                      <a:r>
                        <a:rPr lang="es-ES" sz="600" dirty="0"/>
                        <a:t>Cusco</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2624928139"/>
                  </a:ext>
                </a:extLst>
              </a:tr>
              <a:tr h="0">
                <a:tc>
                  <a:txBody>
                    <a:bodyPr/>
                    <a:lstStyle/>
                    <a:p>
                      <a:r>
                        <a:rPr lang="es-ES" sz="600" dirty="0"/>
                        <a:t>Trujillo</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947646595"/>
                  </a:ext>
                </a:extLst>
              </a:tr>
              <a:tr h="0">
                <a:tc>
                  <a:txBody>
                    <a:bodyPr/>
                    <a:lstStyle/>
                    <a:p>
                      <a:r>
                        <a:rPr lang="es-ES" sz="600" dirty="0"/>
                        <a:t>Huancayo</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4252916763"/>
                  </a:ext>
                </a:extLst>
              </a:tr>
              <a:tr h="0">
                <a:tc>
                  <a:txBody>
                    <a:bodyPr/>
                    <a:lstStyle/>
                    <a:p>
                      <a:r>
                        <a:rPr lang="es-ES" sz="600" dirty="0"/>
                        <a:t>Piura</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tc>
                  <a:txBody>
                    <a:bodyPr/>
                    <a:lstStyle/>
                    <a:p>
                      <a:r>
                        <a:rPr lang="es-ES" sz="600" dirty="0"/>
                        <a:t>0</a:t>
                      </a:r>
                    </a:p>
                  </a:txBody>
                  <a:tcPr anchor="ctr"/>
                </a:tc>
                <a:extLst>
                  <a:ext uri="{0D108BD9-81ED-4DB2-BD59-A6C34878D82A}">
                    <a16:rowId xmlns:a16="http://schemas.microsoft.com/office/drawing/2014/main" val="1183388801"/>
                  </a:ext>
                </a:extLst>
              </a:tr>
            </a:tbl>
          </a:graphicData>
        </a:graphic>
      </p:graphicFrame>
      <p:sp>
        <p:nvSpPr>
          <p:cNvPr id="21" name="CuadroTexto 20">
            <a:extLst>
              <a:ext uri="{FF2B5EF4-FFF2-40B4-BE49-F238E27FC236}">
                <a16:creationId xmlns:a16="http://schemas.microsoft.com/office/drawing/2014/main" id="{902EA746-7342-1305-4833-1A24C857F52C}"/>
              </a:ext>
            </a:extLst>
          </p:cNvPr>
          <p:cNvSpPr txBox="1"/>
          <p:nvPr/>
        </p:nvSpPr>
        <p:spPr>
          <a:xfrm flipH="1">
            <a:off x="6388553" y="654653"/>
            <a:ext cx="2167314"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Almacén Final </a:t>
            </a:r>
          </a:p>
        </p:txBody>
      </p:sp>
    </p:spTree>
    <p:extLst>
      <p:ext uri="{BB962C8B-B14F-4D97-AF65-F5344CB8AC3E}">
        <p14:creationId xmlns:p14="http://schemas.microsoft.com/office/powerpoint/2010/main" val="337550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5BA068C-C98E-4DE8-B7D4-63454271C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74D15F-5D47-AF19-6588-29258DBD6BF5}"/>
              </a:ext>
            </a:extLst>
          </p:cNvPr>
          <p:cNvSpPr>
            <a:spLocks noGrp="1"/>
          </p:cNvSpPr>
          <p:nvPr>
            <p:ph type="title"/>
          </p:nvPr>
        </p:nvSpPr>
        <p:spPr>
          <a:xfrm>
            <a:off x="644893" y="484632"/>
            <a:ext cx="5168168" cy="1609344"/>
          </a:xfrm>
        </p:spPr>
        <p:txBody>
          <a:bodyPr>
            <a:normAutofit/>
          </a:bodyPr>
          <a:lstStyle/>
          <a:p>
            <a:r>
              <a:rPr lang="es-ES" sz="3700" dirty="0"/>
              <a:t>DESCRIPCION DEL PROBLEMA: </a:t>
            </a:r>
            <a:br>
              <a:rPr lang="es-ES" sz="3700"/>
            </a:br>
            <a:r>
              <a:rPr lang="es-ES" sz="3700" dirty="0"/>
              <a:t>(VARIABLES DE Decisión)</a:t>
            </a:r>
            <a:endParaRPr lang="es-ES" sz="3700" dirty="0">
              <a:latin typeface="Rockwell Condensed"/>
            </a:endParaRPr>
          </a:p>
        </p:txBody>
      </p:sp>
      <p:sp>
        <p:nvSpPr>
          <p:cNvPr id="3" name="Marcador de contenido 2">
            <a:extLst>
              <a:ext uri="{FF2B5EF4-FFF2-40B4-BE49-F238E27FC236}">
                <a16:creationId xmlns:a16="http://schemas.microsoft.com/office/drawing/2014/main" id="{001AF17C-055E-DD45-B3FA-0A155D821CE7}"/>
              </a:ext>
            </a:extLst>
          </p:cNvPr>
          <p:cNvSpPr>
            <a:spLocks noGrp="1"/>
          </p:cNvSpPr>
          <p:nvPr>
            <p:ph idx="1"/>
          </p:nvPr>
        </p:nvSpPr>
        <p:spPr>
          <a:xfrm>
            <a:off x="644893" y="2121408"/>
            <a:ext cx="5168168" cy="3759628"/>
          </a:xfrm>
        </p:spPr>
        <p:txBody>
          <a:bodyPr vert="horz" lIns="91440" tIns="45720" rIns="91440" bIns="45720" rtlCol="0">
            <a:normAutofit/>
          </a:bodyPr>
          <a:lstStyle/>
          <a:p>
            <a:r>
              <a:rPr lang="es-ES" sz="1800" dirty="0"/>
              <a:t>Las variables de decisión son las 30 posibles combinaciones de </a:t>
            </a:r>
            <a:r>
              <a:rPr lang="es-US" sz="1800" dirty="0"/>
              <a:t>distribución para satisfacer la demanda en cada mes, </a:t>
            </a:r>
            <a:r>
              <a:rPr lang="es-ES" sz="1800" dirty="0"/>
              <a:t>debido a que se posee 5 plantas y 6 destinos a los que distribuir de los cuales se cuentan 6 de las 30 variables por cada inecuación y 5 de las 30 variables por cada ecuación; llenando los vacíos con variables de holgura es decir ceros.</a:t>
            </a:r>
          </a:p>
        </p:txBody>
      </p:sp>
      <p:pic>
        <p:nvPicPr>
          <p:cNvPr id="5" name="Imagen 5" descr="Diagrama&#10;&#10;Descripción generada automáticamente">
            <a:extLst>
              <a:ext uri="{FF2B5EF4-FFF2-40B4-BE49-F238E27FC236}">
                <a16:creationId xmlns:a16="http://schemas.microsoft.com/office/drawing/2014/main" id="{59E71318-1484-683E-84E1-4696073EF1FF}"/>
              </a:ext>
            </a:extLst>
          </p:cNvPr>
          <p:cNvPicPr>
            <a:picLocks noChangeAspect="1"/>
          </p:cNvPicPr>
          <p:nvPr/>
        </p:nvPicPr>
        <p:blipFill>
          <a:blip r:embed="rId3"/>
          <a:stretch>
            <a:fillRect/>
          </a:stretch>
        </p:blipFill>
        <p:spPr>
          <a:xfrm>
            <a:off x="6156550" y="1023878"/>
            <a:ext cx="2539621" cy="1723533"/>
          </a:xfrm>
          <a:prstGeom prst="rect">
            <a:avLst/>
          </a:prstGeom>
        </p:spPr>
      </p:pic>
      <p:sp>
        <p:nvSpPr>
          <p:cNvPr id="29" name="Rectangle 28">
            <a:extLst>
              <a:ext uri="{FF2B5EF4-FFF2-40B4-BE49-F238E27FC236}">
                <a16:creationId xmlns:a16="http://schemas.microsoft.com/office/drawing/2014/main" id="{735F797E-E9D5-4B5D-B190-D092A376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31" name="Rectangle 30">
            <a:extLst>
              <a:ext uri="{FF2B5EF4-FFF2-40B4-BE49-F238E27FC236}">
                <a16:creationId xmlns:a16="http://schemas.microsoft.com/office/drawing/2014/main" id="{8CE24FE0-EDE0-4109-AD44-B7B715DFE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0000" y="3324678"/>
            <a:ext cx="2361497" cy="2777740"/>
          </a:xfrm>
          <a:prstGeom prst="rect">
            <a:avLst/>
          </a:prstGeom>
          <a:blipFill dpi="0" rotWithShape="1">
            <a:blip r:embed="rId4">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grpSp>
        <p:nvGrpSpPr>
          <p:cNvPr id="33" name="Group 32">
            <a:extLst>
              <a:ext uri="{FF2B5EF4-FFF2-40B4-BE49-F238E27FC236}">
                <a16:creationId xmlns:a16="http://schemas.microsoft.com/office/drawing/2014/main" id="{9377FF41-1AA3-41D8-BB4F-F6AF92EEA3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49091991-97E8-4D0D-B5DA-D583688C6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24E97B1E-7667-4E88-9A8E-F0A272158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7" name="Tabla 6">
            <a:extLst>
              <a:ext uri="{FF2B5EF4-FFF2-40B4-BE49-F238E27FC236}">
                <a16:creationId xmlns:a16="http://schemas.microsoft.com/office/drawing/2014/main" id="{6FD9D6EE-1642-6DE0-B450-8BE2FBA3BFD3}"/>
              </a:ext>
            </a:extLst>
          </p:cNvPr>
          <p:cNvGraphicFramePr>
            <a:graphicFrameLocks noGrp="1"/>
          </p:cNvGraphicFramePr>
          <p:nvPr>
            <p:extLst>
              <p:ext uri="{D42A27DB-BD31-4B8C-83A1-F6EECF244321}">
                <p14:modId xmlns:p14="http://schemas.microsoft.com/office/powerpoint/2010/main" val="835056270"/>
              </p:ext>
            </p:extLst>
          </p:nvPr>
        </p:nvGraphicFramePr>
        <p:xfrm>
          <a:off x="9316528" y="507521"/>
          <a:ext cx="2006397" cy="1828800"/>
        </p:xfrm>
        <a:graphic>
          <a:graphicData uri="http://schemas.openxmlformats.org/drawingml/2006/table">
            <a:tbl>
              <a:tblPr firstRow="1" bandRow="1">
                <a:tableStyleId>{8EC20E35-A176-4012-BC5E-935CFFF8708E}</a:tableStyleId>
              </a:tblPr>
              <a:tblGrid>
                <a:gridCol w="1372456">
                  <a:extLst>
                    <a:ext uri="{9D8B030D-6E8A-4147-A177-3AD203B41FA5}">
                      <a16:colId xmlns:a16="http://schemas.microsoft.com/office/drawing/2014/main" val="193017593"/>
                    </a:ext>
                  </a:extLst>
                </a:gridCol>
                <a:gridCol w="633941">
                  <a:extLst>
                    <a:ext uri="{9D8B030D-6E8A-4147-A177-3AD203B41FA5}">
                      <a16:colId xmlns:a16="http://schemas.microsoft.com/office/drawing/2014/main" val="2908547883"/>
                    </a:ext>
                  </a:extLst>
                </a:gridCol>
              </a:tblGrid>
              <a:tr h="140281">
                <a:tc>
                  <a:txBody>
                    <a:bodyPr/>
                    <a:lstStyle/>
                    <a:p>
                      <a:pPr lvl="0">
                        <a:buNone/>
                      </a:pPr>
                      <a:r>
                        <a:rPr lang="es-ES" sz="600" dirty="0"/>
                        <a:t>Desde</a:t>
                      </a:r>
                    </a:p>
                  </a:txBody>
                  <a:tcPr anchor="ctr"/>
                </a:tc>
                <a:tc>
                  <a:txBody>
                    <a:bodyPr/>
                    <a:lstStyle/>
                    <a:p>
                      <a:pPr lvl="0">
                        <a:buNone/>
                      </a:pPr>
                      <a:r>
                        <a:rPr lang="es-ES" sz="600" dirty="0"/>
                        <a:t>Hacia</a:t>
                      </a:r>
                    </a:p>
                  </a:txBody>
                  <a:tcPr/>
                </a:tc>
                <a:extLst>
                  <a:ext uri="{0D108BD9-81ED-4DB2-BD59-A6C34878D82A}">
                    <a16:rowId xmlns:a16="http://schemas.microsoft.com/office/drawing/2014/main" val="3345226779"/>
                  </a:ext>
                </a:extLst>
              </a:tr>
              <a:tr h="140281">
                <a:tc>
                  <a:txBody>
                    <a:bodyPr/>
                    <a:lstStyle/>
                    <a:p>
                      <a:r>
                        <a:rPr lang="es-ES" sz="600" dirty="0"/>
                        <a:t>Arequipa – Planta Propia</a:t>
                      </a:r>
                    </a:p>
                  </a:txBody>
                  <a:tcPr anchor="ctr"/>
                </a:tc>
                <a:tc>
                  <a:txBody>
                    <a:bodyPr/>
                    <a:lstStyle/>
                    <a:p>
                      <a:r>
                        <a:rPr lang="es-ES" sz="600" dirty="0"/>
                        <a:t>Arequipa</a:t>
                      </a:r>
                    </a:p>
                  </a:txBody>
                  <a:tcPr anchor="ctr"/>
                </a:tc>
                <a:extLst>
                  <a:ext uri="{0D108BD9-81ED-4DB2-BD59-A6C34878D82A}">
                    <a16:rowId xmlns:a16="http://schemas.microsoft.com/office/drawing/2014/main" val="2234329690"/>
                  </a:ext>
                </a:extLst>
              </a:tr>
              <a:tr h="140281">
                <a:tc>
                  <a:txBody>
                    <a:bodyPr/>
                    <a:lstStyle/>
                    <a:p>
                      <a:r>
                        <a:rPr lang="es-ES" sz="600" dirty="0"/>
                        <a:t>Arequipa – Planta Propia</a:t>
                      </a:r>
                    </a:p>
                  </a:txBody>
                  <a:tcPr anchor="ctr"/>
                </a:tc>
                <a:tc>
                  <a:txBody>
                    <a:bodyPr/>
                    <a:lstStyle/>
                    <a:p>
                      <a:r>
                        <a:rPr lang="es-ES" sz="600" dirty="0"/>
                        <a:t>Cusco</a:t>
                      </a:r>
                    </a:p>
                  </a:txBody>
                  <a:tcPr anchor="ctr"/>
                </a:tc>
                <a:extLst>
                  <a:ext uri="{0D108BD9-81ED-4DB2-BD59-A6C34878D82A}">
                    <a16:rowId xmlns:a16="http://schemas.microsoft.com/office/drawing/2014/main" val="1500593132"/>
                  </a:ext>
                </a:extLst>
              </a:tr>
              <a:tr h="140281">
                <a:tc>
                  <a:txBody>
                    <a:bodyPr/>
                    <a:lstStyle/>
                    <a:p>
                      <a:r>
                        <a:rPr lang="es-ES" sz="600" dirty="0"/>
                        <a:t>Arequipa – Planta Propia</a:t>
                      </a:r>
                    </a:p>
                  </a:txBody>
                  <a:tcPr anchor="ctr"/>
                </a:tc>
                <a:tc>
                  <a:txBody>
                    <a:bodyPr/>
                    <a:lstStyle/>
                    <a:p>
                      <a:r>
                        <a:rPr lang="es-ES" sz="600" dirty="0"/>
                        <a:t>Huancayo</a:t>
                      </a:r>
                    </a:p>
                  </a:txBody>
                  <a:tcPr anchor="ctr"/>
                </a:tc>
                <a:extLst>
                  <a:ext uri="{0D108BD9-81ED-4DB2-BD59-A6C34878D82A}">
                    <a16:rowId xmlns:a16="http://schemas.microsoft.com/office/drawing/2014/main" val="3219120070"/>
                  </a:ext>
                </a:extLst>
              </a:tr>
              <a:tr h="140281">
                <a:tc>
                  <a:txBody>
                    <a:bodyPr/>
                    <a:lstStyle/>
                    <a:p>
                      <a:r>
                        <a:rPr lang="es-ES" sz="600" dirty="0"/>
                        <a:t>Arequipa – Planta Propia</a:t>
                      </a:r>
                    </a:p>
                  </a:txBody>
                  <a:tcPr anchor="ctr"/>
                </a:tc>
                <a:tc>
                  <a:txBody>
                    <a:bodyPr/>
                    <a:lstStyle/>
                    <a:p>
                      <a:r>
                        <a:rPr lang="es-ES" sz="600" dirty="0"/>
                        <a:t>Lima</a:t>
                      </a:r>
                    </a:p>
                  </a:txBody>
                  <a:tcPr anchor="ctr"/>
                </a:tc>
                <a:extLst>
                  <a:ext uri="{0D108BD9-81ED-4DB2-BD59-A6C34878D82A}">
                    <a16:rowId xmlns:a16="http://schemas.microsoft.com/office/drawing/2014/main" val="4201554163"/>
                  </a:ext>
                </a:extLst>
              </a:tr>
              <a:tr h="140281">
                <a:tc>
                  <a:txBody>
                    <a:bodyPr/>
                    <a:lstStyle/>
                    <a:p>
                      <a:r>
                        <a:rPr lang="es-ES" sz="600" dirty="0"/>
                        <a:t>Arequipa – Planta Propia</a:t>
                      </a:r>
                    </a:p>
                  </a:txBody>
                  <a:tcPr anchor="ctr"/>
                </a:tc>
                <a:tc>
                  <a:txBody>
                    <a:bodyPr/>
                    <a:lstStyle/>
                    <a:p>
                      <a:r>
                        <a:rPr lang="es-ES" sz="600" dirty="0"/>
                        <a:t>Piura</a:t>
                      </a:r>
                    </a:p>
                  </a:txBody>
                  <a:tcPr anchor="ctr"/>
                </a:tc>
                <a:extLst>
                  <a:ext uri="{0D108BD9-81ED-4DB2-BD59-A6C34878D82A}">
                    <a16:rowId xmlns:a16="http://schemas.microsoft.com/office/drawing/2014/main" val="2508940106"/>
                  </a:ext>
                </a:extLst>
              </a:tr>
              <a:tr h="140281">
                <a:tc>
                  <a:txBody>
                    <a:bodyPr/>
                    <a:lstStyle/>
                    <a:p>
                      <a:r>
                        <a:rPr lang="es-ES" sz="600" dirty="0"/>
                        <a:t>Arequipa – Planta Propia</a:t>
                      </a:r>
                    </a:p>
                  </a:txBody>
                  <a:tcPr anchor="ctr"/>
                </a:tc>
                <a:tc>
                  <a:txBody>
                    <a:bodyPr/>
                    <a:lstStyle/>
                    <a:p>
                      <a:r>
                        <a:rPr lang="es-ES" sz="600" dirty="0"/>
                        <a:t>Trujillo</a:t>
                      </a:r>
                    </a:p>
                  </a:txBody>
                  <a:tcPr anchor="ctr"/>
                </a:tc>
                <a:extLst>
                  <a:ext uri="{0D108BD9-81ED-4DB2-BD59-A6C34878D82A}">
                    <a16:rowId xmlns:a16="http://schemas.microsoft.com/office/drawing/2014/main" val="1958319358"/>
                  </a:ext>
                </a:extLst>
              </a:tr>
              <a:tr h="163662">
                <a:tc>
                  <a:txBody>
                    <a:bodyPr/>
                    <a:lstStyle/>
                    <a:p>
                      <a:r>
                        <a:rPr lang="es-ES" sz="600" dirty="0"/>
                        <a:t>Huancayo – Planta de Terceros</a:t>
                      </a:r>
                    </a:p>
                  </a:txBody>
                  <a:tcPr anchor="ctr"/>
                </a:tc>
                <a:tc>
                  <a:txBody>
                    <a:bodyPr/>
                    <a:lstStyle/>
                    <a:p>
                      <a:r>
                        <a:rPr lang="es-ES" sz="600" dirty="0"/>
                        <a:t>Arequipa</a:t>
                      </a:r>
                    </a:p>
                  </a:txBody>
                  <a:tcPr anchor="ctr"/>
                </a:tc>
                <a:extLst>
                  <a:ext uri="{0D108BD9-81ED-4DB2-BD59-A6C34878D82A}">
                    <a16:rowId xmlns:a16="http://schemas.microsoft.com/office/drawing/2014/main" val="2514576756"/>
                  </a:ext>
                </a:extLst>
              </a:tr>
              <a:tr h="163662">
                <a:tc>
                  <a:txBody>
                    <a:bodyPr/>
                    <a:lstStyle/>
                    <a:p>
                      <a:r>
                        <a:rPr lang="es-ES" sz="600" dirty="0"/>
                        <a:t>Huancayo – Planta de Terceros</a:t>
                      </a:r>
                    </a:p>
                  </a:txBody>
                  <a:tcPr anchor="ctr"/>
                </a:tc>
                <a:tc>
                  <a:txBody>
                    <a:bodyPr/>
                    <a:lstStyle/>
                    <a:p>
                      <a:r>
                        <a:rPr lang="es-ES" sz="600" dirty="0"/>
                        <a:t>Cusco</a:t>
                      </a:r>
                    </a:p>
                  </a:txBody>
                  <a:tcPr anchor="ctr"/>
                </a:tc>
                <a:extLst>
                  <a:ext uri="{0D108BD9-81ED-4DB2-BD59-A6C34878D82A}">
                    <a16:rowId xmlns:a16="http://schemas.microsoft.com/office/drawing/2014/main" val="2225065221"/>
                  </a:ext>
                </a:extLst>
              </a:tr>
              <a:tr h="163662">
                <a:tc>
                  <a:txBody>
                    <a:bodyPr/>
                    <a:lstStyle/>
                    <a:p>
                      <a:r>
                        <a:rPr lang="es-ES" sz="600" dirty="0"/>
                        <a:t>Huancayo – Planta de Terceros</a:t>
                      </a:r>
                    </a:p>
                  </a:txBody>
                  <a:tcPr anchor="ctr"/>
                </a:tc>
                <a:tc>
                  <a:txBody>
                    <a:bodyPr/>
                    <a:lstStyle/>
                    <a:p>
                      <a:r>
                        <a:rPr lang="es-ES" sz="600" dirty="0"/>
                        <a:t>Huancayo</a:t>
                      </a:r>
                    </a:p>
                  </a:txBody>
                  <a:tcPr anchor="ctr"/>
                </a:tc>
                <a:extLst>
                  <a:ext uri="{0D108BD9-81ED-4DB2-BD59-A6C34878D82A}">
                    <a16:rowId xmlns:a16="http://schemas.microsoft.com/office/drawing/2014/main" val="567273479"/>
                  </a:ext>
                </a:extLst>
              </a:tr>
            </a:tbl>
          </a:graphicData>
        </a:graphic>
      </p:graphicFrame>
      <p:graphicFrame>
        <p:nvGraphicFramePr>
          <p:cNvPr id="9" name="Tabla 8">
            <a:extLst>
              <a:ext uri="{FF2B5EF4-FFF2-40B4-BE49-F238E27FC236}">
                <a16:creationId xmlns:a16="http://schemas.microsoft.com/office/drawing/2014/main" id="{5E45A6AD-95BF-0401-C260-E14D0E738CBD}"/>
              </a:ext>
            </a:extLst>
          </p:cNvPr>
          <p:cNvGraphicFramePr>
            <a:graphicFrameLocks noGrp="1"/>
          </p:cNvGraphicFramePr>
          <p:nvPr>
            <p:extLst>
              <p:ext uri="{D42A27DB-BD31-4B8C-83A1-F6EECF244321}">
                <p14:modId xmlns:p14="http://schemas.microsoft.com/office/powerpoint/2010/main" val="2098806564"/>
              </p:ext>
            </p:extLst>
          </p:nvPr>
        </p:nvGraphicFramePr>
        <p:xfrm>
          <a:off x="9302151" y="2333444"/>
          <a:ext cx="2016534" cy="1828800"/>
        </p:xfrm>
        <a:graphic>
          <a:graphicData uri="http://schemas.openxmlformats.org/drawingml/2006/table">
            <a:tbl>
              <a:tblPr firstRow="1" bandRow="1">
                <a:tableStyleId>{5FD0F851-EC5A-4D38-B0AD-8093EC10F338}</a:tableStyleId>
              </a:tblPr>
              <a:tblGrid>
                <a:gridCol w="1375833">
                  <a:extLst>
                    <a:ext uri="{9D8B030D-6E8A-4147-A177-3AD203B41FA5}">
                      <a16:colId xmlns:a16="http://schemas.microsoft.com/office/drawing/2014/main" val="3686234810"/>
                    </a:ext>
                  </a:extLst>
                </a:gridCol>
                <a:gridCol w="640701">
                  <a:extLst>
                    <a:ext uri="{9D8B030D-6E8A-4147-A177-3AD203B41FA5}">
                      <a16:colId xmlns:a16="http://schemas.microsoft.com/office/drawing/2014/main" val="3039314360"/>
                    </a:ext>
                  </a:extLst>
                </a:gridCol>
              </a:tblGrid>
              <a:tr h="0">
                <a:tc>
                  <a:txBody>
                    <a:bodyPr/>
                    <a:lstStyle/>
                    <a:p>
                      <a:r>
                        <a:rPr lang="es-ES" sz="600" b="0" dirty="0"/>
                        <a:t>Huancayo – Planta de Terceros</a:t>
                      </a:r>
                    </a:p>
                  </a:txBody>
                  <a:tcPr anchor="ctr"/>
                </a:tc>
                <a:tc>
                  <a:txBody>
                    <a:bodyPr/>
                    <a:lstStyle/>
                    <a:p>
                      <a:r>
                        <a:rPr lang="es-ES" sz="600" b="0" dirty="0"/>
                        <a:t>Lima</a:t>
                      </a:r>
                    </a:p>
                  </a:txBody>
                  <a:tcPr anchor="ctr"/>
                </a:tc>
                <a:extLst>
                  <a:ext uri="{0D108BD9-81ED-4DB2-BD59-A6C34878D82A}">
                    <a16:rowId xmlns:a16="http://schemas.microsoft.com/office/drawing/2014/main" val="3872964859"/>
                  </a:ext>
                </a:extLst>
              </a:tr>
              <a:tr h="0">
                <a:tc>
                  <a:txBody>
                    <a:bodyPr/>
                    <a:lstStyle/>
                    <a:p>
                      <a:r>
                        <a:rPr lang="es-ES" sz="600" b="0" dirty="0"/>
                        <a:t>Huancayo – Planta de Terceros</a:t>
                      </a:r>
                    </a:p>
                  </a:txBody>
                  <a:tcPr anchor="ctr"/>
                </a:tc>
                <a:tc>
                  <a:txBody>
                    <a:bodyPr/>
                    <a:lstStyle/>
                    <a:p>
                      <a:r>
                        <a:rPr lang="es-ES" sz="600" b="0" dirty="0"/>
                        <a:t>Piura</a:t>
                      </a:r>
                    </a:p>
                  </a:txBody>
                  <a:tcPr anchor="ctr"/>
                </a:tc>
                <a:extLst>
                  <a:ext uri="{0D108BD9-81ED-4DB2-BD59-A6C34878D82A}">
                    <a16:rowId xmlns:a16="http://schemas.microsoft.com/office/drawing/2014/main" val="3542673303"/>
                  </a:ext>
                </a:extLst>
              </a:tr>
              <a:tr h="0">
                <a:tc>
                  <a:txBody>
                    <a:bodyPr/>
                    <a:lstStyle/>
                    <a:p>
                      <a:r>
                        <a:rPr lang="es-ES" sz="600" b="0" dirty="0"/>
                        <a:t>Huancayo – Planta de Terceros</a:t>
                      </a:r>
                    </a:p>
                  </a:txBody>
                  <a:tcPr anchor="ctr"/>
                </a:tc>
                <a:tc>
                  <a:txBody>
                    <a:bodyPr/>
                    <a:lstStyle/>
                    <a:p>
                      <a:r>
                        <a:rPr lang="es-ES" sz="600" b="0" dirty="0"/>
                        <a:t>Trujillo</a:t>
                      </a:r>
                    </a:p>
                  </a:txBody>
                  <a:tcPr anchor="ctr"/>
                </a:tc>
                <a:extLst>
                  <a:ext uri="{0D108BD9-81ED-4DB2-BD59-A6C34878D82A}">
                    <a16:rowId xmlns:a16="http://schemas.microsoft.com/office/drawing/2014/main" val="2923162748"/>
                  </a:ext>
                </a:extLst>
              </a:tr>
              <a:tr h="0">
                <a:tc>
                  <a:txBody>
                    <a:bodyPr/>
                    <a:lstStyle/>
                    <a:p>
                      <a:r>
                        <a:rPr lang="es-ES" sz="600" b="0" dirty="0"/>
                        <a:t>Lima – Planta Propia</a:t>
                      </a:r>
                    </a:p>
                  </a:txBody>
                  <a:tcPr anchor="ctr"/>
                </a:tc>
                <a:tc>
                  <a:txBody>
                    <a:bodyPr/>
                    <a:lstStyle/>
                    <a:p>
                      <a:r>
                        <a:rPr lang="es-ES" sz="600" b="0" dirty="0"/>
                        <a:t>Arequipa</a:t>
                      </a:r>
                    </a:p>
                  </a:txBody>
                  <a:tcPr anchor="ctr"/>
                </a:tc>
                <a:extLst>
                  <a:ext uri="{0D108BD9-81ED-4DB2-BD59-A6C34878D82A}">
                    <a16:rowId xmlns:a16="http://schemas.microsoft.com/office/drawing/2014/main" val="1832142374"/>
                  </a:ext>
                </a:extLst>
              </a:tr>
              <a:tr h="0">
                <a:tc>
                  <a:txBody>
                    <a:bodyPr/>
                    <a:lstStyle/>
                    <a:p>
                      <a:r>
                        <a:rPr lang="es-ES" sz="600" b="0" dirty="0"/>
                        <a:t>Lima – Planta Propia</a:t>
                      </a:r>
                    </a:p>
                  </a:txBody>
                  <a:tcPr anchor="ctr"/>
                </a:tc>
                <a:tc>
                  <a:txBody>
                    <a:bodyPr/>
                    <a:lstStyle/>
                    <a:p>
                      <a:r>
                        <a:rPr lang="es-ES" sz="600" b="0" dirty="0"/>
                        <a:t>Cusco</a:t>
                      </a:r>
                    </a:p>
                  </a:txBody>
                  <a:tcPr anchor="ctr"/>
                </a:tc>
                <a:extLst>
                  <a:ext uri="{0D108BD9-81ED-4DB2-BD59-A6C34878D82A}">
                    <a16:rowId xmlns:a16="http://schemas.microsoft.com/office/drawing/2014/main" val="1316231373"/>
                  </a:ext>
                </a:extLst>
              </a:tr>
              <a:tr h="182879">
                <a:tc>
                  <a:txBody>
                    <a:bodyPr/>
                    <a:lstStyle/>
                    <a:p>
                      <a:r>
                        <a:rPr lang="es-ES" sz="600" b="0" dirty="0"/>
                        <a:t>Lima – Planta Propia</a:t>
                      </a:r>
                    </a:p>
                  </a:txBody>
                  <a:tcPr anchor="ctr"/>
                </a:tc>
                <a:tc>
                  <a:txBody>
                    <a:bodyPr/>
                    <a:lstStyle/>
                    <a:p>
                      <a:r>
                        <a:rPr lang="es-ES" sz="600" b="0" dirty="0"/>
                        <a:t>Huancayo</a:t>
                      </a:r>
                    </a:p>
                  </a:txBody>
                  <a:tcPr anchor="ctr"/>
                </a:tc>
                <a:extLst>
                  <a:ext uri="{0D108BD9-81ED-4DB2-BD59-A6C34878D82A}">
                    <a16:rowId xmlns:a16="http://schemas.microsoft.com/office/drawing/2014/main" val="1672394710"/>
                  </a:ext>
                </a:extLst>
              </a:tr>
              <a:tr h="0">
                <a:tc>
                  <a:txBody>
                    <a:bodyPr/>
                    <a:lstStyle/>
                    <a:p>
                      <a:r>
                        <a:rPr lang="es-ES" sz="600" b="0" dirty="0"/>
                        <a:t>Lima – Planta Propia</a:t>
                      </a:r>
                    </a:p>
                  </a:txBody>
                  <a:tcPr anchor="ctr"/>
                </a:tc>
                <a:tc>
                  <a:txBody>
                    <a:bodyPr/>
                    <a:lstStyle/>
                    <a:p>
                      <a:r>
                        <a:rPr lang="es-ES" sz="600" b="0" dirty="0"/>
                        <a:t>Lima</a:t>
                      </a:r>
                    </a:p>
                  </a:txBody>
                  <a:tcPr anchor="ctr"/>
                </a:tc>
                <a:extLst>
                  <a:ext uri="{0D108BD9-81ED-4DB2-BD59-A6C34878D82A}">
                    <a16:rowId xmlns:a16="http://schemas.microsoft.com/office/drawing/2014/main" val="1834653411"/>
                  </a:ext>
                </a:extLst>
              </a:tr>
              <a:tr h="0">
                <a:tc>
                  <a:txBody>
                    <a:bodyPr/>
                    <a:lstStyle/>
                    <a:p>
                      <a:r>
                        <a:rPr lang="es-ES" sz="600" b="0" dirty="0"/>
                        <a:t>Lima – Planta Propia</a:t>
                      </a:r>
                    </a:p>
                  </a:txBody>
                  <a:tcPr anchor="ctr"/>
                </a:tc>
                <a:tc>
                  <a:txBody>
                    <a:bodyPr/>
                    <a:lstStyle/>
                    <a:p>
                      <a:r>
                        <a:rPr lang="es-ES" sz="600" b="0" dirty="0"/>
                        <a:t>Piura</a:t>
                      </a:r>
                    </a:p>
                  </a:txBody>
                  <a:tcPr anchor="ctr"/>
                </a:tc>
                <a:extLst>
                  <a:ext uri="{0D108BD9-81ED-4DB2-BD59-A6C34878D82A}">
                    <a16:rowId xmlns:a16="http://schemas.microsoft.com/office/drawing/2014/main" val="1079353768"/>
                  </a:ext>
                </a:extLst>
              </a:tr>
              <a:tr h="0">
                <a:tc>
                  <a:txBody>
                    <a:bodyPr/>
                    <a:lstStyle/>
                    <a:p>
                      <a:r>
                        <a:rPr lang="es-ES" sz="600" b="0" dirty="0"/>
                        <a:t>Lima – Planta Propia</a:t>
                      </a:r>
                    </a:p>
                  </a:txBody>
                  <a:tcPr anchor="ctr"/>
                </a:tc>
                <a:tc>
                  <a:txBody>
                    <a:bodyPr/>
                    <a:lstStyle/>
                    <a:p>
                      <a:r>
                        <a:rPr lang="es-ES" sz="600" b="0" dirty="0"/>
                        <a:t>Trujillo</a:t>
                      </a:r>
                    </a:p>
                  </a:txBody>
                  <a:tcPr anchor="ctr"/>
                </a:tc>
                <a:extLst>
                  <a:ext uri="{0D108BD9-81ED-4DB2-BD59-A6C34878D82A}">
                    <a16:rowId xmlns:a16="http://schemas.microsoft.com/office/drawing/2014/main" val="2948459598"/>
                  </a:ext>
                </a:extLst>
              </a:tr>
              <a:tr h="0">
                <a:tc>
                  <a:txBody>
                    <a:bodyPr/>
                    <a:lstStyle/>
                    <a:p>
                      <a:r>
                        <a:rPr lang="es-ES" sz="600" b="0" dirty="0"/>
                        <a:t>Lima – Planta de Terceros</a:t>
                      </a:r>
                    </a:p>
                  </a:txBody>
                  <a:tcPr anchor="ctr"/>
                </a:tc>
                <a:tc>
                  <a:txBody>
                    <a:bodyPr/>
                    <a:lstStyle/>
                    <a:p>
                      <a:r>
                        <a:rPr lang="es-ES" sz="600" b="0" dirty="0"/>
                        <a:t>Arequipa</a:t>
                      </a:r>
                    </a:p>
                  </a:txBody>
                  <a:tcPr anchor="ctr"/>
                </a:tc>
                <a:extLst>
                  <a:ext uri="{0D108BD9-81ED-4DB2-BD59-A6C34878D82A}">
                    <a16:rowId xmlns:a16="http://schemas.microsoft.com/office/drawing/2014/main" val="3154654646"/>
                  </a:ext>
                </a:extLst>
              </a:tr>
            </a:tbl>
          </a:graphicData>
        </a:graphic>
      </p:graphicFrame>
      <p:graphicFrame>
        <p:nvGraphicFramePr>
          <p:cNvPr id="11" name="Tabla 10">
            <a:extLst>
              <a:ext uri="{FF2B5EF4-FFF2-40B4-BE49-F238E27FC236}">
                <a16:creationId xmlns:a16="http://schemas.microsoft.com/office/drawing/2014/main" id="{C63B1292-5C14-D906-7AC0-6CC9DAC18D5A}"/>
              </a:ext>
            </a:extLst>
          </p:cNvPr>
          <p:cNvGraphicFramePr>
            <a:graphicFrameLocks noGrp="1"/>
          </p:cNvGraphicFramePr>
          <p:nvPr>
            <p:extLst>
              <p:ext uri="{D42A27DB-BD31-4B8C-83A1-F6EECF244321}">
                <p14:modId xmlns:p14="http://schemas.microsoft.com/office/powerpoint/2010/main" val="4247656191"/>
              </p:ext>
            </p:extLst>
          </p:nvPr>
        </p:nvGraphicFramePr>
        <p:xfrm>
          <a:off x="9273396" y="4188125"/>
          <a:ext cx="2077461" cy="1828800"/>
        </p:xfrm>
        <a:graphic>
          <a:graphicData uri="http://schemas.openxmlformats.org/drawingml/2006/table">
            <a:tbl>
              <a:tblPr firstRow="1" bandRow="1">
                <a:tableStyleId>{68D230F3-CF80-4859-8CE7-A43EE81993B5}</a:tableStyleId>
              </a:tblPr>
              <a:tblGrid>
                <a:gridCol w="1371600">
                  <a:extLst>
                    <a:ext uri="{9D8B030D-6E8A-4147-A177-3AD203B41FA5}">
                      <a16:colId xmlns:a16="http://schemas.microsoft.com/office/drawing/2014/main" val="1154951602"/>
                    </a:ext>
                  </a:extLst>
                </a:gridCol>
                <a:gridCol w="705861">
                  <a:extLst>
                    <a:ext uri="{9D8B030D-6E8A-4147-A177-3AD203B41FA5}">
                      <a16:colId xmlns:a16="http://schemas.microsoft.com/office/drawing/2014/main" val="875969785"/>
                    </a:ext>
                  </a:extLst>
                </a:gridCol>
              </a:tblGrid>
              <a:tr h="0">
                <a:tc>
                  <a:txBody>
                    <a:bodyPr/>
                    <a:lstStyle/>
                    <a:p>
                      <a:r>
                        <a:rPr lang="es-ES" sz="600" dirty="0"/>
                        <a:t>Lima – Planta de Terceros</a:t>
                      </a:r>
                    </a:p>
                  </a:txBody>
                  <a:tcPr anchor="ctr"/>
                </a:tc>
                <a:tc>
                  <a:txBody>
                    <a:bodyPr/>
                    <a:lstStyle/>
                    <a:p>
                      <a:r>
                        <a:rPr lang="es-ES" sz="600" dirty="0"/>
                        <a:t>Cusco</a:t>
                      </a:r>
                    </a:p>
                  </a:txBody>
                  <a:tcPr anchor="ctr"/>
                </a:tc>
                <a:extLst>
                  <a:ext uri="{0D108BD9-81ED-4DB2-BD59-A6C34878D82A}">
                    <a16:rowId xmlns:a16="http://schemas.microsoft.com/office/drawing/2014/main" val="238635208"/>
                  </a:ext>
                </a:extLst>
              </a:tr>
              <a:tr h="0">
                <a:tc>
                  <a:txBody>
                    <a:bodyPr/>
                    <a:lstStyle/>
                    <a:p>
                      <a:r>
                        <a:rPr lang="es-ES" sz="600" dirty="0"/>
                        <a:t>Lima – Planta de Terceros</a:t>
                      </a:r>
                    </a:p>
                  </a:txBody>
                  <a:tcPr anchor="ctr"/>
                </a:tc>
                <a:tc>
                  <a:txBody>
                    <a:bodyPr/>
                    <a:lstStyle/>
                    <a:p>
                      <a:r>
                        <a:rPr lang="es-ES" sz="600" dirty="0"/>
                        <a:t>Huancayo</a:t>
                      </a:r>
                    </a:p>
                  </a:txBody>
                  <a:tcPr anchor="ctr"/>
                </a:tc>
                <a:extLst>
                  <a:ext uri="{0D108BD9-81ED-4DB2-BD59-A6C34878D82A}">
                    <a16:rowId xmlns:a16="http://schemas.microsoft.com/office/drawing/2014/main" val="1494276681"/>
                  </a:ext>
                </a:extLst>
              </a:tr>
              <a:tr h="0">
                <a:tc>
                  <a:txBody>
                    <a:bodyPr/>
                    <a:lstStyle/>
                    <a:p>
                      <a:r>
                        <a:rPr lang="es-ES" sz="600" dirty="0"/>
                        <a:t>Lima – Planta de Terceros</a:t>
                      </a:r>
                    </a:p>
                  </a:txBody>
                  <a:tcPr anchor="ctr"/>
                </a:tc>
                <a:tc>
                  <a:txBody>
                    <a:bodyPr/>
                    <a:lstStyle/>
                    <a:p>
                      <a:r>
                        <a:rPr lang="es-ES" sz="600" dirty="0"/>
                        <a:t>Lima</a:t>
                      </a:r>
                    </a:p>
                  </a:txBody>
                  <a:tcPr anchor="ctr"/>
                </a:tc>
                <a:extLst>
                  <a:ext uri="{0D108BD9-81ED-4DB2-BD59-A6C34878D82A}">
                    <a16:rowId xmlns:a16="http://schemas.microsoft.com/office/drawing/2014/main" val="1174850246"/>
                  </a:ext>
                </a:extLst>
              </a:tr>
              <a:tr h="0">
                <a:tc>
                  <a:txBody>
                    <a:bodyPr/>
                    <a:lstStyle/>
                    <a:p>
                      <a:r>
                        <a:rPr lang="es-ES" sz="600" dirty="0"/>
                        <a:t>Lima – Planta de Terceros</a:t>
                      </a:r>
                    </a:p>
                  </a:txBody>
                  <a:tcPr anchor="ctr"/>
                </a:tc>
                <a:tc>
                  <a:txBody>
                    <a:bodyPr/>
                    <a:lstStyle/>
                    <a:p>
                      <a:r>
                        <a:rPr lang="es-ES" sz="600" dirty="0"/>
                        <a:t>Piura</a:t>
                      </a:r>
                    </a:p>
                  </a:txBody>
                  <a:tcPr anchor="ctr"/>
                </a:tc>
                <a:extLst>
                  <a:ext uri="{0D108BD9-81ED-4DB2-BD59-A6C34878D82A}">
                    <a16:rowId xmlns:a16="http://schemas.microsoft.com/office/drawing/2014/main" val="2030431098"/>
                  </a:ext>
                </a:extLst>
              </a:tr>
              <a:tr h="0">
                <a:tc>
                  <a:txBody>
                    <a:bodyPr/>
                    <a:lstStyle/>
                    <a:p>
                      <a:r>
                        <a:rPr lang="es-ES" sz="600" dirty="0"/>
                        <a:t>Lima – Planta de Terceros</a:t>
                      </a:r>
                    </a:p>
                  </a:txBody>
                  <a:tcPr anchor="ctr"/>
                </a:tc>
                <a:tc>
                  <a:txBody>
                    <a:bodyPr/>
                    <a:lstStyle/>
                    <a:p>
                      <a:r>
                        <a:rPr lang="es-ES" sz="600" dirty="0"/>
                        <a:t>Trujillo</a:t>
                      </a:r>
                    </a:p>
                  </a:txBody>
                  <a:tcPr anchor="ctr"/>
                </a:tc>
                <a:extLst>
                  <a:ext uri="{0D108BD9-81ED-4DB2-BD59-A6C34878D82A}">
                    <a16:rowId xmlns:a16="http://schemas.microsoft.com/office/drawing/2014/main" val="246002813"/>
                  </a:ext>
                </a:extLst>
              </a:tr>
              <a:tr h="0">
                <a:tc>
                  <a:txBody>
                    <a:bodyPr/>
                    <a:lstStyle/>
                    <a:p>
                      <a:r>
                        <a:rPr lang="es-ES" sz="600" dirty="0"/>
                        <a:t>Trujillo – Planta de Terceros</a:t>
                      </a:r>
                    </a:p>
                  </a:txBody>
                  <a:tcPr anchor="ctr"/>
                </a:tc>
                <a:tc>
                  <a:txBody>
                    <a:bodyPr/>
                    <a:lstStyle/>
                    <a:p>
                      <a:r>
                        <a:rPr lang="es-ES" sz="600" dirty="0"/>
                        <a:t>Arequipa</a:t>
                      </a:r>
                    </a:p>
                  </a:txBody>
                  <a:tcPr anchor="ctr"/>
                </a:tc>
                <a:extLst>
                  <a:ext uri="{0D108BD9-81ED-4DB2-BD59-A6C34878D82A}">
                    <a16:rowId xmlns:a16="http://schemas.microsoft.com/office/drawing/2014/main" val="309676922"/>
                  </a:ext>
                </a:extLst>
              </a:tr>
              <a:tr h="0">
                <a:tc>
                  <a:txBody>
                    <a:bodyPr/>
                    <a:lstStyle/>
                    <a:p>
                      <a:r>
                        <a:rPr lang="es-ES" sz="600" dirty="0"/>
                        <a:t>Trujillo – Planta de Terceros</a:t>
                      </a:r>
                    </a:p>
                  </a:txBody>
                  <a:tcPr anchor="ctr"/>
                </a:tc>
                <a:tc>
                  <a:txBody>
                    <a:bodyPr/>
                    <a:lstStyle/>
                    <a:p>
                      <a:r>
                        <a:rPr lang="es-ES" sz="600" dirty="0"/>
                        <a:t>Cusco</a:t>
                      </a:r>
                    </a:p>
                  </a:txBody>
                  <a:tcPr anchor="ctr"/>
                </a:tc>
                <a:extLst>
                  <a:ext uri="{0D108BD9-81ED-4DB2-BD59-A6C34878D82A}">
                    <a16:rowId xmlns:a16="http://schemas.microsoft.com/office/drawing/2014/main" val="892843997"/>
                  </a:ext>
                </a:extLst>
              </a:tr>
              <a:tr h="0">
                <a:tc>
                  <a:txBody>
                    <a:bodyPr/>
                    <a:lstStyle/>
                    <a:p>
                      <a:r>
                        <a:rPr lang="es-ES" sz="600" dirty="0"/>
                        <a:t>Trujillo – Planta de Terceros</a:t>
                      </a:r>
                    </a:p>
                  </a:txBody>
                  <a:tcPr anchor="ctr"/>
                </a:tc>
                <a:tc>
                  <a:txBody>
                    <a:bodyPr/>
                    <a:lstStyle/>
                    <a:p>
                      <a:r>
                        <a:rPr lang="es-ES" sz="600" dirty="0"/>
                        <a:t>Huancayo</a:t>
                      </a:r>
                    </a:p>
                  </a:txBody>
                  <a:tcPr anchor="ctr"/>
                </a:tc>
                <a:extLst>
                  <a:ext uri="{0D108BD9-81ED-4DB2-BD59-A6C34878D82A}">
                    <a16:rowId xmlns:a16="http://schemas.microsoft.com/office/drawing/2014/main" val="547621875"/>
                  </a:ext>
                </a:extLst>
              </a:tr>
              <a:tr h="0">
                <a:tc>
                  <a:txBody>
                    <a:bodyPr/>
                    <a:lstStyle/>
                    <a:p>
                      <a:r>
                        <a:rPr lang="es-ES" sz="600" dirty="0"/>
                        <a:t>Trujillo – Planta de Terceros</a:t>
                      </a:r>
                    </a:p>
                  </a:txBody>
                  <a:tcPr anchor="ctr"/>
                </a:tc>
                <a:tc>
                  <a:txBody>
                    <a:bodyPr/>
                    <a:lstStyle/>
                    <a:p>
                      <a:r>
                        <a:rPr lang="es-ES" sz="600" dirty="0"/>
                        <a:t>Lima</a:t>
                      </a:r>
                    </a:p>
                  </a:txBody>
                  <a:tcPr anchor="ctr"/>
                </a:tc>
                <a:extLst>
                  <a:ext uri="{0D108BD9-81ED-4DB2-BD59-A6C34878D82A}">
                    <a16:rowId xmlns:a16="http://schemas.microsoft.com/office/drawing/2014/main" val="220046585"/>
                  </a:ext>
                </a:extLst>
              </a:tr>
              <a:tr h="0">
                <a:tc>
                  <a:txBody>
                    <a:bodyPr/>
                    <a:lstStyle/>
                    <a:p>
                      <a:r>
                        <a:rPr lang="es-ES" sz="600" dirty="0"/>
                        <a:t>Trujillo – Planta de Terceros</a:t>
                      </a:r>
                    </a:p>
                  </a:txBody>
                  <a:tcPr anchor="ctr"/>
                </a:tc>
                <a:tc>
                  <a:txBody>
                    <a:bodyPr/>
                    <a:lstStyle/>
                    <a:p>
                      <a:r>
                        <a:rPr lang="es-ES" sz="600" dirty="0"/>
                        <a:t>Piura</a:t>
                      </a:r>
                    </a:p>
                  </a:txBody>
                  <a:tcPr anchor="ctr"/>
                </a:tc>
                <a:extLst>
                  <a:ext uri="{0D108BD9-81ED-4DB2-BD59-A6C34878D82A}">
                    <a16:rowId xmlns:a16="http://schemas.microsoft.com/office/drawing/2014/main" val="971600999"/>
                  </a:ext>
                </a:extLst>
              </a:tr>
            </a:tbl>
          </a:graphicData>
        </a:graphic>
      </p:graphicFrame>
      <p:graphicFrame>
        <p:nvGraphicFramePr>
          <p:cNvPr id="13" name="Tabla 12">
            <a:extLst>
              <a:ext uri="{FF2B5EF4-FFF2-40B4-BE49-F238E27FC236}">
                <a16:creationId xmlns:a16="http://schemas.microsoft.com/office/drawing/2014/main" id="{FAC2D008-D45F-4FD9-40DC-6F9819C33C39}"/>
              </a:ext>
            </a:extLst>
          </p:cNvPr>
          <p:cNvGraphicFramePr>
            <a:graphicFrameLocks noGrp="1"/>
          </p:cNvGraphicFramePr>
          <p:nvPr>
            <p:extLst>
              <p:ext uri="{D42A27DB-BD31-4B8C-83A1-F6EECF244321}">
                <p14:modId xmlns:p14="http://schemas.microsoft.com/office/powerpoint/2010/main" val="2614269479"/>
              </p:ext>
            </p:extLst>
          </p:nvPr>
        </p:nvGraphicFramePr>
        <p:xfrm>
          <a:off x="9259019" y="6035328"/>
          <a:ext cx="2047000" cy="182880"/>
        </p:xfrm>
        <a:graphic>
          <a:graphicData uri="http://schemas.openxmlformats.org/drawingml/2006/table">
            <a:tbl>
              <a:tblPr firstRow="1" bandRow="1">
                <a:tableStyleId>{5FD0F851-EC5A-4D38-B0AD-8093EC10F338}</a:tableStyleId>
              </a:tblPr>
              <a:tblGrid>
                <a:gridCol w="1402079">
                  <a:extLst>
                    <a:ext uri="{9D8B030D-6E8A-4147-A177-3AD203B41FA5}">
                      <a16:colId xmlns:a16="http://schemas.microsoft.com/office/drawing/2014/main" val="4001469208"/>
                    </a:ext>
                  </a:extLst>
                </a:gridCol>
                <a:gridCol w="644921">
                  <a:extLst>
                    <a:ext uri="{9D8B030D-6E8A-4147-A177-3AD203B41FA5}">
                      <a16:colId xmlns:a16="http://schemas.microsoft.com/office/drawing/2014/main" val="3358571031"/>
                    </a:ext>
                  </a:extLst>
                </a:gridCol>
              </a:tblGrid>
              <a:tr h="0">
                <a:tc>
                  <a:txBody>
                    <a:bodyPr/>
                    <a:lstStyle/>
                    <a:p>
                      <a:r>
                        <a:rPr lang="es-ES" sz="600" b="0" dirty="0"/>
                        <a:t>Trujillo – Planta de Terceros</a:t>
                      </a:r>
                    </a:p>
                  </a:txBody>
                  <a:tcPr anchor="ctr"/>
                </a:tc>
                <a:tc>
                  <a:txBody>
                    <a:bodyPr/>
                    <a:lstStyle/>
                    <a:p>
                      <a:r>
                        <a:rPr lang="es-ES" sz="600" b="0" dirty="0"/>
                        <a:t>Trujillo</a:t>
                      </a:r>
                    </a:p>
                  </a:txBody>
                  <a:tcPr anchor="ctr"/>
                </a:tc>
                <a:extLst>
                  <a:ext uri="{0D108BD9-81ED-4DB2-BD59-A6C34878D82A}">
                    <a16:rowId xmlns:a16="http://schemas.microsoft.com/office/drawing/2014/main" val="2274453783"/>
                  </a:ext>
                </a:extLst>
              </a:tr>
            </a:tbl>
          </a:graphicData>
        </a:graphic>
      </p:graphicFrame>
    </p:spTree>
    <p:extLst>
      <p:ext uri="{BB962C8B-B14F-4D97-AF65-F5344CB8AC3E}">
        <p14:creationId xmlns:p14="http://schemas.microsoft.com/office/powerpoint/2010/main" val="96706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060226-1608-9DB6-F739-9CC3FC9619E1}"/>
              </a:ext>
            </a:extLst>
          </p:cNvPr>
          <p:cNvSpPr>
            <a:spLocks noGrp="1"/>
          </p:cNvSpPr>
          <p:nvPr>
            <p:ph type="title"/>
          </p:nvPr>
        </p:nvSpPr>
        <p:spPr>
          <a:xfrm>
            <a:off x="6400800" y="484632"/>
            <a:ext cx="5299586" cy="1609344"/>
          </a:xfrm>
          <a:ln>
            <a:noFill/>
          </a:ln>
        </p:spPr>
        <p:txBody>
          <a:bodyPr>
            <a:normAutofit/>
          </a:bodyPr>
          <a:lstStyle/>
          <a:p>
            <a:r>
              <a:rPr lang="es-ES" sz="4000"/>
              <a:t>DESCRIPCION DEL PROBLEMA: (RESTRICCIONES)</a:t>
            </a:r>
          </a:p>
        </p:txBody>
      </p:sp>
      <p:pic>
        <p:nvPicPr>
          <p:cNvPr id="5" name="Imagen 4" descr="Diagrama&#10;&#10;Descripción generada automáticamente">
            <a:extLst>
              <a:ext uri="{FF2B5EF4-FFF2-40B4-BE49-F238E27FC236}">
                <a16:creationId xmlns:a16="http://schemas.microsoft.com/office/drawing/2014/main" id="{7B47DD28-F593-2A17-3CC5-18DF99E79847}"/>
              </a:ext>
            </a:extLst>
          </p:cNvPr>
          <p:cNvPicPr>
            <a:picLocks noChangeAspect="1"/>
          </p:cNvPicPr>
          <p:nvPr/>
        </p:nvPicPr>
        <p:blipFill rotWithShape="1">
          <a:blip r:embed="rId4"/>
          <a:srcRect l="16997" r="14731" b="18252"/>
          <a:stretch/>
        </p:blipFill>
        <p:spPr>
          <a:xfrm>
            <a:off x="697761" y="266268"/>
            <a:ext cx="4928707" cy="6494731"/>
          </a:xfrm>
          <a:prstGeom prst="rect">
            <a:avLst/>
          </a:prstGeom>
        </p:spPr>
      </p:pic>
      <p:sp>
        <p:nvSpPr>
          <p:cNvPr id="3" name="Marcador de contenido 2">
            <a:extLst>
              <a:ext uri="{FF2B5EF4-FFF2-40B4-BE49-F238E27FC236}">
                <a16:creationId xmlns:a16="http://schemas.microsoft.com/office/drawing/2014/main" id="{C5D26045-D153-12F2-D2A0-7EF2575DF41D}"/>
              </a:ext>
            </a:extLst>
          </p:cNvPr>
          <p:cNvSpPr>
            <a:spLocks noGrp="1"/>
          </p:cNvSpPr>
          <p:nvPr>
            <p:ph idx="1"/>
          </p:nvPr>
        </p:nvSpPr>
        <p:spPr>
          <a:xfrm>
            <a:off x="6330739" y="2322576"/>
            <a:ext cx="5299585" cy="4050792"/>
          </a:xfrm>
        </p:spPr>
        <p:txBody>
          <a:bodyPr vert="horz" lIns="91440" tIns="45720" rIns="91440" bIns="45720" rtlCol="0" anchor="t">
            <a:normAutofit/>
          </a:bodyPr>
          <a:lstStyle/>
          <a:p>
            <a:r>
              <a:rPr lang="es-ES" sz="1800" dirty="0" err="1"/>
              <a:t>A_ub</a:t>
            </a:r>
            <a:r>
              <a:rPr lang="es-ES" sz="1800" dirty="0"/>
              <a:t> = representan la combinación lineal de los envíos a las 6 ciudades</a:t>
            </a:r>
            <a:r>
              <a:rPr lang="es-US" sz="1800" dirty="0"/>
              <a:t> que deben de ejecutarse desde cada planta.</a:t>
            </a:r>
            <a:endParaRPr lang="es-ES" sz="1800" dirty="0"/>
          </a:p>
          <a:p>
            <a:pPr>
              <a:buClr>
                <a:srgbClr val="9E3611"/>
              </a:buClr>
            </a:pPr>
            <a:r>
              <a:rPr lang="es-ES" sz="1800" dirty="0" err="1"/>
              <a:t>b_ub</a:t>
            </a:r>
            <a:r>
              <a:rPr lang="es-ES" sz="1800" dirty="0"/>
              <a:t> = son los límites de capacidad de producción de las 5  plantas tanto de terceros como </a:t>
            </a:r>
            <a:r>
              <a:rPr lang="es-US" sz="1800" dirty="0"/>
              <a:t>propias en cada mes</a:t>
            </a:r>
            <a:r>
              <a:rPr lang="es-ES" sz="1800" dirty="0"/>
              <a:t>.</a:t>
            </a:r>
          </a:p>
          <a:p>
            <a:pPr>
              <a:buClr>
                <a:srgbClr val="9E3611"/>
              </a:buClr>
            </a:pPr>
            <a:r>
              <a:rPr lang="es-ES" sz="1800" dirty="0" err="1"/>
              <a:t>A_eq</a:t>
            </a:r>
            <a:r>
              <a:rPr lang="es-ES" sz="1800" dirty="0"/>
              <a:t> = representan la combinación lineal de las 5 plantas que deben abastecer la demanda de cada ciudad.</a:t>
            </a:r>
          </a:p>
          <a:p>
            <a:pPr>
              <a:buClr>
                <a:srgbClr val="9E3611"/>
              </a:buClr>
            </a:pPr>
            <a:r>
              <a:rPr lang="es-ES" sz="1800" dirty="0" err="1"/>
              <a:t>b_eq</a:t>
            </a:r>
            <a:r>
              <a:rPr lang="es-ES" sz="1800" dirty="0"/>
              <a:t> =</a:t>
            </a:r>
            <a:r>
              <a:rPr lang="es-US" sz="1800" dirty="0"/>
              <a:t> Es</a:t>
            </a:r>
            <a:r>
              <a:rPr lang="es-ES" sz="1800" dirty="0"/>
              <a:t> la demanda de cada </a:t>
            </a:r>
            <a:r>
              <a:rPr lang="es-US" sz="1800" dirty="0"/>
              <a:t>ciudad que se debe enviar en cada mes.</a:t>
            </a:r>
            <a:endParaRPr lang="es-ES" sz="1800" dirty="0"/>
          </a:p>
        </p:txBody>
      </p:sp>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5673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6E2446-38F2-7C60-E824-3C43D7DBE82D}"/>
              </a:ext>
            </a:extLst>
          </p:cNvPr>
          <p:cNvSpPr>
            <a:spLocks noGrp="1"/>
          </p:cNvSpPr>
          <p:nvPr>
            <p:ph type="title"/>
          </p:nvPr>
        </p:nvSpPr>
        <p:spPr>
          <a:xfrm>
            <a:off x="8156350" y="484632"/>
            <a:ext cx="3544035" cy="1609344"/>
          </a:xfrm>
          <a:ln>
            <a:noFill/>
          </a:ln>
        </p:spPr>
        <p:txBody>
          <a:bodyPr>
            <a:normAutofit/>
          </a:bodyPr>
          <a:lstStyle/>
          <a:p>
            <a:r>
              <a:rPr lang="es-ES" sz="3200" dirty="0"/>
              <a:t>DESCRIPCION DEL PROBLEMA: </a:t>
            </a:r>
            <a:br>
              <a:rPr lang="es-ES" sz="3200" dirty="0">
                <a:latin typeface="Rockwell Condensed"/>
              </a:rPr>
            </a:br>
            <a:r>
              <a:rPr lang="es-ES" sz="3200" dirty="0"/>
              <a:t>(Función OBJETIVO)</a:t>
            </a:r>
          </a:p>
        </p:txBody>
      </p:sp>
      <p:pic>
        <p:nvPicPr>
          <p:cNvPr id="5" name="Imagen 5" descr="Diagrama&#10;&#10;Descripción generada automáticamente">
            <a:extLst>
              <a:ext uri="{FF2B5EF4-FFF2-40B4-BE49-F238E27FC236}">
                <a16:creationId xmlns:a16="http://schemas.microsoft.com/office/drawing/2014/main" id="{CC179CBC-1377-D8CB-4808-2328C8EAE688}"/>
              </a:ext>
            </a:extLst>
          </p:cNvPr>
          <p:cNvPicPr>
            <a:picLocks noChangeAspect="1"/>
          </p:cNvPicPr>
          <p:nvPr/>
        </p:nvPicPr>
        <p:blipFill rotWithShape="1">
          <a:blip r:embed="rId4"/>
          <a:srcRect l="16567" t="84965" r="15852" b="3739"/>
          <a:stretch/>
        </p:blipFill>
        <p:spPr>
          <a:xfrm>
            <a:off x="490225" y="5115081"/>
            <a:ext cx="6882269" cy="1267609"/>
          </a:xfrm>
          <a:prstGeom prst="rect">
            <a:avLst/>
          </a:prstGeom>
        </p:spPr>
      </p:pic>
      <p:sp>
        <p:nvSpPr>
          <p:cNvPr id="3" name="Marcador de contenido 2">
            <a:extLst>
              <a:ext uri="{FF2B5EF4-FFF2-40B4-BE49-F238E27FC236}">
                <a16:creationId xmlns:a16="http://schemas.microsoft.com/office/drawing/2014/main" id="{2594025C-BE59-4B46-BC02-6D961D24DB42}"/>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s-ES" sz="1600" dirty="0">
                <a:ea typeface="+mn-lt"/>
                <a:cs typeface="+mn-lt"/>
              </a:rPr>
              <a:t>El problema se resuelve mes a mes y toma como constantes el costo de transporte que nos brinda en tabla y el costo de producción por planta que se mantiene constante en los 5 meses sumando ambos para el uso de la función objetivo.</a:t>
            </a:r>
          </a:p>
          <a:p>
            <a:pPr>
              <a:buClr>
                <a:srgbClr val="9E3611"/>
              </a:buClr>
            </a:pPr>
            <a:r>
              <a:rPr lang="es-ES" sz="1600" dirty="0"/>
              <a:t>Donde: </a:t>
            </a:r>
          </a:p>
          <a:p>
            <a:pPr lvl="1">
              <a:buClr>
                <a:srgbClr val="9E3611"/>
              </a:buClr>
            </a:pPr>
            <a:r>
              <a:rPr lang="es-ES" sz="1400" dirty="0" err="1"/>
              <a:t>Xij</a:t>
            </a:r>
            <a:r>
              <a:rPr lang="es-ES" sz="1400" dirty="0"/>
              <a:t> = Cantidad de producción destinada de la planta i al destino j</a:t>
            </a:r>
          </a:p>
          <a:p>
            <a:pPr lvl="1">
              <a:buClr>
                <a:srgbClr val="9E3611"/>
              </a:buClr>
            </a:pPr>
            <a:r>
              <a:rPr lang="es-ES" sz="1400" dirty="0" err="1"/>
              <a:t>Cij</a:t>
            </a:r>
            <a:r>
              <a:rPr lang="es-ES" sz="1400" dirty="0"/>
              <a:t> = Costo de transporte desde la planta i a la ciudad j, más el costo de producción de la planta i</a:t>
            </a:r>
          </a:p>
        </p:txBody>
      </p:sp>
      <p:grpSp>
        <p:nvGrpSpPr>
          <p:cNvPr id="4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563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C6397B2-4D47-9D8F-E28F-01C0409E8A91}"/>
              </a:ext>
            </a:extLst>
          </p:cNvPr>
          <p:cNvSpPr>
            <a:spLocks noGrp="1"/>
          </p:cNvSpPr>
          <p:nvPr>
            <p:ph type="title"/>
          </p:nvPr>
        </p:nvSpPr>
        <p:spPr>
          <a:xfrm>
            <a:off x="1285456" y="4162031"/>
            <a:ext cx="4543683" cy="1767141"/>
          </a:xfrm>
        </p:spPr>
        <p:txBody>
          <a:bodyPr vert="horz" lIns="91440" tIns="45720" rIns="91440" bIns="45720" rtlCol="0">
            <a:normAutofit/>
          </a:bodyPr>
          <a:lstStyle/>
          <a:p>
            <a:pPr algn="r"/>
            <a:r>
              <a:rPr lang="en-US" kern="1200" cap="all" baseline="0">
                <a:latin typeface="+mj-lt"/>
                <a:ea typeface="+mj-ea"/>
                <a:cs typeface="+mj-cs"/>
              </a:rPr>
              <a:t>RESULTADOS DEL MODELO </a:t>
            </a:r>
            <a:endParaRPr lang="en-US">
              <a:latin typeface="Rockwell Condensed"/>
            </a:endParaRPr>
          </a:p>
        </p:txBody>
      </p:sp>
      <p:sp>
        <p:nvSpPr>
          <p:cNvPr id="3" name="Marcador de contenido 2">
            <a:extLst>
              <a:ext uri="{FF2B5EF4-FFF2-40B4-BE49-F238E27FC236}">
                <a16:creationId xmlns:a16="http://schemas.microsoft.com/office/drawing/2014/main" id="{440E82BF-C0BF-B82A-3BBD-BFA3D1BFE742}"/>
              </a:ext>
            </a:extLst>
          </p:cNvPr>
          <p:cNvSpPr>
            <a:spLocks noGrp="1"/>
          </p:cNvSpPr>
          <p:nvPr>
            <p:ph idx="1"/>
          </p:nvPr>
        </p:nvSpPr>
        <p:spPr>
          <a:xfrm>
            <a:off x="6217920" y="4170410"/>
            <a:ext cx="4699221" cy="1767141"/>
          </a:xfrm>
        </p:spPr>
        <p:txBody>
          <a:bodyPr vert="horz" lIns="91440" tIns="45720" rIns="91440" bIns="45720" rtlCol="0" anchor="ctr">
            <a:normAutofit/>
          </a:bodyPr>
          <a:lstStyle/>
          <a:p>
            <a:r>
              <a:rPr lang="en-US" sz="1700" dirty="0" err="1"/>
              <a:t>Interpretando</a:t>
            </a:r>
            <a:r>
              <a:rPr lang="en-US" sz="1700" dirty="0"/>
              <a:t> la </a:t>
            </a:r>
            <a:r>
              <a:rPr lang="en-US" sz="1700" dirty="0" err="1"/>
              <a:t>tabla</a:t>
            </a:r>
            <a:r>
              <a:rPr lang="en-US" sz="1700" dirty="0"/>
              <a:t> de </a:t>
            </a:r>
            <a:r>
              <a:rPr lang="en-US" sz="1700" dirty="0" err="1"/>
              <a:t>resultados</a:t>
            </a:r>
            <a:r>
              <a:rPr lang="en-US" sz="1700" dirty="0"/>
              <a:t> </a:t>
            </a:r>
            <a:r>
              <a:rPr lang="en-US" sz="1700" dirty="0" err="1"/>
              <a:t>observamos</a:t>
            </a:r>
            <a:r>
              <a:rPr lang="en-US" sz="1700" dirty="0"/>
              <a:t> que </a:t>
            </a:r>
            <a:r>
              <a:rPr lang="en-US" sz="1700" dirty="0" err="1"/>
              <a:t>los</a:t>
            </a:r>
            <a:r>
              <a:rPr lang="en-US" sz="1700" dirty="0"/>
              <a:t> </a:t>
            </a:r>
            <a:r>
              <a:rPr lang="en-US" sz="1700" dirty="0" err="1"/>
              <a:t>envios</a:t>
            </a:r>
            <a:r>
              <a:rPr lang="en-US" sz="1700" dirty="0"/>
              <a:t> </a:t>
            </a:r>
            <a:r>
              <a:rPr lang="en-US" sz="1700" dirty="0" err="1"/>
              <a:t>satisfacen</a:t>
            </a:r>
            <a:r>
              <a:rPr lang="en-US" sz="1700" dirty="0"/>
              <a:t> la </a:t>
            </a:r>
            <a:r>
              <a:rPr lang="en-US" sz="1700" dirty="0" err="1"/>
              <a:t>demanda</a:t>
            </a:r>
            <a:r>
              <a:rPr lang="en-US" sz="1700" dirty="0"/>
              <a:t>,</a:t>
            </a:r>
            <a:r>
              <a:rPr lang="en-US" sz="1700" dirty="0">
                <a:ea typeface="+mn-lt"/>
                <a:cs typeface="+mn-lt"/>
              </a:rPr>
              <a:t> </a:t>
            </a:r>
            <a:r>
              <a:rPr lang="en-US" sz="1700" dirty="0" err="1">
                <a:ea typeface="+mn-lt"/>
                <a:cs typeface="+mn-lt"/>
              </a:rPr>
              <a:t>usaremos</a:t>
            </a:r>
            <a:r>
              <a:rPr lang="en-US" sz="1700" dirty="0">
                <a:ea typeface="+mn-lt"/>
                <a:cs typeface="+mn-lt"/>
              </a:rPr>
              <a:t> </a:t>
            </a:r>
            <a:r>
              <a:rPr lang="en-US" sz="1700" dirty="0" err="1">
                <a:ea typeface="+mn-lt"/>
                <a:cs typeface="+mn-lt"/>
              </a:rPr>
              <a:t>el</a:t>
            </a:r>
            <a:r>
              <a:rPr lang="en-US" sz="1700" dirty="0">
                <a:ea typeface="+mn-lt"/>
                <a:cs typeface="+mn-lt"/>
              </a:rPr>
              <a:t> </a:t>
            </a:r>
            <a:r>
              <a:rPr lang="en-US" sz="1700" dirty="0" err="1">
                <a:ea typeface="+mn-lt"/>
                <a:cs typeface="+mn-lt"/>
              </a:rPr>
              <a:t>almacén</a:t>
            </a:r>
            <a:r>
              <a:rPr lang="en-US" sz="1700" dirty="0">
                <a:ea typeface="+mn-lt"/>
                <a:cs typeface="+mn-lt"/>
              </a:rPr>
              <a:t> </a:t>
            </a:r>
            <a:r>
              <a:rPr lang="en-US" sz="1700" dirty="0" err="1">
                <a:ea typeface="+mn-lt"/>
                <a:cs typeface="+mn-lt"/>
              </a:rPr>
              <a:t>durante</a:t>
            </a:r>
            <a:r>
              <a:rPr lang="en-US" sz="1700" dirty="0">
                <a:ea typeface="+mn-lt"/>
                <a:cs typeface="+mn-lt"/>
              </a:rPr>
              <a:t> 4 de </a:t>
            </a:r>
            <a:r>
              <a:rPr lang="en-US" sz="1700" dirty="0" err="1">
                <a:ea typeface="+mn-lt"/>
                <a:cs typeface="+mn-lt"/>
              </a:rPr>
              <a:t>los</a:t>
            </a:r>
            <a:r>
              <a:rPr lang="en-US" sz="1700" dirty="0">
                <a:ea typeface="+mn-lt"/>
                <a:cs typeface="+mn-lt"/>
              </a:rPr>
              <a:t> 5 meses </a:t>
            </a:r>
            <a:r>
              <a:rPr lang="en-US" sz="1700" dirty="0" err="1">
                <a:ea typeface="+mn-lt"/>
                <a:cs typeface="+mn-lt"/>
              </a:rPr>
              <a:t>proyectados</a:t>
            </a:r>
            <a:r>
              <a:rPr lang="en-US" sz="1700" dirty="0">
                <a:ea typeface="+mn-lt"/>
                <a:cs typeface="+mn-lt"/>
              </a:rPr>
              <a:t> </a:t>
            </a:r>
            <a:r>
              <a:rPr lang="en-US" sz="1700" dirty="0"/>
              <a:t>y </a:t>
            </a:r>
            <a:r>
              <a:rPr lang="en-US" sz="1700" dirty="0" err="1"/>
              <a:t>el</a:t>
            </a:r>
            <a:r>
              <a:rPr lang="en-US" sz="1700" dirty="0"/>
              <a:t> </a:t>
            </a:r>
            <a:r>
              <a:rPr lang="en-US" sz="1700" dirty="0" err="1"/>
              <a:t>inventario</a:t>
            </a:r>
            <a:r>
              <a:rPr lang="en-US" sz="1700" dirty="0"/>
              <a:t> </a:t>
            </a:r>
            <a:r>
              <a:rPr lang="en-US" sz="1700" dirty="0" err="1"/>
              <a:t>inicial</a:t>
            </a:r>
            <a:r>
              <a:rPr lang="en-US" sz="1700" dirty="0"/>
              <a:t> </a:t>
            </a:r>
            <a:r>
              <a:rPr lang="en-US" sz="1700" dirty="0" err="1"/>
              <a:t>más</a:t>
            </a:r>
            <a:r>
              <a:rPr lang="en-US" sz="1700" dirty="0"/>
              <a:t> la </a:t>
            </a:r>
            <a:r>
              <a:rPr lang="en-US" sz="1700" dirty="0" err="1"/>
              <a:t>producción</a:t>
            </a:r>
            <a:r>
              <a:rPr lang="en-US" sz="1700" dirty="0"/>
              <a:t> es mayor o </a:t>
            </a:r>
            <a:r>
              <a:rPr lang="en-US" sz="1700" dirty="0" err="1"/>
              <a:t>igual</a:t>
            </a:r>
            <a:r>
              <a:rPr lang="en-US" sz="1700" dirty="0"/>
              <a:t> a </a:t>
            </a:r>
            <a:r>
              <a:rPr lang="en-US" sz="1700" dirty="0" err="1"/>
              <a:t>los</a:t>
            </a:r>
            <a:r>
              <a:rPr lang="en-US" sz="1700" dirty="0"/>
              <a:t> </a:t>
            </a:r>
            <a:r>
              <a:rPr lang="en-US" sz="1700" dirty="0" err="1"/>
              <a:t>envios</a:t>
            </a:r>
            <a:r>
              <a:rPr lang="en-US" sz="1700" dirty="0"/>
              <a:t>; </a:t>
            </a:r>
            <a:r>
              <a:rPr lang="en-US" sz="1700" dirty="0" err="1"/>
              <a:t>cumpliendo</a:t>
            </a:r>
            <a:r>
              <a:rPr lang="en-US" sz="1700" dirty="0"/>
              <a:t> con </a:t>
            </a:r>
            <a:r>
              <a:rPr lang="en-US" sz="1700" dirty="0" err="1"/>
              <a:t>todas</a:t>
            </a:r>
            <a:r>
              <a:rPr lang="en-US" sz="1700" dirty="0"/>
              <a:t> las </a:t>
            </a:r>
            <a:r>
              <a:rPr lang="en-US" sz="1700" dirty="0" err="1"/>
              <a:t>condiciones</a:t>
            </a:r>
            <a:r>
              <a:rPr lang="en-US" sz="1700" dirty="0"/>
              <a:t> del </a:t>
            </a:r>
            <a:r>
              <a:rPr lang="en-US" sz="1700" dirty="0" err="1"/>
              <a:t>problema</a:t>
            </a:r>
            <a:r>
              <a:rPr lang="en-US" sz="1700" dirty="0"/>
              <a:t>.</a:t>
            </a:r>
            <a:endParaRPr lang="es-US" sz="1700" dirty="0"/>
          </a:p>
        </p:txBody>
      </p:sp>
      <p:sp>
        <p:nvSpPr>
          <p:cNvPr id="75" name="Rectangle 7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Oval 7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7" name="Tabla 6">
            <a:extLst>
              <a:ext uri="{FF2B5EF4-FFF2-40B4-BE49-F238E27FC236}">
                <a16:creationId xmlns:a16="http://schemas.microsoft.com/office/drawing/2014/main" id="{64109CDE-C447-87FE-930A-D62FE75736F1}"/>
              </a:ext>
            </a:extLst>
          </p:cNvPr>
          <p:cNvGraphicFramePr>
            <a:graphicFrameLocks noGrp="1"/>
          </p:cNvGraphicFramePr>
          <p:nvPr>
            <p:extLst>
              <p:ext uri="{D42A27DB-BD31-4B8C-83A1-F6EECF244321}">
                <p14:modId xmlns:p14="http://schemas.microsoft.com/office/powerpoint/2010/main" val="1893877262"/>
              </p:ext>
            </p:extLst>
          </p:nvPr>
        </p:nvGraphicFramePr>
        <p:xfrm>
          <a:off x="1416692" y="505223"/>
          <a:ext cx="9358618" cy="3060163"/>
        </p:xfrm>
        <a:graphic>
          <a:graphicData uri="http://schemas.openxmlformats.org/drawingml/2006/table">
            <a:tbl>
              <a:tblPr firstRow="1" bandRow="1">
                <a:noFill/>
                <a:tableStyleId>{5C22544A-7EE6-4342-B048-85BDC9FD1C3A}</a:tableStyleId>
              </a:tblPr>
              <a:tblGrid>
                <a:gridCol w="1848847">
                  <a:extLst>
                    <a:ext uri="{9D8B030D-6E8A-4147-A177-3AD203B41FA5}">
                      <a16:colId xmlns:a16="http://schemas.microsoft.com/office/drawing/2014/main" val="1677658789"/>
                    </a:ext>
                  </a:extLst>
                </a:gridCol>
                <a:gridCol w="1458827">
                  <a:extLst>
                    <a:ext uri="{9D8B030D-6E8A-4147-A177-3AD203B41FA5}">
                      <a16:colId xmlns:a16="http://schemas.microsoft.com/office/drawing/2014/main" val="2110824034"/>
                    </a:ext>
                  </a:extLst>
                </a:gridCol>
                <a:gridCol w="1809471">
                  <a:extLst>
                    <a:ext uri="{9D8B030D-6E8A-4147-A177-3AD203B41FA5}">
                      <a16:colId xmlns:a16="http://schemas.microsoft.com/office/drawing/2014/main" val="3237207679"/>
                    </a:ext>
                  </a:extLst>
                </a:gridCol>
                <a:gridCol w="1473827">
                  <a:extLst>
                    <a:ext uri="{9D8B030D-6E8A-4147-A177-3AD203B41FA5}">
                      <a16:colId xmlns:a16="http://schemas.microsoft.com/office/drawing/2014/main" val="1818896373"/>
                    </a:ext>
                  </a:extLst>
                </a:gridCol>
                <a:gridCol w="1383823">
                  <a:extLst>
                    <a:ext uri="{9D8B030D-6E8A-4147-A177-3AD203B41FA5}">
                      <a16:colId xmlns:a16="http://schemas.microsoft.com/office/drawing/2014/main" val="2526312203"/>
                    </a:ext>
                  </a:extLst>
                </a:gridCol>
                <a:gridCol w="1383823">
                  <a:extLst>
                    <a:ext uri="{9D8B030D-6E8A-4147-A177-3AD203B41FA5}">
                      <a16:colId xmlns:a16="http://schemas.microsoft.com/office/drawing/2014/main" val="3713849483"/>
                    </a:ext>
                  </a:extLst>
                </a:gridCol>
              </a:tblGrid>
              <a:tr h="655235">
                <a:tc>
                  <a:txBody>
                    <a:bodyPr/>
                    <a:lstStyle/>
                    <a:p>
                      <a:endParaRPr lang="es-ES" sz="1900" b="0" cap="all" spc="150">
                        <a:solidFill>
                          <a:schemeClr val="lt1"/>
                        </a:solidFill>
                      </a:endParaRPr>
                    </a:p>
                  </a:txBody>
                  <a:tcPr marL="162008" marR="162008" marT="162008" marB="162008" anchor="ctr">
                    <a:lnL w="12700" cmpd="sng">
                      <a:noFill/>
                    </a:lnL>
                    <a:lnR w="12700" cmpd="sng">
                      <a:noFill/>
                    </a:lnR>
                    <a:lnT w="12700" cmpd="sng">
                      <a:noFill/>
                    </a:lnT>
                    <a:lnB w="38100" cmpd="sng">
                      <a:noFill/>
                    </a:lnB>
                    <a:solidFill>
                      <a:srgbClr val="505356"/>
                    </a:solidFill>
                  </a:tcPr>
                </a:tc>
                <a:tc>
                  <a:txBody>
                    <a:bodyPr/>
                    <a:lstStyle/>
                    <a:p>
                      <a:r>
                        <a:rPr lang="es-ES" sz="1900" b="0" cap="all" spc="150" dirty="0">
                          <a:solidFill>
                            <a:schemeClr val="lt1"/>
                          </a:solidFill>
                        </a:rPr>
                        <a:t>enero</a:t>
                      </a:r>
                    </a:p>
                  </a:txBody>
                  <a:tcPr marL="162008" marR="162008" marT="162008" marB="162008" anchor="ctr">
                    <a:lnL w="12700" cmpd="sng">
                      <a:noFill/>
                    </a:lnL>
                    <a:lnR w="12700" cmpd="sng">
                      <a:noFill/>
                    </a:lnR>
                    <a:lnT w="12700" cmpd="sng">
                      <a:noFill/>
                    </a:lnT>
                    <a:lnB w="38100" cmpd="sng">
                      <a:noFill/>
                    </a:lnB>
                    <a:solidFill>
                      <a:srgbClr val="505356"/>
                    </a:solidFill>
                  </a:tcPr>
                </a:tc>
                <a:tc>
                  <a:txBody>
                    <a:bodyPr/>
                    <a:lstStyle/>
                    <a:p>
                      <a:r>
                        <a:rPr lang="es-ES" sz="1900" b="0" cap="all" spc="150" dirty="0">
                          <a:solidFill>
                            <a:schemeClr val="lt1"/>
                          </a:solidFill>
                        </a:rPr>
                        <a:t>febrero</a:t>
                      </a:r>
                    </a:p>
                  </a:txBody>
                  <a:tcPr marL="162008" marR="162008" marT="162008" marB="162008" anchor="ctr">
                    <a:lnL w="12700" cmpd="sng">
                      <a:noFill/>
                    </a:lnL>
                    <a:lnR w="12700" cmpd="sng">
                      <a:noFill/>
                    </a:lnR>
                    <a:lnT w="12700" cmpd="sng">
                      <a:noFill/>
                    </a:lnT>
                    <a:lnB w="38100" cmpd="sng">
                      <a:noFill/>
                    </a:lnB>
                    <a:solidFill>
                      <a:srgbClr val="505356"/>
                    </a:solidFill>
                  </a:tcPr>
                </a:tc>
                <a:tc>
                  <a:txBody>
                    <a:bodyPr/>
                    <a:lstStyle/>
                    <a:p>
                      <a:r>
                        <a:rPr lang="es-ES" sz="1900" b="0" cap="all" spc="150" dirty="0">
                          <a:solidFill>
                            <a:schemeClr val="lt1"/>
                          </a:solidFill>
                        </a:rPr>
                        <a:t>marzo</a:t>
                      </a:r>
                    </a:p>
                  </a:txBody>
                  <a:tcPr marL="162008" marR="162008" marT="162008" marB="162008" anchor="ctr">
                    <a:lnL w="12700" cmpd="sng">
                      <a:noFill/>
                    </a:lnL>
                    <a:lnR w="12700" cmpd="sng">
                      <a:noFill/>
                    </a:lnR>
                    <a:lnT w="12700" cmpd="sng">
                      <a:noFill/>
                    </a:lnT>
                    <a:lnB w="38100" cmpd="sng">
                      <a:noFill/>
                    </a:lnB>
                    <a:solidFill>
                      <a:srgbClr val="505356"/>
                    </a:solidFill>
                  </a:tcPr>
                </a:tc>
                <a:tc>
                  <a:txBody>
                    <a:bodyPr/>
                    <a:lstStyle/>
                    <a:p>
                      <a:r>
                        <a:rPr lang="es-ES" sz="1900" b="0" cap="all" spc="150" dirty="0">
                          <a:solidFill>
                            <a:schemeClr val="lt1"/>
                          </a:solidFill>
                        </a:rPr>
                        <a:t>abril</a:t>
                      </a:r>
                    </a:p>
                  </a:txBody>
                  <a:tcPr marL="162008" marR="162008" marT="162008" marB="162008" anchor="ctr">
                    <a:lnL w="12700" cmpd="sng">
                      <a:noFill/>
                    </a:lnL>
                    <a:lnR w="12700" cmpd="sng">
                      <a:noFill/>
                    </a:lnR>
                    <a:lnT w="12700" cmpd="sng">
                      <a:noFill/>
                    </a:lnT>
                    <a:lnB w="38100" cmpd="sng">
                      <a:noFill/>
                    </a:lnB>
                    <a:solidFill>
                      <a:srgbClr val="505356"/>
                    </a:solidFill>
                  </a:tcPr>
                </a:tc>
                <a:tc>
                  <a:txBody>
                    <a:bodyPr/>
                    <a:lstStyle/>
                    <a:p>
                      <a:r>
                        <a:rPr lang="es-ES" sz="1900" b="0" cap="all" spc="150" dirty="0">
                          <a:solidFill>
                            <a:schemeClr val="lt1"/>
                          </a:solidFill>
                        </a:rPr>
                        <a:t>mayo</a:t>
                      </a:r>
                    </a:p>
                  </a:txBody>
                  <a:tcPr marL="162008" marR="162008" marT="162008" marB="162008"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10957762"/>
                  </a:ext>
                </a:extLst>
              </a:tr>
              <a:tr h="601232">
                <a:tc>
                  <a:txBody>
                    <a:bodyPr/>
                    <a:lstStyle/>
                    <a:p>
                      <a:r>
                        <a:rPr lang="es-ES" sz="1500" cap="none" spc="0" dirty="0">
                          <a:solidFill>
                            <a:schemeClr val="tx1"/>
                          </a:solidFill>
                        </a:rPr>
                        <a:t>inventario inicial</a:t>
                      </a:r>
                    </a:p>
                  </a:txBody>
                  <a:tcPr marL="162008" marR="162008" marT="162008" marB="162008" anchor="ctr">
                    <a:lnL w="12700" cmpd="sng">
                      <a:noFill/>
                      <a:prstDash val="solid"/>
                    </a:lnL>
                    <a:lnR w="12700" cmpd="sng">
                      <a:noFill/>
                      <a:prstDash val="solid"/>
                    </a:lnR>
                    <a:lnT w="38100" cmpd="sng">
                      <a:noFill/>
                    </a:lnT>
                    <a:lnB w="12700" cmpd="sng">
                      <a:noFill/>
                      <a:prstDash val="solid"/>
                    </a:lnB>
                    <a:noFill/>
                  </a:tcPr>
                </a:tc>
                <a:tc>
                  <a:txBody>
                    <a:bodyPr/>
                    <a:lstStyle/>
                    <a:p>
                      <a:r>
                        <a:rPr lang="es-ES" sz="1500" cap="none" spc="0" dirty="0">
                          <a:solidFill>
                            <a:schemeClr val="tx1"/>
                          </a:solidFill>
                        </a:rPr>
                        <a:t>100000.0</a:t>
                      </a:r>
                    </a:p>
                  </a:txBody>
                  <a:tcPr marL="162008" marR="162008" marT="162008" marB="162008" anchor="ctr">
                    <a:lnL w="12700" cmpd="sng">
                      <a:noFill/>
                      <a:prstDash val="solid"/>
                    </a:lnL>
                    <a:lnR w="12700" cmpd="sng">
                      <a:noFill/>
                      <a:prstDash val="solid"/>
                    </a:lnR>
                    <a:lnT w="38100" cmpd="sng">
                      <a:noFill/>
                    </a:lnT>
                    <a:lnB w="12700" cmpd="sng">
                      <a:noFill/>
                      <a:prstDash val="solid"/>
                    </a:lnB>
                    <a:noFill/>
                  </a:tcPr>
                </a:tc>
                <a:tc>
                  <a:txBody>
                    <a:bodyPr/>
                    <a:lstStyle/>
                    <a:p>
                      <a:r>
                        <a:rPr lang="es-ES" sz="1500" cap="none" spc="0" dirty="0">
                          <a:solidFill>
                            <a:schemeClr val="tx1"/>
                          </a:solidFill>
                        </a:rPr>
                        <a:t>0.0</a:t>
                      </a:r>
                    </a:p>
                  </a:txBody>
                  <a:tcPr marL="162008" marR="162008" marT="162008" marB="162008" anchor="ctr">
                    <a:lnL w="12700" cmpd="sng">
                      <a:noFill/>
                      <a:prstDash val="solid"/>
                    </a:lnL>
                    <a:lnR w="12700" cmpd="sng">
                      <a:noFill/>
                      <a:prstDash val="solid"/>
                    </a:lnR>
                    <a:lnT w="38100" cmpd="sng">
                      <a:noFill/>
                    </a:lnT>
                    <a:lnB w="12700" cmpd="sng">
                      <a:noFill/>
                      <a:prstDash val="solid"/>
                    </a:lnB>
                    <a:noFill/>
                  </a:tcPr>
                </a:tc>
                <a:tc>
                  <a:txBody>
                    <a:bodyPr/>
                    <a:lstStyle/>
                    <a:p>
                      <a:r>
                        <a:rPr lang="es-ES" sz="1500" cap="none" spc="0" dirty="0">
                          <a:solidFill>
                            <a:schemeClr val="tx1"/>
                          </a:solidFill>
                        </a:rPr>
                        <a:t>92172.0</a:t>
                      </a:r>
                    </a:p>
                  </a:txBody>
                  <a:tcPr marL="162008" marR="162008" marT="162008" marB="162008" anchor="ctr">
                    <a:lnL w="12700" cmpd="sng">
                      <a:noFill/>
                      <a:prstDash val="solid"/>
                    </a:lnL>
                    <a:lnR w="12700" cmpd="sng">
                      <a:noFill/>
                      <a:prstDash val="solid"/>
                    </a:lnR>
                    <a:lnT w="38100" cmpd="sng">
                      <a:noFill/>
                    </a:lnT>
                    <a:lnB w="12700" cmpd="sng">
                      <a:noFill/>
                      <a:prstDash val="solid"/>
                    </a:lnB>
                    <a:noFill/>
                  </a:tcPr>
                </a:tc>
                <a:tc>
                  <a:txBody>
                    <a:bodyPr/>
                    <a:lstStyle/>
                    <a:p>
                      <a:r>
                        <a:rPr lang="es-ES" sz="1500" cap="none" spc="0" dirty="0">
                          <a:solidFill>
                            <a:schemeClr val="tx1"/>
                          </a:solidFill>
                        </a:rPr>
                        <a:t>30000.0</a:t>
                      </a:r>
                    </a:p>
                  </a:txBody>
                  <a:tcPr marL="162008" marR="162008" marT="162008" marB="162008" anchor="ctr">
                    <a:lnL w="12700" cmpd="sng">
                      <a:noFill/>
                      <a:prstDash val="solid"/>
                    </a:lnL>
                    <a:lnR w="12700" cmpd="sng">
                      <a:noFill/>
                      <a:prstDash val="solid"/>
                    </a:lnR>
                    <a:lnT w="38100" cmpd="sng">
                      <a:noFill/>
                    </a:lnT>
                    <a:lnB w="12700" cmpd="sng">
                      <a:noFill/>
                      <a:prstDash val="solid"/>
                    </a:lnB>
                    <a:noFill/>
                  </a:tcPr>
                </a:tc>
                <a:tc>
                  <a:txBody>
                    <a:bodyPr/>
                    <a:lstStyle/>
                    <a:p>
                      <a:r>
                        <a:rPr lang="es-ES" sz="1500" cap="none" spc="0" dirty="0">
                          <a:solidFill>
                            <a:schemeClr val="tx1"/>
                          </a:solidFill>
                        </a:rPr>
                        <a:t>123513.0</a:t>
                      </a:r>
                    </a:p>
                  </a:txBody>
                  <a:tcPr marL="162008" marR="162008" marT="162008" marB="162008"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278901065"/>
                  </a:ext>
                </a:extLst>
              </a:tr>
              <a:tr h="601232">
                <a:tc>
                  <a:txBody>
                    <a:bodyPr/>
                    <a:lstStyle/>
                    <a:p>
                      <a:r>
                        <a:rPr lang="es-ES" sz="1500" cap="none" spc="0" dirty="0">
                          <a:solidFill>
                            <a:schemeClr val="tx1"/>
                          </a:solidFill>
                        </a:rPr>
                        <a:t>producción</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1518126.0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1638299.0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1720000.0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1999484.0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2000000.0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26951975"/>
                  </a:ext>
                </a:extLst>
              </a:tr>
              <a:tr h="601232">
                <a:tc>
                  <a:txBody>
                    <a:bodyPr/>
                    <a:lstStyle/>
                    <a:p>
                      <a:r>
                        <a:rPr lang="es-ES" sz="1500" cap="none" spc="0" dirty="0">
                          <a:solidFill>
                            <a:schemeClr val="tx1"/>
                          </a:solidFill>
                        </a:rPr>
                        <a:t>envíos</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s-ES" sz="1500" cap="none" spc="0" dirty="0">
                          <a:solidFill>
                            <a:schemeClr val="tx1"/>
                          </a:solidFill>
                        </a:rPr>
                        <a:t>1618126.0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s-ES" sz="1500" cap="none" spc="0" dirty="0">
                          <a:solidFill>
                            <a:schemeClr val="tx1"/>
                          </a:solidFill>
                        </a:rPr>
                        <a:t>1546127.0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s-ES" sz="1500" cap="none" spc="0" dirty="0">
                          <a:solidFill>
                            <a:schemeClr val="tx1"/>
                          </a:solidFill>
                        </a:rPr>
                        <a:t>1782172.0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s-ES" sz="1500" cap="none" spc="0" dirty="0">
                          <a:solidFill>
                            <a:schemeClr val="tx1"/>
                          </a:solidFill>
                        </a:rPr>
                        <a:t>1905971.0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s-ES" sz="1500" cap="none" spc="0" dirty="0">
                          <a:solidFill>
                            <a:schemeClr val="tx1"/>
                          </a:solidFill>
                        </a:rPr>
                        <a:t>2123513.0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39428380"/>
                  </a:ext>
                </a:extLst>
              </a:tr>
              <a:tr h="601232">
                <a:tc>
                  <a:txBody>
                    <a:bodyPr/>
                    <a:lstStyle/>
                    <a:p>
                      <a:r>
                        <a:rPr lang="es-ES" sz="1500" cap="none" spc="0" dirty="0">
                          <a:solidFill>
                            <a:schemeClr val="tx1"/>
                          </a:solidFill>
                        </a:rPr>
                        <a:t>inventario final</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0.0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92172.0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30000.0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123513.0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s-ES" sz="1500" cap="none" spc="0" dirty="0">
                          <a:solidFill>
                            <a:schemeClr val="tx1"/>
                          </a:solidFill>
                        </a:rPr>
                        <a:t>0.0</a:t>
                      </a:r>
                    </a:p>
                  </a:txBody>
                  <a:tcPr marL="162008" marR="162008" marT="162008" marB="16200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95106702"/>
                  </a:ext>
                </a:extLst>
              </a:tr>
            </a:tbl>
          </a:graphicData>
        </a:graphic>
      </p:graphicFrame>
    </p:spTree>
    <p:extLst>
      <p:ext uri="{BB962C8B-B14F-4D97-AF65-F5344CB8AC3E}">
        <p14:creationId xmlns:p14="http://schemas.microsoft.com/office/powerpoint/2010/main" val="108241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9" name="Rectangle 2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192CAA9A-785D-1DAC-C3E2-99270A559E47}"/>
              </a:ext>
            </a:extLst>
          </p:cNvPr>
          <p:cNvSpPr txBox="1"/>
          <p:nvPr/>
        </p:nvSpPr>
        <p:spPr>
          <a:xfrm>
            <a:off x="8200102" y="1432223"/>
            <a:ext cx="2818417" cy="33579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80000"/>
              </a:lnSpc>
              <a:spcBef>
                <a:spcPct val="0"/>
              </a:spcBef>
              <a:spcAft>
                <a:spcPts val="600"/>
              </a:spcAft>
            </a:pPr>
            <a:r>
              <a:rPr lang="en-US" sz="4200" cap="all" dirty="0">
                <a:blipFill dpi="0" rotWithShape="1">
                  <a:blip r:embed="rId4"/>
                  <a:srcRect/>
                  <a:tile tx="6350" ty="-127000" sx="65000" sy="64000" flip="none" algn="tl"/>
                </a:blipFill>
                <a:latin typeface="+mj-lt"/>
                <a:ea typeface="+mj-ea"/>
                <a:cs typeface="+mj-cs"/>
              </a:rPr>
              <a:t>Cuadro de </a:t>
            </a:r>
            <a:r>
              <a:rPr lang="en-US" sz="4200" cap="all" dirty="0" err="1">
                <a:blipFill dpi="0" rotWithShape="1">
                  <a:blip r:embed="rId4"/>
                  <a:srcRect/>
                  <a:tile tx="6350" ty="-127000" sx="65000" sy="64000" flip="none" algn="tl"/>
                </a:blipFill>
                <a:latin typeface="+mj-lt"/>
                <a:ea typeface="+mj-ea"/>
                <a:cs typeface="+mj-cs"/>
              </a:rPr>
              <a:t>costes</a:t>
            </a:r>
            <a:r>
              <a:rPr lang="en-US" sz="4200" cap="all" dirty="0">
                <a:blipFill dpi="0" rotWithShape="1">
                  <a:blip r:embed="rId4"/>
                  <a:srcRect/>
                  <a:tile tx="6350" ty="-127000" sx="65000" sy="64000" flip="none" algn="tl"/>
                </a:blipFill>
                <a:latin typeface="+mj-lt"/>
                <a:ea typeface="+mj-ea"/>
                <a:cs typeface="+mj-cs"/>
              </a:rPr>
              <a:t> finales de la </a:t>
            </a:r>
            <a:r>
              <a:rPr lang="en-US" sz="4200" cap="all" dirty="0" err="1">
                <a:blipFill dpi="0" rotWithShape="1">
                  <a:blip r:embed="rId4"/>
                  <a:srcRect/>
                  <a:tile tx="6350" ty="-127000" sx="65000" sy="64000" flip="none" algn="tl"/>
                </a:blipFill>
                <a:latin typeface="+mj-lt"/>
                <a:ea typeface="+mj-ea"/>
                <a:cs typeface="+mj-cs"/>
              </a:rPr>
              <a:t>producción</a:t>
            </a:r>
            <a:r>
              <a:rPr lang="en-US" sz="4200" cap="all" dirty="0">
                <a:blipFill dpi="0" rotWithShape="1">
                  <a:blip r:embed="rId4"/>
                  <a:srcRect/>
                  <a:tile tx="6350" ty="-127000" sx="65000" sy="64000" flip="none" algn="tl"/>
                </a:blipFill>
                <a:latin typeface="+mj-lt"/>
                <a:ea typeface="+mj-ea"/>
                <a:cs typeface="+mj-cs"/>
              </a:rPr>
              <a:t> y </a:t>
            </a:r>
            <a:r>
              <a:rPr lang="en-US" sz="4200" cap="all" dirty="0" err="1">
                <a:blipFill dpi="0" rotWithShape="1">
                  <a:blip r:embed="rId4"/>
                  <a:srcRect/>
                  <a:tile tx="6350" ty="-127000" sx="65000" sy="64000" flip="none" algn="tl"/>
                </a:blipFill>
                <a:latin typeface="+mj-lt"/>
                <a:ea typeface="+mj-ea"/>
                <a:cs typeface="+mj-cs"/>
              </a:rPr>
              <a:t>distribución</a:t>
            </a:r>
          </a:p>
        </p:txBody>
      </p:sp>
      <p:sp>
        <p:nvSpPr>
          <p:cNvPr id="35" name="Rectangle 3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8" name="Oval 3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Tabla 4">
            <a:extLst>
              <a:ext uri="{FF2B5EF4-FFF2-40B4-BE49-F238E27FC236}">
                <a16:creationId xmlns:a16="http://schemas.microsoft.com/office/drawing/2014/main" id="{F7CD7AD8-1836-418E-0AF5-6FA4BFB64863}"/>
              </a:ext>
            </a:extLst>
          </p:cNvPr>
          <p:cNvGraphicFramePr>
            <a:graphicFrameLocks noGrp="1"/>
          </p:cNvGraphicFramePr>
          <p:nvPr>
            <p:extLst>
              <p:ext uri="{D42A27DB-BD31-4B8C-83A1-F6EECF244321}">
                <p14:modId xmlns:p14="http://schemas.microsoft.com/office/powerpoint/2010/main" val="204151764"/>
              </p:ext>
            </p:extLst>
          </p:nvPr>
        </p:nvGraphicFramePr>
        <p:xfrm>
          <a:off x="1175354" y="1388911"/>
          <a:ext cx="6122707" cy="4011553"/>
        </p:xfrm>
        <a:graphic>
          <a:graphicData uri="http://schemas.openxmlformats.org/drawingml/2006/table">
            <a:tbl>
              <a:tblPr firstRow="1" bandRow="1">
                <a:tableStyleId>{8EC20E35-A176-4012-BC5E-935CFFF8708E}</a:tableStyleId>
              </a:tblPr>
              <a:tblGrid>
                <a:gridCol w="1034785">
                  <a:extLst>
                    <a:ext uri="{9D8B030D-6E8A-4147-A177-3AD203B41FA5}">
                      <a16:colId xmlns:a16="http://schemas.microsoft.com/office/drawing/2014/main" val="107563112"/>
                    </a:ext>
                  </a:extLst>
                </a:gridCol>
                <a:gridCol w="603422">
                  <a:extLst>
                    <a:ext uri="{9D8B030D-6E8A-4147-A177-3AD203B41FA5}">
                      <a16:colId xmlns:a16="http://schemas.microsoft.com/office/drawing/2014/main" val="523504343"/>
                    </a:ext>
                  </a:extLst>
                </a:gridCol>
                <a:gridCol w="811866">
                  <a:extLst>
                    <a:ext uri="{9D8B030D-6E8A-4147-A177-3AD203B41FA5}">
                      <a16:colId xmlns:a16="http://schemas.microsoft.com/office/drawing/2014/main" val="2213730576"/>
                    </a:ext>
                  </a:extLst>
                </a:gridCol>
                <a:gridCol w="1237036">
                  <a:extLst>
                    <a:ext uri="{9D8B030D-6E8A-4147-A177-3AD203B41FA5}">
                      <a16:colId xmlns:a16="http://schemas.microsoft.com/office/drawing/2014/main" val="300454122"/>
                    </a:ext>
                  </a:extLst>
                </a:gridCol>
                <a:gridCol w="811866">
                  <a:extLst>
                    <a:ext uri="{9D8B030D-6E8A-4147-A177-3AD203B41FA5}">
                      <a16:colId xmlns:a16="http://schemas.microsoft.com/office/drawing/2014/main" val="4055759075"/>
                    </a:ext>
                  </a:extLst>
                </a:gridCol>
                <a:gridCol w="811866">
                  <a:extLst>
                    <a:ext uri="{9D8B030D-6E8A-4147-A177-3AD203B41FA5}">
                      <a16:colId xmlns:a16="http://schemas.microsoft.com/office/drawing/2014/main" val="3217955179"/>
                    </a:ext>
                  </a:extLst>
                </a:gridCol>
                <a:gridCol w="811866">
                  <a:extLst>
                    <a:ext uri="{9D8B030D-6E8A-4147-A177-3AD203B41FA5}">
                      <a16:colId xmlns:a16="http://schemas.microsoft.com/office/drawing/2014/main" val="3189208058"/>
                    </a:ext>
                  </a:extLst>
                </a:gridCol>
              </a:tblGrid>
              <a:tr h="605633">
                <a:tc>
                  <a:txBody>
                    <a:bodyPr/>
                    <a:lstStyle/>
                    <a:p>
                      <a:pPr algn="ctr" fontAlgn="t"/>
                      <a:r>
                        <a:rPr lang="es-ES" sz="900">
                          <a:effectLst/>
                        </a:rPr>
                        <a:t>Desde</a:t>
                      </a:r>
                      <a:endParaRPr lang="es-ES" sz="900" b="1">
                        <a:effectLst/>
                        <a:latin typeface="Calibri" panose="020F0502020204030204" pitchFamily="34" charset="0"/>
                      </a:endParaRPr>
                    </a:p>
                  </a:txBody>
                  <a:tcPr marL="7543" marR="7543" marT="7543" marB="36202"/>
                </a:tc>
                <a:tc>
                  <a:txBody>
                    <a:bodyPr/>
                    <a:lstStyle/>
                    <a:p>
                      <a:pPr algn="ctr" fontAlgn="t"/>
                      <a:r>
                        <a:rPr lang="es-ES" sz="900">
                          <a:effectLst/>
                        </a:rPr>
                        <a:t>Hacia</a:t>
                      </a:r>
                      <a:endParaRPr lang="es-ES" sz="900" b="1">
                        <a:effectLst/>
                        <a:latin typeface="Calibri" panose="020F0502020204030204" pitchFamily="34" charset="0"/>
                      </a:endParaRPr>
                    </a:p>
                  </a:txBody>
                  <a:tcPr marL="7543" marR="7543" marT="7543" marB="36202"/>
                </a:tc>
                <a:tc>
                  <a:txBody>
                    <a:bodyPr/>
                    <a:lstStyle/>
                    <a:p>
                      <a:pPr algn="ctr" fontAlgn="t"/>
                      <a:r>
                        <a:rPr lang="es-ES" sz="900">
                          <a:effectLst/>
                        </a:rPr>
                        <a:t>costo de distribución y producción enero 2023</a:t>
                      </a:r>
                      <a:endParaRPr lang="es-ES" sz="900" b="1">
                        <a:effectLst/>
                        <a:latin typeface="Calibri" panose="020F0502020204030204" pitchFamily="34" charset="0"/>
                      </a:endParaRPr>
                    </a:p>
                  </a:txBody>
                  <a:tcPr marL="7543" marR="7543" marT="7543" marB="36202"/>
                </a:tc>
                <a:tc>
                  <a:txBody>
                    <a:bodyPr/>
                    <a:lstStyle/>
                    <a:p>
                      <a:pPr algn="ctr" fontAlgn="t"/>
                      <a:r>
                        <a:rPr lang="es-ES" sz="900">
                          <a:effectLst/>
                        </a:rPr>
                        <a:t>costo de distribución y producción febrero 2023</a:t>
                      </a:r>
                      <a:endParaRPr lang="es-ES" sz="900" b="1">
                        <a:effectLst/>
                        <a:latin typeface="Calibri" panose="020F0502020204030204" pitchFamily="34" charset="0"/>
                      </a:endParaRPr>
                    </a:p>
                  </a:txBody>
                  <a:tcPr marL="7543" marR="7543" marT="7543" marB="36202"/>
                </a:tc>
                <a:tc>
                  <a:txBody>
                    <a:bodyPr/>
                    <a:lstStyle/>
                    <a:p>
                      <a:pPr algn="ctr" fontAlgn="t"/>
                      <a:r>
                        <a:rPr lang="es-ES" sz="900">
                          <a:effectLst/>
                        </a:rPr>
                        <a:t>costo de distribución y producción marzo 2023</a:t>
                      </a:r>
                      <a:endParaRPr lang="es-ES" sz="900" b="1">
                        <a:effectLst/>
                        <a:latin typeface="Calibri" panose="020F0502020204030204" pitchFamily="34" charset="0"/>
                      </a:endParaRPr>
                    </a:p>
                  </a:txBody>
                  <a:tcPr marL="7543" marR="7543" marT="7543" marB="36202"/>
                </a:tc>
                <a:tc>
                  <a:txBody>
                    <a:bodyPr/>
                    <a:lstStyle/>
                    <a:p>
                      <a:pPr algn="ctr" fontAlgn="t"/>
                      <a:r>
                        <a:rPr lang="es-ES" sz="900">
                          <a:effectLst/>
                        </a:rPr>
                        <a:t>costo de distribución y producción abril 2023</a:t>
                      </a:r>
                      <a:endParaRPr lang="es-ES" sz="900" b="1">
                        <a:effectLst/>
                        <a:latin typeface="Calibri" panose="020F0502020204030204" pitchFamily="34" charset="0"/>
                      </a:endParaRPr>
                    </a:p>
                  </a:txBody>
                  <a:tcPr marL="7543" marR="7543" marT="7543" marB="36202"/>
                </a:tc>
                <a:tc>
                  <a:txBody>
                    <a:bodyPr/>
                    <a:lstStyle/>
                    <a:p>
                      <a:pPr algn="ctr" fontAlgn="t"/>
                      <a:r>
                        <a:rPr lang="es-ES" sz="900">
                          <a:effectLst/>
                        </a:rPr>
                        <a:t>costo de distribución y producción mayo 2023</a:t>
                      </a:r>
                      <a:endParaRPr lang="es-ES" sz="900" b="1">
                        <a:effectLst/>
                        <a:latin typeface="Calibri" panose="020F0502020204030204" pitchFamily="34" charset="0"/>
                      </a:endParaRPr>
                    </a:p>
                  </a:txBody>
                  <a:tcPr marL="7543" marR="7543" marT="7543" marB="36202"/>
                </a:tc>
                <a:extLst>
                  <a:ext uri="{0D108BD9-81ED-4DB2-BD59-A6C34878D82A}">
                    <a16:rowId xmlns:a16="http://schemas.microsoft.com/office/drawing/2014/main" val="3962039622"/>
                  </a:ext>
                </a:extLst>
              </a:tr>
              <a:tr h="340592">
                <a:tc>
                  <a:txBody>
                    <a:bodyPr/>
                    <a:lstStyle/>
                    <a:p>
                      <a:pPr fontAlgn="b"/>
                      <a:r>
                        <a:rPr lang="es-ES" sz="900">
                          <a:effectLst/>
                        </a:rPr>
                        <a:t>Arequipa – Planta Propia</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Arequipa</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52800,6</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78408</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75303,9</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102316,8</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64101</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808205562"/>
                  </a:ext>
                </a:extLst>
              </a:tr>
              <a:tr h="340592">
                <a:tc>
                  <a:txBody>
                    <a:bodyPr/>
                    <a:lstStyle/>
                    <a:p>
                      <a:pPr fontAlgn="b"/>
                      <a:r>
                        <a:rPr lang="es-ES" sz="900">
                          <a:effectLst/>
                        </a:rPr>
                        <a:t>Arequipa – Planta Propia</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Cusco</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57419,34</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29251,2</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32665,71</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2951,52</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44988,9</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4149019203"/>
                  </a:ext>
                </a:extLst>
              </a:tr>
              <a:tr h="340592">
                <a:tc>
                  <a:txBody>
                    <a:bodyPr/>
                    <a:lstStyle/>
                    <a:p>
                      <a:pPr fontAlgn="b"/>
                      <a:r>
                        <a:rPr lang="es-ES" sz="900">
                          <a:effectLst/>
                        </a:rPr>
                        <a:t>Arequipa – Planta Propia</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Huancayo</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2780250020"/>
                  </a:ext>
                </a:extLst>
              </a:tr>
              <a:tr h="340592">
                <a:tc>
                  <a:txBody>
                    <a:bodyPr/>
                    <a:lstStyle/>
                    <a:p>
                      <a:pPr fontAlgn="b"/>
                      <a:r>
                        <a:rPr lang="es-ES" sz="900">
                          <a:effectLst/>
                        </a:rPr>
                        <a:t>Arequipa – Planta Propia</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Lima</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3274059309"/>
                  </a:ext>
                </a:extLst>
              </a:tr>
              <a:tr h="340592">
                <a:tc>
                  <a:txBody>
                    <a:bodyPr/>
                    <a:lstStyle/>
                    <a:p>
                      <a:pPr fontAlgn="b"/>
                      <a:r>
                        <a:rPr lang="es-ES" sz="900">
                          <a:effectLst/>
                        </a:rPr>
                        <a:t>Arequipa – Planta Propia</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Piura</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3233439752"/>
                  </a:ext>
                </a:extLst>
              </a:tr>
              <a:tr h="340592">
                <a:tc>
                  <a:txBody>
                    <a:bodyPr/>
                    <a:lstStyle/>
                    <a:p>
                      <a:pPr fontAlgn="b"/>
                      <a:r>
                        <a:rPr lang="es-ES" sz="900">
                          <a:effectLst/>
                        </a:rPr>
                        <a:t>Arequipa – Planta Propia</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Trujillo</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3532746314"/>
                  </a:ext>
                </a:extLst>
              </a:tr>
              <a:tr h="340592">
                <a:tc>
                  <a:txBody>
                    <a:bodyPr/>
                    <a:lstStyle/>
                    <a:p>
                      <a:pPr fontAlgn="b"/>
                      <a:r>
                        <a:rPr lang="es-ES" sz="900">
                          <a:effectLst/>
                        </a:rPr>
                        <a:t>Huancayo – Planta de Terceros</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Arequipa</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3428184160"/>
                  </a:ext>
                </a:extLst>
              </a:tr>
              <a:tr h="340592">
                <a:tc>
                  <a:txBody>
                    <a:bodyPr/>
                    <a:lstStyle/>
                    <a:p>
                      <a:pPr fontAlgn="b"/>
                      <a:r>
                        <a:rPr lang="es-ES" sz="900">
                          <a:effectLst/>
                        </a:rPr>
                        <a:t>Huancayo – Planta de Terceros</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Cusco</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13127,1</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10401,57</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1384353949"/>
                  </a:ext>
                </a:extLst>
              </a:tr>
              <a:tr h="340592">
                <a:tc>
                  <a:txBody>
                    <a:bodyPr/>
                    <a:lstStyle/>
                    <a:p>
                      <a:pPr fontAlgn="b"/>
                      <a:r>
                        <a:rPr lang="es-ES" sz="900">
                          <a:effectLst/>
                        </a:rPr>
                        <a:t>Huancayo – Planta de Terceros</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Huancayo</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3250,4</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4000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4000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56828</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59147,6</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3905975259"/>
                  </a:ext>
                </a:extLst>
              </a:tr>
              <a:tr h="340592">
                <a:tc>
                  <a:txBody>
                    <a:bodyPr/>
                    <a:lstStyle/>
                    <a:p>
                      <a:pPr fontAlgn="b"/>
                      <a:r>
                        <a:rPr lang="es-ES" sz="900">
                          <a:effectLst/>
                        </a:rPr>
                        <a:t>Huancayo – Planta de Terceros</a:t>
                      </a:r>
                      <a:endParaRPr lang="es-ES" sz="900">
                        <a:effectLst/>
                        <a:latin typeface="Calibri" panose="020F0502020204030204" pitchFamily="34" charset="0"/>
                      </a:endParaRPr>
                    </a:p>
                  </a:txBody>
                  <a:tcPr marL="7543" marR="7543" marT="7543" marB="36202" anchor="b"/>
                </a:tc>
                <a:tc>
                  <a:txBody>
                    <a:bodyPr/>
                    <a:lstStyle/>
                    <a:p>
                      <a:pPr fontAlgn="b"/>
                      <a:r>
                        <a:rPr lang="es-ES" sz="900">
                          <a:effectLst/>
                        </a:rPr>
                        <a:t>Lima</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tc>
                  <a:txBody>
                    <a:bodyPr/>
                    <a:lstStyle/>
                    <a:p>
                      <a:pPr algn="r" fontAlgn="b"/>
                      <a:r>
                        <a:rPr lang="es-ES" sz="900">
                          <a:effectLst/>
                        </a:rPr>
                        <a:t>0</a:t>
                      </a:r>
                      <a:endParaRPr lang="es-ES" sz="900">
                        <a:effectLst/>
                        <a:latin typeface="Calibri" panose="020F0502020204030204" pitchFamily="34" charset="0"/>
                      </a:endParaRPr>
                    </a:p>
                  </a:txBody>
                  <a:tcPr marL="7543" marR="7543" marT="7543" marB="36202" anchor="b"/>
                </a:tc>
                <a:extLst>
                  <a:ext uri="{0D108BD9-81ED-4DB2-BD59-A6C34878D82A}">
                    <a16:rowId xmlns:a16="http://schemas.microsoft.com/office/drawing/2014/main" val="1311383389"/>
                  </a:ext>
                </a:extLst>
              </a:tr>
            </a:tbl>
          </a:graphicData>
        </a:graphic>
      </p:graphicFrame>
    </p:spTree>
    <p:extLst>
      <p:ext uri="{BB962C8B-B14F-4D97-AF65-F5344CB8AC3E}">
        <p14:creationId xmlns:p14="http://schemas.microsoft.com/office/powerpoint/2010/main" val="147386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4" name="Oval 2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7" name="Rectangle 26">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C249E5-9739-AFAE-1FFA-880A1EF4C648}"/>
              </a:ext>
            </a:extLst>
          </p:cNvPr>
          <p:cNvSpPr txBox="1"/>
          <p:nvPr/>
        </p:nvSpPr>
        <p:spPr>
          <a:xfrm>
            <a:off x="8200102" y="1432223"/>
            <a:ext cx="2818417" cy="33579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80000"/>
              </a:lnSpc>
              <a:spcBef>
                <a:spcPct val="0"/>
              </a:spcBef>
              <a:spcAft>
                <a:spcPts val="600"/>
              </a:spcAft>
            </a:pPr>
            <a:r>
              <a:rPr lang="en-US" sz="4200" cap="all">
                <a:blipFill dpi="0" rotWithShape="1">
                  <a:blip r:embed="rId4"/>
                  <a:srcRect/>
                  <a:tile tx="6350" ty="-127000" sx="65000" sy="64000" flip="none" algn="tl"/>
                </a:blipFill>
                <a:latin typeface="+mj-lt"/>
                <a:ea typeface="+mj-ea"/>
                <a:cs typeface="+mj-cs"/>
              </a:rPr>
              <a:t>Cuadro de costes finales de la producción y distribución</a:t>
            </a:r>
          </a:p>
        </p:txBody>
      </p:sp>
      <p:sp>
        <p:nvSpPr>
          <p:cNvPr id="33" name="Rectangle 32">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6" name="Oval 35">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3" name="Tabla 2">
            <a:extLst>
              <a:ext uri="{FF2B5EF4-FFF2-40B4-BE49-F238E27FC236}">
                <a16:creationId xmlns:a16="http://schemas.microsoft.com/office/drawing/2014/main" id="{01222E9E-0443-5661-F3BA-4F064CFE78DB}"/>
              </a:ext>
            </a:extLst>
          </p:cNvPr>
          <p:cNvGraphicFramePr>
            <a:graphicFrameLocks noGrp="1"/>
          </p:cNvGraphicFramePr>
          <p:nvPr>
            <p:extLst>
              <p:ext uri="{D42A27DB-BD31-4B8C-83A1-F6EECF244321}">
                <p14:modId xmlns:p14="http://schemas.microsoft.com/office/powerpoint/2010/main" val="4169464581"/>
              </p:ext>
            </p:extLst>
          </p:nvPr>
        </p:nvGraphicFramePr>
        <p:xfrm>
          <a:off x="949871" y="1388911"/>
          <a:ext cx="6573676" cy="4011550"/>
        </p:xfrm>
        <a:graphic>
          <a:graphicData uri="http://schemas.openxmlformats.org/drawingml/2006/table">
            <a:tbl>
              <a:tblPr firstRow="1" bandRow="1">
                <a:tableStyleId>{8EC20E35-A176-4012-BC5E-935CFFF8708E}</a:tableStyleId>
              </a:tblPr>
              <a:tblGrid>
                <a:gridCol w="1030217">
                  <a:extLst>
                    <a:ext uri="{9D8B030D-6E8A-4147-A177-3AD203B41FA5}">
                      <a16:colId xmlns:a16="http://schemas.microsoft.com/office/drawing/2014/main" val="4126483973"/>
                    </a:ext>
                  </a:extLst>
                </a:gridCol>
                <a:gridCol w="682708">
                  <a:extLst>
                    <a:ext uri="{9D8B030D-6E8A-4147-A177-3AD203B41FA5}">
                      <a16:colId xmlns:a16="http://schemas.microsoft.com/office/drawing/2014/main" val="79668318"/>
                    </a:ext>
                  </a:extLst>
                </a:gridCol>
                <a:gridCol w="891613">
                  <a:extLst>
                    <a:ext uri="{9D8B030D-6E8A-4147-A177-3AD203B41FA5}">
                      <a16:colId xmlns:a16="http://schemas.microsoft.com/office/drawing/2014/main" val="3021012859"/>
                    </a:ext>
                  </a:extLst>
                </a:gridCol>
                <a:gridCol w="974808">
                  <a:extLst>
                    <a:ext uri="{9D8B030D-6E8A-4147-A177-3AD203B41FA5}">
                      <a16:colId xmlns:a16="http://schemas.microsoft.com/office/drawing/2014/main" val="122406424"/>
                    </a:ext>
                  </a:extLst>
                </a:gridCol>
                <a:gridCol w="974808">
                  <a:extLst>
                    <a:ext uri="{9D8B030D-6E8A-4147-A177-3AD203B41FA5}">
                      <a16:colId xmlns:a16="http://schemas.microsoft.com/office/drawing/2014/main" val="2873211585"/>
                    </a:ext>
                  </a:extLst>
                </a:gridCol>
                <a:gridCol w="1044714">
                  <a:extLst>
                    <a:ext uri="{9D8B030D-6E8A-4147-A177-3AD203B41FA5}">
                      <a16:colId xmlns:a16="http://schemas.microsoft.com/office/drawing/2014/main" val="3234175354"/>
                    </a:ext>
                  </a:extLst>
                </a:gridCol>
                <a:gridCol w="974808">
                  <a:extLst>
                    <a:ext uri="{9D8B030D-6E8A-4147-A177-3AD203B41FA5}">
                      <a16:colId xmlns:a16="http://schemas.microsoft.com/office/drawing/2014/main" val="651626089"/>
                    </a:ext>
                  </a:extLst>
                </a:gridCol>
              </a:tblGrid>
              <a:tr h="631930">
                <a:tc>
                  <a:txBody>
                    <a:bodyPr/>
                    <a:lstStyle/>
                    <a:p>
                      <a:pPr lvl="0" algn="ctr">
                        <a:buNone/>
                      </a:pPr>
                      <a:r>
                        <a:rPr lang="es-ES" sz="900">
                          <a:effectLst/>
                        </a:rPr>
                        <a:t>Desde</a:t>
                      </a:r>
                      <a:endParaRPr lang="es-ES" sz="900" b="1">
                        <a:effectLst/>
                        <a:latin typeface="Calibri"/>
                      </a:endParaRPr>
                    </a:p>
                  </a:txBody>
                  <a:tcPr marL="8536" marR="8536" marT="8536" marB="40977"/>
                </a:tc>
                <a:tc>
                  <a:txBody>
                    <a:bodyPr/>
                    <a:lstStyle/>
                    <a:p>
                      <a:pPr lvl="0" algn="ctr">
                        <a:buNone/>
                      </a:pPr>
                      <a:r>
                        <a:rPr lang="es-ES" sz="900">
                          <a:effectLst/>
                        </a:rPr>
                        <a:t>Hacia</a:t>
                      </a:r>
                      <a:endParaRPr lang="es-ES" sz="900" b="1">
                        <a:effectLst/>
                        <a:latin typeface="Calibri"/>
                      </a:endParaRPr>
                    </a:p>
                  </a:txBody>
                  <a:tcPr marL="8536" marR="8536" marT="8536" marB="40977"/>
                </a:tc>
                <a:tc>
                  <a:txBody>
                    <a:bodyPr/>
                    <a:lstStyle/>
                    <a:p>
                      <a:pPr lvl="0" algn="ctr">
                        <a:buNone/>
                      </a:pPr>
                      <a:r>
                        <a:rPr lang="es-ES" sz="900">
                          <a:effectLst/>
                        </a:rPr>
                        <a:t>costo de distribución y producción enero 2023</a:t>
                      </a:r>
                      <a:endParaRPr lang="es-ES" sz="900" b="1">
                        <a:effectLst/>
                        <a:latin typeface="Calibri"/>
                      </a:endParaRPr>
                    </a:p>
                  </a:txBody>
                  <a:tcPr marL="8536" marR="8536" marT="8536" marB="40977"/>
                </a:tc>
                <a:tc>
                  <a:txBody>
                    <a:bodyPr/>
                    <a:lstStyle/>
                    <a:p>
                      <a:pPr lvl="0" algn="ctr">
                        <a:buNone/>
                      </a:pPr>
                      <a:r>
                        <a:rPr lang="es-ES" sz="900">
                          <a:effectLst/>
                        </a:rPr>
                        <a:t>costo de distribución y producción febrero 2023</a:t>
                      </a:r>
                      <a:endParaRPr lang="es-ES" sz="900" b="1">
                        <a:effectLst/>
                        <a:latin typeface="Calibri"/>
                      </a:endParaRPr>
                    </a:p>
                  </a:txBody>
                  <a:tcPr marL="8536" marR="8536" marT="8536" marB="40977"/>
                </a:tc>
                <a:tc>
                  <a:txBody>
                    <a:bodyPr/>
                    <a:lstStyle/>
                    <a:p>
                      <a:pPr lvl="0" algn="ctr">
                        <a:buNone/>
                      </a:pPr>
                      <a:r>
                        <a:rPr lang="es-ES" sz="900">
                          <a:effectLst/>
                        </a:rPr>
                        <a:t>costo de distribución y producción marzo 2023</a:t>
                      </a:r>
                      <a:endParaRPr lang="es-ES" sz="900" b="1">
                        <a:effectLst/>
                        <a:latin typeface="Calibri"/>
                      </a:endParaRPr>
                    </a:p>
                  </a:txBody>
                  <a:tcPr marL="8536" marR="8536" marT="8536" marB="40977"/>
                </a:tc>
                <a:tc>
                  <a:txBody>
                    <a:bodyPr/>
                    <a:lstStyle/>
                    <a:p>
                      <a:pPr lvl="0" algn="ctr">
                        <a:buNone/>
                      </a:pPr>
                      <a:r>
                        <a:rPr lang="es-ES" sz="900">
                          <a:effectLst/>
                        </a:rPr>
                        <a:t>costo de distribución y producción abril 2023</a:t>
                      </a:r>
                      <a:endParaRPr lang="es-ES" sz="900" b="1">
                        <a:effectLst/>
                        <a:latin typeface="Calibri"/>
                      </a:endParaRPr>
                    </a:p>
                  </a:txBody>
                  <a:tcPr marL="8536" marR="8536" marT="8536" marB="40977"/>
                </a:tc>
                <a:tc>
                  <a:txBody>
                    <a:bodyPr/>
                    <a:lstStyle/>
                    <a:p>
                      <a:pPr lvl="0" algn="ctr">
                        <a:buNone/>
                      </a:pPr>
                      <a:r>
                        <a:rPr lang="es-ES" sz="900">
                          <a:effectLst/>
                        </a:rPr>
                        <a:t>costo de distribución y producción mayo 2023</a:t>
                      </a:r>
                      <a:endParaRPr lang="es-ES" sz="900" b="1">
                        <a:effectLst/>
                        <a:latin typeface="Calibri"/>
                      </a:endParaRPr>
                    </a:p>
                  </a:txBody>
                  <a:tcPr marL="8536" marR="8536" marT="8536" marB="40977"/>
                </a:tc>
                <a:extLst>
                  <a:ext uri="{0D108BD9-81ED-4DB2-BD59-A6C34878D82A}">
                    <a16:rowId xmlns:a16="http://schemas.microsoft.com/office/drawing/2014/main" val="3658716159"/>
                  </a:ext>
                </a:extLst>
              </a:tr>
              <a:tr h="535776">
                <a:tc>
                  <a:txBody>
                    <a:bodyPr/>
                    <a:lstStyle/>
                    <a:p>
                      <a:pPr fontAlgn="b"/>
                      <a:r>
                        <a:rPr lang="es-ES" sz="1000">
                          <a:effectLst/>
                        </a:rPr>
                        <a:t>Huancayo – Planta de Terceros</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Piura</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1660370477"/>
                  </a:ext>
                </a:extLst>
              </a:tr>
              <a:tr h="535776">
                <a:tc>
                  <a:txBody>
                    <a:bodyPr/>
                    <a:lstStyle/>
                    <a:p>
                      <a:pPr fontAlgn="b"/>
                      <a:r>
                        <a:rPr lang="es-ES" sz="1000">
                          <a:effectLst/>
                        </a:rPr>
                        <a:t>Huancayo – Planta de Terceros</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Trujillo</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3446044758"/>
                  </a:ext>
                </a:extLst>
              </a:tr>
              <a:tr h="384678">
                <a:tc>
                  <a:txBody>
                    <a:bodyPr/>
                    <a:lstStyle/>
                    <a:p>
                      <a:pPr fontAlgn="b"/>
                      <a:r>
                        <a:rPr lang="es-ES" sz="1000">
                          <a:effectLst/>
                        </a:rPr>
                        <a:t>Lima – Planta Propia</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Arequipa</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266499850"/>
                  </a:ext>
                </a:extLst>
              </a:tr>
              <a:tr h="384678">
                <a:tc>
                  <a:txBody>
                    <a:bodyPr/>
                    <a:lstStyle/>
                    <a:p>
                      <a:pPr fontAlgn="b"/>
                      <a:r>
                        <a:rPr lang="es-ES" sz="1000">
                          <a:effectLst/>
                        </a:rPr>
                        <a:t>Lima – Planta Propia</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Cusco</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2068,88</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48219,6</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43232,64</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97282,24</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853,16</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3397505183"/>
                  </a:ext>
                </a:extLst>
              </a:tr>
              <a:tr h="384678">
                <a:tc>
                  <a:txBody>
                    <a:bodyPr/>
                    <a:lstStyle/>
                    <a:p>
                      <a:pPr fontAlgn="b"/>
                      <a:r>
                        <a:rPr lang="es-ES" sz="1000">
                          <a:effectLst/>
                        </a:rPr>
                        <a:t>Lima – Planta Propia</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Huancayo</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52640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43167,2</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43123,6</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0</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308842428"/>
                  </a:ext>
                </a:extLst>
              </a:tr>
              <a:tr h="384678">
                <a:tc>
                  <a:txBody>
                    <a:bodyPr/>
                    <a:lstStyle/>
                    <a:p>
                      <a:pPr fontAlgn="b"/>
                      <a:r>
                        <a:rPr lang="es-ES" sz="1000">
                          <a:effectLst/>
                        </a:rPr>
                        <a:t>Lima – Planta Propia</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Lima</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234261,7</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257027,76</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253502,3</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216694,92</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275854,58</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4267124628"/>
                  </a:ext>
                </a:extLst>
              </a:tr>
              <a:tr h="384678">
                <a:tc>
                  <a:txBody>
                    <a:bodyPr/>
                    <a:lstStyle/>
                    <a:p>
                      <a:pPr fontAlgn="b"/>
                      <a:r>
                        <a:rPr lang="es-ES" sz="1000">
                          <a:effectLst/>
                        </a:rPr>
                        <a:t>Lima – Planta Propia</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Piura</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39888,2</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34509,64</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51864,56</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52819,36</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68201,32</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3680808887"/>
                  </a:ext>
                </a:extLst>
              </a:tr>
              <a:tr h="384678">
                <a:tc>
                  <a:txBody>
                    <a:bodyPr/>
                    <a:lstStyle/>
                    <a:p>
                      <a:pPr fontAlgn="b"/>
                      <a:r>
                        <a:rPr lang="es-ES" sz="1000">
                          <a:effectLst/>
                        </a:rPr>
                        <a:t>Lima – Planta Propia</a:t>
                      </a:r>
                      <a:endParaRPr lang="es-ES" sz="1000">
                        <a:effectLst/>
                        <a:latin typeface="Calibri" panose="020F0502020204030204" pitchFamily="34" charset="0"/>
                      </a:endParaRPr>
                    </a:p>
                  </a:txBody>
                  <a:tcPr marL="8536" marR="8536" marT="8536" marB="40977" anchor="b"/>
                </a:tc>
                <a:tc>
                  <a:txBody>
                    <a:bodyPr/>
                    <a:lstStyle/>
                    <a:p>
                      <a:pPr fontAlgn="b"/>
                      <a:r>
                        <a:rPr lang="es-ES" sz="1000">
                          <a:effectLst/>
                        </a:rPr>
                        <a:t>Trujillo</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68895,96</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11800,74</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4395,72</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93039,24</a:t>
                      </a:r>
                      <a:endParaRPr lang="es-ES" sz="1000">
                        <a:effectLst/>
                        <a:latin typeface="Calibri" panose="020F0502020204030204" pitchFamily="34" charset="0"/>
                      </a:endParaRPr>
                    </a:p>
                  </a:txBody>
                  <a:tcPr marL="8536" marR="8536" marT="8536" marB="40977" anchor="b"/>
                </a:tc>
                <a:tc>
                  <a:txBody>
                    <a:bodyPr/>
                    <a:lstStyle/>
                    <a:p>
                      <a:pPr algn="r" fontAlgn="b"/>
                      <a:r>
                        <a:rPr lang="es-ES" sz="1000">
                          <a:effectLst/>
                        </a:rPr>
                        <a:t>97322,82</a:t>
                      </a:r>
                      <a:endParaRPr lang="es-ES" sz="1000">
                        <a:effectLst/>
                        <a:latin typeface="Calibri" panose="020F0502020204030204" pitchFamily="34" charset="0"/>
                      </a:endParaRPr>
                    </a:p>
                  </a:txBody>
                  <a:tcPr marL="8536" marR="8536" marT="8536" marB="40977" anchor="b"/>
                </a:tc>
                <a:extLst>
                  <a:ext uri="{0D108BD9-81ED-4DB2-BD59-A6C34878D82A}">
                    <a16:rowId xmlns:a16="http://schemas.microsoft.com/office/drawing/2014/main" val="1897679537"/>
                  </a:ext>
                </a:extLst>
              </a:tr>
            </a:tbl>
          </a:graphicData>
        </a:graphic>
      </p:graphicFrame>
    </p:spTree>
    <p:extLst>
      <p:ext uri="{BB962C8B-B14F-4D97-AF65-F5344CB8AC3E}">
        <p14:creationId xmlns:p14="http://schemas.microsoft.com/office/powerpoint/2010/main" val="3627822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Panorámica</PresentationFormat>
  <Paragraphs>1</Paragraphs>
  <Slides>10</Slides>
  <Notes>1</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Letras en madera</vt:lpstr>
      <vt:lpstr>2DA Sección DEL PROCESO DE Selección para practicante de optimización matemática en black andes analytics</vt:lpstr>
      <vt:lpstr>Planteamiento DEL MODELO MATEMATICO</vt:lpstr>
      <vt:lpstr>DESCRIPCION DEL PROBLEMA:  (Gestión DEL ALMACEN)</vt:lpstr>
      <vt:lpstr>DESCRIPCION DEL PROBLEMA:  (VARIABLES DE Decisión)</vt:lpstr>
      <vt:lpstr>DESCRIPCION DEL PROBLEMA: (RESTRICCIONES)</vt:lpstr>
      <vt:lpstr>DESCRIPCION DEL PROBLEMA:  (Función OBJETIVO)</vt:lpstr>
      <vt:lpstr>RESULTADOS DEL MODELO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herbert vente</cp:lastModifiedBy>
  <cp:revision>1203</cp:revision>
  <dcterms:created xsi:type="dcterms:W3CDTF">2022-08-09T17:59:02Z</dcterms:created>
  <dcterms:modified xsi:type="dcterms:W3CDTF">2022-08-16T20:28:18Z</dcterms:modified>
</cp:coreProperties>
</file>