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  <a:srgbClr val="A02E6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382" autoAdjust="0"/>
  </p:normalViewPr>
  <p:slideViewPr>
    <p:cSldViewPr>
      <p:cViewPr>
        <p:scale>
          <a:sx n="90" d="100"/>
          <a:sy n="90" d="100"/>
        </p:scale>
        <p:origin x="-1157" y="-29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86D42-4862-43E7-A489-7C13328C8F35}" type="datetimeFigureOut">
              <a:rPr lang="el-GR" smtClean="0"/>
              <a:pPr/>
              <a:t>6/5/2024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AB41-57CC-46DC-8994-5696442B09FB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m</a:t>
            </a:r>
            <a:r>
              <a:rPr lang="el-G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μάζα του σωματιδίου</a:t>
            </a:r>
          </a:p>
          <a:p>
            <a:r>
              <a:rPr lang="el-G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</a:t>
            </a:r>
            <a:r>
              <a:rPr lang="el-G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η επιτάχυνση του σωματιδίου</a:t>
            </a:r>
          </a:p>
          <a:p>
            <a:r>
              <a:rPr lang="el-G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el-G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φορτίο του σωματιδίου </a:t>
            </a:r>
          </a:p>
          <a:p>
            <a:r>
              <a:rPr lang="el-G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el-G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ταχύτητα του σωματιδίου </a:t>
            </a:r>
          </a:p>
          <a:p>
            <a:r>
              <a:rPr lang="el-G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Ε: το Ηλεκτρικό πεδίο</a:t>
            </a:r>
          </a:p>
          <a:p>
            <a:r>
              <a:rPr lang="el-G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Β: το Μαγνητικό πεδίο </a:t>
            </a:r>
          </a:p>
          <a:p>
            <a:r>
              <a:rPr lang="el-G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l-G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Δύναμη προερχομένη από μη-Ηλεκτρομαγνητικά Πεδία </a:t>
            </a:r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2AB41-57CC-46DC-8994-5696442B09FB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2AB41-57CC-46DC-8994-5696442B09FB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2AB41-57CC-46DC-8994-5696442B09FB}" type="slidenum">
              <a:rPr lang="el-GR" smtClean="0"/>
              <a:pPr/>
              <a:t>13</a:t>
            </a:fld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2AB41-57CC-46DC-8994-5696442B09FB}" type="slidenum">
              <a:rPr lang="el-GR" smtClean="0"/>
              <a:pPr/>
              <a:t>14</a:t>
            </a:fld>
            <a:endParaRPr lang="el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2AB41-57CC-46DC-8994-5696442B09FB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2AB41-57CC-46DC-8994-5696442B09FB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2AB41-57CC-46DC-8994-5696442B09FB}" type="slidenum">
              <a:rPr lang="el-GR" smtClean="0"/>
              <a:pPr/>
              <a:t>5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2AB41-57CC-46DC-8994-5696442B09FB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2AB41-57CC-46DC-8994-5696442B09FB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2AB41-57CC-46DC-8994-5696442B09FB}" type="slidenum">
              <a:rPr lang="el-GR" smtClean="0"/>
              <a:pPr/>
              <a:t>8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2AB41-57CC-46DC-8994-5696442B09FB}" type="slidenum">
              <a:rPr lang="el-GR" smtClean="0"/>
              <a:pPr/>
              <a:t>9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2AB41-57CC-46DC-8994-5696442B09FB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2AB41-57CC-46DC-8994-5696442B09FB}" type="slidenum">
              <a:rPr lang="el-GR" smtClean="0"/>
              <a:pPr/>
              <a:t>11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F686-888E-4356-A506-ABF4C95FFE0E}" type="datetimeFigureOut">
              <a:rPr lang="el-GR" smtClean="0"/>
              <a:pPr/>
              <a:t>6/5/2024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E9CC-ACDD-47A7-B524-42E17842521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F686-888E-4356-A506-ABF4C95FFE0E}" type="datetimeFigureOut">
              <a:rPr lang="el-GR" smtClean="0"/>
              <a:pPr/>
              <a:t>6/5/2024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E9CC-ACDD-47A7-B524-42E17842521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F686-888E-4356-A506-ABF4C95FFE0E}" type="datetimeFigureOut">
              <a:rPr lang="el-GR" smtClean="0"/>
              <a:pPr/>
              <a:t>6/5/2024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E9CC-ACDD-47A7-B524-42E17842521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F686-888E-4356-A506-ABF4C95FFE0E}" type="datetimeFigureOut">
              <a:rPr lang="el-GR" smtClean="0"/>
              <a:pPr/>
              <a:t>6/5/2024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E9CC-ACDD-47A7-B524-42E17842521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F686-888E-4356-A506-ABF4C95FFE0E}" type="datetimeFigureOut">
              <a:rPr lang="el-GR" smtClean="0"/>
              <a:pPr/>
              <a:t>6/5/2024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E9CC-ACDD-47A7-B524-42E17842521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F686-888E-4356-A506-ABF4C95FFE0E}" type="datetimeFigureOut">
              <a:rPr lang="el-GR" smtClean="0"/>
              <a:pPr/>
              <a:t>6/5/2024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E9CC-ACDD-47A7-B524-42E17842521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F686-888E-4356-A506-ABF4C95FFE0E}" type="datetimeFigureOut">
              <a:rPr lang="el-GR" smtClean="0"/>
              <a:pPr/>
              <a:t>6/5/2024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E9CC-ACDD-47A7-B524-42E17842521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F686-888E-4356-A506-ABF4C95FFE0E}" type="datetimeFigureOut">
              <a:rPr lang="el-GR" smtClean="0"/>
              <a:pPr/>
              <a:t>6/5/2024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E9CC-ACDD-47A7-B524-42E17842521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F686-888E-4356-A506-ABF4C95FFE0E}" type="datetimeFigureOut">
              <a:rPr lang="el-GR" smtClean="0"/>
              <a:pPr/>
              <a:t>6/5/2024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E9CC-ACDD-47A7-B524-42E17842521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F686-888E-4356-A506-ABF4C95FFE0E}" type="datetimeFigureOut">
              <a:rPr lang="el-GR" smtClean="0"/>
              <a:pPr/>
              <a:t>6/5/2024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E9CC-ACDD-47A7-B524-42E17842521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F686-888E-4356-A506-ABF4C95FFE0E}" type="datetimeFigureOut">
              <a:rPr lang="el-GR" smtClean="0"/>
              <a:pPr/>
              <a:t>6/5/2024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E9CC-ACDD-47A7-B524-42E17842521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6F686-888E-4356-A506-ABF4C95FFE0E}" type="datetimeFigureOut">
              <a:rPr lang="el-GR" smtClean="0"/>
              <a:pPr/>
              <a:t>6/5/2024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9E9CC-ACDD-47A7-B524-42E17842521C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matplotlib.org/" TargetMode="External"/><Relationship Id="rId18" Type="http://schemas.openxmlformats.org/officeDocument/2006/relationships/hyperlink" Target="https://stackoverflow.com/questions/19431730/python-append0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12" Type="http://schemas.openxmlformats.org/officeDocument/2006/relationships/hyperlink" Target="https://pythonnumericalmethods.studentorg.berkeley.edu/notebooks/chapter22.03-The-Euler-Method.html" TargetMode="External"/><Relationship Id="rId17" Type="http://schemas.openxmlformats.org/officeDocument/2006/relationships/hyperlink" Target="https://docs.python.org/3/library/stdtypes.html#range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www.freecodecamp.org/news/python-for-loop-for-i-in-range-exampl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hyperlink" Target="https://www.youtube.com/watch?v=PCeBV_lhCsQ" TargetMode="External"/><Relationship Id="rId5" Type="http://schemas.openxmlformats.org/officeDocument/2006/relationships/image" Target="../media/image24.png"/><Relationship Id="rId15" Type="http://schemas.openxmlformats.org/officeDocument/2006/relationships/hyperlink" Target="https://www.youtube.com/watch?v=FYKCnSH-RuI&amp;list=PLLMmbOLFy25Eohpgb_V3GWKdf8sL0Upvt&amp;index=33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s://stackoverflow.com/questions/53103168/add-subplot111-projection-3d-vs-axes3dfig" TargetMode="External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hyperlink" Target="https://www.w3schools.com/python/numpy/numpy_intro.asp#:~:text=NumPy%20is%20a%20Python%20library,in%202005%20by%20Travis%20Oliphan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- Ομάδα"/>
          <p:cNvGrpSpPr/>
          <p:nvPr/>
        </p:nvGrpSpPr>
        <p:grpSpPr>
          <a:xfrm>
            <a:off x="-4789040" y="0"/>
            <a:ext cx="6228184" cy="5143500"/>
            <a:chOff x="0" y="0"/>
            <a:chExt cx="6228184" cy="6858000"/>
          </a:xfrm>
          <a:solidFill>
            <a:schemeClr val="accent1">
              <a:lumMod val="75000"/>
            </a:schemeClr>
          </a:solidFill>
          <a:effectLst>
            <a:outerShdw blurRad="50800" dist="76200" dir="2154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3 - Ορθογώνιο"/>
            <p:cNvSpPr/>
            <p:nvPr/>
          </p:nvSpPr>
          <p:spPr>
            <a:xfrm>
              <a:off x="0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5" name="4 - Στρογγυλεμένο ορθογώνιο"/>
            <p:cNvSpPr/>
            <p:nvPr/>
          </p:nvSpPr>
          <p:spPr>
            <a:xfrm>
              <a:off x="5364088" y="5733256"/>
              <a:ext cx="864096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 smtClean="0">
                  <a:solidFill>
                    <a:schemeClr val="tx1"/>
                  </a:solidFill>
                  <a:latin typeface="Bebas"/>
                </a:rPr>
                <a:t>1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  <p:grpSp>
        <p:nvGrpSpPr>
          <p:cNvPr id="10" name="9 - Ομάδα"/>
          <p:cNvGrpSpPr/>
          <p:nvPr/>
        </p:nvGrpSpPr>
        <p:grpSpPr>
          <a:xfrm>
            <a:off x="-4933056" y="0"/>
            <a:ext cx="6264696" cy="5143500"/>
            <a:chOff x="-756592" y="0"/>
            <a:chExt cx="6264696" cy="6858000"/>
          </a:xfrm>
          <a:solidFill>
            <a:schemeClr val="accent2">
              <a:lumMod val="7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7 - Ορθογώνιο"/>
            <p:cNvSpPr/>
            <p:nvPr/>
          </p:nvSpPr>
          <p:spPr>
            <a:xfrm>
              <a:off x="-756592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8 - Στρογγυλεμένο ορθογώνιο"/>
            <p:cNvSpPr/>
            <p:nvPr/>
          </p:nvSpPr>
          <p:spPr>
            <a:xfrm>
              <a:off x="4644008" y="4509120"/>
              <a:ext cx="864096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>
                  <a:solidFill>
                    <a:schemeClr val="tx1"/>
                  </a:solidFill>
                  <a:latin typeface="Bebas"/>
                </a:rPr>
                <a:t>2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  <p:grpSp>
        <p:nvGrpSpPr>
          <p:cNvPr id="14" name="13 - Ομάδα"/>
          <p:cNvGrpSpPr/>
          <p:nvPr/>
        </p:nvGrpSpPr>
        <p:grpSpPr>
          <a:xfrm>
            <a:off x="-5077072" y="0"/>
            <a:ext cx="6264696" cy="5143500"/>
            <a:chOff x="-612576" y="0"/>
            <a:chExt cx="6264696" cy="6858000"/>
          </a:xfrm>
          <a:solidFill>
            <a:schemeClr val="accent1">
              <a:lumMod val="7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11 - Ορθογώνιο"/>
            <p:cNvSpPr/>
            <p:nvPr/>
          </p:nvSpPr>
          <p:spPr>
            <a:xfrm>
              <a:off x="-612576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12 - Στρογγυλεμένο ορθογώνιο"/>
            <p:cNvSpPr/>
            <p:nvPr/>
          </p:nvSpPr>
          <p:spPr>
            <a:xfrm>
              <a:off x="4788024" y="3236979"/>
              <a:ext cx="864096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 smtClean="0">
                  <a:solidFill>
                    <a:schemeClr val="tx1"/>
                  </a:solidFill>
                  <a:latin typeface="Bebas"/>
                </a:rPr>
                <a:t>3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  <p:grpSp>
        <p:nvGrpSpPr>
          <p:cNvPr id="15" name="14 - Ομάδα"/>
          <p:cNvGrpSpPr/>
          <p:nvPr/>
        </p:nvGrpSpPr>
        <p:grpSpPr>
          <a:xfrm>
            <a:off x="-5221088" y="0"/>
            <a:ext cx="6264696" cy="5143500"/>
            <a:chOff x="-612576" y="0"/>
            <a:chExt cx="6264696" cy="6858000"/>
          </a:xfrm>
          <a:solidFill>
            <a:schemeClr val="accent2">
              <a:lumMod val="7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15 - Ορθογώνιο"/>
            <p:cNvSpPr/>
            <p:nvPr/>
          </p:nvSpPr>
          <p:spPr>
            <a:xfrm>
              <a:off x="-612576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7" name="16 - Στρογγυλεμένο ορθογώνιο"/>
            <p:cNvSpPr/>
            <p:nvPr/>
          </p:nvSpPr>
          <p:spPr>
            <a:xfrm>
              <a:off x="4788024" y="1988840"/>
              <a:ext cx="864096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>
                  <a:solidFill>
                    <a:schemeClr val="tx1"/>
                  </a:solidFill>
                  <a:latin typeface="Bebas"/>
                </a:rPr>
                <a:t>4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  <p:grpSp>
        <p:nvGrpSpPr>
          <p:cNvPr id="18" name="17 - Ομάδα"/>
          <p:cNvGrpSpPr/>
          <p:nvPr/>
        </p:nvGrpSpPr>
        <p:grpSpPr>
          <a:xfrm>
            <a:off x="-5365104" y="0"/>
            <a:ext cx="6264696" cy="5143500"/>
            <a:chOff x="-612576" y="0"/>
            <a:chExt cx="6264696" cy="6858000"/>
          </a:xfrm>
          <a:solidFill>
            <a:schemeClr val="accent1">
              <a:lumMod val="7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18 - Ορθογώνιο"/>
            <p:cNvSpPr/>
            <p:nvPr/>
          </p:nvSpPr>
          <p:spPr>
            <a:xfrm>
              <a:off x="-612576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0" name="19 - Στρογγυλεμένο ορθογώνιο"/>
            <p:cNvSpPr/>
            <p:nvPr/>
          </p:nvSpPr>
          <p:spPr>
            <a:xfrm>
              <a:off x="4788024" y="644691"/>
              <a:ext cx="864096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 smtClean="0">
                  <a:solidFill>
                    <a:schemeClr val="tx1"/>
                  </a:solidFill>
                  <a:latin typeface="Bebas"/>
                </a:rPr>
                <a:t>5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  <p:sp>
        <p:nvSpPr>
          <p:cNvPr id="21" name="20 - TextBox"/>
          <p:cNvSpPr txBox="1"/>
          <p:nvPr/>
        </p:nvSpPr>
        <p:spPr>
          <a:xfrm>
            <a:off x="-4356992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707654"/>
            <a:ext cx="3605121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34 - Ορθογώνιο"/>
          <p:cNvSpPr/>
          <p:nvPr/>
        </p:nvSpPr>
        <p:spPr>
          <a:xfrm>
            <a:off x="3491880" y="267494"/>
            <a:ext cx="37962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b="1" i="1" dirty="0" smtClean="0">
                <a:latin typeface="Book Antiqua" pitchFamily="18" charset="0"/>
              </a:rPr>
              <a:t>Φυσική Πλάσματος</a:t>
            </a:r>
            <a:endParaRPr lang="el-GR" sz="3200" i="1" dirty="0">
              <a:latin typeface="Book Antiqua" pitchFamily="18" charset="0"/>
            </a:endParaRPr>
          </a:p>
        </p:txBody>
      </p:sp>
      <p:sp>
        <p:nvSpPr>
          <p:cNvPr id="36" name="35 - TextBox"/>
          <p:cNvSpPr txBox="1"/>
          <p:nvPr/>
        </p:nvSpPr>
        <p:spPr>
          <a:xfrm>
            <a:off x="1979712" y="915566"/>
            <a:ext cx="669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b="1" i="1" u="sng" dirty="0" smtClean="0"/>
              <a:t>Θέμα Εργασίας </a:t>
            </a:r>
            <a:r>
              <a:rPr lang="el-GR" sz="1400" dirty="0" smtClean="0"/>
              <a:t>: Ανάπτυξη κώδικα για την προσομοίωση κίνησης φορτισμένου σωματιδίου σε Ομογενές Μαγνητικό Πεδίο Β(0,0,Β_</a:t>
            </a:r>
            <a:r>
              <a:rPr lang="en-US" sz="1400" dirty="0" smtClean="0"/>
              <a:t>z) </a:t>
            </a:r>
            <a:r>
              <a:rPr lang="el-GR" sz="1400" dirty="0" smtClean="0"/>
              <a:t>και Ηλεκτρικό πεδίο </a:t>
            </a:r>
            <a:r>
              <a:rPr lang="en-US" sz="1400" dirty="0" smtClean="0"/>
              <a:t>E(</a:t>
            </a:r>
            <a:r>
              <a:rPr lang="en-US" sz="1400" dirty="0" err="1" smtClean="0"/>
              <a:t>E_x</a:t>
            </a:r>
            <a:r>
              <a:rPr lang="en-US" sz="1400" dirty="0" smtClean="0"/>
              <a:t> , </a:t>
            </a:r>
            <a:r>
              <a:rPr lang="en-US" sz="1400" dirty="0" err="1" smtClean="0"/>
              <a:t>E_y</a:t>
            </a:r>
            <a:r>
              <a:rPr lang="en-US" sz="1400" dirty="0" smtClean="0"/>
              <a:t>, 0)</a:t>
            </a:r>
            <a:r>
              <a:rPr lang="el-GR" sz="1400" dirty="0" smtClean="0"/>
              <a:t> κάθετα μεταξύ τους .</a:t>
            </a:r>
            <a:endParaRPr lang="el-GR" sz="1400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5759624" y="4635669"/>
            <a:ext cx="338437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Ηρακλής </a:t>
            </a:r>
            <a:r>
              <a:rPr kumimoji="0" lang="el-G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Γούσης</a:t>
            </a:r>
            <a:r>
              <a:rPr kumimoji="0" lang="el-G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l-G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9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ΑΜ: </a:t>
            </a:r>
            <a:r>
              <a:rPr kumimoji="0" lang="el-G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58650</a:t>
            </a:r>
            <a:endParaRPr kumimoji="0" lang="el-G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9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Εξάμηνο:</a:t>
            </a:r>
            <a:r>
              <a:rPr kumimoji="0" lang="el-G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6</a:t>
            </a:r>
            <a:r>
              <a:rPr kumimoji="0" lang="el-GR" sz="9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Ο</a:t>
            </a:r>
            <a:r>
              <a:rPr kumimoji="0" lang="el-G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l-G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2"/>
      <p:bldP spid="36" grpId="0"/>
      <p:bldP spid="10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6 - Ομάδα"/>
          <p:cNvGrpSpPr/>
          <p:nvPr/>
        </p:nvGrpSpPr>
        <p:grpSpPr>
          <a:xfrm>
            <a:off x="-4717032" y="0"/>
            <a:ext cx="6228184" cy="5143500"/>
            <a:chOff x="683568" y="0"/>
            <a:chExt cx="6228184" cy="5143500"/>
          </a:xfrm>
          <a:solidFill>
            <a:schemeClr val="accent3">
              <a:lumMod val="50000"/>
            </a:schemeClr>
          </a:solidFill>
        </p:grpSpPr>
        <p:grpSp>
          <p:nvGrpSpPr>
            <p:cNvPr id="3" name="42 - Ομάδα"/>
            <p:cNvGrpSpPr/>
            <p:nvPr/>
          </p:nvGrpSpPr>
          <p:grpSpPr>
            <a:xfrm>
              <a:off x="683568" y="0"/>
              <a:ext cx="6228184" cy="5143500"/>
              <a:chOff x="539552" y="0"/>
              <a:chExt cx="6228184" cy="5143500"/>
            </a:xfrm>
            <a:grpFill/>
          </p:grpSpPr>
          <p:grpSp>
            <p:nvGrpSpPr>
              <p:cNvPr id="4" name="40 - Ομάδα"/>
              <p:cNvGrpSpPr/>
              <p:nvPr/>
            </p:nvGrpSpPr>
            <p:grpSpPr>
              <a:xfrm>
                <a:off x="539552" y="0"/>
                <a:ext cx="6228184" cy="5143500"/>
                <a:chOff x="539552" y="0"/>
                <a:chExt cx="6228184" cy="5143500"/>
              </a:xfrm>
              <a:grpFill/>
            </p:grpSpPr>
            <p:grpSp>
              <p:nvGrpSpPr>
                <p:cNvPr id="5" name="5 - Ομάδα"/>
                <p:cNvGrpSpPr/>
                <p:nvPr/>
              </p:nvGrpSpPr>
              <p:grpSpPr>
                <a:xfrm>
                  <a:off x="539552" y="0"/>
                  <a:ext cx="6228184" cy="5143500"/>
                  <a:chOff x="0" y="0"/>
                  <a:chExt cx="6228184" cy="6858000"/>
                </a:xfrm>
                <a:grpFill/>
                <a:effectLst>
                  <a:outerShdw blurRad="50800" dist="76200" dir="2154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6" name="85 - Ορθογώνιο"/>
                  <p:cNvSpPr/>
                  <p:nvPr/>
                </p:nvSpPr>
                <p:spPr>
                  <a:xfrm>
                    <a:off x="0" y="0"/>
                    <a:ext cx="55801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87" name="4 - Στρογγυλεμένο ορθογώνιο"/>
                  <p:cNvSpPr/>
                  <p:nvPr/>
                </p:nvSpPr>
                <p:spPr>
                  <a:xfrm>
                    <a:off x="5364088" y="5733256"/>
                    <a:ext cx="864096" cy="1124744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sz="5000" b="1" dirty="0" smtClean="0">
                        <a:solidFill>
                          <a:schemeClr val="tx1"/>
                        </a:solidFill>
                        <a:latin typeface="Bebas"/>
                      </a:rPr>
                      <a:t>6</a:t>
                    </a:r>
                    <a:endParaRPr lang="el-GR" sz="5000" b="1" dirty="0">
                      <a:solidFill>
                        <a:schemeClr val="tx1"/>
                      </a:solidFill>
                      <a:latin typeface="Bebas"/>
                    </a:endParaRPr>
                  </a:p>
                </p:txBody>
              </p:sp>
            </p:grpSp>
            <p:sp>
              <p:nvSpPr>
                <p:cNvPr id="85" name="84 - TextBox"/>
                <p:cNvSpPr txBox="1"/>
                <p:nvPr/>
              </p:nvSpPr>
              <p:spPr>
                <a:xfrm>
                  <a:off x="1691680" y="339502"/>
                  <a:ext cx="3960440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400" b="1" i="1" dirty="0" smtClean="0">
                      <a:latin typeface="Book Antiqua" pitchFamily="18" charset="0"/>
                    </a:rPr>
                    <a:t>Συλλογισμός του Κώδικα</a:t>
                  </a:r>
                  <a:endParaRPr lang="el-GR" sz="2400" i="1" dirty="0">
                    <a:latin typeface="Book Antiqua" pitchFamily="18" charset="0"/>
                  </a:endParaRPr>
                </a:p>
              </p:txBody>
            </p:sp>
          </p:grpSp>
          <p:sp>
            <p:nvSpPr>
              <p:cNvPr id="81" name="80 - TextBox"/>
              <p:cNvSpPr txBox="1"/>
              <p:nvPr/>
            </p:nvSpPr>
            <p:spPr>
              <a:xfrm>
                <a:off x="1475656" y="1059582"/>
                <a:ext cx="432048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    </a:t>
                </a:r>
                <a:r>
                  <a:rPr lang="el-GR" sz="1200" dirty="0" smtClean="0"/>
                  <a:t>Η προσομοίωση της κίνησης θα μπορούσε να γίνει με γραφικό τρόπο   </a:t>
                </a:r>
                <a:endParaRPr lang="el-GR" sz="1200" dirty="0"/>
              </a:p>
            </p:txBody>
          </p:sp>
          <p:pic>
            <p:nvPicPr>
              <p:cNvPr id="82" name="Picture 4" descr="Czy można spowolnić fotony? - Medianauka.p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91880" y="1779662"/>
                <a:ext cx="2474640" cy="1472411"/>
              </a:xfrm>
              <a:prstGeom prst="roundRect">
                <a:avLst>
                  <a:gd name="adj" fmla="val 8594"/>
                </a:avLst>
              </a:prstGeom>
              <a:grpFill/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83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91680" y="2211710"/>
                <a:ext cx="2088232" cy="1732581"/>
              </a:xfrm>
              <a:prstGeom prst="roundRect">
                <a:avLst>
                  <a:gd name="adj" fmla="val 8594"/>
                </a:avLst>
              </a:prstGeom>
              <a:grpFill/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79" name="78 - TextBox"/>
            <p:cNvSpPr txBox="1"/>
            <p:nvPr/>
          </p:nvSpPr>
          <p:spPr>
            <a:xfrm>
              <a:off x="1835696" y="4371950"/>
              <a:ext cx="417646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/>
                <a:t>   </a:t>
              </a:r>
              <a:r>
                <a:rPr lang="el-GR" sz="1200" dirty="0" smtClean="0"/>
                <a:t>Η προσομοίωση μπορεί να γίνει σε διάφορες γλώσσες προγραμματισμού (</a:t>
              </a:r>
              <a:r>
                <a:rPr lang="en-US" sz="1200" dirty="0" smtClean="0"/>
                <a:t>C ,  C++ , Java , Python , MATLAB</a:t>
              </a:r>
              <a:r>
                <a:rPr lang="el-GR" sz="1200" dirty="0" smtClean="0"/>
                <a:t>,</a:t>
              </a:r>
              <a:r>
                <a:rPr lang="en-US" sz="1200" dirty="0" smtClean="0"/>
                <a:t> Scratch)</a:t>
              </a:r>
              <a:endParaRPr lang="el-GR" sz="1200" dirty="0"/>
            </a:p>
          </p:txBody>
        </p:sp>
      </p:grpSp>
      <p:grpSp>
        <p:nvGrpSpPr>
          <p:cNvPr id="6" name="75 - Ομάδα"/>
          <p:cNvGrpSpPr/>
          <p:nvPr/>
        </p:nvGrpSpPr>
        <p:grpSpPr>
          <a:xfrm>
            <a:off x="-4861048" y="-144463"/>
            <a:ext cx="6264696" cy="5287963"/>
            <a:chOff x="143000" y="-144463"/>
            <a:chExt cx="6264696" cy="5287963"/>
          </a:xfrm>
        </p:grpSpPr>
        <p:grpSp>
          <p:nvGrpSpPr>
            <p:cNvPr id="7" name="9 - Ομάδα"/>
            <p:cNvGrpSpPr/>
            <p:nvPr/>
          </p:nvGrpSpPr>
          <p:grpSpPr>
            <a:xfrm>
              <a:off x="143000" y="0"/>
              <a:ext cx="6264696" cy="5143500"/>
              <a:chOff x="-756592" y="0"/>
              <a:chExt cx="6264696" cy="6858000"/>
            </a:xfrm>
            <a:solidFill>
              <a:schemeClr val="accent4">
                <a:lumMod val="7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54 - Ορθογώνιο"/>
              <p:cNvSpPr/>
              <p:nvPr/>
            </p:nvSpPr>
            <p:spPr>
              <a:xfrm>
                <a:off x="-756592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6" name="8 - Στρογγυλεμένο ορθογώνιο"/>
              <p:cNvSpPr/>
              <p:nvPr/>
            </p:nvSpPr>
            <p:spPr>
              <a:xfrm>
                <a:off x="4644008" y="4509120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5000" b="1" dirty="0">
                    <a:solidFill>
                      <a:schemeClr val="tx1"/>
                    </a:solidFill>
                    <a:latin typeface="Bebas"/>
                  </a:rPr>
                  <a:t>7</a:t>
                </a:r>
              </a:p>
            </p:txBody>
          </p:sp>
        </p:grpSp>
        <p:sp>
          <p:nvSpPr>
            <p:cNvPr id="71" name="AutoShape 2" descr="Πλανητικό μοντέλο ατόμου με πυρήνα και ηλεκτρόνια Διάνυσμα από ©newb1  444883640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73" name="72 - TextBox"/>
            <p:cNvSpPr txBox="1"/>
            <p:nvPr/>
          </p:nvSpPr>
          <p:spPr>
            <a:xfrm>
              <a:off x="1475656" y="411510"/>
              <a:ext cx="3744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Συλλογισμός του Κώδικα</a:t>
              </a:r>
              <a:endParaRPr lang="el-GR" sz="2400" b="1" i="1" dirty="0">
                <a:latin typeface="Book Antiqua" pitchFamily="18" charset="0"/>
              </a:endParaRPr>
            </a:p>
          </p:txBody>
        </p:sp>
        <p:sp>
          <p:nvSpPr>
            <p:cNvPr id="74" name="73 - TextBox"/>
            <p:cNvSpPr txBox="1"/>
            <p:nvPr/>
          </p:nvSpPr>
          <p:spPr>
            <a:xfrm>
              <a:off x="1547664" y="1131590"/>
              <a:ext cx="38164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l-GR" sz="1200" dirty="0" smtClean="0"/>
                <a:t>  Δημιουργία  τρισδιάστατου χώρου</a:t>
              </a:r>
            </a:p>
            <a:p>
              <a:pPr>
                <a:buFont typeface="Arial" pitchFamily="34" charset="0"/>
                <a:buChar char="•"/>
              </a:pPr>
              <a:r>
                <a:rPr lang="el-GR" sz="1200" dirty="0" smtClean="0"/>
                <a:t>  Ορισμός χρονικού διαστήματος  </a:t>
              </a:r>
            </a:p>
            <a:p>
              <a:pPr>
                <a:buFont typeface="Arial" pitchFamily="34" charset="0"/>
                <a:buChar char="•"/>
              </a:pPr>
              <a:r>
                <a:rPr lang="el-GR" sz="1200" dirty="0" smtClean="0"/>
                <a:t>  Μέθοδος </a:t>
              </a:r>
              <a:r>
                <a:rPr lang="en-US" sz="1200" dirty="0" smtClean="0"/>
                <a:t>Euler (</a:t>
              </a:r>
              <a:r>
                <a:rPr lang="el-GR" sz="1200" dirty="0" smtClean="0"/>
                <a:t>που μας επιτρέπει την επίλυση διαφορικών εξισώσεων πρώτης τάξης με μια δεδομένη αρχική τιμή )</a:t>
              </a:r>
            </a:p>
          </p:txBody>
        </p:sp>
        <p:sp>
          <p:nvSpPr>
            <p:cNvPr id="75" name="74 - TextBox"/>
            <p:cNvSpPr txBox="1"/>
            <p:nvPr/>
          </p:nvSpPr>
          <p:spPr>
            <a:xfrm>
              <a:off x="1403648" y="4011910"/>
              <a:ext cx="3960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l-GR" sz="1200" dirty="0" smtClean="0"/>
                <a:t>     Στην περίπτωση μας θεωρούμε αρχική συντεταγμένη το κέντρο των αξόνων και αρχική ταχύτητα (2*10^5 , 2*10^5 , 2*10^5 ) </a:t>
              </a:r>
              <a:r>
                <a:rPr lang="en-US" sz="1200" dirty="0" smtClean="0"/>
                <a:t>m/s</a:t>
              </a:r>
              <a:endParaRPr lang="el-GR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47664" y="2355726"/>
              <a:ext cx="1440160" cy="1329820"/>
            </a:xfrm>
            <a:prstGeom prst="roundRect">
              <a:avLst>
                <a:gd name="adj" fmla="val 17585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28" name="Picture 4" descr="How to do Euler's Method? (Simply Explained in 4 Powerful Examples)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47864" y="2427734"/>
              <a:ext cx="2088232" cy="1174631"/>
            </a:xfrm>
            <a:prstGeom prst="roundRect">
              <a:avLst>
                <a:gd name="adj" fmla="val 16523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8" name="56 - Ομάδα"/>
          <p:cNvGrpSpPr/>
          <p:nvPr/>
        </p:nvGrpSpPr>
        <p:grpSpPr>
          <a:xfrm>
            <a:off x="-5293096" y="-144463"/>
            <a:ext cx="6516216" cy="5287963"/>
            <a:chOff x="0" y="-144463"/>
            <a:chExt cx="6516216" cy="5287963"/>
          </a:xfrm>
          <a:solidFill>
            <a:schemeClr val="accent3">
              <a:lumMod val="50000"/>
            </a:schemeClr>
          </a:solidFill>
        </p:grpSpPr>
        <p:grpSp>
          <p:nvGrpSpPr>
            <p:cNvPr id="9" name="88 - Ομάδα"/>
            <p:cNvGrpSpPr/>
            <p:nvPr/>
          </p:nvGrpSpPr>
          <p:grpSpPr>
            <a:xfrm>
              <a:off x="0" y="0"/>
              <a:ext cx="6516216" cy="5143500"/>
              <a:chOff x="0" y="0"/>
              <a:chExt cx="6516216" cy="5143500"/>
            </a:xfrm>
            <a:grpFill/>
          </p:grpSpPr>
          <p:grpSp>
            <p:nvGrpSpPr>
              <p:cNvPr id="10" name="13 - Ομάδα"/>
              <p:cNvGrpSpPr/>
              <p:nvPr/>
            </p:nvGrpSpPr>
            <p:grpSpPr>
              <a:xfrm>
                <a:off x="251520" y="0"/>
                <a:ext cx="6264696" cy="5143500"/>
                <a:chOff x="-612576" y="0"/>
                <a:chExt cx="6264696" cy="6858000"/>
              </a:xfrm>
              <a:grpFill/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8" name="97 - Ορθογώνιο"/>
                <p:cNvSpPr/>
                <p:nvPr/>
              </p:nvSpPr>
              <p:spPr>
                <a:xfrm>
                  <a:off x="-612576" y="0"/>
                  <a:ext cx="5580112" cy="68580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99" name="98 - Στρογγυλεμένο ορθογώνιο"/>
                <p:cNvSpPr/>
                <p:nvPr/>
              </p:nvSpPr>
              <p:spPr>
                <a:xfrm>
                  <a:off x="4788024" y="3236979"/>
                  <a:ext cx="864096" cy="112474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5000" b="1" dirty="0" smtClean="0">
                      <a:solidFill>
                        <a:schemeClr val="tx1"/>
                      </a:solidFill>
                      <a:latin typeface="Bebas"/>
                    </a:rPr>
                    <a:t>8</a:t>
                  </a:r>
                  <a:endParaRPr lang="el-GR" sz="5000" b="1" dirty="0">
                    <a:solidFill>
                      <a:schemeClr val="tx1"/>
                    </a:solidFill>
                    <a:latin typeface="Bebas"/>
                  </a:endParaRPr>
                </a:p>
              </p:txBody>
            </p:sp>
          </p:grpSp>
          <p:sp>
            <p:nvSpPr>
              <p:cNvPr id="95" name="Text Box 20"/>
              <p:cNvSpPr txBox="1">
                <a:spLocks noChangeArrowheads="1"/>
              </p:cNvSpPr>
              <p:nvPr/>
            </p:nvSpPr>
            <p:spPr bwMode="auto">
              <a:xfrm>
                <a:off x="4694238" y="542925"/>
                <a:ext cx="441325" cy="304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l-GR"/>
              </a:p>
            </p:txBody>
          </p:sp>
          <p:sp>
            <p:nvSpPr>
              <p:cNvPr id="96" name="Rectangle 23"/>
              <p:cNvSpPr>
                <a:spLocks noChangeArrowheads="1"/>
              </p:cNvSpPr>
              <p:nvPr/>
            </p:nvSpPr>
            <p:spPr bwMode="auto">
              <a:xfrm>
                <a:off x="0" y="457200"/>
                <a:ext cx="0" cy="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l-GR"/>
              </a:p>
            </p:txBody>
          </p:sp>
          <p:sp>
            <p:nvSpPr>
              <p:cNvPr id="97" name="Rectangle 28"/>
              <p:cNvSpPr>
                <a:spLocks noChangeArrowheads="1"/>
              </p:cNvSpPr>
              <p:nvPr/>
            </p:nvSpPr>
            <p:spPr bwMode="auto">
              <a:xfrm>
                <a:off x="4459629" y="577950"/>
                <a:ext cx="224742" cy="3077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l-G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 </a:t>
                </a:r>
                <a:endParaRPr kumimoji="0" lang="el-G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7" name="AutoShape 2" descr="Πλανητικό μοντέλο ατόμου με πυρήνα και ηλεκτρόνια Διάνυσμα από ©newb1  444883640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grp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48" name="47 - TextBox"/>
            <p:cNvSpPr txBox="1"/>
            <p:nvPr/>
          </p:nvSpPr>
          <p:spPr>
            <a:xfrm>
              <a:off x="1475656" y="339502"/>
              <a:ext cx="388843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Επεξήγηση του κώδικα </a:t>
              </a:r>
              <a:endParaRPr lang="el-GR" sz="2400" b="1" i="1" dirty="0">
                <a:latin typeface="Book Antiqua" pitchFamily="18" charset="0"/>
              </a:endParaRPr>
            </a:p>
          </p:txBody>
        </p:sp>
        <p:sp>
          <p:nvSpPr>
            <p:cNvPr id="49" name="48 - TextBox"/>
            <p:cNvSpPr txBox="1"/>
            <p:nvPr/>
          </p:nvSpPr>
          <p:spPr>
            <a:xfrm>
              <a:off x="1403648" y="1419622"/>
              <a:ext cx="2304256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+mj-lt"/>
                <a:buAutoNum type="romanUcPeriod"/>
              </a:pPr>
              <a:r>
                <a:rPr lang="el-GR" sz="1200" dirty="0" smtClean="0"/>
                <a:t>Αρχικοποίηση των απαραιτήτων βιβλιοθηκών</a:t>
              </a:r>
            </a:p>
            <a:p>
              <a:pPr marL="285750" indent="-285750">
                <a:buFont typeface="+mj-lt"/>
                <a:buAutoNum type="romanUcPeriod"/>
              </a:pPr>
              <a:r>
                <a:rPr lang="el-GR" sz="1200" dirty="0" smtClean="0"/>
                <a:t>Αρχικοποίηση αρχικών συνθηκών και μάζας και φορτίου </a:t>
              </a:r>
              <a:endParaRPr lang="el-GR" sz="1200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1920" y="1059582"/>
              <a:ext cx="1440160" cy="1770513"/>
            </a:xfrm>
            <a:prstGeom prst="roundRect">
              <a:avLst>
                <a:gd name="adj" fmla="val 4296"/>
              </a:avLst>
            </a:prstGeom>
            <a:grpFill/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2" name="51 - TextBox"/>
            <p:cNvSpPr txBox="1"/>
            <p:nvPr/>
          </p:nvSpPr>
          <p:spPr>
            <a:xfrm>
              <a:off x="4067944" y="3147814"/>
              <a:ext cx="1512168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sz="1200" dirty="0" smtClean="0"/>
                <a:t> Για το χρονικό διάστημα που θα γίνει η προσομοίωση μπορούμε να το κωδικοποιήσουμε με τις  εντολές</a:t>
              </a:r>
              <a:endParaRPr lang="el-GR" sz="1200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3568" y="3291830"/>
              <a:ext cx="3024336" cy="621775"/>
            </a:xfrm>
            <a:prstGeom prst="roundRect">
              <a:avLst>
                <a:gd name="adj" fmla="val 8594"/>
              </a:avLst>
            </a:prstGeom>
            <a:grpFill/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467544" y="4155926"/>
              <a:ext cx="3384376" cy="83099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l-GR" sz="1200" dirty="0" smtClean="0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 Η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συνάρτηση 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np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.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linspace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() ορίζει τον συνολικό χρονικό διάστημα που γίνει η προσομοίωση. Ουσιαστικά είναι ένας πινάκας με διανεμημένο εύρος τιμών .</a:t>
              </a:r>
              <a:endParaRPr kumimoji="0" lang="el-G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32240" y="2211710"/>
            <a:ext cx="2072945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34 - Ορθογώνιο"/>
          <p:cNvSpPr/>
          <p:nvPr/>
        </p:nvSpPr>
        <p:spPr>
          <a:xfrm>
            <a:off x="6248656" y="339502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i="1" dirty="0" smtClean="0">
                <a:latin typeface="Book Antiqua" pitchFamily="18" charset="0"/>
              </a:rPr>
              <a:t>Φυσική Πλάσματος</a:t>
            </a:r>
            <a:endParaRPr lang="el-GR" sz="2400" i="1" dirty="0">
              <a:latin typeface="Book Antiqua" pitchFamily="18" charset="0"/>
            </a:endParaRPr>
          </a:p>
        </p:txBody>
      </p:sp>
      <p:sp>
        <p:nvSpPr>
          <p:cNvPr id="26" name="25 - TextBox"/>
          <p:cNvSpPr txBox="1"/>
          <p:nvPr/>
        </p:nvSpPr>
        <p:spPr>
          <a:xfrm>
            <a:off x="6228184" y="987574"/>
            <a:ext cx="29158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50" b="1" i="1" u="sng" dirty="0" smtClean="0"/>
              <a:t>Θέμα Εργασίας </a:t>
            </a:r>
            <a:r>
              <a:rPr lang="el-GR" sz="1050" dirty="0" smtClean="0"/>
              <a:t>: Ανάπτυξη κώδικα για την προσομοίωση κίνησης φορτισμένου σωματιδίου σε Ομογενές Μαγνητικό Πεδίο Β(0,0,Β_</a:t>
            </a:r>
            <a:r>
              <a:rPr lang="en-US" sz="1050" dirty="0" smtClean="0"/>
              <a:t>z) </a:t>
            </a:r>
            <a:r>
              <a:rPr lang="el-GR" sz="1050" dirty="0" smtClean="0"/>
              <a:t>και Ηλεκτρικό πεδίο </a:t>
            </a:r>
            <a:r>
              <a:rPr lang="en-US" sz="1050" dirty="0" smtClean="0"/>
              <a:t>E(</a:t>
            </a:r>
            <a:r>
              <a:rPr lang="en-US" sz="1050" dirty="0" err="1" smtClean="0"/>
              <a:t>E_x</a:t>
            </a:r>
            <a:r>
              <a:rPr lang="en-US" sz="1050" dirty="0" smtClean="0"/>
              <a:t> , </a:t>
            </a:r>
            <a:r>
              <a:rPr lang="en-US" sz="1050" dirty="0" err="1" smtClean="0"/>
              <a:t>E_y</a:t>
            </a:r>
            <a:r>
              <a:rPr lang="en-US" sz="1050" dirty="0" smtClean="0"/>
              <a:t>, 0)</a:t>
            </a:r>
            <a:r>
              <a:rPr lang="el-GR" sz="1050" dirty="0" smtClean="0"/>
              <a:t> κάθετα μεταξύ τους .</a:t>
            </a:r>
            <a:endParaRPr lang="el-GR" sz="1050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66 - TextBox"/>
          <p:cNvSpPr txBox="1"/>
          <p:nvPr/>
        </p:nvSpPr>
        <p:spPr>
          <a:xfrm>
            <a:off x="-3348880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03" name="102 - TextBox"/>
          <p:cNvSpPr txBox="1"/>
          <p:nvPr/>
        </p:nvSpPr>
        <p:spPr>
          <a:xfrm>
            <a:off x="-3348880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grpSp>
        <p:nvGrpSpPr>
          <p:cNvPr id="60" name="59 - Ομάδα"/>
          <p:cNvGrpSpPr/>
          <p:nvPr/>
        </p:nvGrpSpPr>
        <p:grpSpPr>
          <a:xfrm>
            <a:off x="-5221088" y="0"/>
            <a:ext cx="6336704" cy="5143500"/>
            <a:chOff x="0" y="0"/>
            <a:chExt cx="6336704" cy="5143500"/>
          </a:xfrm>
        </p:grpSpPr>
        <p:grpSp>
          <p:nvGrpSpPr>
            <p:cNvPr id="11" name="99 - Ομάδα"/>
            <p:cNvGrpSpPr/>
            <p:nvPr/>
          </p:nvGrpSpPr>
          <p:grpSpPr>
            <a:xfrm>
              <a:off x="0" y="0"/>
              <a:ext cx="6336704" cy="5143500"/>
              <a:chOff x="-612576" y="0"/>
              <a:chExt cx="6336704" cy="6858000"/>
            </a:xfrm>
            <a:solidFill>
              <a:schemeClr val="accent4">
                <a:lumMod val="7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1" name="100 - Ορθογώνιο"/>
              <p:cNvSpPr/>
              <p:nvPr/>
            </p:nvSpPr>
            <p:spPr>
              <a:xfrm>
                <a:off x="-612576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02" name="101 - Στρογγυλεμένο ορθογώνιο"/>
              <p:cNvSpPr/>
              <p:nvPr/>
            </p:nvSpPr>
            <p:spPr>
              <a:xfrm>
                <a:off x="4788024" y="1988840"/>
                <a:ext cx="936104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5000" b="1" dirty="0">
                    <a:solidFill>
                      <a:schemeClr val="tx1"/>
                    </a:solidFill>
                    <a:latin typeface="Bebas"/>
                  </a:rPr>
                  <a:t>9</a:t>
                </a:r>
              </a:p>
            </p:txBody>
          </p:sp>
        </p:grpSp>
        <p:sp>
          <p:nvSpPr>
            <p:cNvPr id="53" name="52 - TextBox"/>
            <p:cNvSpPr txBox="1"/>
            <p:nvPr/>
          </p:nvSpPr>
          <p:spPr>
            <a:xfrm>
              <a:off x="1475656" y="339502"/>
              <a:ext cx="3888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Επεξήγηση του κώδικα </a:t>
              </a:r>
              <a:endParaRPr lang="el-GR" sz="2400" b="1" i="1" dirty="0">
                <a:latin typeface="Book Antiqua" pitchFamily="18" charset="0"/>
              </a:endParaRPr>
            </a:p>
          </p:txBody>
        </p:sp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19672" y="1779662"/>
              <a:ext cx="3024336" cy="6217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7" name="56 - TextBox"/>
            <p:cNvSpPr txBox="1"/>
            <p:nvPr/>
          </p:nvSpPr>
          <p:spPr>
            <a:xfrm>
              <a:off x="1187624" y="1131590"/>
              <a:ext cx="3960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l-GR" sz="1200" dirty="0" smtClean="0"/>
                <a:t> Για το χρονικό διάστημα που θα γίνει η προσομοίωση μπορούμε να το κωδικοποιήσουμε με τις  εντολές</a:t>
              </a:r>
              <a:endParaRPr lang="el-GR" sz="1200" dirty="0"/>
            </a:p>
          </p:txBody>
        </p:sp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971600" y="2643758"/>
              <a:ext cx="439248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l-GR" sz="1200" dirty="0" smtClean="0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 Η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συνάρτηση 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np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.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linspace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() ορίζει τον συνολικό χρονικό διάστημα που γίνει η προσομοίωση. Ουσιαστικά είναι ένας πινάκας με διανεμημένο εύρος τιμών .</a:t>
              </a:r>
              <a:endParaRPr kumimoji="0" lang="el-G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58 - Ορθογώνιο"/>
            <p:cNvSpPr/>
            <p:nvPr/>
          </p:nvSpPr>
          <p:spPr>
            <a:xfrm>
              <a:off x="899592" y="3939902"/>
              <a:ext cx="28803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l-GR" sz="1200" dirty="0" smtClean="0"/>
                <a:t> Και για την καταγραφή θέσεων και ταχύτητας του σωματιδίου προσθέτουμε στον κώδικα τις απαραίτητες λίστες </a:t>
              </a:r>
              <a:endParaRPr lang="el-GR" sz="1200" dirty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23928" y="3651870"/>
              <a:ext cx="1010667" cy="12803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12" name="17 - Ομάδα"/>
          <p:cNvGrpSpPr/>
          <p:nvPr/>
        </p:nvGrpSpPr>
        <p:grpSpPr>
          <a:xfrm>
            <a:off x="-5365104" y="0"/>
            <a:ext cx="6408712" cy="5143500"/>
            <a:chOff x="-612576" y="0"/>
            <a:chExt cx="6408712" cy="6858000"/>
          </a:xfrm>
          <a:solidFill>
            <a:schemeClr val="accent3">
              <a:lumMod val="50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18 - Ορθογώνιο"/>
            <p:cNvSpPr/>
            <p:nvPr/>
          </p:nvSpPr>
          <p:spPr>
            <a:xfrm>
              <a:off x="-612576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6" name="105 - Στρογγυλεμένο ορθογώνιο"/>
            <p:cNvSpPr/>
            <p:nvPr/>
          </p:nvSpPr>
          <p:spPr>
            <a:xfrm>
              <a:off x="4788024" y="644691"/>
              <a:ext cx="1008112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5000" b="1" dirty="0" smtClean="0">
                  <a:solidFill>
                    <a:schemeClr val="tx1"/>
                  </a:solidFill>
                  <a:latin typeface="Bebas"/>
                </a:rPr>
                <a:t>10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57483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57483 0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6 - Ομάδα"/>
          <p:cNvGrpSpPr/>
          <p:nvPr/>
        </p:nvGrpSpPr>
        <p:grpSpPr>
          <a:xfrm>
            <a:off x="-4717032" y="0"/>
            <a:ext cx="6228184" cy="5143500"/>
            <a:chOff x="683568" y="0"/>
            <a:chExt cx="6228184" cy="5143500"/>
          </a:xfrm>
          <a:solidFill>
            <a:schemeClr val="accent3">
              <a:lumMod val="50000"/>
            </a:schemeClr>
          </a:solidFill>
        </p:grpSpPr>
        <p:grpSp>
          <p:nvGrpSpPr>
            <p:cNvPr id="3" name="42 - Ομάδα"/>
            <p:cNvGrpSpPr/>
            <p:nvPr/>
          </p:nvGrpSpPr>
          <p:grpSpPr>
            <a:xfrm>
              <a:off x="683568" y="0"/>
              <a:ext cx="6228184" cy="5143500"/>
              <a:chOff x="539552" y="0"/>
              <a:chExt cx="6228184" cy="5143500"/>
            </a:xfrm>
            <a:grpFill/>
          </p:grpSpPr>
          <p:grpSp>
            <p:nvGrpSpPr>
              <p:cNvPr id="4" name="40 - Ομάδα"/>
              <p:cNvGrpSpPr/>
              <p:nvPr/>
            </p:nvGrpSpPr>
            <p:grpSpPr>
              <a:xfrm>
                <a:off x="539552" y="0"/>
                <a:ext cx="6228184" cy="5143500"/>
                <a:chOff x="539552" y="0"/>
                <a:chExt cx="6228184" cy="5143500"/>
              </a:xfrm>
              <a:grpFill/>
            </p:grpSpPr>
            <p:grpSp>
              <p:nvGrpSpPr>
                <p:cNvPr id="5" name="5 - Ομάδα"/>
                <p:cNvGrpSpPr/>
                <p:nvPr/>
              </p:nvGrpSpPr>
              <p:grpSpPr>
                <a:xfrm>
                  <a:off x="539552" y="0"/>
                  <a:ext cx="6228184" cy="5143500"/>
                  <a:chOff x="0" y="0"/>
                  <a:chExt cx="6228184" cy="6858000"/>
                </a:xfrm>
                <a:grpFill/>
                <a:effectLst>
                  <a:outerShdw blurRad="50800" dist="76200" dir="2154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6" name="85 - Ορθογώνιο"/>
                  <p:cNvSpPr/>
                  <p:nvPr/>
                </p:nvSpPr>
                <p:spPr>
                  <a:xfrm>
                    <a:off x="0" y="0"/>
                    <a:ext cx="55801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87" name="4 - Στρογγυλεμένο ορθογώνιο"/>
                  <p:cNvSpPr/>
                  <p:nvPr/>
                </p:nvSpPr>
                <p:spPr>
                  <a:xfrm>
                    <a:off x="5364088" y="5733256"/>
                    <a:ext cx="864096" cy="1124744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sz="5000" b="1" dirty="0" smtClean="0">
                        <a:solidFill>
                          <a:schemeClr val="tx1"/>
                        </a:solidFill>
                        <a:latin typeface="Bebas"/>
                      </a:rPr>
                      <a:t>6</a:t>
                    </a:r>
                    <a:endParaRPr lang="el-GR" sz="5000" b="1" dirty="0">
                      <a:solidFill>
                        <a:schemeClr val="tx1"/>
                      </a:solidFill>
                      <a:latin typeface="Bebas"/>
                    </a:endParaRPr>
                  </a:p>
                </p:txBody>
              </p:sp>
            </p:grpSp>
            <p:sp>
              <p:nvSpPr>
                <p:cNvPr id="85" name="84 - TextBox"/>
                <p:cNvSpPr txBox="1"/>
                <p:nvPr/>
              </p:nvSpPr>
              <p:spPr>
                <a:xfrm>
                  <a:off x="1691680" y="339502"/>
                  <a:ext cx="3960440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400" b="1" i="1" dirty="0" smtClean="0">
                      <a:latin typeface="Book Antiqua" pitchFamily="18" charset="0"/>
                    </a:rPr>
                    <a:t>Συλλογισμός του Κώδικα</a:t>
                  </a:r>
                  <a:endParaRPr lang="el-GR" sz="2400" i="1" dirty="0">
                    <a:latin typeface="Book Antiqua" pitchFamily="18" charset="0"/>
                  </a:endParaRPr>
                </a:p>
              </p:txBody>
            </p:sp>
          </p:grpSp>
          <p:sp>
            <p:nvSpPr>
              <p:cNvPr id="81" name="80 - TextBox"/>
              <p:cNvSpPr txBox="1"/>
              <p:nvPr/>
            </p:nvSpPr>
            <p:spPr>
              <a:xfrm>
                <a:off x="1475656" y="1059582"/>
                <a:ext cx="432048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    </a:t>
                </a:r>
                <a:r>
                  <a:rPr lang="el-GR" sz="1200" dirty="0" smtClean="0"/>
                  <a:t>Η προσομοίωση της κίνησης θα μπορούσε να γίνει με γραφικό τρόπο   </a:t>
                </a:r>
                <a:endParaRPr lang="el-GR" sz="1200" dirty="0"/>
              </a:p>
            </p:txBody>
          </p:sp>
          <p:pic>
            <p:nvPicPr>
              <p:cNvPr id="82" name="Picture 4" descr="Czy można spowolnić fotony? - Medianauka.p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91880" y="1779662"/>
                <a:ext cx="2474640" cy="1472411"/>
              </a:xfrm>
              <a:prstGeom prst="roundRect">
                <a:avLst>
                  <a:gd name="adj" fmla="val 8594"/>
                </a:avLst>
              </a:prstGeom>
              <a:grpFill/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83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91680" y="2211710"/>
                <a:ext cx="2088232" cy="1732581"/>
              </a:xfrm>
              <a:prstGeom prst="roundRect">
                <a:avLst>
                  <a:gd name="adj" fmla="val 8594"/>
                </a:avLst>
              </a:prstGeom>
              <a:grpFill/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79" name="78 - TextBox"/>
            <p:cNvSpPr txBox="1"/>
            <p:nvPr/>
          </p:nvSpPr>
          <p:spPr>
            <a:xfrm>
              <a:off x="1835696" y="4371950"/>
              <a:ext cx="417646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/>
                <a:t>   </a:t>
              </a:r>
              <a:r>
                <a:rPr lang="el-GR" sz="1200" dirty="0" smtClean="0"/>
                <a:t>Η προσομοίωση μπορεί να γίνει σε διάφορες γλώσσες προγραμματισμού (</a:t>
              </a:r>
              <a:r>
                <a:rPr lang="en-US" sz="1200" dirty="0" smtClean="0"/>
                <a:t>C ,  C++ , Java , Python , MATLAB</a:t>
              </a:r>
              <a:r>
                <a:rPr lang="el-GR" sz="1200" dirty="0" smtClean="0"/>
                <a:t>,</a:t>
              </a:r>
              <a:r>
                <a:rPr lang="en-US" sz="1200" dirty="0" smtClean="0"/>
                <a:t> Scratch)</a:t>
              </a:r>
              <a:endParaRPr lang="el-GR" sz="1200" dirty="0"/>
            </a:p>
          </p:txBody>
        </p:sp>
      </p:grpSp>
      <p:grpSp>
        <p:nvGrpSpPr>
          <p:cNvPr id="6" name="75 - Ομάδα"/>
          <p:cNvGrpSpPr/>
          <p:nvPr/>
        </p:nvGrpSpPr>
        <p:grpSpPr>
          <a:xfrm>
            <a:off x="-4861048" y="-144463"/>
            <a:ext cx="6264696" cy="5287963"/>
            <a:chOff x="143000" y="-144463"/>
            <a:chExt cx="6264696" cy="5287963"/>
          </a:xfrm>
        </p:grpSpPr>
        <p:grpSp>
          <p:nvGrpSpPr>
            <p:cNvPr id="7" name="9 - Ομάδα"/>
            <p:cNvGrpSpPr/>
            <p:nvPr/>
          </p:nvGrpSpPr>
          <p:grpSpPr>
            <a:xfrm>
              <a:off x="143000" y="0"/>
              <a:ext cx="6264696" cy="5143500"/>
              <a:chOff x="-756592" y="0"/>
              <a:chExt cx="6264696" cy="6858000"/>
            </a:xfrm>
            <a:solidFill>
              <a:schemeClr val="accent4">
                <a:lumMod val="7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54 - Ορθογώνιο"/>
              <p:cNvSpPr/>
              <p:nvPr/>
            </p:nvSpPr>
            <p:spPr>
              <a:xfrm>
                <a:off x="-756592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6" name="8 - Στρογγυλεμένο ορθογώνιο"/>
              <p:cNvSpPr/>
              <p:nvPr/>
            </p:nvSpPr>
            <p:spPr>
              <a:xfrm>
                <a:off x="4644008" y="4509120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5000" b="1" dirty="0">
                    <a:solidFill>
                      <a:schemeClr val="tx1"/>
                    </a:solidFill>
                    <a:latin typeface="Bebas"/>
                  </a:rPr>
                  <a:t>7</a:t>
                </a:r>
              </a:p>
            </p:txBody>
          </p:sp>
        </p:grpSp>
        <p:sp>
          <p:nvSpPr>
            <p:cNvPr id="71" name="AutoShape 2" descr="Πλανητικό μοντέλο ατόμου με πυρήνα και ηλεκτρόνια Διάνυσμα από ©newb1  444883640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73" name="72 - TextBox"/>
            <p:cNvSpPr txBox="1"/>
            <p:nvPr/>
          </p:nvSpPr>
          <p:spPr>
            <a:xfrm>
              <a:off x="1475656" y="411510"/>
              <a:ext cx="3744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Συλλογισμός του Κώδικα</a:t>
              </a:r>
              <a:endParaRPr lang="el-GR" sz="2400" b="1" i="1" dirty="0">
                <a:latin typeface="Book Antiqua" pitchFamily="18" charset="0"/>
              </a:endParaRPr>
            </a:p>
          </p:txBody>
        </p:sp>
        <p:sp>
          <p:nvSpPr>
            <p:cNvPr id="74" name="73 - TextBox"/>
            <p:cNvSpPr txBox="1"/>
            <p:nvPr/>
          </p:nvSpPr>
          <p:spPr>
            <a:xfrm>
              <a:off x="1547664" y="1131590"/>
              <a:ext cx="38164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l-GR" sz="1200" dirty="0" smtClean="0"/>
                <a:t>  Δημιουργία  τρισδιάστατου χώρου</a:t>
              </a:r>
            </a:p>
            <a:p>
              <a:pPr>
                <a:buFont typeface="Arial" pitchFamily="34" charset="0"/>
                <a:buChar char="•"/>
              </a:pPr>
              <a:r>
                <a:rPr lang="el-GR" sz="1200" dirty="0" smtClean="0"/>
                <a:t>  Ορισμός χρονικού διαστήματος  </a:t>
              </a:r>
            </a:p>
            <a:p>
              <a:pPr>
                <a:buFont typeface="Arial" pitchFamily="34" charset="0"/>
                <a:buChar char="•"/>
              </a:pPr>
              <a:r>
                <a:rPr lang="el-GR" sz="1200" dirty="0" smtClean="0"/>
                <a:t>  Μέθοδος </a:t>
              </a:r>
              <a:r>
                <a:rPr lang="en-US" sz="1200" dirty="0" smtClean="0"/>
                <a:t>Euler (</a:t>
              </a:r>
              <a:r>
                <a:rPr lang="el-GR" sz="1200" dirty="0" smtClean="0"/>
                <a:t>που μας επιτρέπει την επίλυση διαφορικών εξισώσεων πρώτης τάξης με μια δεδομένη αρχική τιμή )</a:t>
              </a:r>
            </a:p>
          </p:txBody>
        </p:sp>
        <p:sp>
          <p:nvSpPr>
            <p:cNvPr id="75" name="74 - TextBox"/>
            <p:cNvSpPr txBox="1"/>
            <p:nvPr/>
          </p:nvSpPr>
          <p:spPr>
            <a:xfrm>
              <a:off x="1403648" y="4011910"/>
              <a:ext cx="3960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l-GR" sz="1200" dirty="0" smtClean="0"/>
                <a:t>     Στην περίπτωση μας θεωρούμε αρχική συντεταγμένη το κέντρο των αξόνων και αρχική ταχύτητα (2*10^5 , 2*10^5 , 2*10^5 ) </a:t>
              </a:r>
              <a:r>
                <a:rPr lang="en-US" sz="1200" dirty="0" smtClean="0"/>
                <a:t>m/s</a:t>
              </a:r>
              <a:endParaRPr lang="el-GR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47664" y="2355726"/>
              <a:ext cx="1440160" cy="1329820"/>
            </a:xfrm>
            <a:prstGeom prst="roundRect">
              <a:avLst>
                <a:gd name="adj" fmla="val 17585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28" name="Picture 4" descr="How to do Euler's Method? (Simply Explained in 4 Powerful Examples)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47864" y="2427734"/>
              <a:ext cx="2088232" cy="1174631"/>
            </a:xfrm>
            <a:prstGeom prst="roundRect">
              <a:avLst>
                <a:gd name="adj" fmla="val 16523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8" name="56 - Ομάδα"/>
          <p:cNvGrpSpPr/>
          <p:nvPr/>
        </p:nvGrpSpPr>
        <p:grpSpPr>
          <a:xfrm>
            <a:off x="-5293096" y="-144463"/>
            <a:ext cx="6516216" cy="5287963"/>
            <a:chOff x="0" y="-144463"/>
            <a:chExt cx="6516216" cy="5287963"/>
          </a:xfrm>
          <a:solidFill>
            <a:schemeClr val="accent3">
              <a:lumMod val="50000"/>
            </a:schemeClr>
          </a:solidFill>
        </p:grpSpPr>
        <p:grpSp>
          <p:nvGrpSpPr>
            <p:cNvPr id="9" name="88 - Ομάδα"/>
            <p:cNvGrpSpPr/>
            <p:nvPr/>
          </p:nvGrpSpPr>
          <p:grpSpPr>
            <a:xfrm>
              <a:off x="0" y="0"/>
              <a:ext cx="6516216" cy="5143500"/>
              <a:chOff x="0" y="0"/>
              <a:chExt cx="6516216" cy="5143500"/>
            </a:xfrm>
            <a:grpFill/>
          </p:grpSpPr>
          <p:grpSp>
            <p:nvGrpSpPr>
              <p:cNvPr id="10" name="13 - Ομάδα"/>
              <p:cNvGrpSpPr/>
              <p:nvPr/>
            </p:nvGrpSpPr>
            <p:grpSpPr>
              <a:xfrm>
                <a:off x="251520" y="0"/>
                <a:ext cx="6264696" cy="5143500"/>
                <a:chOff x="-612576" y="0"/>
                <a:chExt cx="6264696" cy="6858000"/>
              </a:xfrm>
              <a:grpFill/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8" name="97 - Ορθογώνιο"/>
                <p:cNvSpPr/>
                <p:nvPr/>
              </p:nvSpPr>
              <p:spPr>
                <a:xfrm>
                  <a:off x="-612576" y="0"/>
                  <a:ext cx="5580112" cy="68580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99" name="98 - Στρογγυλεμένο ορθογώνιο"/>
                <p:cNvSpPr/>
                <p:nvPr/>
              </p:nvSpPr>
              <p:spPr>
                <a:xfrm>
                  <a:off x="4788024" y="3236979"/>
                  <a:ext cx="864096" cy="112474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5000" b="1" dirty="0" smtClean="0">
                      <a:solidFill>
                        <a:schemeClr val="tx1"/>
                      </a:solidFill>
                      <a:latin typeface="Bebas"/>
                    </a:rPr>
                    <a:t>8</a:t>
                  </a:r>
                  <a:endParaRPr lang="el-GR" sz="5000" b="1" dirty="0">
                    <a:solidFill>
                      <a:schemeClr val="tx1"/>
                    </a:solidFill>
                    <a:latin typeface="Bebas"/>
                  </a:endParaRPr>
                </a:p>
              </p:txBody>
            </p:sp>
          </p:grpSp>
          <p:sp>
            <p:nvSpPr>
              <p:cNvPr id="95" name="Text Box 20"/>
              <p:cNvSpPr txBox="1">
                <a:spLocks noChangeArrowheads="1"/>
              </p:cNvSpPr>
              <p:nvPr/>
            </p:nvSpPr>
            <p:spPr bwMode="auto">
              <a:xfrm>
                <a:off x="4694238" y="542925"/>
                <a:ext cx="441325" cy="304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l-GR"/>
              </a:p>
            </p:txBody>
          </p:sp>
          <p:sp>
            <p:nvSpPr>
              <p:cNvPr id="96" name="Rectangle 23"/>
              <p:cNvSpPr>
                <a:spLocks noChangeArrowheads="1"/>
              </p:cNvSpPr>
              <p:nvPr/>
            </p:nvSpPr>
            <p:spPr bwMode="auto">
              <a:xfrm>
                <a:off x="0" y="457200"/>
                <a:ext cx="0" cy="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l-GR"/>
              </a:p>
            </p:txBody>
          </p:sp>
          <p:sp>
            <p:nvSpPr>
              <p:cNvPr id="97" name="Rectangle 28"/>
              <p:cNvSpPr>
                <a:spLocks noChangeArrowheads="1"/>
              </p:cNvSpPr>
              <p:nvPr/>
            </p:nvSpPr>
            <p:spPr bwMode="auto">
              <a:xfrm>
                <a:off x="4459629" y="577950"/>
                <a:ext cx="224742" cy="3077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l-G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 </a:t>
                </a:r>
                <a:endParaRPr kumimoji="0" lang="el-G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7" name="AutoShape 2" descr="Πλανητικό μοντέλο ατόμου με πυρήνα και ηλεκτρόνια Διάνυσμα από ©newb1  444883640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grp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48" name="47 - TextBox"/>
            <p:cNvSpPr txBox="1"/>
            <p:nvPr/>
          </p:nvSpPr>
          <p:spPr>
            <a:xfrm>
              <a:off x="1475656" y="339502"/>
              <a:ext cx="388843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Επεξήγηση του κώδικα </a:t>
              </a:r>
              <a:endParaRPr lang="el-GR" sz="2400" b="1" i="1" dirty="0">
                <a:latin typeface="Book Antiqua" pitchFamily="18" charset="0"/>
              </a:endParaRPr>
            </a:p>
          </p:txBody>
        </p:sp>
        <p:sp>
          <p:nvSpPr>
            <p:cNvPr id="49" name="48 - TextBox"/>
            <p:cNvSpPr txBox="1"/>
            <p:nvPr/>
          </p:nvSpPr>
          <p:spPr>
            <a:xfrm>
              <a:off x="1403648" y="1419622"/>
              <a:ext cx="2304256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+mj-lt"/>
                <a:buAutoNum type="romanUcPeriod"/>
              </a:pPr>
              <a:r>
                <a:rPr lang="el-GR" sz="1200" dirty="0" smtClean="0"/>
                <a:t>Αρχικοποίηση των απαραιτήτων βιβλιοθηκών</a:t>
              </a:r>
            </a:p>
            <a:p>
              <a:pPr marL="285750" indent="-285750">
                <a:buFont typeface="+mj-lt"/>
                <a:buAutoNum type="romanUcPeriod"/>
              </a:pPr>
              <a:r>
                <a:rPr lang="el-GR" sz="1200" dirty="0" smtClean="0"/>
                <a:t>Αρχικοποίηση αρχικών συνθηκών και μάζας και φορτίου </a:t>
              </a:r>
              <a:endParaRPr lang="el-GR" sz="1200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1920" y="1059582"/>
              <a:ext cx="1440160" cy="1770513"/>
            </a:xfrm>
            <a:prstGeom prst="roundRect">
              <a:avLst>
                <a:gd name="adj" fmla="val 4296"/>
              </a:avLst>
            </a:prstGeom>
            <a:grpFill/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2" name="51 - TextBox"/>
            <p:cNvSpPr txBox="1"/>
            <p:nvPr/>
          </p:nvSpPr>
          <p:spPr>
            <a:xfrm>
              <a:off x="4067944" y="3147814"/>
              <a:ext cx="1512168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sz="1200" dirty="0" smtClean="0"/>
                <a:t> Για το χρονικό διάστημα που θα γίνει η προσομοίωση μπορούμε να το κωδικοποιήσουμε με τις  εντολές</a:t>
              </a:r>
              <a:endParaRPr lang="el-GR" sz="1200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3568" y="3291830"/>
              <a:ext cx="3024336" cy="621775"/>
            </a:xfrm>
            <a:prstGeom prst="roundRect">
              <a:avLst>
                <a:gd name="adj" fmla="val 8594"/>
              </a:avLst>
            </a:prstGeom>
            <a:grpFill/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467544" y="4155926"/>
              <a:ext cx="3384376" cy="83099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l-GR" sz="1200" dirty="0" smtClean="0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 Η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συνάρτηση 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np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.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linspace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() ορίζει τον συνολικό χρονικό διάστημα που γίνει η προσομοίωση. Ουσιαστικά είναι ένας πινάκας με διανεμημένο εύρος τιμών .</a:t>
              </a:r>
              <a:endParaRPr kumimoji="0" lang="el-G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32240" y="2211710"/>
            <a:ext cx="2072945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34 - Ορθογώνιο"/>
          <p:cNvSpPr/>
          <p:nvPr/>
        </p:nvSpPr>
        <p:spPr>
          <a:xfrm>
            <a:off x="6248656" y="339502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i="1" dirty="0" smtClean="0">
                <a:latin typeface="Book Antiqua" pitchFamily="18" charset="0"/>
              </a:rPr>
              <a:t>Φυσική Πλάσματος</a:t>
            </a:r>
            <a:endParaRPr lang="el-GR" sz="2400" i="1" dirty="0">
              <a:latin typeface="Book Antiqua" pitchFamily="18" charset="0"/>
            </a:endParaRPr>
          </a:p>
        </p:txBody>
      </p:sp>
      <p:sp>
        <p:nvSpPr>
          <p:cNvPr id="26" name="25 - TextBox"/>
          <p:cNvSpPr txBox="1"/>
          <p:nvPr/>
        </p:nvSpPr>
        <p:spPr>
          <a:xfrm>
            <a:off x="6228184" y="987574"/>
            <a:ext cx="29158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50" b="1" i="1" u="sng" dirty="0" smtClean="0"/>
              <a:t>Θέμα Εργασίας </a:t>
            </a:r>
            <a:r>
              <a:rPr lang="el-GR" sz="1050" dirty="0" smtClean="0"/>
              <a:t>: Ανάπτυξη κώδικα για την προσομοίωση κίνησης φορτισμένου σωματιδίου σε Ομογενές Μαγνητικό Πεδίο Β(0,0,Β_</a:t>
            </a:r>
            <a:r>
              <a:rPr lang="en-US" sz="1050" dirty="0" smtClean="0"/>
              <a:t>z) </a:t>
            </a:r>
            <a:r>
              <a:rPr lang="el-GR" sz="1050" dirty="0" smtClean="0"/>
              <a:t>και Ηλεκτρικό πεδίο </a:t>
            </a:r>
            <a:r>
              <a:rPr lang="en-US" sz="1050" dirty="0" smtClean="0"/>
              <a:t>E(</a:t>
            </a:r>
            <a:r>
              <a:rPr lang="en-US" sz="1050" dirty="0" err="1" smtClean="0"/>
              <a:t>E_x</a:t>
            </a:r>
            <a:r>
              <a:rPr lang="en-US" sz="1050" dirty="0" smtClean="0"/>
              <a:t> , </a:t>
            </a:r>
            <a:r>
              <a:rPr lang="en-US" sz="1050" dirty="0" err="1" smtClean="0"/>
              <a:t>E_y</a:t>
            </a:r>
            <a:r>
              <a:rPr lang="en-US" sz="1050" dirty="0" smtClean="0"/>
              <a:t>, 0)</a:t>
            </a:r>
            <a:r>
              <a:rPr lang="el-GR" sz="1050" dirty="0" smtClean="0"/>
              <a:t> κάθετα μεταξύ τους .</a:t>
            </a:r>
            <a:endParaRPr lang="el-GR" sz="1050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66 - TextBox"/>
          <p:cNvSpPr txBox="1"/>
          <p:nvPr/>
        </p:nvSpPr>
        <p:spPr>
          <a:xfrm>
            <a:off x="-3348880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03" name="102 - TextBox"/>
          <p:cNvSpPr txBox="1"/>
          <p:nvPr/>
        </p:nvSpPr>
        <p:spPr>
          <a:xfrm>
            <a:off x="-3348880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grpSp>
        <p:nvGrpSpPr>
          <p:cNvPr id="11" name="59 - Ομάδα"/>
          <p:cNvGrpSpPr/>
          <p:nvPr/>
        </p:nvGrpSpPr>
        <p:grpSpPr>
          <a:xfrm>
            <a:off x="-5221088" y="0"/>
            <a:ext cx="6336704" cy="5143500"/>
            <a:chOff x="0" y="0"/>
            <a:chExt cx="6336704" cy="5143500"/>
          </a:xfrm>
        </p:grpSpPr>
        <p:grpSp>
          <p:nvGrpSpPr>
            <p:cNvPr id="12" name="99 - Ομάδα"/>
            <p:cNvGrpSpPr/>
            <p:nvPr/>
          </p:nvGrpSpPr>
          <p:grpSpPr>
            <a:xfrm>
              <a:off x="0" y="0"/>
              <a:ext cx="6336704" cy="5143500"/>
              <a:chOff x="-612576" y="0"/>
              <a:chExt cx="6336704" cy="6858000"/>
            </a:xfrm>
            <a:solidFill>
              <a:schemeClr val="accent4">
                <a:lumMod val="7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1" name="100 - Ορθογώνιο"/>
              <p:cNvSpPr/>
              <p:nvPr/>
            </p:nvSpPr>
            <p:spPr>
              <a:xfrm>
                <a:off x="-612576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02" name="101 - Στρογγυλεμένο ορθογώνιο"/>
              <p:cNvSpPr/>
              <p:nvPr/>
            </p:nvSpPr>
            <p:spPr>
              <a:xfrm>
                <a:off x="4788024" y="1988840"/>
                <a:ext cx="936104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5000" b="1" dirty="0">
                    <a:solidFill>
                      <a:schemeClr val="tx1"/>
                    </a:solidFill>
                    <a:latin typeface="Bebas"/>
                  </a:rPr>
                  <a:t>9</a:t>
                </a:r>
              </a:p>
            </p:txBody>
          </p:sp>
        </p:grpSp>
        <p:sp>
          <p:nvSpPr>
            <p:cNvPr id="53" name="52 - TextBox"/>
            <p:cNvSpPr txBox="1"/>
            <p:nvPr/>
          </p:nvSpPr>
          <p:spPr>
            <a:xfrm>
              <a:off x="1475656" y="339502"/>
              <a:ext cx="3888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Επεξήγηση του κώδικα </a:t>
              </a:r>
              <a:endParaRPr lang="el-GR" sz="2400" b="1" i="1" dirty="0">
                <a:latin typeface="Book Antiqua" pitchFamily="18" charset="0"/>
              </a:endParaRPr>
            </a:p>
          </p:txBody>
        </p:sp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19672" y="1779662"/>
              <a:ext cx="3024336" cy="6217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7" name="56 - TextBox"/>
            <p:cNvSpPr txBox="1"/>
            <p:nvPr/>
          </p:nvSpPr>
          <p:spPr>
            <a:xfrm>
              <a:off x="1187624" y="1131590"/>
              <a:ext cx="3960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l-GR" sz="1200" dirty="0" smtClean="0"/>
                <a:t> Για το χρονικό διάστημα που θα γίνει η προσομοίωση μπορούμε να το κωδικοποιήσουμε με τις  εντολές</a:t>
              </a:r>
              <a:endParaRPr lang="el-GR" sz="1200" dirty="0"/>
            </a:p>
          </p:txBody>
        </p:sp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971600" y="2643758"/>
              <a:ext cx="439248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l-GR" sz="1200" dirty="0" smtClean="0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 Η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συνάρτηση 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np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.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linspace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() ορίζει τον συνολικό χρονικό διάστημα που γίνει η προσομοίωση. Ουσιαστικά είναι ένας πινάκας με διανεμημένο εύρος τιμών .</a:t>
              </a:r>
              <a:endParaRPr kumimoji="0" lang="el-G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58 - Ορθογώνιο"/>
            <p:cNvSpPr/>
            <p:nvPr/>
          </p:nvSpPr>
          <p:spPr>
            <a:xfrm>
              <a:off x="899592" y="3939902"/>
              <a:ext cx="28803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l-GR" sz="1200" dirty="0" smtClean="0"/>
                <a:t> Και για την καταγραφή θέσεων και ταχύτητας του σωματιδίου προσθέτουμε στον κώδικα τις απαραίτητες λίστες </a:t>
              </a:r>
              <a:endParaRPr lang="el-GR" sz="1200" dirty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23928" y="3651870"/>
              <a:ext cx="1010667" cy="12803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91" name="90 - Ομάδα"/>
          <p:cNvGrpSpPr/>
          <p:nvPr/>
        </p:nvGrpSpPr>
        <p:grpSpPr>
          <a:xfrm>
            <a:off x="-5365104" y="0"/>
            <a:ext cx="6408712" cy="5143500"/>
            <a:chOff x="-180528" y="0"/>
            <a:chExt cx="6408712" cy="5143500"/>
          </a:xfrm>
          <a:solidFill>
            <a:schemeClr val="accent3">
              <a:lumMod val="50000"/>
            </a:schemeClr>
          </a:solidFill>
        </p:grpSpPr>
        <p:grpSp>
          <p:nvGrpSpPr>
            <p:cNvPr id="14" name="17 - Ομάδα"/>
            <p:cNvGrpSpPr/>
            <p:nvPr/>
          </p:nvGrpSpPr>
          <p:grpSpPr>
            <a:xfrm>
              <a:off x="-180528" y="0"/>
              <a:ext cx="6408712" cy="5143500"/>
              <a:chOff x="-612576" y="0"/>
              <a:chExt cx="6408712" cy="6858000"/>
            </a:xfrm>
            <a:grp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5" name="18 - Ορθογώνιο"/>
              <p:cNvSpPr/>
              <p:nvPr/>
            </p:nvSpPr>
            <p:spPr>
              <a:xfrm>
                <a:off x="-612576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06" name="105 - Στρογγυλεμένο ορθογώνιο"/>
              <p:cNvSpPr/>
              <p:nvPr/>
            </p:nvSpPr>
            <p:spPr>
              <a:xfrm>
                <a:off x="4788024" y="644691"/>
                <a:ext cx="1008112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5000" b="1" dirty="0" smtClean="0">
                    <a:solidFill>
                      <a:schemeClr val="tx1"/>
                    </a:solidFill>
                    <a:latin typeface="Bebas"/>
                  </a:rPr>
                  <a:t>10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60" name="59 - TextBox"/>
            <p:cNvSpPr txBox="1"/>
            <p:nvPr/>
          </p:nvSpPr>
          <p:spPr>
            <a:xfrm>
              <a:off x="971600" y="267494"/>
              <a:ext cx="345638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Επεξήγηση του κώδικα </a:t>
              </a:r>
              <a:endParaRPr lang="el-GR" sz="2400" b="1" i="1" dirty="0">
                <a:latin typeface="Book Antiqua" pitchFamily="18" charset="0"/>
              </a:endParaRP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323528" y="915566"/>
              <a:ext cx="1619672" cy="33855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1600" b="0" i="1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Μέθοδος </a:t>
              </a:r>
              <a:r>
                <a:rPr kumimoji="0" lang="en-US" sz="1600" b="0" i="1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Euler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87 - Ορθογώνιο"/>
            <p:cNvSpPr/>
            <p:nvPr/>
          </p:nvSpPr>
          <p:spPr>
            <a:xfrm>
              <a:off x="323528" y="1347614"/>
              <a:ext cx="4824536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/>
              <a:r>
                <a:rPr lang="el-GR" sz="1200" dirty="0" smtClean="0"/>
                <a:t>   Η συγκεκριμένη μέθοδος επιτρέπει την επίλυση διαφορικών εξισώσεων πρώτης τάξης με μια δεδομένη αρχική τιμή.</a:t>
              </a:r>
              <a:endParaRPr lang="el-GR" sz="1200" dirty="0"/>
            </a:p>
          </p:txBody>
        </p:sp>
        <p:pic>
          <p:nvPicPr>
            <p:cNvPr id="2076" name="Picture 28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39552" y="2050678"/>
              <a:ext cx="4392488" cy="138516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79" name="Picture 31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39552" y="3435846"/>
              <a:ext cx="4392488" cy="11904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0.5552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0.5552 0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69 - Ομάδα"/>
          <p:cNvGrpSpPr/>
          <p:nvPr/>
        </p:nvGrpSpPr>
        <p:grpSpPr>
          <a:xfrm>
            <a:off x="-4717032" y="0"/>
            <a:ext cx="6336704" cy="5143500"/>
            <a:chOff x="611560" y="0"/>
            <a:chExt cx="6336704" cy="5143500"/>
          </a:xfrm>
        </p:grpSpPr>
        <p:grpSp>
          <p:nvGrpSpPr>
            <p:cNvPr id="69" name="68 - Ομάδα"/>
            <p:cNvGrpSpPr/>
            <p:nvPr/>
          </p:nvGrpSpPr>
          <p:grpSpPr>
            <a:xfrm>
              <a:off x="611560" y="0"/>
              <a:ext cx="6336704" cy="5143500"/>
              <a:chOff x="611560" y="0"/>
              <a:chExt cx="6336704" cy="5143500"/>
            </a:xfrm>
          </p:grpSpPr>
          <p:grpSp>
            <p:nvGrpSpPr>
              <p:cNvPr id="4" name="40 - Ομάδα"/>
              <p:cNvGrpSpPr/>
              <p:nvPr/>
            </p:nvGrpSpPr>
            <p:grpSpPr>
              <a:xfrm>
                <a:off x="611560" y="0"/>
                <a:ext cx="6336704" cy="5143500"/>
                <a:chOff x="539552" y="0"/>
                <a:chExt cx="6336704" cy="5143500"/>
              </a:xfrm>
              <a:solidFill>
                <a:srgbClr val="626262"/>
              </a:solidFill>
            </p:grpSpPr>
            <p:grpSp>
              <p:nvGrpSpPr>
                <p:cNvPr id="5" name="5 - Ομάδα"/>
                <p:cNvGrpSpPr/>
                <p:nvPr/>
              </p:nvGrpSpPr>
              <p:grpSpPr>
                <a:xfrm>
                  <a:off x="539552" y="0"/>
                  <a:ext cx="6336704" cy="5143500"/>
                  <a:chOff x="0" y="0"/>
                  <a:chExt cx="6336704" cy="6858000"/>
                </a:xfrm>
                <a:grpFill/>
                <a:effectLst>
                  <a:outerShdw blurRad="50800" dist="76200" dir="2154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6" name="85 - Ορθογώνιο"/>
                  <p:cNvSpPr/>
                  <p:nvPr/>
                </p:nvSpPr>
                <p:spPr>
                  <a:xfrm>
                    <a:off x="0" y="0"/>
                    <a:ext cx="55801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87" name="4 - Στρογγυλεμένο ορθογώνιο"/>
                  <p:cNvSpPr/>
                  <p:nvPr/>
                </p:nvSpPr>
                <p:spPr>
                  <a:xfrm>
                    <a:off x="5364088" y="5733256"/>
                    <a:ext cx="972616" cy="1124744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sz="5000" b="1" dirty="0" smtClean="0">
                        <a:solidFill>
                          <a:schemeClr val="tx1"/>
                        </a:solidFill>
                        <a:latin typeface="Bebas"/>
                      </a:rPr>
                      <a:t>11</a:t>
                    </a:r>
                    <a:endParaRPr lang="el-GR" sz="5000" b="1" dirty="0">
                      <a:solidFill>
                        <a:schemeClr val="tx1"/>
                      </a:solidFill>
                      <a:latin typeface="Bebas"/>
                    </a:endParaRPr>
                  </a:p>
                </p:txBody>
              </p:sp>
            </p:grpSp>
            <p:sp>
              <p:nvSpPr>
                <p:cNvPr id="85" name="84 - TextBox"/>
                <p:cNvSpPr txBox="1"/>
                <p:nvPr/>
              </p:nvSpPr>
              <p:spPr>
                <a:xfrm>
                  <a:off x="1691680" y="267494"/>
                  <a:ext cx="3960440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400" b="1" i="1" dirty="0" smtClean="0">
                      <a:latin typeface="Book Antiqua" pitchFamily="18" charset="0"/>
                    </a:rPr>
                    <a:t>Επεξήγηση του κώδικα</a:t>
                  </a:r>
                  <a:endParaRPr lang="el-GR" sz="2400" i="1" dirty="0">
                    <a:latin typeface="Book Antiqua" pitchFamily="18" charset="0"/>
                  </a:endParaRPr>
                </a:p>
              </p:txBody>
            </p:sp>
          </p:grpSp>
          <p:pic>
            <p:nvPicPr>
              <p:cNvPr id="34818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987574"/>
                <a:ext cx="1479709" cy="237626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34819" name="Rectangle 3"/>
              <p:cNvSpPr>
                <a:spLocks noChangeArrowheads="1"/>
              </p:cNvSpPr>
              <p:nvPr/>
            </p:nvSpPr>
            <p:spPr bwMode="auto">
              <a:xfrm>
                <a:off x="1547664" y="1347614"/>
                <a:ext cx="2808312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   Η συνάρτηση </a:t>
                </a:r>
                <a:r>
                  <a:rPr kumimoji="0" lang="el-GR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range</a:t>
                </a: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() αντιπροσωπεύει μια αμετάβλητη ακολουθία αριθμών και χρησιμοποιείται συνήθως</a:t>
                </a:r>
                <a:r>
                  <a:rPr kumimoji="0" lang="el-GR" sz="1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 </a:t>
                </a: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για τη δημιουργία βρόχου συγκεκριμένου αριθμού φορών σε </a:t>
                </a:r>
                <a:r>
                  <a:rPr kumimoji="0" lang="el-GR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for</a:t>
                </a: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 βρόχους. </a:t>
                </a:r>
                <a:endPara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   </a:t>
                </a:r>
                <a:endPara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0" name="Rectangle 4"/>
              <p:cNvSpPr>
                <a:spLocks noChangeArrowheads="1"/>
              </p:cNvSpPr>
              <p:nvPr/>
            </p:nvSpPr>
            <p:spPr bwMode="auto">
              <a:xfrm>
                <a:off x="1619672" y="3651870"/>
                <a:ext cx="4464496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    Η μέθοδος  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append</a:t>
                </a: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() </a:t>
                </a: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προσθέτει στοιχεία στο τέλος της λίστας και με αυτό τον τρόπο και με την επανάληψη του βρόχου θα έχουμε τις συντεταγμένες και τις ταχύτητες του κάθε άξονα.</a:t>
                </a:r>
                <a:endPara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8" name="47 - TextBox"/>
            <p:cNvSpPr txBox="1"/>
            <p:nvPr/>
          </p:nvSpPr>
          <p:spPr>
            <a:xfrm>
              <a:off x="1475656" y="339502"/>
              <a:ext cx="3888432" cy="461665"/>
            </a:xfrm>
            <a:prstGeom prst="rect">
              <a:avLst/>
            </a:prstGeom>
            <a:solidFill>
              <a:srgbClr val="626262"/>
            </a:solidFill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Επεξήγηση του κώδικα </a:t>
              </a:r>
              <a:endParaRPr lang="el-GR" sz="2400" b="1" i="1" dirty="0">
                <a:latin typeface="Book Antiqua" pitchFamily="18" charset="0"/>
              </a:endParaRPr>
            </a:p>
          </p:txBody>
        </p:sp>
      </p:grpSp>
      <p:grpSp>
        <p:nvGrpSpPr>
          <p:cNvPr id="7" name="9 - Ομάδα"/>
          <p:cNvGrpSpPr/>
          <p:nvPr/>
        </p:nvGrpSpPr>
        <p:grpSpPr>
          <a:xfrm>
            <a:off x="-4861048" y="0"/>
            <a:ext cx="6408712" cy="5143500"/>
            <a:chOff x="-756592" y="0"/>
            <a:chExt cx="6408712" cy="6858000"/>
          </a:xfrm>
          <a:solidFill>
            <a:schemeClr val="accent5">
              <a:lumMod val="50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54 - Ορθογώνιο"/>
            <p:cNvSpPr/>
            <p:nvPr/>
          </p:nvSpPr>
          <p:spPr>
            <a:xfrm>
              <a:off x="-756592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56" name="8 - Στρογγυλεμένο ορθογώνιο"/>
            <p:cNvSpPr/>
            <p:nvPr/>
          </p:nvSpPr>
          <p:spPr>
            <a:xfrm>
              <a:off x="4644008" y="4485117"/>
              <a:ext cx="1008112" cy="114874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5000" b="1" dirty="0" smtClean="0">
                  <a:solidFill>
                    <a:schemeClr val="tx1"/>
                  </a:solidFill>
                  <a:latin typeface="Bebas"/>
                </a:rPr>
                <a:t>12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  <p:grpSp>
        <p:nvGrpSpPr>
          <p:cNvPr id="9" name="88 - Ομάδα"/>
          <p:cNvGrpSpPr/>
          <p:nvPr/>
        </p:nvGrpSpPr>
        <p:grpSpPr>
          <a:xfrm>
            <a:off x="-5293096" y="0"/>
            <a:ext cx="6624736" cy="5143500"/>
            <a:chOff x="0" y="0"/>
            <a:chExt cx="6624736" cy="5143500"/>
          </a:xfrm>
          <a:solidFill>
            <a:srgbClr val="626262"/>
          </a:solidFill>
        </p:grpSpPr>
        <p:grpSp>
          <p:nvGrpSpPr>
            <p:cNvPr id="10" name="13 - Ομάδα"/>
            <p:cNvGrpSpPr/>
            <p:nvPr/>
          </p:nvGrpSpPr>
          <p:grpSpPr>
            <a:xfrm>
              <a:off x="251520" y="0"/>
              <a:ext cx="6373216" cy="5143500"/>
              <a:chOff x="-612576" y="0"/>
              <a:chExt cx="6373216" cy="6858000"/>
            </a:xfrm>
            <a:grp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8" name="97 - Ορθογώνιο"/>
              <p:cNvSpPr/>
              <p:nvPr/>
            </p:nvSpPr>
            <p:spPr>
              <a:xfrm>
                <a:off x="-612576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9" name="98 - Στρογγυλεμένο ορθογώνιο"/>
              <p:cNvSpPr/>
              <p:nvPr/>
            </p:nvSpPr>
            <p:spPr>
              <a:xfrm>
                <a:off x="4788024" y="3236979"/>
                <a:ext cx="97261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5000" b="1" dirty="0" smtClean="0">
                    <a:solidFill>
                      <a:schemeClr val="tx1"/>
                    </a:solidFill>
                    <a:latin typeface="Bebas"/>
                  </a:rPr>
                  <a:t>13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95" name="Text Box 20"/>
            <p:cNvSpPr txBox="1">
              <a:spLocks noChangeArrowheads="1"/>
            </p:cNvSpPr>
            <p:nvPr/>
          </p:nvSpPr>
          <p:spPr bwMode="auto">
            <a:xfrm>
              <a:off x="4694238" y="542925"/>
              <a:ext cx="441325" cy="304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96" name="Rectangle 23"/>
            <p:cNvSpPr>
              <a:spLocks noChangeArrowheads="1"/>
            </p:cNvSpPr>
            <p:nvPr/>
          </p:nvSpPr>
          <p:spPr bwMode="auto">
            <a:xfrm>
              <a:off x="0" y="457200"/>
              <a:ext cx="0" cy="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97" name="Rectangle 28"/>
            <p:cNvSpPr>
              <a:spLocks noChangeArrowheads="1"/>
            </p:cNvSpPr>
            <p:nvPr/>
          </p:nvSpPr>
          <p:spPr bwMode="auto">
            <a:xfrm>
              <a:off x="4459629" y="577950"/>
              <a:ext cx="224742" cy="3077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</a:t>
              </a:r>
              <a:endParaRPr kumimoji="0" lang="el-G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2211710"/>
            <a:ext cx="2072945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34 - Ορθογώνιο"/>
          <p:cNvSpPr/>
          <p:nvPr/>
        </p:nvSpPr>
        <p:spPr>
          <a:xfrm>
            <a:off x="6248656" y="339502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i="1" dirty="0" smtClean="0">
                <a:latin typeface="Book Antiqua" pitchFamily="18" charset="0"/>
              </a:rPr>
              <a:t>Φυσική Πλάσματος</a:t>
            </a:r>
            <a:endParaRPr lang="el-GR" sz="2400" i="1" dirty="0">
              <a:latin typeface="Book Antiqua" pitchFamily="18" charset="0"/>
            </a:endParaRPr>
          </a:p>
        </p:txBody>
      </p:sp>
      <p:sp>
        <p:nvSpPr>
          <p:cNvPr id="26" name="25 - TextBox"/>
          <p:cNvSpPr txBox="1"/>
          <p:nvPr/>
        </p:nvSpPr>
        <p:spPr>
          <a:xfrm>
            <a:off x="6228184" y="987574"/>
            <a:ext cx="29158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50" b="1" i="1" u="sng" dirty="0" smtClean="0"/>
              <a:t>Θέμα Εργασίας </a:t>
            </a:r>
            <a:r>
              <a:rPr lang="el-GR" sz="1050" dirty="0" smtClean="0"/>
              <a:t>: Ανάπτυξη κώδικα για την προσομοίωση κίνησης φορτισμένου σωματιδίου σε Ομογενές Μαγνητικό Πεδίο Β(0,0,Β_</a:t>
            </a:r>
            <a:r>
              <a:rPr lang="en-US" sz="1050" dirty="0" smtClean="0"/>
              <a:t>z) </a:t>
            </a:r>
            <a:r>
              <a:rPr lang="el-GR" sz="1050" dirty="0" smtClean="0"/>
              <a:t>και Ηλεκτρικό πεδίο </a:t>
            </a:r>
            <a:r>
              <a:rPr lang="en-US" sz="1050" dirty="0" smtClean="0"/>
              <a:t>E(</a:t>
            </a:r>
            <a:r>
              <a:rPr lang="en-US" sz="1050" dirty="0" err="1" smtClean="0"/>
              <a:t>E_x</a:t>
            </a:r>
            <a:r>
              <a:rPr lang="en-US" sz="1050" dirty="0" smtClean="0"/>
              <a:t> , </a:t>
            </a:r>
            <a:r>
              <a:rPr lang="en-US" sz="1050" dirty="0" err="1" smtClean="0"/>
              <a:t>E_y</a:t>
            </a:r>
            <a:r>
              <a:rPr lang="en-US" sz="1050" dirty="0" smtClean="0"/>
              <a:t>, 0)</a:t>
            </a:r>
            <a:r>
              <a:rPr lang="el-GR" sz="1050" dirty="0" smtClean="0"/>
              <a:t> κάθετα μεταξύ τους .</a:t>
            </a:r>
            <a:endParaRPr lang="el-GR" sz="1050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66 - TextBox"/>
          <p:cNvSpPr txBox="1"/>
          <p:nvPr/>
        </p:nvSpPr>
        <p:spPr>
          <a:xfrm>
            <a:off x="-3348880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03" name="102 - TextBox"/>
          <p:cNvSpPr txBox="1"/>
          <p:nvPr/>
        </p:nvSpPr>
        <p:spPr>
          <a:xfrm>
            <a:off x="-3348880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0" name="59 - TextBox"/>
          <p:cNvSpPr txBox="1"/>
          <p:nvPr/>
        </p:nvSpPr>
        <p:spPr>
          <a:xfrm>
            <a:off x="-4212976" y="267494"/>
            <a:ext cx="3456384" cy="461665"/>
          </a:xfrm>
          <a:prstGeom prst="rect">
            <a:avLst/>
          </a:prstGeom>
          <a:solidFill>
            <a:srgbClr val="626262"/>
          </a:solidFill>
        </p:spPr>
        <p:txBody>
          <a:bodyPr wrap="square" rtlCol="0">
            <a:spAutoFit/>
          </a:bodyPr>
          <a:lstStyle/>
          <a:p>
            <a:r>
              <a:rPr lang="el-GR" sz="2400" b="1" i="1" dirty="0" smtClean="0">
                <a:latin typeface="Book Antiqua" pitchFamily="18" charset="0"/>
              </a:rPr>
              <a:t>Επεξήγηση του κώδικα </a:t>
            </a:r>
            <a:endParaRPr lang="el-GR" sz="2400" b="1" i="1" dirty="0">
              <a:latin typeface="Book Antiq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3469E-6 L 0.59045 2.53469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3469E-6 L 0.59045 2.53469E-6 " pathEditMode="relative" rAng="0" ptsTypes="AA">
                                      <p:cBhvr>
                                        <p:cTn id="35" dur="20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03" grpId="0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9 - Ομάδα"/>
          <p:cNvGrpSpPr/>
          <p:nvPr/>
        </p:nvGrpSpPr>
        <p:grpSpPr>
          <a:xfrm>
            <a:off x="-4717032" y="0"/>
            <a:ext cx="6336704" cy="5143500"/>
            <a:chOff x="611560" y="0"/>
            <a:chExt cx="6336704" cy="5143500"/>
          </a:xfrm>
        </p:grpSpPr>
        <p:grpSp>
          <p:nvGrpSpPr>
            <p:cNvPr id="3" name="68 - Ομάδα"/>
            <p:cNvGrpSpPr/>
            <p:nvPr/>
          </p:nvGrpSpPr>
          <p:grpSpPr>
            <a:xfrm>
              <a:off x="611560" y="0"/>
              <a:ext cx="6336704" cy="5143500"/>
              <a:chOff x="611560" y="0"/>
              <a:chExt cx="6336704" cy="5143500"/>
            </a:xfrm>
          </p:grpSpPr>
          <p:grpSp>
            <p:nvGrpSpPr>
              <p:cNvPr id="4" name="40 - Ομάδα"/>
              <p:cNvGrpSpPr/>
              <p:nvPr/>
            </p:nvGrpSpPr>
            <p:grpSpPr>
              <a:xfrm>
                <a:off x="611560" y="0"/>
                <a:ext cx="6336704" cy="5143500"/>
                <a:chOff x="539552" y="0"/>
                <a:chExt cx="6336704" cy="5143500"/>
              </a:xfrm>
              <a:solidFill>
                <a:srgbClr val="626262"/>
              </a:solidFill>
            </p:grpSpPr>
            <p:grpSp>
              <p:nvGrpSpPr>
                <p:cNvPr id="5" name="5 - Ομάδα"/>
                <p:cNvGrpSpPr/>
                <p:nvPr/>
              </p:nvGrpSpPr>
              <p:grpSpPr>
                <a:xfrm>
                  <a:off x="539552" y="0"/>
                  <a:ext cx="6336704" cy="5143500"/>
                  <a:chOff x="0" y="0"/>
                  <a:chExt cx="6336704" cy="6858000"/>
                </a:xfrm>
                <a:grpFill/>
                <a:effectLst>
                  <a:outerShdw blurRad="50800" dist="76200" dir="2154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6" name="85 - Ορθογώνιο"/>
                  <p:cNvSpPr/>
                  <p:nvPr/>
                </p:nvSpPr>
                <p:spPr>
                  <a:xfrm>
                    <a:off x="0" y="0"/>
                    <a:ext cx="55801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87" name="4 - Στρογγυλεμένο ορθογώνιο"/>
                  <p:cNvSpPr/>
                  <p:nvPr/>
                </p:nvSpPr>
                <p:spPr>
                  <a:xfrm>
                    <a:off x="5364088" y="5733256"/>
                    <a:ext cx="972616" cy="1124744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sz="5000" b="1" dirty="0" smtClean="0">
                        <a:solidFill>
                          <a:schemeClr val="tx1"/>
                        </a:solidFill>
                        <a:latin typeface="Bebas"/>
                      </a:rPr>
                      <a:t>11</a:t>
                    </a:r>
                    <a:endParaRPr lang="el-GR" sz="5000" b="1" dirty="0">
                      <a:solidFill>
                        <a:schemeClr val="tx1"/>
                      </a:solidFill>
                      <a:latin typeface="Bebas"/>
                    </a:endParaRPr>
                  </a:p>
                </p:txBody>
              </p:sp>
            </p:grpSp>
            <p:sp>
              <p:nvSpPr>
                <p:cNvPr id="85" name="84 - TextBox"/>
                <p:cNvSpPr txBox="1"/>
                <p:nvPr/>
              </p:nvSpPr>
              <p:spPr>
                <a:xfrm>
                  <a:off x="1691680" y="267494"/>
                  <a:ext cx="3960440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400" b="1" i="1" dirty="0" smtClean="0">
                      <a:latin typeface="Book Antiqua" pitchFamily="18" charset="0"/>
                    </a:rPr>
                    <a:t>Επεξήγηση του κώδικα</a:t>
                  </a:r>
                  <a:endParaRPr lang="el-GR" sz="2400" i="1" dirty="0">
                    <a:latin typeface="Book Antiqua" pitchFamily="18" charset="0"/>
                  </a:endParaRPr>
                </a:p>
              </p:txBody>
            </p:sp>
          </p:grpSp>
          <p:pic>
            <p:nvPicPr>
              <p:cNvPr id="34818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987574"/>
                <a:ext cx="1479709" cy="237626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34819" name="Rectangle 3"/>
              <p:cNvSpPr>
                <a:spLocks noChangeArrowheads="1"/>
              </p:cNvSpPr>
              <p:nvPr/>
            </p:nvSpPr>
            <p:spPr bwMode="auto">
              <a:xfrm>
                <a:off x="1547664" y="1347614"/>
                <a:ext cx="2808312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   Η συνάρτηση </a:t>
                </a:r>
                <a:r>
                  <a:rPr kumimoji="0" lang="el-GR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range</a:t>
                </a: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() αντιπροσωπεύει μια αμετάβλητη ακολουθία αριθμών και χρησιμοποιείται συνήθως</a:t>
                </a:r>
                <a:r>
                  <a:rPr kumimoji="0" lang="el-GR" sz="1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 </a:t>
                </a: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για τη δημιουργία βρόχου συγκεκριμένου αριθμού φορών σε </a:t>
                </a:r>
                <a:r>
                  <a:rPr kumimoji="0" lang="el-GR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for</a:t>
                </a: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 βρόχους. </a:t>
                </a:r>
                <a:endPara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   </a:t>
                </a:r>
                <a:endPara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0" name="Rectangle 4"/>
              <p:cNvSpPr>
                <a:spLocks noChangeArrowheads="1"/>
              </p:cNvSpPr>
              <p:nvPr/>
            </p:nvSpPr>
            <p:spPr bwMode="auto">
              <a:xfrm>
                <a:off x="1619672" y="3651870"/>
                <a:ext cx="4464496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    Η μέθοδος  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append</a:t>
                </a: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() </a:t>
                </a: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προσθέτει στοιχεία στο τέλος της λίστας και με αυτό τον τρόπο και με την επανάληψη του βρόχου θα έχουμε τις συντεταγμένες και τις ταχύτητες του κάθε άξονα.</a:t>
                </a:r>
                <a:endPara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8" name="47 - TextBox"/>
            <p:cNvSpPr txBox="1"/>
            <p:nvPr/>
          </p:nvSpPr>
          <p:spPr>
            <a:xfrm>
              <a:off x="1475656" y="339502"/>
              <a:ext cx="3888432" cy="461665"/>
            </a:xfrm>
            <a:prstGeom prst="rect">
              <a:avLst/>
            </a:prstGeom>
            <a:solidFill>
              <a:srgbClr val="626262"/>
            </a:solidFill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Επεξήγηση του κώδικα </a:t>
              </a:r>
              <a:endParaRPr lang="el-GR" sz="2400" b="1" i="1" dirty="0">
                <a:latin typeface="Book Antiqua" pitchFamily="18" charset="0"/>
              </a:endParaRPr>
            </a:p>
          </p:txBody>
        </p:sp>
      </p:grpSp>
      <p:grpSp>
        <p:nvGrpSpPr>
          <p:cNvPr id="61" name="60 - Ομάδα"/>
          <p:cNvGrpSpPr/>
          <p:nvPr/>
        </p:nvGrpSpPr>
        <p:grpSpPr>
          <a:xfrm>
            <a:off x="-4861048" y="0"/>
            <a:ext cx="6408712" cy="5143500"/>
            <a:chOff x="179512" y="0"/>
            <a:chExt cx="6408712" cy="5143500"/>
          </a:xfrm>
        </p:grpSpPr>
        <p:grpSp>
          <p:nvGrpSpPr>
            <p:cNvPr id="6" name="9 - Ομάδα"/>
            <p:cNvGrpSpPr/>
            <p:nvPr/>
          </p:nvGrpSpPr>
          <p:grpSpPr>
            <a:xfrm>
              <a:off x="179512" y="0"/>
              <a:ext cx="6408712" cy="5143500"/>
              <a:chOff x="-756592" y="0"/>
              <a:chExt cx="6408712" cy="6858000"/>
            </a:xfrm>
            <a:solidFill>
              <a:schemeClr val="accent5">
                <a:lumMod val="50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54 - Ορθογώνιο"/>
              <p:cNvSpPr/>
              <p:nvPr/>
            </p:nvSpPr>
            <p:spPr>
              <a:xfrm>
                <a:off x="-756592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6" name="8 - Στρογγυλεμένο ορθογώνιο"/>
              <p:cNvSpPr/>
              <p:nvPr/>
            </p:nvSpPr>
            <p:spPr>
              <a:xfrm>
                <a:off x="4644008" y="4485117"/>
                <a:ext cx="1008112" cy="11487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5000" b="1" dirty="0" smtClean="0">
                    <a:solidFill>
                      <a:schemeClr val="tx1"/>
                    </a:solidFill>
                    <a:latin typeface="Bebas"/>
                  </a:rPr>
                  <a:t>12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46" name="45 - TextBox"/>
            <p:cNvSpPr txBox="1"/>
            <p:nvPr/>
          </p:nvSpPr>
          <p:spPr>
            <a:xfrm>
              <a:off x="1691680" y="339502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Επεξήγηση του κώδικα </a:t>
              </a:r>
              <a:endParaRPr lang="el-GR" sz="2400" b="1" i="1" dirty="0">
                <a:latin typeface="Book Antiqua" pitchFamily="18" charset="0"/>
              </a:endParaRPr>
            </a:p>
          </p:txBody>
        </p:sp>
        <p:sp>
          <p:nvSpPr>
            <p:cNvPr id="47" name="46 - Ορθογώνιο"/>
            <p:cNvSpPr/>
            <p:nvPr/>
          </p:nvSpPr>
          <p:spPr>
            <a:xfrm>
              <a:off x="1403648" y="987574"/>
              <a:ext cx="42484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l-GR" sz="1200" dirty="0" smtClean="0"/>
                <a:t>   Για την απεικόνιση της πορείας του φορτισμένου σωματιδίου στο χώρο θα χρειαστούν οι εξής εντολές :</a:t>
              </a:r>
              <a:endParaRPr lang="el-GR" sz="1200" dirty="0"/>
            </a:p>
          </p:txBody>
        </p:sp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23728" y="1635646"/>
              <a:ext cx="2712944" cy="12961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686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95736" y="3795886"/>
              <a:ext cx="2088232" cy="257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0" name="49 - Ορθογώνιο"/>
            <p:cNvSpPr/>
            <p:nvPr/>
          </p:nvSpPr>
          <p:spPr>
            <a:xfrm>
              <a:off x="1547664" y="3435846"/>
              <a:ext cx="31683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l-GR" sz="1200" dirty="0" smtClean="0"/>
                <a:t>  Για την δημιουργία τρισδιάστατων αξόνων:</a:t>
              </a:r>
              <a:endParaRPr lang="el-GR" sz="1200" dirty="0"/>
            </a:p>
          </p:txBody>
        </p:sp>
        <p:sp>
          <p:nvSpPr>
            <p:cNvPr id="51" name="50 - Ορθογώνιο"/>
            <p:cNvSpPr/>
            <p:nvPr/>
          </p:nvSpPr>
          <p:spPr>
            <a:xfrm>
              <a:off x="1547664" y="4155926"/>
              <a:ext cx="41044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l-GR" sz="1200" dirty="0" smtClean="0"/>
                <a:t> Απεικονίζονται όλα τα σημεία του σωματιδίου που έχουν αποθηκευτεί κατά την διάρκεια της προσομοίωσης. </a:t>
              </a:r>
              <a:endParaRPr lang="el-GR" sz="1200" dirty="0"/>
            </a:p>
          </p:txBody>
        </p:sp>
        <p:pic>
          <p:nvPicPr>
            <p:cNvPr id="36868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4659982"/>
              <a:ext cx="1440160" cy="145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88 - Ομάδα"/>
          <p:cNvGrpSpPr/>
          <p:nvPr/>
        </p:nvGrpSpPr>
        <p:grpSpPr>
          <a:xfrm>
            <a:off x="-5293096" y="0"/>
            <a:ext cx="6624736" cy="5143500"/>
            <a:chOff x="0" y="0"/>
            <a:chExt cx="6624736" cy="5143500"/>
          </a:xfrm>
          <a:solidFill>
            <a:srgbClr val="626262"/>
          </a:solidFill>
        </p:grpSpPr>
        <p:grpSp>
          <p:nvGrpSpPr>
            <p:cNvPr id="8" name="13 - Ομάδα"/>
            <p:cNvGrpSpPr/>
            <p:nvPr/>
          </p:nvGrpSpPr>
          <p:grpSpPr>
            <a:xfrm>
              <a:off x="251520" y="0"/>
              <a:ext cx="6373216" cy="5143500"/>
              <a:chOff x="-612576" y="0"/>
              <a:chExt cx="6373216" cy="6858000"/>
            </a:xfrm>
            <a:grp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8" name="97 - Ορθογώνιο"/>
              <p:cNvSpPr/>
              <p:nvPr/>
            </p:nvSpPr>
            <p:spPr>
              <a:xfrm>
                <a:off x="-612576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9" name="98 - Στρογγυλεμένο ορθογώνιο"/>
              <p:cNvSpPr/>
              <p:nvPr/>
            </p:nvSpPr>
            <p:spPr>
              <a:xfrm>
                <a:off x="4788024" y="3236979"/>
                <a:ext cx="97261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5000" b="1" dirty="0" smtClean="0">
                    <a:solidFill>
                      <a:schemeClr val="tx1"/>
                    </a:solidFill>
                    <a:latin typeface="Bebas"/>
                  </a:rPr>
                  <a:t>13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95" name="Text Box 20"/>
            <p:cNvSpPr txBox="1">
              <a:spLocks noChangeArrowheads="1"/>
            </p:cNvSpPr>
            <p:nvPr/>
          </p:nvSpPr>
          <p:spPr bwMode="auto">
            <a:xfrm>
              <a:off x="4694238" y="542925"/>
              <a:ext cx="441325" cy="304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96" name="Rectangle 23"/>
            <p:cNvSpPr>
              <a:spLocks noChangeArrowheads="1"/>
            </p:cNvSpPr>
            <p:nvPr/>
          </p:nvSpPr>
          <p:spPr bwMode="auto">
            <a:xfrm>
              <a:off x="0" y="457200"/>
              <a:ext cx="0" cy="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97" name="Rectangle 28"/>
            <p:cNvSpPr>
              <a:spLocks noChangeArrowheads="1"/>
            </p:cNvSpPr>
            <p:nvPr/>
          </p:nvSpPr>
          <p:spPr bwMode="auto">
            <a:xfrm>
              <a:off x="4459629" y="577950"/>
              <a:ext cx="224742" cy="3077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</a:t>
              </a:r>
              <a:endParaRPr kumimoji="0" lang="el-G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2240" y="2211710"/>
            <a:ext cx="2072945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34 - Ορθογώνιο"/>
          <p:cNvSpPr/>
          <p:nvPr/>
        </p:nvSpPr>
        <p:spPr>
          <a:xfrm>
            <a:off x="6248656" y="339502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i="1" dirty="0" smtClean="0">
                <a:latin typeface="Book Antiqua" pitchFamily="18" charset="0"/>
              </a:rPr>
              <a:t>Φυσική Πλάσματος</a:t>
            </a:r>
            <a:endParaRPr lang="el-GR" sz="2400" i="1" dirty="0">
              <a:latin typeface="Book Antiqua" pitchFamily="18" charset="0"/>
            </a:endParaRPr>
          </a:p>
        </p:txBody>
      </p:sp>
      <p:sp>
        <p:nvSpPr>
          <p:cNvPr id="26" name="25 - TextBox"/>
          <p:cNvSpPr txBox="1"/>
          <p:nvPr/>
        </p:nvSpPr>
        <p:spPr>
          <a:xfrm>
            <a:off x="6228184" y="987574"/>
            <a:ext cx="29158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50" b="1" i="1" u="sng" dirty="0" smtClean="0"/>
              <a:t>Θέμα Εργασίας </a:t>
            </a:r>
            <a:r>
              <a:rPr lang="el-GR" sz="1050" dirty="0" smtClean="0"/>
              <a:t>: Ανάπτυξη κώδικα για την προσομοίωση κίνησης φορτισμένου σωματιδίου σε Ομογενές Μαγνητικό Πεδίο Β(0,0,Β_</a:t>
            </a:r>
            <a:r>
              <a:rPr lang="en-US" sz="1050" dirty="0" smtClean="0"/>
              <a:t>z) </a:t>
            </a:r>
            <a:r>
              <a:rPr lang="el-GR" sz="1050" dirty="0" smtClean="0"/>
              <a:t>και Ηλεκτρικό πεδίο </a:t>
            </a:r>
            <a:r>
              <a:rPr lang="en-US" sz="1050" dirty="0" smtClean="0"/>
              <a:t>E(</a:t>
            </a:r>
            <a:r>
              <a:rPr lang="en-US" sz="1050" dirty="0" err="1" smtClean="0"/>
              <a:t>E_x</a:t>
            </a:r>
            <a:r>
              <a:rPr lang="en-US" sz="1050" dirty="0" smtClean="0"/>
              <a:t> , </a:t>
            </a:r>
            <a:r>
              <a:rPr lang="en-US" sz="1050" dirty="0" err="1" smtClean="0"/>
              <a:t>E_y</a:t>
            </a:r>
            <a:r>
              <a:rPr lang="en-US" sz="1050" dirty="0" smtClean="0"/>
              <a:t>, 0)</a:t>
            </a:r>
            <a:r>
              <a:rPr lang="el-GR" sz="1050" dirty="0" smtClean="0"/>
              <a:t> κάθετα μεταξύ τους .</a:t>
            </a:r>
            <a:endParaRPr lang="el-GR" sz="1050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66 - TextBox"/>
          <p:cNvSpPr txBox="1"/>
          <p:nvPr/>
        </p:nvSpPr>
        <p:spPr>
          <a:xfrm>
            <a:off x="-3348880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03" name="102 - TextBox"/>
          <p:cNvSpPr txBox="1"/>
          <p:nvPr/>
        </p:nvSpPr>
        <p:spPr>
          <a:xfrm>
            <a:off x="-3348880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0" name="59 - TextBox"/>
          <p:cNvSpPr txBox="1"/>
          <p:nvPr/>
        </p:nvSpPr>
        <p:spPr>
          <a:xfrm>
            <a:off x="-4212976" y="267494"/>
            <a:ext cx="3456384" cy="461665"/>
          </a:xfrm>
          <a:prstGeom prst="rect">
            <a:avLst/>
          </a:prstGeom>
          <a:solidFill>
            <a:srgbClr val="626262"/>
          </a:solidFill>
        </p:spPr>
        <p:txBody>
          <a:bodyPr wrap="square" rtlCol="0">
            <a:spAutoFit/>
          </a:bodyPr>
          <a:lstStyle/>
          <a:p>
            <a:r>
              <a:rPr lang="el-GR" sz="2400" b="1" i="1" dirty="0" smtClean="0">
                <a:latin typeface="Book Antiqua" pitchFamily="18" charset="0"/>
              </a:rPr>
              <a:t>Επεξήγηση του κώδικα </a:t>
            </a:r>
            <a:endParaRPr lang="el-GR" sz="2400" b="1" i="1" dirty="0">
              <a:latin typeface="Book Antiq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3469E-6 L 0.54723 2.5346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3469E-6 L 0.54723 2.53469E-6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9 - Ομάδα"/>
          <p:cNvGrpSpPr/>
          <p:nvPr/>
        </p:nvGrpSpPr>
        <p:grpSpPr>
          <a:xfrm>
            <a:off x="-4717032" y="0"/>
            <a:ext cx="6336704" cy="5143500"/>
            <a:chOff x="611560" y="0"/>
            <a:chExt cx="6336704" cy="5143500"/>
          </a:xfrm>
        </p:grpSpPr>
        <p:grpSp>
          <p:nvGrpSpPr>
            <p:cNvPr id="3" name="68 - Ομάδα"/>
            <p:cNvGrpSpPr/>
            <p:nvPr/>
          </p:nvGrpSpPr>
          <p:grpSpPr>
            <a:xfrm>
              <a:off x="611560" y="0"/>
              <a:ext cx="6336704" cy="5143500"/>
              <a:chOff x="611560" y="0"/>
              <a:chExt cx="6336704" cy="5143500"/>
            </a:xfrm>
          </p:grpSpPr>
          <p:grpSp>
            <p:nvGrpSpPr>
              <p:cNvPr id="4" name="40 - Ομάδα"/>
              <p:cNvGrpSpPr/>
              <p:nvPr/>
            </p:nvGrpSpPr>
            <p:grpSpPr>
              <a:xfrm>
                <a:off x="611560" y="0"/>
                <a:ext cx="6336704" cy="5143500"/>
                <a:chOff x="539552" y="0"/>
                <a:chExt cx="6336704" cy="5143500"/>
              </a:xfrm>
              <a:solidFill>
                <a:srgbClr val="626262"/>
              </a:solidFill>
            </p:grpSpPr>
            <p:grpSp>
              <p:nvGrpSpPr>
                <p:cNvPr id="5" name="5 - Ομάδα"/>
                <p:cNvGrpSpPr/>
                <p:nvPr/>
              </p:nvGrpSpPr>
              <p:grpSpPr>
                <a:xfrm>
                  <a:off x="539552" y="0"/>
                  <a:ext cx="6336704" cy="5143500"/>
                  <a:chOff x="0" y="0"/>
                  <a:chExt cx="6336704" cy="6858000"/>
                </a:xfrm>
                <a:grpFill/>
                <a:effectLst>
                  <a:outerShdw blurRad="50800" dist="76200" dir="2154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6" name="85 - Ορθογώνιο"/>
                  <p:cNvSpPr/>
                  <p:nvPr/>
                </p:nvSpPr>
                <p:spPr>
                  <a:xfrm>
                    <a:off x="0" y="0"/>
                    <a:ext cx="55801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87" name="4 - Στρογγυλεμένο ορθογώνιο"/>
                  <p:cNvSpPr/>
                  <p:nvPr/>
                </p:nvSpPr>
                <p:spPr>
                  <a:xfrm>
                    <a:off x="5364088" y="5733256"/>
                    <a:ext cx="972616" cy="1124744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sz="5000" b="1" dirty="0" smtClean="0">
                        <a:solidFill>
                          <a:schemeClr val="tx1"/>
                        </a:solidFill>
                        <a:latin typeface="Bebas"/>
                      </a:rPr>
                      <a:t>11</a:t>
                    </a:r>
                    <a:endParaRPr lang="el-GR" sz="5000" b="1" dirty="0">
                      <a:solidFill>
                        <a:schemeClr val="tx1"/>
                      </a:solidFill>
                      <a:latin typeface="Bebas"/>
                    </a:endParaRPr>
                  </a:p>
                </p:txBody>
              </p:sp>
            </p:grpSp>
            <p:sp>
              <p:nvSpPr>
                <p:cNvPr id="85" name="84 - TextBox"/>
                <p:cNvSpPr txBox="1"/>
                <p:nvPr/>
              </p:nvSpPr>
              <p:spPr>
                <a:xfrm>
                  <a:off x="1691680" y="267494"/>
                  <a:ext cx="3960440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400" b="1" i="1" dirty="0" smtClean="0">
                      <a:latin typeface="Book Antiqua" pitchFamily="18" charset="0"/>
                    </a:rPr>
                    <a:t>Επεξήγηση του κώδικα</a:t>
                  </a:r>
                  <a:endParaRPr lang="el-GR" sz="2400" i="1" dirty="0">
                    <a:latin typeface="Book Antiqua" pitchFamily="18" charset="0"/>
                  </a:endParaRPr>
                </a:p>
              </p:txBody>
            </p:sp>
          </p:grpSp>
          <p:pic>
            <p:nvPicPr>
              <p:cNvPr id="34818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987574"/>
                <a:ext cx="1479709" cy="237626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34819" name="Rectangle 3"/>
              <p:cNvSpPr>
                <a:spLocks noChangeArrowheads="1"/>
              </p:cNvSpPr>
              <p:nvPr/>
            </p:nvSpPr>
            <p:spPr bwMode="auto">
              <a:xfrm>
                <a:off x="1547664" y="1347614"/>
                <a:ext cx="2808312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   Η συνάρτηση </a:t>
                </a:r>
                <a:r>
                  <a:rPr kumimoji="0" lang="el-GR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range</a:t>
                </a: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() αντιπροσωπεύει μια αμετάβλητη ακολουθία αριθμών και χρησιμοποιείται συνήθως</a:t>
                </a:r>
                <a:r>
                  <a:rPr kumimoji="0" lang="el-GR" sz="1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 </a:t>
                </a: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για τη δημιουργία βρόχου συγκεκριμένου αριθμού φορών σε </a:t>
                </a:r>
                <a:r>
                  <a:rPr kumimoji="0" lang="el-GR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for</a:t>
                </a: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 βρόχους. </a:t>
                </a:r>
                <a:endPara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   </a:t>
                </a:r>
                <a:endPara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0" name="Rectangle 4"/>
              <p:cNvSpPr>
                <a:spLocks noChangeArrowheads="1"/>
              </p:cNvSpPr>
              <p:nvPr/>
            </p:nvSpPr>
            <p:spPr bwMode="auto">
              <a:xfrm>
                <a:off x="1619672" y="3651870"/>
                <a:ext cx="4464496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    Η μέθοδος  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append</a:t>
                </a: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() </a:t>
                </a:r>
                <a:r>
                  <a:rPr kumimoji="0" lang="el-G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προσθέτει στοιχεία στο τέλος της λίστας και με αυτό τον τρόπο και με την επανάληψη του βρόχου θα έχουμε τις συντεταγμένες και τις ταχύτητες του κάθε άξονα.</a:t>
                </a:r>
                <a:endPara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8" name="47 - TextBox"/>
            <p:cNvSpPr txBox="1"/>
            <p:nvPr/>
          </p:nvSpPr>
          <p:spPr>
            <a:xfrm>
              <a:off x="1475656" y="339502"/>
              <a:ext cx="3888432" cy="461665"/>
            </a:xfrm>
            <a:prstGeom prst="rect">
              <a:avLst/>
            </a:prstGeom>
            <a:solidFill>
              <a:srgbClr val="626262"/>
            </a:solidFill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Επεξήγηση του κώδικα </a:t>
              </a:r>
              <a:endParaRPr lang="el-GR" sz="2400" b="1" i="1" dirty="0">
                <a:latin typeface="Book Antiqua" pitchFamily="18" charset="0"/>
              </a:endParaRPr>
            </a:p>
          </p:txBody>
        </p:sp>
      </p:grpSp>
      <p:grpSp>
        <p:nvGrpSpPr>
          <p:cNvPr id="6" name="60 - Ομάδα"/>
          <p:cNvGrpSpPr/>
          <p:nvPr/>
        </p:nvGrpSpPr>
        <p:grpSpPr>
          <a:xfrm>
            <a:off x="-4861048" y="0"/>
            <a:ext cx="6408712" cy="5143500"/>
            <a:chOff x="179512" y="0"/>
            <a:chExt cx="6408712" cy="5143500"/>
          </a:xfrm>
        </p:grpSpPr>
        <p:grpSp>
          <p:nvGrpSpPr>
            <p:cNvPr id="7" name="9 - Ομάδα"/>
            <p:cNvGrpSpPr/>
            <p:nvPr/>
          </p:nvGrpSpPr>
          <p:grpSpPr>
            <a:xfrm>
              <a:off x="179512" y="0"/>
              <a:ext cx="6408712" cy="5143500"/>
              <a:chOff x="-756592" y="0"/>
              <a:chExt cx="6408712" cy="6858000"/>
            </a:xfrm>
            <a:solidFill>
              <a:schemeClr val="accent5">
                <a:lumMod val="50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54 - Ορθογώνιο"/>
              <p:cNvSpPr/>
              <p:nvPr/>
            </p:nvSpPr>
            <p:spPr>
              <a:xfrm>
                <a:off x="-756592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6" name="8 - Στρογγυλεμένο ορθογώνιο"/>
              <p:cNvSpPr/>
              <p:nvPr/>
            </p:nvSpPr>
            <p:spPr>
              <a:xfrm>
                <a:off x="4644008" y="4485117"/>
                <a:ext cx="1008112" cy="11487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5000" b="1" dirty="0" smtClean="0">
                    <a:solidFill>
                      <a:schemeClr val="tx1"/>
                    </a:solidFill>
                    <a:latin typeface="Bebas"/>
                  </a:rPr>
                  <a:t>12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46" name="45 - TextBox"/>
            <p:cNvSpPr txBox="1"/>
            <p:nvPr/>
          </p:nvSpPr>
          <p:spPr>
            <a:xfrm>
              <a:off x="1691680" y="339502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Επεξήγηση του κώδικα </a:t>
              </a:r>
              <a:endParaRPr lang="el-GR" sz="2400" b="1" i="1" dirty="0">
                <a:latin typeface="Book Antiqua" pitchFamily="18" charset="0"/>
              </a:endParaRPr>
            </a:p>
          </p:txBody>
        </p:sp>
        <p:sp>
          <p:nvSpPr>
            <p:cNvPr id="47" name="46 - Ορθογώνιο"/>
            <p:cNvSpPr/>
            <p:nvPr/>
          </p:nvSpPr>
          <p:spPr>
            <a:xfrm>
              <a:off x="1403648" y="987574"/>
              <a:ext cx="42484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l-GR" sz="1200" dirty="0" smtClean="0"/>
                <a:t>   Για την απεικόνιση της πορείας του φορτισμένου σωματιδίου στο χώρο θα χρειαστούν οι εξής εντολές :</a:t>
              </a:r>
              <a:endParaRPr lang="el-GR" sz="1200" dirty="0"/>
            </a:p>
          </p:txBody>
        </p:sp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23728" y="1635646"/>
              <a:ext cx="2712944" cy="12961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686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95736" y="3795886"/>
              <a:ext cx="2088232" cy="257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0" name="49 - Ορθογώνιο"/>
            <p:cNvSpPr/>
            <p:nvPr/>
          </p:nvSpPr>
          <p:spPr>
            <a:xfrm>
              <a:off x="1547664" y="3435846"/>
              <a:ext cx="31683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l-GR" sz="1200" dirty="0" smtClean="0"/>
                <a:t>  Για την δημιουργία τρισδιάστατων αξόνων:</a:t>
              </a:r>
              <a:endParaRPr lang="el-GR" sz="1200" dirty="0"/>
            </a:p>
          </p:txBody>
        </p:sp>
        <p:sp>
          <p:nvSpPr>
            <p:cNvPr id="51" name="50 - Ορθογώνιο"/>
            <p:cNvSpPr/>
            <p:nvPr/>
          </p:nvSpPr>
          <p:spPr>
            <a:xfrm>
              <a:off x="1547664" y="4155926"/>
              <a:ext cx="41044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l-GR" sz="1200" dirty="0" smtClean="0"/>
                <a:t> Απεικονίζονται όλα τα σημεία του σωματιδίου που έχουν αποθηκευτεί κατά την διάρκεια της προσομοίωσης. </a:t>
              </a:r>
              <a:endParaRPr lang="el-GR" sz="1200" dirty="0"/>
            </a:p>
          </p:txBody>
        </p:sp>
        <p:pic>
          <p:nvPicPr>
            <p:cNvPr id="36868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4659982"/>
              <a:ext cx="1440160" cy="145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2240" y="2211710"/>
            <a:ext cx="2072945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34 - Ορθογώνιο"/>
          <p:cNvSpPr/>
          <p:nvPr/>
        </p:nvSpPr>
        <p:spPr>
          <a:xfrm>
            <a:off x="6248656" y="339502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i="1" dirty="0" smtClean="0">
                <a:latin typeface="Book Antiqua" pitchFamily="18" charset="0"/>
              </a:rPr>
              <a:t>Φυσική Πλάσματος</a:t>
            </a:r>
            <a:endParaRPr lang="el-GR" sz="2400" i="1" dirty="0">
              <a:latin typeface="Book Antiqua" pitchFamily="18" charset="0"/>
            </a:endParaRPr>
          </a:p>
        </p:txBody>
      </p:sp>
      <p:sp>
        <p:nvSpPr>
          <p:cNvPr id="26" name="25 - TextBox"/>
          <p:cNvSpPr txBox="1"/>
          <p:nvPr/>
        </p:nvSpPr>
        <p:spPr>
          <a:xfrm>
            <a:off x="6228184" y="987574"/>
            <a:ext cx="29158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50" b="1" i="1" u="sng" dirty="0" smtClean="0"/>
              <a:t>Θέμα Εργασίας </a:t>
            </a:r>
            <a:r>
              <a:rPr lang="el-GR" sz="1050" dirty="0" smtClean="0"/>
              <a:t>: Ανάπτυξη κώδικα για την προσομοίωση κίνησης φορτισμένου σωματιδίου σε Ομογενές Μαγνητικό Πεδίο Β(0,0,Β_</a:t>
            </a:r>
            <a:r>
              <a:rPr lang="en-US" sz="1050" dirty="0" smtClean="0"/>
              <a:t>z) </a:t>
            </a:r>
            <a:r>
              <a:rPr lang="el-GR" sz="1050" dirty="0" smtClean="0"/>
              <a:t>και Ηλεκτρικό πεδίο </a:t>
            </a:r>
            <a:r>
              <a:rPr lang="en-US" sz="1050" dirty="0" smtClean="0"/>
              <a:t>E(</a:t>
            </a:r>
            <a:r>
              <a:rPr lang="en-US" sz="1050" dirty="0" err="1" smtClean="0"/>
              <a:t>E_x</a:t>
            </a:r>
            <a:r>
              <a:rPr lang="en-US" sz="1050" dirty="0" smtClean="0"/>
              <a:t> , </a:t>
            </a:r>
            <a:r>
              <a:rPr lang="en-US" sz="1050" dirty="0" err="1" smtClean="0"/>
              <a:t>E_y</a:t>
            </a:r>
            <a:r>
              <a:rPr lang="en-US" sz="1050" dirty="0" smtClean="0"/>
              <a:t>, 0)</a:t>
            </a:r>
            <a:r>
              <a:rPr lang="el-GR" sz="1050" dirty="0" smtClean="0"/>
              <a:t> κάθετα μεταξύ τους .</a:t>
            </a:r>
            <a:endParaRPr lang="el-GR" sz="1050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3" name="62 - Ομάδα"/>
          <p:cNvGrpSpPr/>
          <p:nvPr/>
        </p:nvGrpSpPr>
        <p:grpSpPr>
          <a:xfrm>
            <a:off x="-5293096" y="0"/>
            <a:ext cx="6624736" cy="5143500"/>
            <a:chOff x="-5293096" y="0"/>
            <a:chExt cx="6624736" cy="5143500"/>
          </a:xfrm>
        </p:grpSpPr>
        <p:sp>
          <p:nvSpPr>
            <p:cNvPr id="67" name="66 - TextBox"/>
            <p:cNvSpPr txBox="1"/>
            <p:nvPr/>
          </p:nvSpPr>
          <p:spPr>
            <a:xfrm>
              <a:off x="-3348880" y="113159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l-GR" dirty="0"/>
            </a:p>
          </p:txBody>
        </p:sp>
        <p:sp>
          <p:nvSpPr>
            <p:cNvPr id="103" name="102 - TextBox"/>
            <p:cNvSpPr txBox="1"/>
            <p:nvPr/>
          </p:nvSpPr>
          <p:spPr>
            <a:xfrm>
              <a:off x="-3348880" y="1131590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l-GR" dirty="0"/>
            </a:p>
          </p:txBody>
        </p:sp>
        <p:grpSp>
          <p:nvGrpSpPr>
            <p:cNvPr id="8" name="88 - Ομάδα"/>
            <p:cNvGrpSpPr/>
            <p:nvPr/>
          </p:nvGrpSpPr>
          <p:grpSpPr>
            <a:xfrm>
              <a:off x="-5293096" y="0"/>
              <a:ext cx="6624736" cy="5143500"/>
              <a:chOff x="0" y="0"/>
              <a:chExt cx="6624736" cy="5143500"/>
            </a:xfrm>
            <a:solidFill>
              <a:srgbClr val="626262"/>
            </a:solidFill>
          </p:grpSpPr>
          <p:grpSp>
            <p:nvGrpSpPr>
              <p:cNvPr id="9" name="13 - Ομάδα"/>
              <p:cNvGrpSpPr/>
              <p:nvPr/>
            </p:nvGrpSpPr>
            <p:grpSpPr>
              <a:xfrm>
                <a:off x="251520" y="0"/>
                <a:ext cx="6373216" cy="5143500"/>
                <a:chOff x="-612576" y="0"/>
                <a:chExt cx="6373216" cy="6858000"/>
              </a:xfrm>
              <a:grpFill/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8" name="97 - Ορθογώνιο"/>
                <p:cNvSpPr/>
                <p:nvPr/>
              </p:nvSpPr>
              <p:spPr>
                <a:xfrm>
                  <a:off x="-612576" y="0"/>
                  <a:ext cx="5580112" cy="685800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99" name="98 - Στρογγυλεμένο ορθογώνιο"/>
                <p:cNvSpPr/>
                <p:nvPr/>
              </p:nvSpPr>
              <p:spPr>
                <a:xfrm>
                  <a:off x="4788024" y="3236979"/>
                  <a:ext cx="972616" cy="112474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5000" b="1" dirty="0" smtClean="0">
                      <a:solidFill>
                        <a:schemeClr val="tx1"/>
                      </a:solidFill>
                      <a:latin typeface="Bebas"/>
                    </a:rPr>
                    <a:t>13</a:t>
                  </a:r>
                  <a:endParaRPr lang="el-GR" sz="5000" b="1" dirty="0">
                    <a:solidFill>
                      <a:schemeClr val="tx1"/>
                    </a:solidFill>
                    <a:latin typeface="Bebas"/>
                  </a:endParaRPr>
                </a:p>
              </p:txBody>
            </p:sp>
          </p:grpSp>
          <p:sp>
            <p:nvSpPr>
              <p:cNvPr id="95" name="Text Box 20"/>
              <p:cNvSpPr txBox="1">
                <a:spLocks noChangeArrowheads="1"/>
              </p:cNvSpPr>
              <p:nvPr/>
            </p:nvSpPr>
            <p:spPr bwMode="auto">
              <a:xfrm>
                <a:off x="4694238" y="542925"/>
                <a:ext cx="441325" cy="304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l-GR"/>
              </a:p>
            </p:txBody>
          </p:sp>
          <p:sp>
            <p:nvSpPr>
              <p:cNvPr id="96" name="Rectangle 23"/>
              <p:cNvSpPr>
                <a:spLocks noChangeArrowheads="1"/>
              </p:cNvSpPr>
              <p:nvPr/>
            </p:nvSpPr>
            <p:spPr bwMode="auto">
              <a:xfrm>
                <a:off x="0" y="457200"/>
                <a:ext cx="0" cy="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l-GR"/>
              </a:p>
            </p:txBody>
          </p:sp>
          <p:sp>
            <p:nvSpPr>
              <p:cNvPr id="97" name="Rectangle 28"/>
              <p:cNvSpPr>
                <a:spLocks noChangeArrowheads="1"/>
              </p:cNvSpPr>
              <p:nvPr/>
            </p:nvSpPr>
            <p:spPr bwMode="auto">
              <a:xfrm>
                <a:off x="4459629" y="577950"/>
                <a:ext cx="224742" cy="3077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l-G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 </a:t>
                </a:r>
                <a:endParaRPr kumimoji="0" lang="el-G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1" name="60 - TextBox"/>
            <p:cNvSpPr txBox="1"/>
            <p:nvPr/>
          </p:nvSpPr>
          <p:spPr>
            <a:xfrm>
              <a:off x="-4501008" y="339502"/>
              <a:ext cx="4680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Αποτέλεσμα της προσομοίωσης </a:t>
              </a:r>
              <a:endParaRPr lang="el-GR" sz="2400" b="1" i="1" dirty="0">
                <a:latin typeface="Book Antiqua" pitchFamily="18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4573016" y="1059582"/>
              <a:ext cx="2040160" cy="187220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2061163" y="1491630"/>
              <a:ext cx="2061163" cy="216024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4429000" y="3147814"/>
              <a:ext cx="2188804" cy="187220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87016" y="452741"/>
            <a:ext cx="867747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2400" b="1" i="1" u="none" strike="noStrike" cap="none" normalizeH="0" baseline="0" dirty="0" smtClean="0">
                <a:ln>
                  <a:noFill/>
                </a:ln>
                <a:effectLst/>
                <a:latin typeface="Book Antiqua" pitchFamily="18" charset="0"/>
                <a:ea typeface="Calibri" pitchFamily="34" charset="0"/>
                <a:cs typeface="Times New Roman" pitchFamily="18" charset="0"/>
              </a:rPr>
              <a:t>Πηγές</a:t>
            </a:r>
            <a:r>
              <a:rPr kumimoji="0" lang="el-GR" sz="2000" b="1" i="0" u="none" strike="noStrike" cap="none" normalizeH="0" baseline="0" dirty="0" smtClean="0">
                <a:ln>
                  <a:noFill/>
                </a:ln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l-GR" sz="2000" b="1" dirty="0" smtClean="0">
              <a:latin typeface="Cambria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2000" b="1" i="0" u="none" strike="noStrike" cap="none" normalizeH="0" baseline="0" dirty="0" smtClean="0">
              <a:ln>
                <a:noFill/>
              </a:ln>
              <a:effectLst/>
              <a:latin typeface="Cambria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  <a:hlinkClick r:id="rId11"/>
              </a:rPr>
              <a:t>https://www.youtube.com/watch?v=PCeBV_lhCsQ</a:t>
            </a:r>
            <a:endParaRPr kumimoji="0" lang="el-GR" sz="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  <a:hlinkClick r:id="rId12"/>
              </a:rPr>
              <a:t>https://pythonnumericalmethods.studentorg.berkeley.edu/notebooks/chapter22.03-The-Euler-Method.html</a:t>
            </a:r>
            <a:endParaRPr kumimoji="0" lang="el-GR" sz="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  <a:hlinkClick r:id="rId13"/>
              </a:rPr>
              <a:t>https://matplotlib.org/</a:t>
            </a:r>
            <a:endParaRPr kumimoji="0" lang="el-GR" sz="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  <a:hlinkClick r:id="rId14"/>
              </a:rPr>
              <a:t>https://www.w3schools.com/python/numpy/numpy_intro.asp#:~:text=NumPy%20is%20a%20Python%20library,in%202005%20by%20Travis%20Oliphant</a:t>
            </a:r>
            <a:endParaRPr kumimoji="0" lang="el-GR" sz="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  <a:hlinkClick r:id="rId15"/>
              </a:rPr>
              <a:t>https://www.youtube.com/watch?v=FYKCnSH-RuI&amp;list=PLLMmbOLFy25Eohpgb_V3GWKdf8sL0Upvt&amp;index=33</a:t>
            </a:r>
            <a:endParaRPr kumimoji="0" lang="el-GR" sz="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  <a:hlinkClick r:id="rId16"/>
              </a:rPr>
              <a:t>https://www.freecodecamp.org/news/python-for-loop-for-i-in-range-example/</a:t>
            </a:r>
            <a:endParaRPr kumimoji="0" lang="el-GR" sz="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  <a:hlinkClick r:id="rId17"/>
              </a:rPr>
              <a:t>https://docs.python.org/3/library/stdtypes.html#range</a:t>
            </a:r>
            <a:endParaRPr kumimoji="0" lang="el-GR" sz="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  <a:hlinkClick r:id="rId18"/>
              </a:rPr>
              <a:t>https://stackoverflow.com/questions/19431730/python-append0</a:t>
            </a:r>
            <a:endParaRPr kumimoji="0" lang="el-GR" sz="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  <a:hlinkClick r:id="rId19"/>
              </a:rPr>
              <a:t>https://stackoverflow.com/questions/53103168/add-subplot111-projection-3d-vs-axes3dfig</a:t>
            </a:r>
            <a:endParaRPr kumimoji="0" lang="el-GR" sz="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Αρχείο 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PDF</a:t>
            </a:r>
            <a:r>
              <a:rPr kumimoji="0" lang="el-G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Μάθημα 4</a:t>
            </a:r>
            <a:r>
              <a:rPr kumimoji="0" lang="el-GR" sz="1400" b="0" i="0" u="none" strike="noStrike" cap="none" normalizeH="0" baseline="3000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ο</a:t>
            </a:r>
            <a:r>
              <a:rPr kumimoji="0" lang="el-G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&amp; 5</a:t>
            </a:r>
            <a:r>
              <a:rPr kumimoji="0" lang="el-GR" sz="1400" b="0" i="0" u="none" strike="noStrike" cap="none" normalizeH="0" baseline="3000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ο</a:t>
            </a:r>
            <a:r>
              <a:rPr kumimoji="0" lang="el-G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(Κίνηση Φορτισμένων Σωματιδίων –Μαγνητικός καθρέφτης – </a:t>
            </a:r>
            <a:r>
              <a:rPr kumimoji="0" lang="el-GR" sz="14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Αδιαβατικές</a:t>
            </a:r>
            <a:r>
              <a:rPr kumimoji="0" lang="el-G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Σταθερές)</a:t>
            </a:r>
            <a:endParaRPr kumimoji="0" lang="el-GR" sz="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Αρχείο 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PDF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plasma_physics_KanarisTsigganos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3469E-6 L 0.53541 2.5346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3469E-6 L 0.53541 2.53469E-6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6" grpId="0"/>
      <p:bldP spid="1029" grpId="0"/>
      <p:bldP spid="102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187624" y="339502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i="1" dirty="0" smtClean="0">
                <a:latin typeface="Book Antiqua" pitchFamily="18" charset="0"/>
              </a:rPr>
              <a:t>Σας ευχαριστώ πολύ για την προσοχή σας</a:t>
            </a:r>
            <a:endParaRPr lang="el-GR" sz="2800" b="1" i="1" dirty="0">
              <a:latin typeface="Book Antiqua" pitchFamily="18" charset="0"/>
            </a:endParaRPr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5759624" y="4635669"/>
            <a:ext cx="338437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Ηρακλής </a:t>
            </a:r>
            <a:r>
              <a:rPr kumimoji="0" lang="el-G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Γούσης</a:t>
            </a:r>
            <a:r>
              <a:rPr kumimoji="0" lang="el-G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l-G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9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ΑΜ: </a:t>
            </a:r>
            <a:r>
              <a:rPr kumimoji="0" lang="el-G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58650</a:t>
            </a:r>
            <a:endParaRPr kumimoji="0" lang="el-G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9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Εξάμηνο:</a:t>
            </a:r>
            <a:r>
              <a:rPr kumimoji="0" lang="el-G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6</a:t>
            </a:r>
            <a:r>
              <a:rPr kumimoji="0" lang="el-GR" sz="9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Ο</a:t>
            </a:r>
            <a:r>
              <a:rPr kumimoji="0" lang="el-G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l-G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Άτομο Ηλεκτρόνιο Πρωτόνιο - Δωρεάν διανυσματικά γραφικά στο Pixabay -  Pixab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275606"/>
            <a:ext cx="3628750" cy="3240360"/>
          </a:xfrm>
          <a:prstGeom prst="roundRect">
            <a:avLst>
              <a:gd name="adj" fmla="val 2129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30 - Ομάδα"/>
          <p:cNvGrpSpPr/>
          <p:nvPr/>
        </p:nvGrpSpPr>
        <p:grpSpPr>
          <a:xfrm>
            <a:off x="-4789040" y="0"/>
            <a:ext cx="6228184" cy="5143500"/>
            <a:chOff x="683568" y="0"/>
            <a:chExt cx="6228184" cy="5143500"/>
          </a:xfrm>
        </p:grpSpPr>
        <p:grpSp>
          <p:nvGrpSpPr>
            <p:cNvPr id="2" name="5 - Ομάδα"/>
            <p:cNvGrpSpPr/>
            <p:nvPr/>
          </p:nvGrpSpPr>
          <p:grpSpPr>
            <a:xfrm>
              <a:off x="683568" y="0"/>
              <a:ext cx="6228184" cy="5143500"/>
              <a:chOff x="0" y="0"/>
              <a:chExt cx="6228184" cy="6858000"/>
            </a:xfrm>
            <a:solidFill>
              <a:schemeClr val="accent1">
                <a:lumMod val="75000"/>
              </a:schemeClr>
            </a:solidFill>
            <a:effectLst>
              <a:outerShdw blurRad="50800" dist="76200" dir="2154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3 - Ορθογώνιο"/>
              <p:cNvSpPr/>
              <p:nvPr/>
            </p:nvSpPr>
            <p:spPr>
              <a:xfrm>
                <a:off x="0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" name="4 - Στρογγυλεμένο ορθογώνιο"/>
              <p:cNvSpPr/>
              <p:nvPr/>
            </p:nvSpPr>
            <p:spPr>
              <a:xfrm>
                <a:off x="5364088" y="5733256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b="1" dirty="0" smtClean="0">
                    <a:solidFill>
                      <a:schemeClr val="tx1"/>
                    </a:solidFill>
                    <a:latin typeface="Bebas"/>
                  </a:rPr>
                  <a:t>1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23" name="22 - TextBox"/>
            <p:cNvSpPr txBox="1"/>
            <p:nvPr/>
          </p:nvSpPr>
          <p:spPr>
            <a:xfrm>
              <a:off x="1763688" y="339502"/>
              <a:ext cx="4176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Αρχικά δυο λόγια …</a:t>
              </a:r>
              <a:endParaRPr lang="el-GR" sz="2400" b="1" i="1" dirty="0">
                <a:latin typeface="Book Antiqua" pitchFamily="18" charset="0"/>
              </a:endParaRPr>
            </a:p>
          </p:txBody>
        </p:sp>
        <p:sp>
          <p:nvSpPr>
            <p:cNvPr id="24" name="23 - TextBox"/>
            <p:cNvSpPr txBox="1"/>
            <p:nvPr/>
          </p:nvSpPr>
          <p:spPr>
            <a:xfrm>
              <a:off x="1403648" y="1131590"/>
              <a:ext cx="3456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  Η προσομοίωση έγινε στην γλωσσά προγραμματισμού </a:t>
              </a:r>
              <a:r>
                <a:rPr lang="en-US" sz="1200" dirty="0" smtClean="0"/>
                <a:t>Python</a:t>
              </a:r>
              <a:r>
                <a:rPr lang="el-GR" sz="1200" dirty="0" smtClean="0"/>
                <a:t> και στον </a:t>
              </a:r>
              <a:r>
                <a:rPr lang="en-US" sz="1200" dirty="0" smtClean="0"/>
                <a:t> </a:t>
              </a:r>
              <a:r>
                <a:rPr lang="el-GR" sz="1200" dirty="0" smtClean="0"/>
                <a:t>Διερμηνευτή </a:t>
              </a:r>
              <a:r>
                <a:rPr lang="en-US" sz="1200" dirty="0" err="1" smtClean="0"/>
                <a:t>PyCharm</a:t>
              </a:r>
              <a:r>
                <a:rPr lang="el-GR" sz="1200" dirty="0" smtClean="0"/>
                <a:t>.</a:t>
              </a:r>
              <a:endParaRPr lang="el-GR" sz="1200" dirty="0"/>
            </a:p>
          </p:txBody>
        </p:sp>
        <p:pic>
          <p:nvPicPr>
            <p:cNvPr id="28" name="27 - Εικόνα" descr="l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059582"/>
              <a:ext cx="1296144" cy="12961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9" name="28 - Εικόνα" descr="k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5856" y="1851670"/>
              <a:ext cx="1296144" cy="12961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30" name="29 - TextBox"/>
            <p:cNvSpPr txBox="1"/>
            <p:nvPr/>
          </p:nvSpPr>
          <p:spPr>
            <a:xfrm>
              <a:off x="1547664" y="3723878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l-GR" sz="1200" dirty="0" smtClean="0"/>
                <a:t>    Στην παρουσίαση θα γίνει εν συντομία  η θεωρητική ανάλυση της κίνησης και η επεξήγηση του κώδικα </a:t>
              </a:r>
              <a:endParaRPr lang="el-GR" sz="1200" dirty="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2211710"/>
            <a:ext cx="2072945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" name="9 - Ομάδα"/>
          <p:cNvGrpSpPr/>
          <p:nvPr/>
        </p:nvGrpSpPr>
        <p:grpSpPr>
          <a:xfrm>
            <a:off x="-4933056" y="0"/>
            <a:ext cx="6264696" cy="5143500"/>
            <a:chOff x="-756592" y="0"/>
            <a:chExt cx="6264696" cy="6858000"/>
          </a:xfrm>
          <a:solidFill>
            <a:schemeClr val="accent2">
              <a:lumMod val="7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7 - Ορθογώνιο"/>
            <p:cNvSpPr/>
            <p:nvPr/>
          </p:nvSpPr>
          <p:spPr>
            <a:xfrm>
              <a:off x="-756592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8 - Στρογγυλεμένο ορθογώνιο"/>
            <p:cNvSpPr/>
            <p:nvPr/>
          </p:nvSpPr>
          <p:spPr>
            <a:xfrm>
              <a:off x="4644008" y="4509120"/>
              <a:ext cx="864096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>
                  <a:solidFill>
                    <a:schemeClr val="tx1"/>
                  </a:solidFill>
                  <a:latin typeface="Bebas"/>
                </a:rPr>
                <a:t>2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  <p:grpSp>
        <p:nvGrpSpPr>
          <p:cNvPr id="6" name="13 - Ομάδα"/>
          <p:cNvGrpSpPr/>
          <p:nvPr/>
        </p:nvGrpSpPr>
        <p:grpSpPr>
          <a:xfrm>
            <a:off x="-5077072" y="0"/>
            <a:ext cx="6264696" cy="5143500"/>
            <a:chOff x="-612576" y="0"/>
            <a:chExt cx="6264696" cy="6858000"/>
          </a:xfrm>
          <a:solidFill>
            <a:schemeClr val="accent1">
              <a:lumMod val="7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11 - Ορθογώνιο"/>
            <p:cNvSpPr/>
            <p:nvPr/>
          </p:nvSpPr>
          <p:spPr>
            <a:xfrm>
              <a:off x="-612576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12 - Στρογγυλεμένο ορθογώνιο"/>
            <p:cNvSpPr/>
            <p:nvPr/>
          </p:nvSpPr>
          <p:spPr>
            <a:xfrm>
              <a:off x="4788024" y="3236979"/>
              <a:ext cx="864096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 smtClean="0">
                  <a:solidFill>
                    <a:schemeClr val="tx1"/>
                  </a:solidFill>
                  <a:latin typeface="Bebas"/>
                </a:rPr>
                <a:t>3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  <p:grpSp>
        <p:nvGrpSpPr>
          <p:cNvPr id="7" name="14 - Ομάδα"/>
          <p:cNvGrpSpPr/>
          <p:nvPr/>
        </p:nvGrpSpPr>
        <p:grpSpPr>
          <a:xfrm>
            <a:off x="-5221088" y="0"/>
            <a:ext cx="6264696" cy="5143500"/>
            <a:chOff x="-612576" y="0"/>
            <a:chExt cx="6264696" cy="6858000"/>
          </a:xfrm>
          <a:solidFill>
            <a:schemeClr val="accent2">
              <a:lumMod val="7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15 - Ορθογώνιο"/>
            <p:cNvSpPr/>
            <p:nvPr/>
          </p:nvSpPr>
          <p:spPr>
            <a:xfrm>
              <a:off x="-612576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7" name="16 - Στρογγυλεμένο ορθογώνιο"/>
            <p:cNvSpPr/>
            <p:nvPr/>
          </p:nvSpPr>
          <p:spPr>
            <a:xfrm>
              <a:off x="4788024" y="1988840"/>
              <a:ext cx="864096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>
                  <a:solidFill>
                    <a:schemeClr val="tx1"/>
                  </a:solidFill>
                  <a:latin typeface="Bebas"/>
                </a:rPr>
                <a:t>4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  <p:grpSp>
        <p:nvGrpSpPr>
          <p:cNvPr id="10" name="17 - Ομάδα"/>
          <p:cNvGrpSpPr/>
          <p:nvPr/>
        </p:nvGrpSpPr>
        <p:grpSpPr>
          <a:xfrm>
            <a:off x="-5365104" y="0"/>
            <a:ext cx="6264696" cy="5143500"/>
            <a:chOff x="-612576" y="0"/>
            <a:chExt cx="6264696" cy="6858000"/>
          </a:xfrm>
          <a:solidFill>
            <a:schemeClr val="accent1">
              <a:lumMod val="7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18 - Ορθογώνιο"/>
            <p:cNvSpPr/>
            <p:nvPr/>
          </p:nvSpPr>
          <p:spPr>
            <a:xfrm>
              <a:off x="-612576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0" name="19 - Στρογγυλεμένο ορθογώνιο"/>
            <p:cNvSpPr/>
            <p:nvPr/>
          </p:nvSpPr>
          <p:spPr>
            <a:xfrm>
              <a:off x="4788024" y="644691"/>
              <a:ext cx="864096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 smtClean="0">
                  <a:solidFill>
                    <a:schemeClr val="tx1"/>
                  </a:solidFill>
                  <a:latin typeface="Bebas"/>
                </a:rPr>
                <a:t>5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  <p:sp>
        <p:nvSpPr>
          <p:cNvPr id="21" name="20 - TextBox"/>
          <p:cNvSpPr txBox="1"/>
          <p:nvPr/>
        </p:nvSpPr>
        <p:spPr>
          <a:xfrm>
            <a:off x="-4356992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5" name="34 - Ορθογώνιο"/>
          <p:cNvSpPr/>
          <p:nvPr/>
        </p:nvSpPr>
        <p:spPr>
          <a:xfrm>
            <a:off x="6248656" y="339502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i="1" dirty="0" smtClean="0">
                <a:latin typeface="Book Antiqua" pitchFamily="18" charset="0"/>
              </a:rPr>
              <a:t>Φυσική Πλάσματος</a:t>
            </a:r>
            <a:endParaRPr lang="el-GR" sz="2400" i="1" dirty="0">
              <a:latin typeface="Book Antiqua" pitchFamily="18" charset="0"/>
            </a:endParaRPr>
          </a:p>
        </p:txBody>
      </p:sp>
      <p:sp>
        <p:nvSpPr>
          <p:cNvPr id="26" name="25 - TextBox"/>
          <p:cNvSpPr txBox="1"/>
          <p:nvPr/>
        </p:nvSpPr>
        <p:spPr>
          <a:xfrm>
            <a:off x="6228184" y="987574"/>
            <a:ext cx="29158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50" b="1" i="1" u="sng" dirty="0" smtClean="0"/>
              <a:t>Θέμα Εργασίας </a:t>
            </a:r>
            <a:r>
              <a:rPr lang="el-GR" sz="1050" dirty="0" smtClean="0"/>
              <a:t>: Ανάπτυξη κώδικα για την προσομοίωση κίνησης φορτισμένου σωματιδίου σε Ομογενές Μαγνητικό Πεδίο Β(0,0,Β_</a:t>
            </a:r>
            <a:r>
              <a:rPr lang="en-US" sz="1050" dirty="0" smtClean="0"/>
              <a:t>z) </a:t>
            </a:r>
            <a:r>
              <a:rPr lang="el-GR" sz="1050" dirty="0" smtClean="0"/>
              <a:t>και Ηλεκτρικό πεδίο </a:t>
            </a:r>
            <a:r>
              <a:rPr lang="en-US" sz="1050" dirty="0" smtClean="0"/>
              <a:t>E(</a:t>
            </a:r>
            <a:r>
              <a:rPr lang="en-US" sz="1050" dirty="0" err="1" smtClean="0"/>
              <a:t>E_x</a:t>
            </a:r>
            <a:r>
              <a:rPr lang="en-US" sz="1050" dirty="0" smtClean="0"/>
              <a:t> , </a:t>
            </a:r>
            <a:r>
              <a:rPr lang="en-US" sz="1050" dirty="0" err="1" smtClean="0"/>
              <a:t>E_y</a:t>
            </a:r>
            <a:r>
              <a:rPr lang="en-US" sz="1050" dirty="0" smtClean="0"/>
              <a:t>, 0)</a:t>
            </a:r>
            <a:r>
              <a:rPr lang="el-GR" sz="1050" dirty="0" smtClean="0"/>
              <a:t> κάθετα μεταξύ τους .</a:t>
            </a:r>
            <a:endParaRPr lang="el-GR" sz="10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3469E-6 L 0.58872 2.5346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3469E-6 L 0.58872 2.53469E-6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0 - Ομάδα"/>
          <p:cNvGrpSpPr/>
          <p:nvPr/>
        </p:nvGrpSpPr>
        <p:grpSpPr>
          <a:xfrm>
            <a:off x="-4789040" y="0"/>
            <a:ext cx="6228184" cy="5143500"/>
            <a:chOff x="683568" y="0"/>
            <a:chExt cx="6228184" cy="5143500"/>
          </a:xfrm>
        </p:grpSpPr>
        <p:grpSp>
          <p:nvGrpSpPr>
            <p:cNvPr id="3" name="5 - Ομάδα"/>
            <p:cNvGrpSpPr/>
            <p:nvPr/>
          </p:nvGrpSpPr>
          <p:grpSpPr>
            <a:xfrm>
              <a:off x="683568" y="0"/>
              <a:ext cx="6228184" cy="5143500"/>
              <a:chOff x="0" y="0"/>
              <a:chExt cx="6228184" cy="6858000"/>
            </a:xfrm>
            <a:solidFill>
              <a:schemeClr val="accent1">
                <a:lumMod val="75000"/>
              </a:schemeClr>
            </a:solidFill>
            <a:effectLst>
              <a:outerShdw blurRad="50800" dist="76200" dir="2154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3 - Ορθογώνιο"/>
              <p:cNvSpPr/>
              <p:nvPr/>
            </p:nvSpPr>
            <p:spPr>
              <a:xfrm>
                <a:off x="0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" name="4 - Στρογγυλεμένο ορθογώνιο"/>
              <p:cNvSpPr/>
              <p:nvPr/>
            </p:nvSpPr>
            <p:spPr>
              <a:xfrm>
                <a:off x="5364088" y="5733256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b="1" dirty="0" smtClean="0">
                    <a:solidFill>
                      <a:schemeClr val="tx1"/>
                    </a:solidFill>
                    <a:latin typeface="Bebas"/>
                  </a:rPr>
                  <a:t>1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23" name="22 - TextBox"/>
            <p:cNvSpPr txBox="1"/>
            <p:nvPr/>
          </p:nvSpPr>
          <p:spPr>
            <a:xfrm>
              <a:off x="1763688" y="339502"/>
              <a:ext cx="4176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i="1" dirty="0" smtClean="0">
                  <a:latin typeface="Book Antiqua" pitchFamily="18" charset="0"/>
                </a:rPr>
                <a:t>Αρχικά δυο λόγια …</a:t>
              </a:r>
              <a:endParaRPr lang="el-GR" sz="2400" i="1" dirty="0">
                <a:latin typeface="Book Antiqua" pitchFamily="18" charset="0"/>
              </a:endParaRPr>
            </a:p>
          </p:txBody>
        </p:sp>
        <p:sp>
          <p:nvSpPr>
            <p:cNvPr id="24" name="23 - TextBox"/>
            <p:cNvSpPr txBox="1"/>
            <p:nvPr/>
          </p:nvSpPr>
          <p:spPr>
            <a:xfrm>
              <a:off x="1403648" y="1131590"/>
              <a:ext cx="3456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  Η προσομοίωση έγινε στην γλωσσά προγραμματισμού </a:t>
              </a:r>
              <a:r>
                <a:rPr lang="en-US" sz="1200" dirty="0" smtClean="0"/>
                <a:t>Python</a:t>
              </a:r>
              <a:r>
                <a:rPr lang="el-GR" sz="1200" dirty="0" smtClean="0"/>
                <a:t> και στον </a:t>
              </a:r>
              <a:r>
                <a:rPr lang="en-US" sz="1200" dirty="0" smtClean="0"/>
                <a:t> </a:t>
              </a:r>
              <a:r>
                <a:rPr lang="el-GR" sz="1200" dirty="0" smtClean="0"/>
                <a:t>Διερμηνευτή </a:t>
              </a:r>
              <a:r>
                <a:rPr lang="en-US" sz="1200" dirty="0" err="1" smtClean="0"/>
                <a:t>PyCharm</a:t>
              </a:r>
              <a:r>
                <a:rPr lang="el-GR" sz="1200" dirty="0" smtClean="0"/>
                <a:t>.</a:t>
              </a:r>
              <a:endParaRPr lang="el-GR" sz="1200" dirty="0"/>
            </a:p>
          </p:txBody>
        </p:sp>
        <p:pic>
          <p:nvPicPr>
            <p:cNvPr id="28" name="27 - Εικόνα" descr="l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059582"/>
              <a:ext cx="1296144" cy="12961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9" name="28 - Εικόνα" descr="k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5856" y="1851670"/>
              <a:ext cx="1296144" cy="12961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30" name="29 - TextBox"/>
            <p:cNvSpPr txBox="1"/>
            <p:nvPr/>
          </p:nvSpPr>
          <p:spPr>
            <a:xfrm>
              <a:off x="1547664" y="3723878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l-GR" sz="1200" dirty="0" smtClean="0"/>
                <a:t>    Στην παρουσίαση θα γίνει εν συντομία  η θεωρητική ανάλυση της κίνησης και η επεξήγηση του κώδικα </a:t>
              </a:r>
              <a:endParaRPr lang="el-GR" sz="1200" dirty="0"/>
            </a:p>
          </p:txBody>
        </p:sp>
      </p:grpSp>
      <p:grpSp>
        <p:nvGrpSpPr>
          <p:cNvPr id="59" name="58 - Ομάδα"/>
          <p:cNvGrpSpPr/>
          <p:nvPr/>
        </p:nvGrpSpPr>
        <p:grpSpPr>
          <a:xfrm>
            <a:off x="-5293096" y="0"/>
            <a:ext cx="6660232" cy="5143500"/>
            <a:chOff x="0" y="0"/>
            <a:chExt cx="6660232" cy="5143500"/>
          </a:xfrm>
        </p:grpSpPr>
        <p:grpSp>
          <p:nvGrpSpPr>
            <p:cNvPr id="6" name="9 - Ομάδα"/>
            <p:cNvGrpSpPr/>
            <p:nvPr/>
          </p:nvGrpSpPr>
          <p:grpSpPr>
            <a:xfrm>
              <a:off x="395536" y="0"/>
              <a:ext cx="6264696" cy="5143500"/>
              <a:chOff x="-756592" y="0"/>
              <a:chExt cx="6264696" cy="6858000"/>
            </a:xfrm>
            <a:solidFill>
              <a:schemeClr val="accent2">
                <a:lumMod val="7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7 - Ορθογώνιο"/>
              <p:cNvSpPr/>
              <p:nvPr/>
            </p:nvSpPr>
            <p:spPr>
              <a:xfrm>
                <a:off x="-756592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" name="8 - Στρογγυλεμένο ορθογώνιο"/>
              <p:cNvSpPr/>
              <p:nvPr/>
            </p:nvSpPr>
            <p:spPr>
              <a:xfrm>
                <a:off x="4644008" y="4509120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b="1" dirty="0">
                    <a:solidFill>
                      <a:schemeClr val="tx1"/>
                    </a:solidFill>
                    <a:latin typeface="Bebas"/>
                  </a:rPr>
                  <a:t>2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27" name="26 - TextBox"/>
            <p:cNvSpPr txBox="1"/>
            <p:nvPr/>
          </p:nvSpPr>
          <p:spPr>
            <a:xfrm>
              <a:off x="1979712" y="267494"/>
              <a:ext cx="331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Θεωρητική Ανάλυση</a:t>
              </a:r>
              <a:endParaRPr lang="el-GR" sz="2400" b="1" i="1" dirty="0">
                <a:latin typeface="Book Antiqua" pitchFamily="18" charset="0"/>
              </a:endParaRPr>
            </a:p>
          </p:txBody>
        </p:sp>
        <p:sp>
          <p:nvSpPr>
            <p:cNvPr id="31" name="30 - TextBox"/>
            <p:cNvSpPr txBox="1"/>
            <p:nvPr/>
          </p:nvSpPr>
          <p:spPr>
            <a:xfrm>
              <a:off x="1259632" y="843558"/>
              <a:ext cx="4464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 Η κίνηση ενός σωματιδίου περιγράφεται από την εξίσωση κίνησης :</a:t>
              </a:r>
              <a:endParaRPr lang="el-GR" sz="1200" dirty="0"/>
            </a:p>
          </p:txBody>
        </p:sp>
        <p:pic>
          <p:nvPicPr>
            <p:cNvPr id="15376" name="Picture 16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0"/>
              <a:ext cx="2574925" cy="434975"/>
            </a:xfrm>
            <a:prstGeom prst="rect">
              <a:avLst/>
            </a:prstGeom>
            <a:noFill/>
          </p:spPr>
        </p:pic>
        <p:pic>
          <p:nvPicPr>
            <p:cNvPr id="15380" name="Picture 20"/>
            <p:cNvPicPr>
              <a:picLocks noChangeAspect="1" noChangeArrowheads="1"/>
            </p:cNvPicPr>
            <p:nvPr/>
          </p:nvPicPr>
          <p:blipFill>
            <a:blip r:embed="rId6" cstate="print"/>
            <a:srcRect l="3125"/>
            <a:stretch>
              <a:fillRect/>
            </a:stretch>
          </p:blipFill>
          <p:spPr bwMode="auto">
            <a:xfrm>
              <a:off x="2267744" y="1275606"/>
              <a:ext cx="2232248" cy="59421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2" name="51 - TextBox"/>
            <p:cNvSpPr txBox="1"/>
            <p:nvPr/>
          </p:nvSpPr>
          <p:spPr>
            <a:xfrm>
              <a:off x="1403648" y="2211710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Στην συγκεκριμένη περίπτωση έχουμε</a:t>
              </a:r>
              <a:r>
                <a:rPr lang="en-US" sz="1200" dirty="0" smtClean="0"/>
                <a:t>:</a:t>
              </a:r>
              <a:r>
                <a:rPr lang="el-GR" sz="1200" dirty="0" smtClean="0"/>
                <a:t> </a:t>
              </a:r>
              <a:endParaRPr lang="el-GR" sz="1200" dirty="0"/>
            </a:p>
          </p:txBody>
        </p:sp>
        <p:pic>
          <p:nvPicPr>
            <p:cNvPr id="15381" name="Picture 2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79712" y="2715766"/>
              <a:ext cx="2808311" cy="46853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827584" y="3579862"/>
              <a:ext cx="504056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 Το γινόμενο  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qE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 είναι η ηλεκτρική δύναμη που δρα στο σωματίδιο λόγω του ηλεκτρικού πεδίο Ε. </a:t>
              </a:r>
              <a:endParaRPr kumimoji="0" lang="el-GR" sz="12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lang="el-GR" sz="1200" dirty="0" smtClean="0">
                  <a:ea typeface="Times New Roman" pitchFamily="18" charset="0"/>
                  <a:cs typeface="Calibri" pitchFamily="34" charset="0"/>
                </a:rPr>
                <a:t> Τ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ο γινόμενο 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q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( 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v x B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) είναι η μαγνητική δύναμη που δρα στο σωματίδιο λόγω του μαγνητικού πεδίου Β .</a:t>
              </a:r>
              <a:endParaRPr kumimoji="0" lang="el-GR" sz="12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32240" y="2211710"/>
            <a:ext cx="2072945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" name="13 - Ομάδα"/>
          <p:cNvGrpSpPr/>
          <p:nvPr/>
        </p:nvGrpSpPr>
        <p:grpSpPr>
          <a:xfrm>
            <a:off x="-5077072" y="0"/>
            <a:ext cx="6264696" cy="5143500"/>
            <a:chOff x="-612576" y="0"/>
            <a:chExt cx="6264696" cy="6858000"/>
          </a:xfrm>
          <a:solidFill>
            <a:schemeClr val="accent1">
              <a:lumMod val="7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11 - Ορθογώνιο"/>
            <p:cNvSpPr/>
            <p:nvPr/>
          </p:nvSpPr>
          <p:spPr>
            <a:xfrm>
              <a:off x="-612576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12 - Στρογγυλεμένο ορθογώνιο"/>
            <p:cNvSpPr/>
            <p:nvPr/>
          </p:nvSpPr>
          <p:spPr>
            <a:xfrm>
              <a:off x="4788024" y="3236979"/>
              <a:ext cx="864096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 smtClean="0">
                  <a:solidFill>
                    <a:schemeClr val="tx1"/>
                  </a:solidFill>
                  <a:latin typeface="Bebas"/>
                </a:rPr>
                <a:t>3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  <p:grpSp>
        <p:nvGrpSpPr>
          <p:cNvPr id="10" name="14 - Ομάδα"/>
          <p:cNvGrpSpPr/>
          <p:nvPr/>
        </p:nvGrpSpPr>
        <p:grpSpPr>
          <a:xfrm>
            <a:off x="-5221088" y="0"/>
            <a:ext cx="6264696" cy="5143500"/>
            <a:chOff x="-612576" y="0"/>
            <a:chExt cx="6264696" cy="6858000"/>
          </a:xfrm>
          <a:solidFill>
            <a:schemeClr val="accent2">
              <a:lumMod val="7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15 - Ορθογώνιο"/>
            <p:cNvSpPr/>
            <p:nvPr/>
          </p:nvSpPr>
          <p:spPr>
            <a:xfrm>
              <a:off x="-612576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7" name="16 - Στρογγυλεμένο ορθογώνιο"/>
            <p:cNvSpPr/>
            <p:nvPr/>
          </p:nvSpPr>
          <p:spPr>
            <a:xfrm>
              <a:off x="4788024" y="1988840"/>
              <a:ext cx="864096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>
                  <a:solidFill>
                    <a:schemeClr val="tx1"/>
                  </a:solidFill>
                  <a:latin typeface="Bebas"/>
                </a:rPr>
                <a:t>4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  <p:grpSp>
        <p:nvGrpSpPr>
          <p:cNvPr id="11" name="17 - Ομάδα"/>
          <p:cNvGrpSpPr/>
          <p:nvPr/>
        </p:nvGrpSpPr>
        <p:grpSpPr>
          <a:xfrm>
            <a:off x="-5365104" y="0"/>
            <a:ext cx="6264696" cy="5143500"/>
            <a:chOff x="-612576" y="0"/>
            <a:chExt cx="6264696" cy="6858000"/>
          </a:xfrm>
          <a:solidFill>
            <a:schemeClr val="accent1">
              <a:lumMod val="7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18 - Ορθογώνιο"/>
            <p:cNvSpPr/>
            <p:nvPr/>
          </p:nvSpPr>
          <p:spPr>
            <a:xfrm>
              <a:off x="-612576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0" name="19 - Στρογγυλεμένο ορθογώνιο"/>
            <p:cNvSpPr/>
            <p:nvPr/>
          </p:nvSpPr>
          <p:spPr>
            <a:xfrm>
              <a:off x="4788024" y="644691"/>
              <a:ext cx="864096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 smtClean="0">
                  <a:solidFill>
                    <a:schemeClr val="tx1"/>
                  </a:solidFill>
                  <a:latin typeface="Bebas"/>
                </a:rPr>
                <a:t>5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  <p:sp>
        <p:nvSpPr>
          <p:cNvPr id="21" name="20 - TextBox"/>
          <p:cNvSpPr txBox="1"/>
          <p:nvPr/>
        </p:nvSpPr>
        <p:spPr>
          <a:xfrm>
            <a:off x="-4356992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5" name="34 - Ορθογώνιο"/>
          <p:cNvSpPr/>
          <p:nvPr/>
        </p:nvSpPr>
        <p:spPr>
          <a:xfrm>
            <a:off x="6248656" y="339502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i="1" dirty="0" smtClean="0">
                <a:latin typeface="Book Antiqua" pitchFamily="18" charset="0"/>
              </a:rPr>
              <a:t>Φυσική Πλάσματος</a:t>
            </a:r>
            <a:endParaRPr lang="el-GR" sz="2400" i="1" dirty="0">
              <a:latin typeface="Book Antiqua" pitchFamily="18" charset="0"/>
            </a:endParaRPr>
          </a:p>
        </p:txBody>
      </p:sp>
      <p:sp>
        <p:nvSpPr>
          <p:cNvPr id="26" name="25 - TextBox"/>
          <p:cNvSpPr txBox="1"/>
          <p:nvPr/>
        </p:nvSpPr>
        <p:spPr>
          <a:xfrm>
            <a:off x="6228184" y="987574"/>
            <a:ext cx="29158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50" b="1" i="1" u="sng" dirty="0" smtClean="0"/>
              <a:t>Θέμα Εργασίας </a:t>
            </a:r>
            <a:r>
              <a:rPr lang="el-GR" sz="1050" dirty="0" smtClean="0"/>
              <a:t>: Ανάπτυξη κώδικα για την προσομοίωση κίνησης φορτισμένου σωματιδίου σε Ομογενές Μαγνητικό Πεδίο Β(0,0,Β_</a:t>
            </a:r>
            <a:r>
              <a:rPr lang="en-US" sz="1050" dirty="0" smtClean="0"/>
              <a:t>z) </a:t>
            </a:r>
            <a:r>
              <a:rPr lang="el-GR" sz="1050" dirty="0" smtClean="0"/>
              <a:t>και Ηλεκτρικό πεδίο </a:t>
            </a:r>
            <a:r>
              <a:rPr lang="en-US" sz="1050" dirty="0" smtClean="0"/>
              <a:t>E(</a:t>
            </a:r>
            <a:r>
              <a:rPr lang="en-US" sz="1050" dirty="0" err="1" smtClean="0"/>
              <a:t>E_x</a:t>
            </a:r>
            <a:r>
              <a:rPr lang="en-US" sz="1050" dirty="0" smtClean="0"/>
              <a:t> , </a:t>
            </a:r>
            <a:r>
              <a:rPr lang="en-US" sz="1050" dirty="0" err="1" smtClean="0"/>
              <a:t>E_y</a:t>
            </a:r>
            <a:r>
              <a:rPr lang="en-US" sz="1050" dirty="0" smtClean="0"/>
              <a:t>, 0)</a:t>
            </a:r>
            <a:r>
              <a:rPr lang="el-GR" sz="1050" dirty="0" smtClean="0"/>
              <a:t> κάθετα μεταξύ τους .</a:t>
            </a:r>
            <a:endParaRPr lang="el-GR" sz="1050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3469E-6 L 0.58073 2.5346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3469E-6 L 0.58073 2.53469E-6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0 - Ομάδα"/>
          <p:cNvGrpSpPr/>
          <p:nvPr/>
        </p:nvGrpSpPr>
        <p:grpSpPr>
          <a:xfrm>
            <a:off x="-4789040" y="0"/>
            <a:ext cx="6228184" cy="5143500"/>
            <a:chOff x="683568" y="0"/>
            <a:chExt cx="6228184" cy="5143500"/>
          </a:xfrm>
        </p:grpSpPr>
        <p:grpSp>
          <p:nvGrpSpPr>
            <p:cNvPr id="3" name="5 - Ομάδα"/>
            <p:cNvGrpSpPr/>
            <p:nvPr/>
          </p:nvGrpSpPr>
          <p:grpSpPr>
            <a:xfrm>
              <a:off x="683568" y="0"/>
              <a:ext cx="6228184" cy="5143500"/>
              <a:chOff x="0" y="0"/>
              <a:chExt cx="6228184" cy="6858000"/>
            </a:xfrm>
            <a:solidFill>
              <a:schemeClr val="accent1">
                <a:lumMod val="75000"/>
              </a:schemeClr>
            </a:solidFill>
            <a:effectLst>
              <a:outerShdw blurRad="50800" dist="76200" dir="2154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3 - Ορθογώνιο"/>
              <p:cNvSpPr/>
              <p:nvPr/>
            </p:nvSpPr>
            <p:spPr>
              <a:xfrm>
                <a:off x="0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" name="4 - Στρογγυλεμένο ορθογώνιο"/>
              <p:cNvSpPr/>
              <p:nvPr/>
            </p:nvSpPr>
            <p:spPr>
              <a:xfrm>
                <a:off x="5364088" y="5733256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b="1" dirty="0" smtClean="0">
                    <a:solidFill>
                      <a:schemeClr val="tx1"/>
                    </a:solidFill>
                    <a:latin typeface="Bebas"/>
                  </a:rPr>
                  <a:t>1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23" name="22 - TextBox"/>
            <p:cNvSpPr txBox="1"/>
            <p:nvPr/>
          </p:nvSpPr>
          <p:spPr>
            <a:xfrm>
              <a:off x="1763688" y="339502"/>
              <a:ext cx="4176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i="1" dirty="0" smtClean="0">
                  <a:latin typeface="Book Antiqua" pitchFamily="18" charset="0"/>
                </a:rPr>
                <a:t>Αρχικά δυο λόγια …</a:t>
              </a:r>
              <a:endParaRPr lang="el-GR" sz="2400" i="1" dirty="0">
                <a:latin typeface="Book Antiqua" pitchFamily="18" charset="0"/>
              </a:endParaRPr>
            </a:p>
          </p:txBody>
        </p:sp>
        <p:sp>
          <p:nvSpPr>
            <p:cNvPr id="24" name="23 - TextBox"/>
            <p:cNvSpPr txBox="1"/>
            <p:nvPr/>
          </p:nvSpPr>
          <p:spPr>
            <a:xfrm>
              <a:off x="1403648" y="1131590"/>
              <a:ext cx="3456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  Η προσομοίωση έγινε στην γλωσσά προγραμματισμού </a:t>
              </a:r>
              <a:r>
                <a:rPr lang="en-US" sz="1200" dirty="0" smtClean="0"/>
                <a:t>Python</a:t>
              </a:r>
              <a:r>
                <a:rPr lang="el-GR" sz="1200" dirty="0" smtClean="0"/>
                <a:t> και στον </a:t>
              </a:r>
              <a:r>
                <a:rPr lang="en-US" sz="1200" dirty="0" smtClean="0"/>
                <a:t> </a:t>
              </a:r>
              <a:r>
                <a:rPr lang="el-GR" sz="1200" dirty="0" smtClean="0"/>
                <a:t>Διερμηνευτή </a:t>
              </a:r>
              <a:r>
                <a:rPr lang="en-US" sz="1200" dirty="0" err="1" smtClean="0"/>
                <a:t>PyCharm</a:t>
              </a:r>
              <a:r>
                <a:rPr lang="el-GR" sz="1200" dirty="0" smtClean="0"/>
                <a:t>.</a:t>
              </a:r>
              <a:endParaRPr lang="el-GR" sz="1200" dirty="0"/>
            </a:p>
          </p:txBody>
        </p:sp>
        <p:pic>
          <p:nvPicPr>
            <p:cNvPr id="28" name="27 - Εικόνα" descr="l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059582"/>
              <a:ext cx="1296144" cy="12961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9" name="28 - Εικόνα" descr="k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5856" y="1851670"/>
              <a:ext cx="1296144" cy="12961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30" name="29 - TextBox"/>
            <p:cNvSpPr txBox="1"/>
            <p:nvPr/>
          </p:nvSpPr>
          <p:spPr>
            <a:xfrm>
              <a:off x="1547664" y="3723878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l-GR" sz="1200" dirty="0" smtClean="0"/>
                <a:t>    Στην παρουσίαση θα γίνει εν συντομία  η θεωρητική ανάλυση της κίνησης και η επεξήγηση του κώδικα </a:t>
              </a:r>
              <a:endParaRPr lang="el-GR" sz="1200" dirty="0"/>
            </a:p>
          </p:txBody>
        </p:sp>
      </p:grpSp>
      <p:grpSp>
        <p:nvGrpSpPr>
          <p:cNvPr id="6" name="58 - Ομάδα"/>
          <p:cNvGrpSpPr/>
          <p:nvPr/>
        </p:nvGrpSpPr>
        <p:grpSpPr>
          <a:xfrm>
            <a:off x="-5293096" y="0"/>
            <a:ext cx="6660232" cy="5143500"/>
            <a:chOff x="0" y="0"/>
            <a:chExt cx="6660232" cy="5143500"/>
          </a:xfrm>
        </p:grpSpPr>
        <p:grpSp>
          <p:nvGrpSpPr>
            <p:cNvPr id="7" name="9 - Ομάδα"/>
            <p:cNvGrpSpPr/>
            <p:nvPr/>
          </p:nvGrpSpPr>
          <p:grpSpPr>
            <a:xfrm>
              <a:off x="395536" y="0"/>
              <a:ext cx="6264696" cy="5143500"/>
              <a:chOff x="-756592" y="0"/>
              <a:chExt cx="6264696" cy="6858000"/>
            </a:xfrm>
            <a:solidFill>
              <a:schemeClr val="accent2">
                <a:lumMod val="7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7 - Ορθογώνιο"/>
              <p:cNvSpPr/>
              <p:nvPr/>
            </p:nvSpPr>
            <p:spPr>
              <a:xfrm>
                <a:off x="-756592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" name="8 - Στρογγυλεμένο ορθογώνιο"/>
              <p:cNvSpPr/>
              <p:nvPr/>
            </p:nvSpPr>
            <p:spPr>
              <a:xfrm>
                <a:off x="4644008" y="4509120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b="1" dirty="0">
                    <a:solidFill>
                      <a:schemeClr val="tx1"/>
                    </a:solidFill>
                    <a:latin typeface="Bebas"/>
                  </a:rPr>
                  <a:t>2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27" name="26 - TextBox"/>
            <p:cNvSpPr txBox="1"/>
            <p:nvPr/>
          </p:nvSpPr>
          <p:spPr>
            <a:xfrm>
              <a:off x="1979712" y="267494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i="1" dirty="0" smtClean="0">
                  <a:latin typeface="Book Antiqua" pitchFamily="18" charset="0"/>
                </a:rPr>
                <a:t>Θεωρητική Ανάλυση </a:t>
              </a:r>
              <a:endParaRPr lang="el-GR" sz="2400" i="1" dirty="0">
                <a:latin typeface="Book Antiqua" pitchFamily="18" charset="0"/>
              </a:endParaRPr>
            </a:p>
          </p:txBody>
        </p:sp>
        <p:sp>
          <p:nvSpPr>
            <p:cNvPr id="31" name="30 - TextBox"/>
            <p:cNvSpPr txBox="1"/>
            <p:nvPr/>
          </p:nvSpPr>
          <p:spPr>
            <a:xfrm>
              <a:off x="1259632" y="843558"/>
              <a:ext cx="4464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 Η κίνηση ενός σωματιδίου περιγράφεται από την εξίσωση κίνησης :</a:t>
              </a:r>
              <a:endParaRPr lang="el-GR" sz="1200" dirty="0"/>
            </a:p>
          </p:txBody>
        </p:sp>
        <p:pic>
          <p:nvPicPr>
            <p:cNvPr id="15376" name="Picture 16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0"/>
              <a:ext cx="2574925" cy="434975"/>
            </a:xfrm>
            <a:prstGeom prst="rect">
              <a:avLst/>
            </a:prstGeom>
            <a:noFill/>
          </p:spPr>
        </p:pic>
        <p:pic>
          <p:nvPicPr>
            <p:cNvPr id="15380" name="Picture 20"/>
            <p:cNvPicPr>
              <a:picLocks noChangeAspect="1" noChangeArrowheads="1"/>
            </p:cNvPicPr>
            <p:nvPr/>
          </p:nvPicPr>
          <p:blipFill>
            <a:blip r:embed="rId6" cstate="print"/>
            <a:srcRect l="3125"/>
            <a:stretch>
              <a:fillRect/>
            </a:stretch>
          </p:blipFill>
          <p:spPr bwMode="auto">
            <a:xfrm>
              <a:off x="2267744" y="1275606"/>
              <a:ext cx="2232248" cy="59421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2" name="51 - TextBox"/>
            <p:cNvSpPr txBox="1"/>
            <p:nvPr/>
          </p:nvSpPr>
          <p:spPr>
            <a:xfrm>
              <a:off x="1403648" y="2211710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Στην συγκεκριμένη περίπτωση έχουμε</a:t>
              </a:r>
              <a:r>
                <a:rPr lang="en-US" sz="1200" dirty="0" smtClean="0"/>
                <a:t>:</a:t>
              </a:r>
              <a:r>
                <a:rPr lang="el-GR" sz="1200" dirty="0" smtClean="0"/>
                <a:t> </a:t>
              </a:r>
              <a:endParaRPr lang="el-GR" sz="1200" dirty="0"/>
            </a:p>
          </p:txBody>
        </p:sp>
        <p:pic>
          <p:nvPicPr>
            <p:cNvPr id="15381" name="Picture 2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79712" y="2715766"/>
              <a:ext cx="2808311" cy="46853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827584" y="3579862"/>
              <a:ext cx="504056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 Το γινόμενο  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qE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 είναι η ηλεκτρική δύναμη που δρα στο σωματίδιο λόγω του ηλεκτρικού πεδίο Ε. </a:t>
              </a:r>
              <a:endParaRPr kumimoji="0" lang="el-GR" sz="12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lang="el-GR" sz="1200" dirty="0" smtClean="0">
                  <a:ea typeface="Times New Roman" pitchFamily="18" charset="0"/>
                  <a:cs typeface="Calibri" pitchFamily="34" charset="0"/>
                </a:rPr>
                <a:t> Τ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ο γινόμενο 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q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( 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v x B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) είναι η μαγνητική δύναμη που δρα στο σωματίδιο λόγω του μαγνητικού πεδίου Β .</a:t>
              </a:r>
              <a:endParaRPr kumimoji="0" lang="el-GR" sz="12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</p:grpSp>
      <p:grpSp>
        <p:nvGrpSpPr>
          <p:cNvPr id="89" name="88 - Ομάδα"/>
          <p:cNvGrpSpPr/>
          <p:nvPr/>
        </p:nvGrpSpPr>
        <p:grpSpPr>
          <a:xfrm>
            <a:off x="-5293096" y="0"/>
            <a:ext cx="6516216" cy="5143500"/>
            <a:chOff x="0" y="0"/>
            <a:chExt cx="6516216" cy="5143500"/>
          </a:xfrm>
        </p:grpSpPr>
        <p:grpSp>
          <p:nvGrpSpPr>
            <p:cNvPr id="10" name="13 - Ομάδα"/>
            <p:cNvGrpSpPr/>
            <p:nvPr/>
          </p:nvGrpSpPr>
          <p:grpSpPr>
            <a:xfrm>
              <a:off x="251520" y="0"/>
              <a:ext cx="6264696" cy="5143500"/>
              <a:chOff x="-612576" y="0"/>
              <a:chExt cx="6264696" cy="6858000"/>
            </a:xfrm>
            <a:solidFill>
              <a:schemeClr val="accent1">
                <a:lumMod val="7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11 - Ορθογώνιο"/>
              <p:cNvSpPr/>
              <p:nvPr/>
            </p:nvSpPr>
            <p:spPr>
              <a:xfrm>
                <a:off x="-612576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3" name="12 - Στρογγυλεμένο ορθογώνιο"/>
              <p:cNvSpPr/>
              <p:nvPr/>
            </p:nvSpPr>
            <p:spPr>
              <a:xfrm>
                <a:off x="4788024" y="3236979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b="1" dirty="0" smtClean="0">
                    <a:solidFill>
                      <a:schemeClr val="tx1"/>
                    </a:solidFill>
                    <a:latin typeface="Bebas"/>
                  </a:rPr>
                  <a:t>3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39" name="38 - TextBox"/>
            <p:cNvSpPr txBox="1"/>
            <p:nvPr/>
          </p:nvSpPr>
          <p:spPr>
            <a:xfrm>
              <a:off x="1619672" y="339502"/>
              <a:ext cx="331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Θεωρητική Ανάλυση </a:t>
              </a:r>
              <a:endParaRPr lang="el-GR" sz="2400" b="1" i="1" dirty="0">
                <a:latin typeface="Book Antiqua" pitchFamily="18" charset="0"/>
              </a:endParaRPr>
            </a:p>
          </p:txBody>
        </p:sp>
        <p:sp>
          <p:nvSpPr>
            <p:cNvPr id="3092" name="Text Box 20"/>
            <p:cNvSpPr txBox="1">
              <a:spLocks noChangeArrowheads="1"/>
            </p:cNvSpPr>
            <p:nvPr/>
          </p:nvSpPr>
          <p:spPr bwMode="auto">
            <a:xfrm>
              <a:off x="4694238" y="542925"/>
              <a:ext cx="4413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3095" name="Rectangle 23"/>
            <p:cNvSpPr>
              <a:spLocks noChangeArrowheads="1"/>
            </p:cNvSpPr>
            <p:nvPr/>
          </p:nvSpPr>
          <p:spPr bwMode="auto">
            <a:xfrm>
              <a:off x="0" y="457200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3097" name="Rectangle 25"/>
            <p:cNvSpPr>
              <a:spLocks noChangeArrowheads="1"/>
            </p:cNvSpPr>
            <p:nvPr/>
          </p:nvSpPr>
          <p:spPr bwMode="auto">
            <a:xfrm>
              <a:off x="1259632" y="987574"/>
              <a:ext cx="17281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1200" b="0" i="0" u="sng" strike="noStrike" cap="none" normalizeH="0" baseline="0" dirty="0" smtClean="0">
                  <a:ln>
                    <a:noFill/>
                  </a:ln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Σχετικά με τις δυνάμεις :</a:t>
              </a:r>
              <a:endParaRPr kumimoji="0" lang="el-GR" sz="1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9" name="Rectangle 27"/>
            <p:cNvSpPr>
              <a:spLocks noChangeArrowheads="1"/>
            </p:cNvSpPr>
            <p:nvPr/>
          </p:nvSpPr>
          <p:spPr bwMode="auto">
            <a:xfrm>
              <a:off x="2339752" y="1419622"/>
              <a:ext cx="338437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Η δύναμη που ασκεί το μαγνητικό πεδίο στο φορτισμένο σωματίδιο , έχει   διεύθυνση κάθετη στο επίπεδο που ορίζουν η ταχύτητα και το μαγνητικό πεδίο και η φορά της είναι ανάλογη του πρόσημου του φορτίου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.</a:t>
              </a:r>
              <a:endParaRPr kumimoji="0" lang="el-GR" sz="1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0" name="Rectangle 28"/>
            <p:cNvSpPr>
              <a:spLocks noChangeArrowheads="1"/>
            </p:cNvSpPr>
            <p:nvPr/>
          </p:nvSpPr>
          <p:spPr bwMode="auto">
            <a:xfrm>
              <a:off x="4459629" y="577950"/>
              <a:ext cx="22474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</a:t>
              </a:r>
              <a:endParaRPr kumimoji="0" lang="el-G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1" name="70 - Ευθύγραμμο βέλος σύνδεσης"/>
            <p:cNvCxnSpPr/>
            <p:nvPr/>
          </p:nvCxnSpPr>
          <p:spPr>
            <a:xfrm flipV="1">
              <a:off x="1475656" y="1419622"/>
              <a:ext cx="0" cy="864096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72 - Ευθύγραμμο βέλος σύνδεσης"/>
            <p:cNvCxnSpPr/>
            <p:nvPr/>
          </p:nvCxnSpPr>
          <p:spPr>
            <a:xfrm>
              <a:off x="1475656" y="2283718"/>
              <a:ext cx="639688" cy="423664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- Ευθύγραμμο βέλος σύνδεσης"/>
            <p:cNvCxnSpPr/>
            <p:nvPr/>
          </p:nvCxnSpPr>
          <p:spPr>
            <a:xfrm flipV="1">
              <a:off x="1475656" y="1923678"/>
              <a:ext cx="576064" cy="364648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80 - TextBox"/>
            <p:cNvSpPr txBox="1"/>
            <p:nvPr/>
          </p:nvSpPr>
          <p:spPr>
            <a:xfrm>
              <a:off x="2123728" y="2643758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</a:t>
              </a:r>
              <a:endParaRPr lang="el-GR" sz="1400" dirty="0"/>
            </a:p>
          </p:txBody>
        </p:sp>
        <p:sp>
          <p:nvSpPr>
            <p:cNvPr id="82" name="81 - TextBox"/>
            <p:cNvSpPr txBox="1"/>
            <p:nvPr/>
          </p:nvSpPr>
          <p:spPr>
            <a:xfrm>
              <a:off x="1979712" y="1923678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 smtClean="0"/>
                <a:t>Β</a:t>
              </a:r>
              <a:endParaRPr lang="el-GR" sz="1400" dirty="0"/>
            </a:p>
          </p:txBody>
        </p:sp>
        <p:sp>
          <p:nvSpPr>
            <p:cNvPr id="83" name="82 - TextBox"/>
            <p:cNvSpPr txBox="1"/>
            <p:nvPr/>
          </p:nvSpPr>
          <p:spPr>
            <a:xfrm>
              <a:off x="1547664" y="1347614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F_</a:t>
              </a:r>
              <a:r>
                <a:rPr lang="en-US" sz="1050" dirty="0" smtClean="0"/>
                <a:t>B</a:t>
              </a:r>
              <a:endParaRPr lang="el-GR" sz="1400" dirty="0"/>
            </a:p>
          </p:txBody>
        </p:sp>
        <p:sp>
          <p:nvSpPr>
            <p:cNvPr id="87" name="86 - TextBox"/>
            <p:cNvSpPr txBox="1"/>
            <p:nvPr/>
          </p:nvSpPr>
          <p:spPr>
            <a:xfrm>
              <a:off x="1043608" y="4011910"/>
              <a:ext cx="4320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    Τα πεδία που προκαλούνται από την κίνηση των σωματιδίων είναι αμελητέα σε σύγκριση με τα εφαρμοσμένα πεδία.</a:t>
              </a:r>
              <a:endParaRPr lang="el-GR" sz="1200" dirty="0"/>
            </a:p>
          </p:txBody>
        </p:sp>
        <p:sp>
          <p:nvSpPr>
            <p:cNvPr id="88" name="87 - TextBox"/>
            <p:cNvSpPr txBox="1"/>
            <p:nvPr/>
          </p:nvSpPr>
          <p:spPr>
            <a:xfrm>
              <a:off x="1115616" y="3651870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u="sng" dirty="0" err="1" smtClean="0"/>
                <a:t>Σημειωση</a:t>
              </a:r>
              <a:r>
                <a:rPr lang="el-GR" sz="1200" u="sng" dirty="0" smtClean="0"/>
                <a:t>:</a:t>
              </a:r>
              <a:endParaRPr lang="el-GR" sz="1200" u="sng" dirty="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32240" y="2211710"/>
            <a:ext cx="2072945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1" name="14 - Ομάδα"/>
          <p:cNvGrpSpPr/>
          <p:nvPr/>
        </p:nvGrpSpPr>
        <p:grpSpPr>
          <a:xfrm>
            <a:off x="-5221088" y="0"/>
            <a:ext cx="6264696" cy="5143500"/>
            <a:chOff x="-612576" y="0"/>
            <a:chExt cx="6264696" cy="6858000"/>
          </a:xfrm>
          <a:solidFill>
            <a:schemeClr val="accent2">
              <a:lumMod val="7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15 - Ορθογώνιο"/>
            <p:cNvSpPr/>
            <p:nvPr/>
          </p:nvSpPr>
          <p:spPr>
            <a:xfrm>
              <a:off x="-612576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7" name="16 - Στρογγυλεμένο ορθογώνιο"/>
            <p:cNvSpPr/>
            <p:nvPr/>
          </p:nvSpPr>
          <p:spPr>
            <a:xfrm>
              <a:off x="4788024" y="1988840"/>
              <a:ext cx="864096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>
                  <a:solidFill>
                    <a:schemeClr val="tx1"/>
                  </a:solidFill>
                  <a:latin typeface="Bebas"/>
                </a:rPr>
                <a:t>4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  <p:grpSp>
        <p:nvGrpSpPr>
          <p:cNvPr id="14" name="17 - Ομάδα"/>
          <p:cNvGrpSpPr/>
          <p:nvPr/>
        </p:nvGrpSpPr>
        <p:grpSpPr>
          <a:xfrm>
            <a:off x="-5365104" y="0"/>
            <a:ext cx="6264696" cy="5143500"/>
            <a:chOff x="-612576" y="0"/>
            <a:chExt cx="6264696" cy="6858000"/>
          </a:xfrm>
          <a:solidFill>
            <a:schemeClr val="accent1">
              <a:lumMod val="7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18 - Ορθογώνιο"/>
            <p:cNvSpPr/>
            <p:nvPr/>
          </p:nvSpPr>
          <p:spPr>
            <a:xfrm>
              <a:off x="-612576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0" name="19 - Στρογγυλεμένο ορθογώνιο"/>
            <p:cNvSpPr/>
            <p:nvPr/>
          </p:nvSpPr>
          <p:spPr>
            <a:xfrm>
              <a:off x="4788024" y="644691"/>
              <a:ext cx="864096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 smtClean="0">
                  <a:solidFill>
                    <a:schemeClr val="tx1"/>
                  </a:solidFill>
                  <a:latin typeface="Bebas"/>
                </a:rPr>
                <a:t>5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  <p:sp>
        <p:nvSpPr>
          <p:cNvPr id="21" name="20 - TextBox"/>
          <p:cNvSpPr txBox="1"/>
          <p:nvPr/>
        </p:nvSpPr>
        <p:spPr>
          <a:xfrm>
            <a:off x="-4356992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5" name="34 - Ορθογώνιο"/>
          <p:cNvSpPr/>
          <p:nvPr/>
        </p:nvSpPr>
        <p:spPr>
          <a:xfrm>
            <a:off x="6248656" y="339502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i="1" dirty="0" smtClean="0">
                <a:latin typeface="Book Antiqua" pitchFamily="18" charset="0"/>
              </a:rPr>
              <a:t>Φυσική Πλάσματος</a:t>
            </a:r>
            <a:endParaRPr lang="el-GR" sz="2400" i="1" dirty="0">
              <a:latin typeface="Book Antiqua" pitchFamily="18" charset="0"/>
            </a:endParaRPr>
          </a:p>
        </p:txBody>
      </p:sp>
      <p:sp>
        <p:nvSpPr>
          <p:cNvPr id="26" name="25 - TextBox"/>
          <p:cNvSpPr txBox="1"/>
          <p:nvPr/>
        </p:nvSpPr>
        <p:spPr>
          <a:xfrm>
            <a:off x="6228184" y="987574"/>
            <a:ext cx="29158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50" b="1" i="1" u="sng" dirty="0" smtClean="0"/>
              <a:t>Θέμα Εργασίας </a:t>
            </a:r>
            <a:r>
              <a:rPr lang="el-GR" sz="1050" dirty="0" smtClean="0"/>
              <a:t>: Ανάπτυξη κώδικα για την προσομοίωση κίνησης φορτισμένου σωματιδίου σε Ομογενές Μαγνητικό Πεδίο Β(0,0,Β_</a:t>
            </a:r>
            <a:r>
              <a:rPr lang="en-US" sz="1050" dirty="0" smtClean="0"/>
              <a:t>z) </a:t>
            </a:r>
            <a:r>
              <a:rPr lang="el-GR" sz="1050" dirty="0" smtClean="0"/>
              <a:t>και Ηλεκτρικό πεδίο </a:t>
            </a:r>
            <a:r>
              <a:rPr lang="en-US" sz="1050" dirty="0" smtClean="0"/>
              <a:t>E(</a:t>
            </a:r>
            <a:r>
              <a:rPr lang="en-US" sz="1050" dirty="0" err="1" smtClean="0"/>
              <a:t>E_x</a:t>
            </a:r>
            <a:r>
              <a:rPr lang="en-US" sz="1050" dirty="0" smtClean="0"/>
              <a:t> , </a:t>
            </a:r>
            <a:r>
              <a:rPr lang="en-US" sz="1050" dirty="0" err="1" smtClean="0"/>
              <a:t>E_y</a:t>
            </a:r>
            <a:r>
              <a:rPr lang="en-US" sz="1050" dirty="0" smtClean="0"/>
              <a:t>, 0)</a:t>
            </a:r>
            <a:r>
              <a:rPr lang="el-GR" sz="1050" dirty="0" smtClean="0"/>
              <a:t> κάθετα μεταξύ τους .</a:t>
            </a:r>
            <a:endParaRPr lang="el-GR" sz="1050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3469E-6 L 0.57292 2.5346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3469E-6 L 0.57292 2.53469E-6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0 - Ομάδα"/>
          <p:cNvGrpSpPr/>
          <p:nvPr/>
        </p:nvGrpSpPr>
        <p:grpSpPr>
          <a:xfrm>
            <a:off x="-4789040" y="0"/>
            <a:ext cx="6228184" cy="5143500"/>
            <a:chOff x="683568" y="0"/>
            <a:chExt cx="6228184" cy="5143500"/>
          </a:xfrm>
        </p:grpSpPr>
        <p:grpSp>
          <p:nvGrpSpPr>
            <p:cNvPr id="3" name="5 - Ομάδα"/>
            <p:cNvGrpSpPr/>
            <p:nvPr/>
          </p:nvGrpSpPr>
          <p:grpSpPr>
            <a:xfrm>
              <a:off x="683568" y="0"/>
              <a:ext cx="6228184" cy="5143500"/>
              <a:chOff x="0" y="0"/>
              <a:chExt cx="6228184" cy="6858000"/>
            </a:xfrm>
            <a:solidFill>
              <a:schemeClr val="accent1">
                <a:lumMod val="75000"/>
              </a:schemeClr>
            </a:solidFill>
            <a:effectLst>
              <a:outerShdw blurRad="50800" dist="76200" dir="2154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3 - Ορθογώνιο"/>
              <p:cNvSpPr/>
              <p:nvPr/>
            </p:nvSpPr>
            <p:spPr>
              <a:xfrm>
                <a:off x="0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" name="4 - Στρογγυλεμένο ορθογώνιο"/>
              <p:cNvSpPr/>
              <p:nvPr/>
            </p:nvSpPr>
            <p:spPr>
              <a:xfrm>
                <a:off x="5364088" y="5733256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b="1" dirty="0" smtClean="0">
                    <a:solidFill>
                      <a:schemeClr val="tx1"/>
                    </a:solidFill>
                    <a:latin typeface="Bebas"/>
                  </a:rPr>
                  <a:t>1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23" name="22 - TextBox"/>
            <p:cNvSpPr txBox="1"/>
            <p:nvPr/>
          </p:nvSpPr>
          <p:spPr>
            <a:xfrm>
              <a:off x="1763688" y="339502"/>
              <a:ext cx="4176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i="1" dirty="0" smtClean="0">
                  <a:latin typeface="Book Antiqua" pitchFamily="18" charset="0"/>
                </a:rPr>
                <a:t>Αρχικά δυο λόγια …</a:t>
              </a:r>
              <a:endParaRPr lang="el-GR" sz="2400" i="1" dirty="0">
                <a:latin typeface="Book Antiqua" pitchFamily="18" charset="0"/>
              </a:endParaRPr>
            </a:p>
          </p:txBody>
        </p:sp>
        <p:sp>
          <p:nvSpPr>
            <p:cNvPr id="24" name="23 - TextBox"/>
            <p:cNvSpPr txBox="1"/>
            <p:nvPr/>
          </p:nvSpPr>
          <p:spPr>
            <a:xfrm>
              <a:off x="1403648" y="1131590"/>
              <a:ext cx="3456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  Η προσομοίωση έγινε στην γλωσσά προγραμματισμού </a:t>
              </a:r>
              <a:r>
                <a:rPr lang="en-US" sz="1200" dirty="0" smtClean="0"/>
                <a:t>Python</a:t>
              </a:r>
              <a:r>
                <a:rPr lang="el-GR" sz="1200" dirty="0" smtClean="0"/>
                <a:t> και στον </a:t>
              </a:r>
              <a:r>
                <a:rPr lang="en-US" sz="1200" dirty="0" smtClean="0"/>
                <a:t> </a:t>
              </a:r>
              <a:r>
                <a:rPr lang="el-GR" sz="1200" dirty="0" smtClean="0"/>
                <a:t>Διερμηνευτή </a:t>
              </a:r>
              <a:r>
                <a:rPr lang="en-US" sz="1200" dirty="0" err="1" smtClean="0"/>
                <a:t>PyCharm</a:t>
              </a:r>
              <a:r>
                <a:rPr lang="el-GR" sz="1200" dirty="0" smtClean="0"/>
                <a:t>.</a:t>
              </a:r>
              <a:endParaRPr lang="el-GR" sz="1200" dirty="0"/>
            </a:p>
          </p:txBody>
        </p:sp>
        <p:pic>
          <p:nvPicPr>
            <p:cNvPr id="28" name="27 - Εικόνα" descr="l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059582"/>
              <a:ext cx="1296144" cy="12961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9" name="28 - Εικόνα" descr="k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5856" y="1851670"/>
              <a:ext cx="1296144" cy="12961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30" name="29 - TextBox"/>
            <p:cNvSpPr txBox="1"/>
            <p:nvPr/>
          </p:nvSpPr>
          <p:spPr>
            <a:xfrm>
              <a:off x="1547664" y="3723878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l-GR" sz="1200" dirty="0" smtClean="0"/>
                <a:t>    Στην παρουσίαση θα γίνει εν συντομία  η θεωρητική ανάλυση της κίνησης και η επεξήγηση του κώδικα </a:t>
              </a:r>
              <a:endParaRPr lang="el-GR" sz="1200" dirty="0"/>
            </a:p>
          </p:txBody>
        </p:sp>
      </p:grpSp>
      <p:grpSp>
        <p:nvGrpSpPr>
          <p:cNvPr id="6" name="58 - Ομάδα"/>
          <p:cNvGrpSpPr/>
          <p:nvPr/>
        </p:nvGrpSpPr>
        <p:grpSpPr>
          <a:xfrm>
            <a:off x="-5293096" y="0"/>
            <a:ext cx="6660232" cy="5143500"/>
            <a:chOff x="0" y="0"/>
            <a:chExt cx="6660232" cy="5143500"/>
          </a:xfrm>
        </p:grpSpPr>
        <p:grpSp>
          <p:nvGrpSpPr>
            <p:cNvPr id="7" name="9 - Ομάδα"/>
            <p:cNvGrpSpPr/>
            <p:nvPr/>
          </p:nvGrpSpPr>
          <p:grpSpPr>
            <a:xfrm>
              <a:off x="395536" y="0"/>
              <a:ext cx="6264696" cy="5143500"/>
              <a:chOff x="-756592" y="0"/>
              <a:chExt cx="6264696" cy="6858000"/>
            </a:xfrm>
            <a:solidFill>
              <a:schemeClr val="accent2">
                <a:lumMod val="7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7 - Ορθογώνιο"/>
              <p:cNvSpPr/>
              <p:nvPr/>
            </p:nvSpPr>
            <p:spPr>
              <a:xfrm>
                <a:off x="-756592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" name="8 - Στρογγυλεμένο ορθογώνιο"/>
              <p:cNvSpPr/>
              <p:nvPr/>
            </p:nvSpPr>
            <p:spPr>
              <a:xfrm>
                <a:off x="4644008" y="4509120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b="1" dirty="0">
                    <a:solidFill>
                      <a:schemeClr val="tx1"/>
                    </a:solidFill>
                    <a:latin typeface="Bebas"/>
                  </a:rPr>
                  <a:t>2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27" name="26 - TextBox"/>
            <p:cNvSpPr txBox="1"/>
            <p:nvPr/>
          </p:nvSpPr>
          <p:spPr>
            <a:xfrm>
              <a:off x="1979712" y="267494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i="1" dirty="0" smtClean="0">
                  <a:latin typeface="Book Antiqua" pitchFamily="18" charset="0"/>
                </a:rPr>
                <a:t>Θεωρητική Ανάλυση </a:t>
              </a:r>
              <a:endParaRPr lang="el-GR" sz="2400" i="1" dirty="0">
                <a:latin typeface="Book Antiqua" pitchFamily="18" charset="0"/>
              </a:endParaRPr>
            </a:p>
          </p:txBody>
        </p:sp>
        <p:sp>
          <p:nvSpPr>
            <p:cNvPr id="31" name="30 - TextBox"/>
            <p:cNvSpPr txBox="1"/>
            <p:nvPr/>
          </p:nvSpPr>
          <p:spPr>
            <a:xfrm>
              <a:off x="1259632" y="843558"/>
              <a:ext cx="4464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 Η κίνηση ενός σωματιδίου περιγράφεται από την εξίσωση κίνησης :</a:t>
              </a:r>
              <a:endParaRPr lang="el-GR" sz="1200" dirty="0"/>
            </a:p>
          </p:txBody>
        </p:sp>
        <p:pic>
          <p:nvPicPr>
            <p:cNvPr id="15376" name="Picture 16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0"/>
              <a:ext cx="2574925" cy="434975"/>
            </a:xfrm>
            <a:prstGeom prst="rect">
              <a:avLst/>
            </a:prstGeom>
            <a:noFill/>
          </p:spPr>
        </p:pic>
        <p:pic>
          <p:nvPicPr>
            <p:cNvPr id="15380" name="Picture 20"/>
            <p:cNvPicPr>
              <a:picLocks noChangeAspect="1" noChangeArrowheads="1"/>
            </p:cNvPicPr>
            <p:nvPr/>
          </p:nvPicPr>
          <p:blipFill>
            <a:blip r:embed="rId6" cstate="print"/>
            <a:srcRect l="3125"/>
            <a:stretch>
              <a:fillRect/>
            </a:stretch>
          </p:blipFill>
          <p:spPr bwMode="auto">
            <a:xfrm>
              <a:off x="2267744" y="1275606"/>
              <a:ext cx="2232248" cy="59421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2" name="51 - TextBox"/>
            <p:cNvSpPr txBox="1"/>
            <p:nvPr/>
          </p:nvSpPr>
          <p:spPr>
            <a:xfrm>
              <a:off x="1403648" y="2211710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Στην συγκεκριμένη περίπτωση έχουμε</a:t>
              </a:r>
              <a:r>
                <a:rPr lang="en-US" sz="1200" dirty="0" smtClean="0"/>
                <a:t>:</a:t>
              </a:r>
              <a:r>
                <a:rPr lang="el-GR" sz="1200" dirty="0" smtClean="0"/>
                <a:t> </a:t>
              </a:r>
              <a:endParaRPr lang="el-GR" sz="1200" dirty="0"/>
            </a:p>
          </p:txBody>
        </p:sp>
        <p:pic>
          <p:nvPicPr>
            <p:cNvPr id="15381" name="Picture 2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79712" y="2715766"/>
              <a:ext cx="2808311" cy="46853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827584" y="3579862"/>
              <a:ext cx="504056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 Το γινόμενο  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qE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 είναι η ηλεκτρική δύναμη που δρα στο σωματίδιο λόγω του ηλεκτρικού πεδίο Ε. </a:t>
              </a:r>
              <a:endParaRPr kumimoji="0" lang="el-GR" sz="12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lang="el-GR" sz="1200" dirty="0" smtClean="0">
                  <a:ea typeface="Times New Roman" pitchFamily="18" charset="0"/>
                  <a:cs typeface="Calibri" pitchFamily="34" charset="0"/>
                </a:rPr>
                <a:t> Τ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ο γινόμενο 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q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( 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v x B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) είναι η μαγνητική δύναμη που δρα στο σωματίδιο λόγω του μαγνητικού πεδίου Β .</a:t>
              </a:r>
              <a:endParaRPr kumimoji="0" lang="el-GR" sz="12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</p:grpSp>
      <p:grpSp>
        <p:nvGrpSpPr>
          <p:cNvPr id="10" name="88 - Ομάδα"/>
          <p:cNvGrpSpPr/>
          <p:nvPr/>
        </p:nvGrpSpPr>
        <p:grpSpPr>
          <a:xfrm>
            <a:off x="-5293096" y="0"/>
            <a:ext cx="6516216" cy="5143500"/>
            <a:chOff x="0" y="0"/>
            <a:chExt cx="6516216" cy="5143500"/>
          </a:xfrm>
        </p:grpSpPr>
        <p:grpSp>
          <p:nvGrpSpPr>
            <p:cNvPr id="11" name="13 - Ομάδα"/>
            <p:cNvGrpSpPr/>
            <p:nvPr/>
          </p:nvGrpSpPr>
          <p:grpSpPr>
            <a:xfrm>
              <a:off x="251520" y="0"/>
              <a:ext cx="6264696" cy="5143500"/>
              <a:chOff x="-612576" y="0"/>
              <a:chExt cx="6264696" cy="6858000"/>
            </a:xfrm>
            <a:solidFill>
              <a:schemeClr val="accent1">
                <a:lumMod val="7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11 - Ορθογώνιο"/>
              <p:cNvSpPr/>
              <p:nvPr/>
            </p:nvSpPr>
            <p:spPr>
              <a:xfrm>
                <a:off x="-612576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3" name="12 - Στρογγυλεμένο ορθογώνιο"/>
              <p:cNvSpPr/>
              <p:nvPr/>
            </p:nvSpPr>
            <p:spPr>
              <a:xfrm>
                <a:off x="4788024" y="3236979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b="1" dirty="0" smtClean="0">
                    <a:solidFill>
                      <a:schemeClr val="tx1"/>
                    </a:solidFill>
                    <a:latin typeface="Bebas"/>
                  </a:rPr>
                  <a:t>3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39" name="38 - TextBox"/>
            <p:cNvSpPr txBox="1"/>
            <p:nvPr/>
          </p:nvSpPr>
          <p:spPr>
            <a:xfrm>
              <a:off x="1619672" y="339502"/>
              <a:ext cx="331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Θεωρητική Ανάλυση </a:t>
              </a:r>
              <a:endParaRPr lang="el-GR" sz="2400" b="1" i="1" dirty="0">
                <a:latin typeface="Book Antiqua" pitchFamily="18" charset="0"/>
              </a:endParaRPr>
            </a:p>
          </p:txBody>
        </p:sp>
        <p:sp>
          <p:nvSpPr>
            <p:cNvPr id="3092" name="Text Box 20"/>
            <p:cNvSpPr txBox="1">
              <a:spLocks noChangeArrowheads="1"/>
            </p:cNvSpPr>
            <p:nvPr/>
          </p:nvSpPr>
          <p:spPr bwMode="auto">
            <a:xfrm>
              <a:off x="4694238" y="542925"/>
              <a:ext cx="4413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3095" name="Rectangle 23"/>
            <p:cNvSpPr>
              <a:spLocks noChangeArrowheads="1"/>
            </p:cNvSpPr>
            <p:nvPr/>
          </p:nvSpPr>
          <p:spPr bwMode="auto">
            <a:xfrm>
              <a:off x="0" y="457200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3097" name="Rectangle 25"/>
            <p:cNvSpPr>
              <a:spLocks noChangeArrowheads="1"/>
            </p:cNvSpPr>
            <p:nvPr/>
          </p:nvSpPr>
          <p:spPr bwMode="auto">
            <a:xfrm>
              <a:off x="1259632" y="987574"/>
              <a:ext cx="17281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1200" b="0" i="0" u="sng" strike="noStrike" cap="none" normalizeH="0" baseline="0" dirty="0" smtClean="0">
                  <a:ln>
                    <a:noFill/>
                  </a:ln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Σχετικά με τις δυνάμεις :</a:t>
              </a:r>
              <a:endParaRPr kumimoji="0" lang="el-GR" sz="1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9" name="Rectangle 27"/>
            <p:cNvSpPr>
              <a:spLocks noChangeArrowheads="1"/>
            </p:cNvSpPr>
            <p:nvPr/>
          </p:nvSpPr>
          <p:spPr bwMode="auto">
            <a:xfrm>
              <a:off x="2339752" y="1419622"/>
              <a:ext cx="338437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Η δύναμη που ασκεί το μαγνητικό πεδίο στο φορτισμένο σωματίδιο , έχει   διεύθυνση κάθετη στο επίπεδο που ορίζουν η ταχύτητα και το μαγνητικό πεδίο και η φορά της είναι ανάλογη του πρόσημου του φορτίου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.</a:t>
              </a:r>
              <a:endParaRPr kumimoji="0" lang="el-GR" sz="1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0" name="Rectangle 28"/>
            <p:cNvSpPr>
              <a:spLocks noChangeArrowheads="1"/>
            </p:cNvSpPr>
            <p:nvPr/>
          </p:nvSpPr>
          <p:spPr bwMode="auto">
            <a:xfrm>
              <a:off x="4459629" y="577950"/>
              <a:ext cx="22474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</a:t>
              </a:r>
              <a:endParaRPr kumimoji="0" lang="el-G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1" name="70 - Ευθύγραμμο βέλος σύνδεσης"/>
            <p:cNvCxnSpPr/>
            <p:nvPr/>
          </p:nvCxnSpPr>
          <p:spPr>
            <a:xfrm flipV="1">
              <a:off x="1475656" y="1419622"/>
              <a:ext cx="0" cy="864096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72 - Ευθύγραμμο βέλος σύνδεσης"/>
            <p:cNvCxnSpPr/>
            <p:nvPr/>
          </p:nvCxnSpPr>
          <p:spPr>
            <a:xfrm>
              <a:off x="1475656" y="2283718"/>
              <a:ext cx="639688" cy="423664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- Ευθύγραμμο βέλος σύνδεσης"/>
            <p:cNvCxnSpPr/>
            <p:nvPr/>
          </p:nvCxnSpPr>
          <p:spPr>
            <a:xfrm flipV="1">
              <a:off x="1475656" y="1923678"/>
              <a:ext cx="576064" cy="364648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80 - TextBox"/>
            <p:cNvSpPr txBox="1"/>
            <p:nvPr/>
          </p:nvSpPr>
          <p:spPr>
            <a:xfrm>
              <a:off x="2123728" y="2643758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</a:t>
              </a:r>
              <a:endParaRPr lang="el-GR" sz="1400" dirty="0"/>
            </a:p>
          </p:txBody>
        </p:sp>
        <p:sp>
          <p:nvSpPr>
            <p:cNvPr id="82" name="81 - TextBox"/>
            <p:cNvSpPr txBox="1"/>
            <p:nvPr/>
          </p:nvSpPr>
          <p:spPr>
            <a:xfrm>
              <a:off x="1979712" y="1923678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 smtClean="0"/>
                <a:t>Β</a:t>
              </a:r>
              <a:endParaRPr lang="el-GR" sz="1400" dirty="0"/>
            </a:p>
          </p:txBody>
        </p:sp>
        <p:sp>
          <p:nvSpPr>
            <p:cNvPr id="83" name="82 - TextBox"/>
            <p:cNvSpPr txBox="1"/>
            <p:nvPr/>
          </p:nvSpPr>
          <p:spPr>
            <a:xfrm>
              <a:off x="1547664" y="1347614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F_</a:t>
              </a:r>
              <a:r>
                <a:rPr lang="en-US" sz="1050" dirty="0" smtClean="0"/>
                <a:t>B</a:t>
              </a:r>
              <a:endParaRPr lang="el-GR" sz="1400" dirty="0"/>
            </a:p>
          </p:txBody>
        </p:sp>
        <p:sp>
          <p:nvSpPr>
            <p:cNvPr id="87" name="86 - TextBox"/>
            <p:cNvSpPr txBox="1"/>
            <p:nvPr/>
          </p:nvSpPr>
          <p:spPr>
            <a:xfrm>
              <a:off x="1043608" y="4011910"/>
              <a:ext cx="4320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    Τα πεδία που προκαλούνται από την κίνηση των σωματιδίων είναι αμελητέα σε σύγκριση με τα εφαρμοσμένα πεδία.</a:t>
              </a:r>
              <a:endParaRPr lang="el-GR" sz="1200" dirty="0"/>
            </a:p>
          </p:txBody>
        </p:sp>
        <p:sp>
          <p:nvSpPr>
            <p:cNvPr id="88" name="87 - TextBox"/>
            <p:cNvSpPr txBox="1"/>
            <p:nvPr/>
          </p:nvSpPr>
          <p:spPr>
            <a:xfrm>
              <a:off x="1115616" y="3651870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u="sng" dirty="0" err="1" smtClean="0"/>
                <a:t>Σημειωση</a:t>
              </a:r>
              <a:r>
                <a:rPr lang="el-GR" sz="1200" u="sng" dirty="0" smtClean="0"/>
                <a:t>:</a:t>
              </a:r>
              <a:endParaRPr lang="el-GR" sz="1200" u="sng" dirty="0"/>
            </a:p>
          </p:txBody>
        </p:sp>
      </p:grpSp>
      <p:grpSp>
        <p:nvGrpSpPr>
          <p:cNvPr id="61" name="60 - Ομάδα"/>
          <p:cNvGrpSpPr/>
          <p:nvPr/>
        </p:nvGrpSpPr>
        <p:grpSpPr>
          <a:xfrm>
            <a:off x="-5221088" y="0"/>
            <a:ext cx="6264696" cy="5143500"/>
            <a:chOff x="0" y="0"/>
            <a:chExt cx="6264696" cy="5143500"/>
          </a:xfrm>
        </p:grpSpPr>
        <p:grpSp>
          <p:nvGrpSpPr>
            <p:cNvPr id="14" name="14 - Ομάδα"/>
            <p:cNvGrpSpPr/>
            <p:nvPr/>
          </p:nvGrpSpPr>
          <p:grpSpPr>
            <a:xfrm>
              <a:off x="0" y="0"/>
              <a:ext cx="6264696" cy="5143500"/>
              <a:chOff x="-612576" y="0"/>
              <a:chExt cx="6264696" cy="6858000"/>
            </a:xfrm>
            <a:solidFill>
              <a:schemeClr val="accent2">
                <a:lumMod val="7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15 - Ορθογώνιο"/>
              <p:cNvSpPr/>
              <p:nvPr/>
            </p:nvSpPr>
            <p:spPr>
              <a:xfrm>
                <a:off x="-612576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7" name="16 - Στρογγυλεμένο ορθογώνιο"/>
              <p:cNvSpPr/>
              <p:nvPr/>
            </p:nvSpPr>
            <p:spPr>
              <a:xfrm>
                <a:off x="4788024" y="1988840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b="1" dirty="0">
                    <a:solidFill>
                      <a:schemeClr val="tx1"/>
                    </a:solidFill>
                    <a:latin typeface="Bebas"/>
                  </a:rPr>
                  <a:t>4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56" name="55 - TextBox"/>
            <p:cNvSpPr txBox="1"/>
            <p:nvPr/>
          </p:nvSpPr>
          <p:spPr>
            <a:xfrm>
              <a:off x="1403648" y="411510"/>
              <a:ext cx="3528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Θεωρητική Ανάλυση</a:t>
              </a:r>
              <a:endParaRPr lang="el-GR" sz="2400" i="1" dirty="0">
                <a:latin typeface="Book Antiqua" pitchFamily="18" charset="0"/>
              </a:endParaRPr>
            </a:p>
          </p:txBody>
        </p:sp>
        <p:sp>
          <p:nvSpPr>
            <p:cNvPr id="57" name="56 - TextBox"/>
            <p:cNvSpPr txBox="1"/>
            <p:nvPr/>
          </p:nvSpPr>
          <p:spPr>
            <a:xfrm>
              <a:off x="1115616" y="1059582"/>
              <a:ext cx="2808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Λύνοντας την εξίσωση :</a:t>
              </a:r>
              <a:endParaRPr lang="el-GR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31640" y="1491630"/>
              <a:ext cx="3456384" cy="4092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9" name="58 - TextBox"/>
            <p:cNvSpPr txBox="1"/>
            <p:nvPr/>
          </p:nvSpPr>
          <p:spPr>
            <a:xfrm>
              <a:off x="467544" y="2355726"/>
              <a:ext cx="5040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Καταλήγουμε στις εξής επιταχύνσεις που δημιουργούνται λόγω των πεδίων :</a:t>
              </a:r>
              <a:endParaRPr lang="el-GR" sz="12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67744" y="2931790"/>
              <a:ext cx="1512168" cy="112511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32240" y="2211710"/>
            <a:ext cx="2072945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5" name="17 - Ομάδα"/>
          <p:cNvGrpSpPr/>
          <p:nvPr/>
        </p:nvGrpSpPr>
        <p:grpSpPr>
          <a:xfrm>
            <a:off x="-5365104" y="0"/>
            <a:ext cx="6264696" cy="5143500"/>
            <a:chOff x="-612576" y="0"/>
            <a:chExt cx="6264696" cy="6858000"/>
          </a:xfrm>
          <a:solidFill>
            <a:schemeClr val="accent1">
              <a:lumMod val="7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18 - Ορθογώνιο"/>
            <p:cNvSpPr/>
            <p:nvPr/>
          </p:nvSpPr>
          <p:spPr>
            <a:xfrm>
              <a:off x="-612576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0" name="19 - Στρογγυλεμένο ορθογώνιο"/>
            <p:cNvSpPr/>
            <p:nvPr/>
          </p:nvSpPr>
          <p:spPr>
            <a:xfrm>
              <a:off x="4788024" y="644691"/>
              <a:ext cx="864096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 smtClean="0">
                  <a:solidFill>
                    <a:schemeClr val="tx1"/>
                  </a:solidFill>
                  <a:latin typeface="Bebas"/>
                </a:rPr>
                <a:t>5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  <p:sp>
        <p:nvSpPr>
          <p:cNvPr id="21" name="20 - TextBox"/>
          <p:cNvSpPr txBox="1"/>
          <p:nvPr/>
        </p:nvSpPr>
        <p:spPr>
          <a:xfrm>
            <a:off x="-4356992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5" name="34 - Ορθογώνιο"/>
          <p:cNvSpPr/>
          <p:nvPr/>
        </p:nvSpPr>
        <p:spPr>
          <a:xfrm>
            <a:off x="6248656" y="339502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i="1" dirty="0" smtClean="0">
                <a:latin typeface="Book Antiqua" pitchFamily="18" charset="0"/>
              </a:rPr>
              <a:t>Φυσική Πλάσματος</a:t>
            </a:r>
            <a:endParaRPr lang="el-GR" sz="2400" i="1" dirty="0">
              <a:latin typeface="Book Antiqua" pitchFamily="18" charset="0"/>
            </a:endParaRPr>
          </a:p>
        </p:txBody>
      </p:sp>
      <p:sp>
        <p:nvSpPr>
          <p:cNvPr id="26" name="25 - TextBox"/>
          <p:cNvSpPr txBox="1"/>
          <p:nvPr/>
        </p:nvSpPr>
        <p:spPr>
          <a:xfrm>
            <a:off x="6228184" y="987574"/>
            <a:ext cx="29158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50" b="1" i="1" u="sng" dirty="0" smtClean="0"/>
              <a:t>Θέμα Εργασίας </a:t>
            </a:r>
            <a:r>
              <a:rPr lang="el-GR" sz="1050" dirty="0" smtClean="0"/>
              <a:t>: Ανάπτυξη κώδικα για την προσομοίωση κίνησης φορτισμένου σωματιδίου σε Ομογενές Μαγνητικό Πεδίο Β(0,0,Β_</a:t>
            </a:r>
            <a:r>
              <a:rPr lang="en-US" sz="1050" dirty="0" smtClean="0"/>
              <a:t>z) </a:t>
            </a:r>
            <a:r>
              <a:rPr lang="el-GR" sz="1050" dirty="0" smtClean="0"/>
              <a:t>και Ηλεκτρικό πεδίο </a:t>
            </a:r>
            <a:r>
              <a:rPr lang="en-US" sz="1050" dirty="0" smtClean="0"/>
              <a:t>E(</a:t>
            </a:r>
            <a:r>
              <a:rPr lang="en-US" sz="1050" dirty="0" err="1" smtClean="0"/>
              <a:t>E_x</a:t>
            </a:r>
            <a:r>
              <a:rPr lang="en-US" sz="1050" dirty="0" smtClean="0"/>
              <a:t> , </a:t>
            </a:r>
            <a:r>
              <a:rPr lang="en-US" sz="1050" dirty="0" err="1" smtClean="0"/>
              <a:t>E_y</a:t>
            </a:r>
            <a:r>
              <a:rPr lang="en-US" sz="1050" dirty="0" smtClean="0"/>
              <a:t>, 0)</a:t>
            </a:r>
            <a:r>
              <a:rPr lang="el-GR" sz="1050" dirty="0" smtClean="0"/>
              <a:t> κάθετα μεταξύ τους .</a:t>
            </a:r>
            <a:endParaRPr lang="el-GR" sz="1050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3469E-6 L 0.57882 2.5346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3469E-6 L 0.57882 2.53469E-6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0 - Ομάδα"/>
          <p:cNvGrpSpPr/>
          <p:nvPr/>
        </p:nvGrpSpPr>
        <p:grpSpPr>
          <a:xfrm>
            <a:off x="-4789040" y="0"/>
            <a:ext cx="6228184" cy="5143500"/>
            <a:chOff x="683568" y="0"/>
            <a:chExt cx="6228184" cy="5143500"/>
          </a:xfrm>
        </p:grpSpPr>
        <p:grpSp>
          <p:nvGrpSpPr>
            <p:cNvPr id="3" name="5 - Ομάδα"/>
            <p:cNvGrpSpPr/>
            <p:nvPr/>
          </p:nvGrpSpPr>
          <p:grpSpPr>
            <a:xfrm>
              <a:off x="683568" y="0"/>
              <a:ext cx="6228184" cy="5143500"/>
              <a:chOff x="0" y="0"/>
              <a:chExt cx="6228184" cy="6858000"/>
            </a:xfrm>
            <a:solidFill>
              <a:schemeClr val="accent1">
                <a:lumMod val="75000"/>
              </a:schemeClr>
            </a:solidFill>
            <a:effectLst>
              <a:outerShdw blurRad="50800" dist="76200" dir="2154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3 - Ορθογώνιο"/>
              <p:cNvSpPr/>
              <p:nvPr/>
            </p:nvSpPr>
            <p:spPr>
              <a:xfrm>
                <a:off x="0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" name="4 - Στρογγυλεμένο ορθογώνιο"/>
              <p:cNvSpPr/>
              <p:nvPr/>
            </p:nvSpPr>
            <p:spPr>
              <a:xfrm>
                <a:off x="5364088" y="5733256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b="1" dirty="0" smtClean="0">
                    <a:solidFill>
                      <a:schemeClr val="tx1"/>
                    </a:solidFill>
                    <a:latin typeface="Bebas"/>
                  </a:rPr>
                  <a:t>1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23" name="22 - TextBox"/>
            <p:cNvSpPr txBox="1"/>
            <p:nvPr/>
          </p:nvSpPr>
          <p:spPr>
            <a:xfrm>
              <a:off x="1763688" y="339502"/>
              <a:ext cx="4176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i="1" dirty="0" smtClean="0">
                  <a:latin typeface="Book Antiqua" pitchFamily="18" charset="0"/>
                </a:rPr>
                <a:t>Αρχικά δυο λόγια …</a:t>
              </a:r>
              <a:endParaRPr lang="el-GR" sz="2400" i="1" dirty="0">
                <a:latin typeface="Book Antiqua" pitchFamily="18" charset="0"/>
              </a:endParaRPr>
            </a:p>
          </p:txBody>
        </p:sp>
        <p:sp>
          <p:nvSpPr>
            <p:cNvPr id="24" name="23 - TextBox"/>
            <p:cNvSpPr txBox="1"/>
            <p:nvPr/>
          </p:nvSpPr>
          <p:spPr>
            <a:xfrm>
              <a:off x="1403648" y="1131590"/>
              <a:ext cx="3456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  Η προσομοίωση έγινε στην γλωσσά προγραμματισμού </a:t>
              </a:r>
              <a:r>
                <a:rPr lang="en-US" sz="1200" dirty="0" smtClean="0"/>
                <a:t>Python</a:t>
              </a:r>
              <a:r>
                <a:rPr lang="el-GR" sz="1200" dirty="0" smtClean="0"/>
                <a:t> και στον </a:t>
              </a:r>
              <a:r>
                <a:rPr lang="en-US" sz="1200" dirty="0" smtClean="0"/>
                <a:t> </a:t>
              </a:r>
              <a:r>
                <a:rPr lang="el-GR" sz="1200" dirty="0" smtClean="0"/>
                <a:t>Διερμηνευτή </a:t>
              </a:r>
              <a:r>
                <a:rPr lang="en-US" sz="1200" dirty="0" err="1" smtClean="0"/>
                <a:t>PyCharm</a:t>
              </a:r>
              <a:r>
                <a:rPr lang="el-GR" sz="1200" dirty="0" smtClean="0"/>
                <a:t>.</a:t>
              </a:r>
              <a:endParaRPr lang="el-GR" sz="1200" dirty="0"/>
            </a:p>
          </p:txBody>
        </p:sp>
        <p:pic>
          <p:nvPicPr>
            <p:cNvPr id="28" name="27 - Εικόνα" descr="l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059582"/>
              <a:ext cx="1296144" cy="12961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9" name="28 - Εικόνα" descr="k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5856" y="1851670"/>
              <a:ext cx="1296144" cy="12961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30" name="29 - TextBox"/>
            <p:cNvSpPr txBox="1"/>
            <p:nvPr/>
          </p:nvSpPr>
          <p:spPr>
            <a:xfrm>
              <a:off x="1547664" y="3723878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l-GR" sz="1200" dirty="0" smtClean="0"/>
                <a:t>    Στην παρουσίαση θα γίνει εν συντομία  η θεωρητική ανάλυση της κίνησης και η επεξήγηση του κώδικα </a:t>
              </a:r>
              <a:endParaRPr lang="el-GR" sz="1200" dirty="0"/>
            </a:p>
          </p:txBody>
        </p:sp>
      </p:grpSp>
      <p:grpSp>
        <p:nvGrpSpPr>
          <p:cNvPr id="6" name="58 - Ομάδα"/>
          <p:cNvGrpSpPr/>
          <p:nvPr/>
        </p:nvGrpSpPr>
        <p:grpSpPr>
          <a:xfrm>
            <a:off x="-5293096" y="0"/>
            <a:ext cx="6660232" cy="5143500"/>
            <a:chOff x="0" y="0"/>
            <a:chExt cx="6660232" cy="5143500"/>
          </a:xfrm>
        </p:grpSpPr>
        <p:grpSp>
          <p:nvGrpSpPr>
            <p:cNvPr id="7" name="9 - Ομάδα"/>
            <p:cNvGrpSpPr/>
            <p:nvPr/>
          </p:nvGrpSpPr>
          <p:grpSpPr>
            <a:xfrm>
              <a:off x="395536" y="0"/>
              <a:ext cx="6264696" cy="5143500"/>
              <a:chOff x="-756592" y="0"/>
              <a:chExt cx="6264696" cy="6858000"/>
            </a:xfrm>
            <a:solidFill>
              <a:schemeClr val="accent2">
                <a:lumMod val="7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7 - Ορθογώνιο"/>
              <p:cNvSpPr/>
              <p:nvPr/>
            </p:nvSpPr>
            <p:spPr>
              <a:xfrm>
                <a:off x="-756592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" name="8 - Στρογγυλεμένο ορθογώνιο"/>
              <p:cNvSpPr/>
              <p:nvPr/>
            </p:nvSpPr>
            <p:spPr>
              <a:xfrm>
                <a:off x="4644008" y="4509120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b="1" dirty="0">
                    <a:solidFill>
                      <a:schemeClr val="tx1"/>
                    </a:solidFill>
                    <a:latin typeface="Bebas"/>
                  </a:rPr>
                  <a:t>2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27" name="26 - TextBox"/>
            <p:cNvSpPr txBox="1"/>
            <p:nvPr/>
          </p:nvSpPr>
          <p:spPr>
            <a:xfrm>
              <a:off x="1979712" y="267494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i="1" dirty="0" smtClean="0">
                  <a:latin typeface="Book Antiqua" pitchFamily="18" charset="0"/>
                </a:rPr>
                <a:t>Θεωρητική Ανάλυση </a:t>
              </a:r>
              <a:endParaRPr lang="el-GR" sz="2400" i="1" dirty="0">
                <a:latin typeface="Book Antiqua" pitchFamily="18" charset="0"/>
              </a:endParaRPr>
            </a:p>
          </p:txBody>
        </p:sp>
        <p:sp>
          <p:nvSpPr>
            <p:cNvPr id="31" name="30 - TextBox"/>
            <p:cNvSpPr txBox="1"/>
            <p:nvPr/>
          </p:nvSpPr>
          <p:spPr>
            <a:xfrm>
              <a:off x="1259632" y="843558"/>
              <a:ext cx="4464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 Η κίνηση ενός σωματιδίου περιγράφεται από την εξίσωση κίνησης :</a:t>
              </a:r>
              <a:endParaRPr lang="el-GR" sz="1200" dirty="0"/>
            </a:p>
          </p:txBody>
        </p:sp>
        <p:pic>
          <p:nvPicPr>
            <p:cNvPr id="15376" name="Picture 16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0"/>
              <a:ext cx="2574925" cy="434975"/>
            </a:xfrm>
            <a:prstGeom prst="rect">
              <a:avLst/>
            </a:prstGeom>
            <a:noFill/>
          </p:spPr>
        </p:pic>
        <p:pic>
          <p:nvPicPr>
            <p:cNvPr id="15380" name="Picture 20"/>
            <p:cNvPicPr>
              <a:picLocks noChangeAspect="1" noChangeArrowheads="1"/>
            </p:cNvPicPr>
            <p:nvPr/>
          </p:nvPicPr>
          <p:blipFill>
            <a:blip r:embed="rId6" cstate="print"/>
            <a:srcRect l="3125"/>
            <a:stretch>
              <a:fillRect/>
            </a:stretch>
          </p:blipFill>
          <p:spPr bwMode="auto">
            <a:xfrm>
              <a:off x="2267744" y="1275606"/>
              <a:ext cx="2232248" cy="59421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2" name="51 - TextBox"/>
            <p:cNvSpPr txBox="1"/>
            <p:nvPr/>
          </p:nvSpPr>
          <p:spPr>
            <a:xfrm>
              <a:off x="1403648" y="2211710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Στην συγκεκριμένη περίπτωση έχουμε</a:t>
              </a:r>
              <a:r>
                <a:rPr lang="en-US" sz="1200" dirty="0" smtClean="0"/>
                <a:t>:</a:t>
              </a:r>
              <a:r>
                <a:rPr lang="el-GR" sz="1200" dirty="0" smtClean="0"/>
                <a:t> </a:t>
              </a:r>
              <a:endParaRPr lang="el-GR" sz="1200" dirty="0"/>
            </a:p>
          </p:txBody>
        </p:sp>
        <p:pic>
          <p:nvPicPr>
            <p:cNvPr id="15381" name="Picture 2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79712" y="2715766"/>
              <a:ext cx="2808311" cy="46853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827584" y="3579862"/>
              <a:ext cx="504056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 Το γινόμενο  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qE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 είναι η ηλεκτρική δύναμη που δρα στο σωματίδιο λόγω του ηλεκτρικού πεδίο Ε. </a:t>
              </a:r>
              <a:endParaRPr kumimoji="0" lang="el-GR" sz="12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lang="el-GR" sz="1200" dirty="0" smtClean="0">
                  <a:ea typeface="Times New Roman" pitchFamily="18" charset="0"/>
                  <a:cs typeface="Calibri" pitchFamily="34" charset="0"/>
                </a:rPr>
                <a:t> Τ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ο γινόμενο 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q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( 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v x B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ea typeface="Times New Roman" pitchFamily="18" charset="0"/>
                  <a:cs typeface="Calibri" pitchFamily="34" charset="0"/>
                </a:rPr>
                <a:t>) είναι η μαγνητική δύναμη που δρα στο σωματίδιο λόγω του μαγνητικού πεδίου Β .</a:t>
              </a:r>
              <a:endParaRPr kumimoji="0" lang="el-GR" sz="12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</p:grpSp>
      <p:grpSp>
        <p:nvGrpSpPr>
          <p:cNvPr id="10" name="88 - Ομάδα"/>
          <p:cNvGrpSpPr/>
          <p:nvPr/>
        </p:nvGrpSpPr>
        <p:grpSpPr>
          <a:xfrm>
            <a:off x="-5293096" y="0"/>
            <a:ext cx="6516216" cy="5143500"/>
            <a:chOff x="0" y="0"/>
            <a:chExt cx="6516216" cy="5143500"/>
          </a:xfrm>
        </p:grpSpPr>
        <p:grpSp>
          <p:nvGrpSpPr>
            <p:cNvPr id="11" name="13 - Ομάδα"/>
            <p:cNvGrpSpPr/>
            <p:nvPr/>
          </p:nvGrpSpPr>
          <p:grpSpPr>
            <a:xfrm>
              <a:off x="251520" y="0"/>
              <a:ext cx="6264696" cy="5143500"/>
              <a:chOff x="-612576" y="0"/>
              <a:chExt cx="6264696" cy="6858000"/>
            </a:xfrm>
            <a:solidFill>
              <a:schemeClr val="accent1">
                <a:lumMod val="7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11 - Ορθογώνιο"/>
              <p:cNvSpPr/>
              <p:nvPr/>
            </p:nvSpPr>
            <p:spPr>
              <a:xfrm>
                <a:off x="-612576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3" name="12 - Στρογγυλεμένο ορθογώνιο"/>
              <p:cNvSpPr/>
              <p:nvPr/>
            </p:nvSpPr>
            <p:spPr>
              <a:xfrm>
                <a:off x="4788024" y="3236979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b="1" dirty="0" smtClean="0">
                    <a:solidFill>
                      <a:schemeClr val="tx1"/>
                    </a:solidFill>
                    <a:latin typeface="Bebas"/>
                  </a:rPr>
                  <a:t>3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39" name="38 - TextBox"/>
            <p:cNvSpPr txBox="1"/>
            <p:nvPr/>
          </p:nvSpPr>
          <p:spPr>
            <a:xfrm>
              <a:off x="1619672" y="339502"/>
              <a:ext cx="331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Θεωρητική Ανάλυση </a:t>
              </a:r>
              <a:endParaRPr lang="el-GR" sz="2400" b="1" i="1" dirty="0">
                <a:latin typeface="Book Antiqua" pitchFamily="18" charset="0"/>
              </a:endParaRPr>
            </a:p>
          </p:txBody>
        </p:sp>
        <p:sp>
          <p:nvSpPr>
            <p:cNvPr id="3092" name="Text Box 20"/>
            <p:cNvSpPr txBox="1">
              <a:spLocks noChangeArrowheads="1"/>
            </p:cNvSpPr>
            <p:nvPr/>
          </p:nvSpPr>
          <p:spPr bwMode="auto">
            <a:xfrm>
              <a:off x="4694238" y="542925"/>
              <a:ext cx="4413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3095" name="Rectangle 23"/>
            <p:cNvSpPr>
              <a:spLocks noChangeArrowheads="1"/>
            </p:cNvSpPr>
            <p:nvPr/>
          </p:nvSpPr>
          <p:spPr bwMode="auto">
            <a:xfrm>
              <a:off x="0" y="457200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3097" name="Rectangle 25"/>
            <p:cNvSpPr>
              <a:spLocks noChangeArrowheads="1"/>
            </p:cNvSpPr>
            <p:nvPr/>
          </p:nvSpPr>
          <p:spPr bwMode="auto">
            <a:xfrm>
              <a:off x="1259632" y="987574"/>
              <a:ext cx="17281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1200" b="0" i="0" u="sng" strike="noStrike" cap="none" normalizeH="0" baseline="0" dirty="0" smtClean="0">
                  <a:ln>
                    <a:noFill/>
                  </a:ln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Σχετικά με τις δυνάμεις :</a:t>
              </a:r>
              <a:endParaRPr kumimoji="0" lang="el-GR" sz="1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9" name="Rectangle 27"/>
            <p:cNvSpPr>
              <a:spLocks noChangeArrowheads="1"/>
            </p:cNvSpPr>
            <p:nvPr/>
          </p:nvSpPr>
          <p:spPr bwMode="auto">
            <a:xfrm>
              <a:off x="2339752" y="1419622"/>
              <a:ext cx="338437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Η δύναμη που ασκεί το μαγνητικό πεδίο στο φορτισμένο σωματίδιο , έχει   διεύθυνση κάθετη στο επίπεδο που ορίζουν η ταχύτητα και το μαγνητικό πεδίο και η φορά της είναι ανάλογη του πρόσημου του φορτίου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.</a:t>
              </a:r>
              <a:endParaRPr kumimoji="0" lang="el-GR" sz="1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0" name="Rectangle 28"/>
            <p:cNvSpPr>
              <a:spLocks noChangeArrowheads="1"/>
            </p:cNvSpPr>
            <p:nvPr/>
          </p:nvSpPr>
          <p:spPr bwMode="auto">
            <a:xfrm>
              <a:off x="4459629" y="577950"/>
              <a:ext cx="22474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</a:t>
              </a:r>
              <a:endParaRPr kumimoji="0" lang="el-G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1" name="70 - Ευθύγραμμο βέλος σύνδεσης"/>
            <p:cNvCxnSpPr/>
            <p:nvPr/>
          </p:nvCxnSpPr>
          <p:spPr>
            <a:xfrm flipV="1">
              <a:off x="1475656" y="1419622"/>
              <a:ext cx="0" cy="864096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72 - Ευθύγραμμο βέλος σύνδεσης"/>
            <p:cNvCxnSpPr/>
            <p:nvPr/>
          </p:nvCxnSpPr>
          <p:spPr>
            <a:xfrm>
              <a:off x="1475656" y="2283718"/>
              <a:ext cx="639688" cy="423664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- Ευθύγραμμο βέλος σύνδεσης"/>
            <p:cNvCxnSpPr/>
            <p:nvPr/>
          </p:nvCxnSpPr>
          <p:spPr>
            <a:xfrm flipV="1">
              <a:off x="1475656" y="1923678"/>
              <a:ext cx="576064" cy="364648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80 - TextBox"/>
            <p:cNvSpPr txBox="1"/>
            <p:nvPr/>
          </p:nvSpPr>
          <p:spPr>
            <a:xfrm>
              <a:off x="2123728" y="2643758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</a:t>
              </a:r>
              <a:endParaRPr lang="el-GR" sz="1400" dirty="0"/>
            </a:p>
          </p:txBody>
        </p:sp>
        <p:sp>
          <p:nvSpPr>
            <p:cNvPr id="82" name="81 - TextBox"/>
            <p:cNvSpPr txBox="1"/>
            <p:nvPr/>
          </p:nvSpPr>
          <p:spPr>
            <a:xfrm>
              <a:off x="1979712" y="1923678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 smtClean="0"/>
                <a:t>Β</a:t>
              </a:r>
              <a:endParaRPr lang="el-GR" sz="1400" dirty="0"/>
            </a:p>
          </p:txBody>
        </p:sp>
        <p:sp>
          <p:nvSpPr>
            <p:cNvPr id="83" name="82 - TextBox"/>
            <p:cNvSpPr txBox="1"/>
            <p:nvPr/>
          </p:nvSpPr>
          <p:spPr>
            <a:xfrm>
              <a:off x="1547664" y="1347614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F_</a:t>
              </a:r>
              <a:r>
                <a:rPr lang="en-US" sz="1050" dirty="0" smtClean="0"/>
                <a:t>B</a:t>
              </a:r>
              <a:endParaRPr lang="el-GR" sz="1400" dirty="0"/>
            </a:p>
          </p:txBody>
        </p:sp>
        <p:sp>
          <p:nvSpPr>
            <p:cNvPr id="87" name="86 - TextBox"/>
            <p:cNvSpPr txBox="1"/>
            <p:nvPr/>
          </p:nvSpPr>
          <p:spPr>
            <a:xfrm>
              <a:off x="1043608" y="4011910"/>
              <a:ext cx="4320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    Τα πεδία που προκαλούνται από την κίνηση των σωματιδίων είναι αμελητέα σε σύγκριση με τα εφαρμοσμένα πεδία.</a:t>
              </a:r>
              <a:endParaRPr lang="el-GR" sz="1200" dirty="0"/>
            </a:p>
          </p:txBody>
        </p:sp>
        <p:sp>
          <p:nvSpPr>
            <p:cNvPr id="88" name="87 - TextBox"/>
            <p:cNvSpPr txBox="1"/>
            <p:nvPr/>
          </p:nvSpPr>
          <p:spPr>
            <a:xfrm>
              <a:off x="1115616" y="3651870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u="sng" dirty="0" err="1" smtClean="0"/>
                <a:t>Σημειωση</a:t>
              </a:r>
              <a:r>
                <a:rPr lang="el-GR" sz="1200" u="sng" dirty="0" smtClean="0"/>
                <a:t>:</a:t>
              </a:r>
              <a:endParaRPr lang="el-GR" sz="1200" u="sng" dirty="0"/>
            </a:p>
          </p:txBody>
        </p:sp>
      </p:grpSp>
      <p:grpSp>
        <p:nvGrpSpPr>
          <p:cNvPr id="14" name="60 - Ομάδα"/>
          <p:cNvGrpSpPr/>
          <p:nvPr/>
        </p:nvGrpSpPr>
        <p:grpSpPr>
          <a:xfrm>
            <a:off x="-5221088" y="0"/>
            <a:ext cx="6264696" cy="5143500"/>
            <a:chOff x="0" y="0"/>
            <a:chExt cx="6264696" cy="5143500"/>
          </a:xfrm>
        </p:grpSpPr>
        <p:grpSp>
          <p:nvGrpSpPr>
            <p:cNvPr id="15" name="14 - Ομάδα"/>
            <p:cNvGrpSpPr/>
            <p:nvPr/>
          </p:nvGrpSpPr>
          <p:grpSpPr>
            <a:xfrm>
              <a:off x="0" y="0"/>
              <a:ext cx="6264696" cy="5143500"/>
              <a:chOff x="-612576" y="0"/>
              <a:chExt cx="6264696" cy="6858000"/>
            </a:xfrm>
            <a:solidFill>
              <a:schemeClr val="accent2">
                <a:lumMod val="7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15 - Ορθογώνιο"/>
              <p:cNvSpPr/>
              <p:nvPr/>
            </p:nvSpPr>
            <p:spPr>
              <a:xfrm>
                <a:off x="-612576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7" name="16 - Στρογγυλεμένο ορθογώνιο"/>
              <p:cNvSpPr/>
              <p:nvPr/>
            </p:nvSpPr>
            <p:spPr>
              <a:xfrm>
                <a:off x="4788024" y="1988840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b="1" dirty="0">
                    <a:solidFill>
                      <a:schemeClr val="tx1"/>
                    </a:solidFill>
                    <a:latin typeface="Bebas"/>
                  </a:rPr>
                  <a:t>4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56" name="55 - TextBox"/>
            <p:cNvSpPr txBox="1"/>
            <p:nvPr/>
          </p:nvSpPr>
          <p:spPr>
            <a:xfrm>
              <a:off x="1403648" y="411510"/>
              <a:ext cx="3528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Θεωρητική Ανάλυση</a:t>
              </a:r>
              <a:endParaRPr lang="el-GR" sz="2400" i="1" dirty="0">
                <a:latin typeface="Book Antiqua" pitchFamily="18" charset="0"/>
              </a:endParaRPr>
            </a:p>
          </p:txBody>
        </p:sp>
        <p:sp>
          <p:nvSpPr>
            <p:cNvPr id="57" name="56 - TextBox"/>
            <p:cNvSpPr txBox="1"/>
            <p:nvPr/>
          </p:nvSpPr>
          <p:spPr>
            <a:xfrm>
              <a:off x="1115616" y="1059582"/>
              <a:ext cx="2808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Λύνοντας την εξίσωση :</a:t>
              </a:r>
              <a:endParaRPr lang="el-GR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31640" y="1491630"/>
              <a:ext cx="3456384" cy="4092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9" name="58 - TextBox"/>
            <p:cNvSpPr txBox="1"/>
            <p:nvPr/>
          </p:nvSpPr>
          <p:spPr>
            <a:xfrm>
              <a:off x="467544" y="2355726"/>
              <a:ext cx="5040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 smtClean="0"/>
                <a:t>Καταλήγουμε στις εξής επιταχύνσεις που δημιουργούνται λόγω των πεδίων :</a:t>
              </a:r>
              <a:endParaRPr lang="el-GR" sz="12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67744" y="2931790"/>
              <a:ext cx="1512168" cy="112511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32240" y="2211710"/>
            <a:ext cx="2072945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20 - TextBox"/>
          <p:cNvSpPr txBox="1"/>
          <p:nvPr/>
        </p:nvSpPr>
        <p:spPr>
          <a:xfrm>
            <a:off x="-4356992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5" name="34 - Ορθογώνιο"/>
          <p:cNvSpPr/>
          <p:nvPr/>
        </p:nvSpPr>
        <p:spPr>
          <a:xfrm>
            <a:off x="6248656" y="339502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i="1" dirty="0" smtClean="0">
                <a:latin typeface="Book Antiqua" pitchFamily="18" charset="0"/>
              </a:rPr>
              <a:t>Φυσική Πλάσματος</a:t>
            </a:r>
            <a:endParaRPr lang="el-GR" sz="2400" i="1" dirty="0">
              <a:latin typeface="Book Antiqua" pitchFamily="18" charset="0"/>
            </a:endParaRPr>
          </a:p>
        </p:txBody>
      </p:sp>
      <p:sp>
        <p:nvSpPr>
          <p:cNvPr id="26" name="25 - TextBox"/>
          <p:cNvSpPr txBox="1"/>
          <p:nvPr/>
        </p:nvSpPr>
        <p:spPr>
          <a:xfrm>
            <a:off x="6228184" y="987574"/>
            <a:ext cx="29158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50" b="1" i="1" u="sng" dirty="0" smtClean="0"/>
              <a:t>Θέμα Εργασίας </a:t>
            </a:r>
            <a:r>
              <a:rPr lang="el-GR" sz="1050" dirty="0" smtClean="0"/>
              <a:t>: Ανάπτυξη κώδικα για την προσομοίωση κίνησης φορτισμένου σωματιδίου σε Ομογενές Μαγνητικό Πεδίο Β(0,0,Β_</a:t>
            </a:r>
            <a:r>
              <a:rPr lang="en-US" sz="1050" dirty="0" smtClean="0"/>
              <a:t>z) </a:t>
            </a:r>
            <a:r>
              <a:rPr lang="el-GR" sz="1050" dirty="0" smtClean="0"/>
              <a:t>και Ηλεκτρικό πεδίο </a:t>
            </a:r>
            <a:r>
              <a:rPr lang="en-US" sz="1050" dirty="0" smtClean="0"/>
              <a:t>E(</a:t>
            </a:r>
            <a:r>
              <a:rPr lang="en-US" sz="1050" dirty="0" err="1" smtClean="0"/>
              <a:t>E_x</a:t>
            </a:r>
            <a:r>
              <a:rPr lang="en-US" sz="1050" dirty="0" smtClean="0"/>
              <a:t> , </a:t>
            </a:r>
            <a:r>
              <a:rPr lang="en-US" sz="1050" dirty="0" err="1" smtClean="0"/>
              <a:t>E_y</a:t>
            </a:r>
            <a:r>
              <a:rPr lang="en-US" sz="1050" dirty="0" smtClean="0"/>
              <a:t>, 0)</a:t>
            </a:r>
            <a:r>
              <a:rPr lang="el-GR" sz="1050" dirty="0" smtClean="0"/>
              <a:t> κάθετα μεταξύ τους .</a:t>
            </a:r>
            <a:endParaRPr lang="el-GR" sz="1050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0" name="69 - Ομάδα"/>
          <p:cNvGrpSpPr/>
          <p:nvPr/>
        </p:nvGrpSpPr>
        <p:grpSpPr>
          <a:xfrm>
            <a:off x="-5365104" y="0"/>
            <a:ext cx="6264696" cy="5143500"/>
            <a:chOff x="-108520" y="0"/>
            <a:chExt cx="6264696" cy="5143500"/>
          </a:xfrm>
        </p:grpSpPr>
        <p:grpSp>
          <p:nvGrpSpPr>
            <p:cNvPr id="18" name="17 - Ομάδα"/>
            <p:cNvGrpSpPr/>
            <p:nvPr/>
          </p:nvGrpSpPr>
          <p:grpSpPr>
            <a:xfrm>
              <a:off x="-108520" y="0"/>
              <a:ext cx="6264696" cy="5143500"/>
              <a:chOff x="-612576" y="0"/>
              <a:chExt cx="6264696" cy="6858000"/>
            </a:xfrm>
            <a:solidFill>
              <a:schemeClr val="accent1">
                <a:lumMod val="7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18 - Ορθογώνιο"/>
              <p:cNvSpPr/>
              <p:nvPr/>
            </p:nvSpPr>
            <p:spPr>
              <a:xfrm>
                <a:off x="-612576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0" name="19 - Στρογγυλεμένο ορθογώνιο"/>
              <p:cNvSpPr/>
              <p:nvPr/>
            </p:nvSpPr>
            <p:spPr>
              <a:xfrm>
                <a:off x="4788024" y="644691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b="1" dirty="0" smtClean="0">
                    <a:solidFill>
                      <a:schemeClr val="tx1"/>
                    </a:solidFill>
                    <a:latin typeface="Bebas"/>
                  </a:rPr>
                  <a:t>5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62" name="61 - Ορθογώνιο"/>
            <p:cNvSpPr/>
            <p:nvPr/>
          </p:nvSpPr>
          <p:spPr>
            <a:xfrm>
              <a:off x="1043608" y="411510"/>
              <a:ext cx="30748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Θεωρητική Ανάλυση</a:t>
              </a:r>
              <a:endParaRPr lang="el-GR" sz="2400" i="1" dirty="0">
                <a:latin typeface="Book Antiqua" pitchFamily="18" charset="0"/>
              </a:endParaRPr>
            </a:p>
          </p:txBody>
        </p:sp>
        <p:pic>
          <p:nvPicPr>
            <p:cNvPr id="68" name="67 - Εικόνα"/>
            <p:cNvPicPr/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275856" y="1779662"/>
              <a:ext cx="1944216" cy="194421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4" name="63 - TextBox"/>
            <p:cNvSpPr txBox="1"/>
            <p:nvPr/>
          </p:nvSpPr>
          <p:spPr>
            <a:xfrm>
              <a:off x="467544" y="1419622"/>
              <a:ext cx="266429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l-GR" sz="1200" dirty="0" smtClean="0"/>
                <a:t>      Λόγω των δυνάμεων που δρουν πάνω στο φορτισμένο σωματίδιο από τα πεδία ,το σωματίδιο αποκτά μια συνιστώσα ταχύτητα που αν την αναλύσουμε  στους άξονες </a:t>
              </a:r>
              <a:r>
                <a:rPr lang="en-US" sz="1200" dirty="0" smtClean="0"/>
                <a:t>X</a:t>
              </a:r>
              <a:r>
                <a:rPr lang="el-GR" sz="1200" dirty="0" smtClean="0"/>
                <a:t>/</a:t>
              </a:r>
              <a:r>
                <a:rPr lang="en-US" sz="1200" dirty="0" smtClean="0"/>
                <a:t>Y</a:t>
              </a:r>
              <a:r>
                <a:rPr lang="el-GR" sz="1200" dirty="0" smtClean="0"/>
                <a:t> θα διαπιστώσουμε ότι εξαιτίας της ταχύτητας (του άξονα Υ που είναι παράλληλη με το Β) το φορτισμένο σωματίδιο θα εκτελέσει Ευθύγραμμη Ομαλή Κίνηση και εξαιτίας της ταχύτητας (του άξονα Χ που είναι κάθετη με το Β) θα εκτελέσει Ομαλή Κυκλική Κίνηση. Δηλαδή το σωματίδιο θα εκτελέσει δυο κινήσεις και ταυτόχρονα.</a:t>
              </a:r>
              <a:endParaRPr lang="el-GR" sz="12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3469E-6 L 0.57865 2.5346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3469E-6 L 0.57865 2.53469E-6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2211710"/>
            <a:ext cx="2072945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34 - Ορθογώνιο"/>
          <p:cNvSpPr/>
          <p:nvPr/>
        </p:nvSpPr>
        <p:spPr>
          <a:xfrm>
            <a:off x="6248656" y="339502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i="1" dirty="0" smtClean="0">
                <a:latin typeface="Book Antiqua" pitchFamily="18" charset="0"/>
              </a:rPr>
              <a:t>Φυσική Πλάσματος</a:t>
            </a:r>
            <a:endParaRPr lang="el-GR" sz="2400" i="1" dirty="0">
              <a:latin typeface="Book Antiqua" pitchFamily="18" charset="0"/>
            </a:endParaRPr>
          </a:p>
        </p:txBody>
      </p:sp>
      <p:sp>
        <p:nvSpPr>
          <p:cNvPr id="26" name="25 - TextBox"/>
          <p:cNvSpPr txBox="1"/>
          <p:nvPr/>
        </p:nvSpPr>
        <p:spPr>
          <a:xfrm>
            <a:off x="6228184" y="987574"/>
            <a:ext cx="29158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50" b="1" i="1" u="sng" dirty="0" smtClean="0"/>
              <a:t>Θέμα Εργασίας </a:t>
            </a:r>
            <a:r>
              <a:rPr lang="el-GR" sz="1050" dirty="0" smtClean="0"/>
              <a:t>: Ανάπτυξη κώδικα για την προσομοίωση κίνησης φορτισμένου σωματιδίου σε Ομογενές Μαγνητικό Πεδίο Β(0,0,Β_</a:t>
            </a:r>
            <a:r>
              <a:rPr lang="en-US" sz="1050" dirty="0" smtClean="0"/>
              <a:t>z) </a:t>
            </a:r>
            <a:r>
              <a:rPr lang="el-GR" sz="1050" dirty="0" smtClean="0"/>
              <a:t>και Ηλεκτρικό πεδίο </a:t>
            </a:r>
            <a:r>
              <a:rPr lang="en-US" sz="1050" dirty="0" smtClean="0"/>
              <a:t>E(</a:t>
            </a:r>
            <a:r>
              <a:rPr lang="en-US" sz="1050" dirty="0" err="1" smtClean="0"/>
              <a:t>E_x</a:t>
            </a:r>
            <a:r>
              <a:rPr lang="en-US" sz="1050" dirty="0" smtClean="0"/>
              <a:t> , </a:t>
            </a:r>
            <a:r>
              <a:rPr lang="en-US" sz="1050" dirty="0" err="1" smtClean="0"/>
              <a:t>E_y</a:t>
            </a:r>
            <a:r>
              <a:rPr lang="en-US" sz="1050" dirty="0" smtClean="0"/>
              <a:t>, 0)</a:t>
            </a:r>
            <a:r>
              <a:rPr lang="el-GR" sz="1050" dirty="0" smtClean="0"/>
              <a:t> κάθετα μεταξύ τους .</a:t>
            </a:r>
            <a:endParaRPr lang="el-GR" sz="1050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45 - Ομάδα"/>
          <p:cNvGrpSpPr/>
          <p:nvPr/>
        </p:nvGrpSpPr>
        <p:grpSpPr>
          <a:xfrm>
            <a:off x="-4717032" y="0"/>
            <a:ext cx="6228184" cy="5143500"/>
            <a:chOff x="683568" y="0"/>
            <a:chExt cx="6228184" cy="5143500"/>
          </a:xfrm>
          <a:solidFill>
            <a:schemeClr val="accent3">
              <a:lumMod val="50000"/>
            </a:schemeClr>
          </a:solidFill>
        </p:grpSpPr>
        <p:grpSp>
          <p:nvGrpSpPr>
            <p:cNvPr id="47" name="42 - Ομάδα"/>
            <p:cNvGrpSpPr/>
            <p:nvPr/>
          </p:nvGrpSpPr>
          <p:grpSpPr>
            <a:xfrm>
              <a:off x="683568" y="0"/>
              <a:ext cx="6228184" cy="5143500"/>
              <a:chOff x="539552" y="0"/>
              <a:chExt cx="6228184" cy="5143500"/>
            </a:xfrm>
            <a:grpFill/>
          </p:grpSpPr>
          <p:grpSp>
            <p:nvGrpSpPr>
              <p:cNvPr id="49" name="40 - Ομάδα"/>
              <p:cNvGrpSpPr/>
              <p:nvPr/>
            </p:nvGrpSpPr>
            <p:grpSpPr>
              <a:xfrm>
                <a:off x="539552" y="0"/>
                <a:ext cx="6228184" cy="5143500"/>
                <a:chOff x="539552" y="0"/>
                <a:chExt cx="6228184" cy="5143500"/>
              </a:xfrm>
              <a:grpFill/>
            </p:grpSpPr>
            <p:grpSp>
              <p:nvGrpSpPr>
                <p:cNvPr id="53" name="5 - Ομάδα"/>
                <p:cNvGrpSpPr/>
                <p:nvPr/>
              </p:nvGrpSpPr>
              <p:grpSpPr>
                <a:xfrm>
                  <a:off x="539552" y="0"/>
                  <a:ext cx="6228184" cy="5143500"/>
                  <a:chOff x="0" y="0"/>
                  <a:chExt cx="6228184" cy="6858000"/>
                </a:xfrm>
                <a:grpFill/>
                <a:effectLst>
                  <a:outerShdw blurRad="50800" dist="76200" dir="2154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5" name="54 - Ορθογώνιο"/>
                  <p:cNvSpPr/>
                  <p:nvPr/>
                </p:nvSpPr>
                <p:spPr>
                  <a:xfrm>
                    <a:off x="0" y="0"/>
                    <a:ext cx="55801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56" name="4 - Στρογγυλεμένο ορθογώνιο"/>
                  <p:cNvSpPr/>
                  <p:nvPr/>
                </p:nvSpPr>
                <p:spPr>
                  <a:xfrm>
                    <a:off x="5364088" y="5733256"/>
                    <a:ext cx="864096" cy="1124744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sz="5000" b="1" dirty="0" smtClean="0">
                        <a:solidFill>
                          <a:schemeClr val="tx1"/>
                        </a:solidFill>
                        <a:latin typeface="Bebas"/>
                      </a:rPr>
                      <a:t>6</a:t>
                    </a:r>
                    <a:endParaRPr lang="el-GR" sz="5000" b="1" dirty="0">
                      <a:solidFill>
                        <a:schemeClr val="tx1"/>
                      </a:solidFill>
                      <a:latin typeface="Bebas"/>
                    </a:endParaRPr>
                  </a:p>
                </p:txBody>
              </p:sp>
            </p:grpSp>
            <p:sp>
              <p:nvSpPr>
                <p:cNvPr id="54" name="53 - TextBox"/>
                <p:cNvSpPr txBox="1"/>
                <p:nvPr/>
              </p:nvSpPr>
              <p:spPr>
                <a:xfrm>
                  <a:off x="1691680" y="339502"/>
                  <a:ext cx="3960440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400" b="1" i="1" dirty="0" smtClean="0">
                      <a:latin typeface="Book Antiqua" pitchFamily="18" charset="0"/>
                    </a:rPr>
                    <a:t>Συλλογισμός του Κώδικα</a:t>
                  </a:r>
                  <a:endParaRPr lang="el-GR" sz="2400" i="1" dirty="0">
                    <a:latin typeface="Book Antiqua" pitchFamily="18" charset="0"/>
                  </a:endParaRPr>
                </a:p>
              </p:txBody>
            </p:sp>
          </p:grpSp>
          <p:sp>
            <p:nvSpPr>
              <p:cNvPr id="50" name="49 - TextBox"/>
              <p:cNvSpPr txBox="1"/>
              <p:nvPr/>
            </p:nvSpPr>
            <p:spPr>
              <a:xfrm>
                <a:off x="1475656" y="1059582"/>
                <a:ext cx="432048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    </a:t>
                </a:r>
                <a:r>
                  <a:rPr lang="el-GR" sz="1200" dirty="0" smtClean="0"/>
                  <a:t>Η προσομοίωση της κίνησης θα μπορούσε να γίνει με γραφικό τρόπο   </a:t>
                </a:r>
                <a:endParaRPr lang="el-GR" sz="1200" dirty="0"/>
              </a:p>
            </p:txBody>
          </p:sp>
          <p:pic>
            <p:nvPicPr>
              <p:cNvPr id="51" name="Picture 4" descr="Czy można spowolnić fotony? - Medianauka.pl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91880" y="1779662"/>
                <a:ext cx="2474640" cy="1472411"/>
              </a:xfrm>
              <a:prstGeom prst="roundRect">
                <a:avLst>
                  <a:gd name="adj" fmla="val 8594"/>
                </a:avLst>
              </a:prstGeom>
              <a:grpFill/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52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91680" y="2211710"/>
                <a:ext cx="2088232" cy="1732581"/>
              </a:xfrm>
              <a:prstGeom prst="roundRect">
                <a:avLst>
                  <a:gd name="adj" fmla="val 8594"/>
                </a:avLst>
              </a:prstGeom>
              <a:grpFill/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48" name="47 - TextBox"/>
            <p:cNvSpPr txBox="1"/>
            <p:nvPr/>
          </p:nvSpPr>
          <p:spPr>
            <a:xfrm>
              <a:off x="1835696" y="4371950"/>
              <a:ext cx="417646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/>
                <a:t>   </a:t>
              </a:r>
              <a:r>
                <a:rPr lang="el-GR" sz="1200" dirty="0" smtClean="0"/>
                <a:t>Η προσομοίωση μπορεί να γίνει σε διάφορες γλώσσες προγραμματισμού (</a:t>
              </a:r>
              <a:r>
                <a:rPr lang="en-US" sz="1200" dirty="0" smtClean="0"/>
                <a:t>C ,  C++ , Java , Python , MATLAB</a:t>
              </a:r>
              <a:r>
                <a:rPr lang="el-GR" sz="1200" dirty="0" smtClean="0"/>
                <a:t>,</a:t>
              </a:r>
              <a:r>
                <a:rPr lang="en-US" sz="1200" dirty="0" smtClean="0"/>
                <a:t> Scratch)</a:t>
              </a:r>
              <a:endParaRPr lang="el-GR" sz="1200" dirty="0"/>
            </a:p>
          </p:txBody>
        </p:sp>
      </p:grpSp>
      <p:grpSp>
        <p:nvGrpSpPr>
          <p:cNvPr id="57" name="56 - Ομάδα"/>
          <p:cNvGrpSpPr/>
          <p:nvPr/>
        </p:nvGrpSpPr>
        <p:grpSpPr>
          <a:xfrm>
            <a:off x="-4861048" y="-144463"/>
            <a:ext cx="6264696" cy="5287963"/>
            <a:chOff x="143000" y="-144463"/>
            <a:chExt cx="6264696" cy="5287963"/>
          </a:xfrm>
        </p:grpSpPr>
        <p:grpSp>
          <p:nvGrpSpPr>
            <p:cNvPr id="58" name="9 - Ομάδα"/>
            <p:cNvGrpSpPr/>
            <p:nvPr/>
          </p:nvGrpSpPr>
          <p:grpSpPr>
            <a:xfrm>
              <a:off x="143000" y="0"/>
              <a:ext cx="6264696" cy="5143500"/>
              <a:chOff x="-756592" y="0"/>
              <a:chExt cx="6264696" cy="6858000"/>
            </a:xfrm>
            <a:solidFill>
              <a:schemeClr val="accent4">
                <a:lumMod val="7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64 - Ορθογώνιο"/>
              <p:cNvSpPr/>
              <p:nvPr/>
            </p:nvSpPr>
            <p:spPr>
              <a:xfrm>
                <a:off x="-756592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6" name="8 - Στρογγυλεμένο ορθογώνιο"/>
              <p:cNvSpPr/>
              <p:nvPr/>
            </p:nvSpPr>
            <p:spPr>
              <a:xfrm>
                <a:off x="4644008" y="4509120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5000" b="1" dirty="0">
                    <a:solidFill>
                      <a:schemeClr val="tx1"/>
                    </a:solidFill>
                    <a:latin typeface="Bebas"/>
                  </a:rPr>
                  <a:t>7</a:t>
                </a:r>
              </a:p>
            </p:txBody>
          </p:sp>
        </p:grpSp>
        <p:sp>
          <p:nvSpPr>
            <p:cNvPr id="59" name="AutoShape 2" descr="Πλανητικό μοντέλο ατόμου με πυρήνα και ηλεκτρόνια Διάνυσμα από ©newb1  444883640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60" name="59 - TextBox"/>
            <p:cNvSpPr txBox="1"/>
            <p:nvPr/>
          </p:nvSpPr>
          <p:spPr>
            <a:xfrm>
              <a:off x="1475656" y="411510"/>
              <a:ext cx="3744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Συλλογισμός του Κώδικα</a:t>
              </a:r>
              <a:endParaRPr lang="el-GR" sz="2400" b="1" i="1" dirty="0">
                <a:latin typeface="Book Antiqua" pitchFamily="18" charset="0"/>
              </a:endParaRPr>
            </a:p>
          </p:txBody>
        </p:sp>
        <p:sp>
          <p:nvSpPr>
            <p:cNvPr id="61" name="60 - TextBox"/>
            <p:cNvSpPr txBox="1"/>
            <p:nvPr/>
          </p:nvSpPr>
          <p:spPr>
            <a:xfrm>
              <a:off x="1547664" y="1131590"/>
              <a:ext cx="38164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l-GR" sz="1200" dirty="0" smtClean="0"/>
                <a:t>  Δημιουργία  τρισδιάστατου χώρου</a:t>
              </a:r>
            </a:p>
            <a:p>
              <a:pPr>
                <a:buFont typeface="Arial" pitchFamily="34" charset="0"/>
                <a:buChar char="•"/>
              </a:pPr>
              <a:r>
                <a:rPr lang="el-GR" sz="1200" dirty="0" smtClean="0"/>
                <a:t>  Ορισμός χρονικού διαστήματος  </a:t>
              </a:r>
            </a:p>
            <a:p>
              <a:pPr>
                <a:buFont typeface="Arial" pitchFamily="34" charset="0"/>
                <a:buChar char="•"/>
              </a:pPr>
              <a:r>
                <a:rPr lang="el-GR" sz="1200" dirty="0" smtClean="0"/>
                <a:t>  Μέθοδος </a:t>
              </a:r>
              <a:r>
                <a:rPr lang="en-US" sz="1200" dirty="0" smtClean="0"/>
                <a:t>Euler (</a:t>
              </a:r>
              <a:r>
                <a:rPr lang="el-GR" sz="1200" dirty="0" smtClean="0"/>
                <a:t>που μας επιτρέπει την επίλυση διαφορικών εξισώσεων πρώτης τάξης με μια δεδομένη αρχική τιμή )</a:t>
              </a:r>
            </a:p>
          </p:txBody>
        </p:sp>
        <p:sp>
          <p:nvSpPr>
            <p:cNvPr id="62" name="61 - TextBox"/>
            <p:cNvSpPr txBox="1"/>
            <p:nvPr/>
          </p:nvSpPr>
          <p:spPr>
            <a:xfrm>
              <a:off x="1403648" y="4011910"/>
              <a:ext cx="3960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l-GR" sz="1200" dirty="0" smtClean="0"/>
                <a:t>     Στην περίπτωση μας θεωρούμε αρχική συντεταγμένη το κέντρο των αξόνων και αρχική ταχύτητα (2*10^5 , 2*10^5 , 2*10^5 ) </a:t>
              </a:r>
              <a:r>
                <a:rPr lang="en-US" sz="1200" dirty="0" smtClean="0"/>
                <a:t>m/s</a:t>
              </a:r>
              <a:endParaRPr lang="el-GR" sz="1200" dirty="0"/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47664" y="2355726"/>
              <a:ext cx="1440160" cy="1329820"/>
            </a:xfrm>
            <a:prstGeom prst="roundRect">
              <a:avLst>
                <a:gd name="adj" fmla="val 17585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64" name="Picture 4" descr="How to do Euler's Method? (Simply Explained in 4 Powerful Examples)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347864" y="2427734"/>
              <a:ext cx="2088232" cy="1174631"/>
            </a:xfrm>
            <a:prstGeom prst="roundRect">
              <a:avLst>
                <a:gd name="adj" fmla="val 16523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67" name="66 - TextBox"/>
          <p:cNvSpPr txBox="1"/>
          <p:nvPr/>
        </p:nvSpPr>
        <p:spPr>
          <a:xfrm>
            <a:off x="-3348880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grpSp>
        <p:nvGrpSpPr>
          <p:cNvPr id="68" name="88 - Ομάδα"/>
          <p:cNvGrpSpPr/>
          <p:nvPr/>
        </p:nvGrpSpPr>
        <p:grpSpPr>
          <a:xfrm>
            <a:off x="-5293096" y="0"/>
            <a:ext cx="6516216" cy="5143500"/>
            <a:chOff x="0" y="0"/>
            <a:chExt cx="6516216" cy="5143500"/>
          </a:xfrm>
          <a:solidFill>
            <a:schemeClr val="accent3">
              <a:lumMod val="50000"/>
            </a:schemeClr>
          </a:solidFill>
        </p:grpSpPr>
        <p:grpSp>
          <p:nvGrpSpPr>
            <p:cNvPr id="69" name="13 - Ομάδα"/>
            <p:cNvGrpSpPr/>
            <p:nvPr/>
          </p:nvGrpSpPr>
          <p:grpSpPr>
            <a:xfrm>
              <a:off x="251520" y="0"/>
              <a:ext cx="6264696" cy="5143500"/>
              <a:chOff x="-612576" y="0"/>
              <a:chExt cx="6264696" cy="6858000"/>
            </a:xfrm>
            <a:grp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3" name="72 - Ορθογώνιο"/>
              <p:cNvSpPr/>
              <p:nvPr/>
            </p:nvSpPr>
            <p:spPr>
              <a:xfrm>
                <a:off x="-612576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74" name="73 - Στρογγυλεμένο ορθογώνιο"/>
              <p:cNvSpPr/>
              <p:nvPr/>
            </p:nvSpPr>
            <p:spPr>
              <a:xfrm>
                <a:off x="4788024" y="3236979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5000" b="1" dirty="0" smtClean="0">
                    <a:solidFill>
                      <a:schemeClr val="tx1"/>
                    </a:solidFill>
                    <a:latin typeface="Bebas"/>
                  </a:rPr>
                  <a:t>8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70" name="Text Box 20"/>
            <p:cNvSpPr txBox="1">
              <a:spLocks noChangeArrowheads="1"/>
            </p:cNvSpPr>
            <p:nvPr/>
          </p:nvSpPr>
          <p:spPr bwMode="auto">
            <a:xfrm>
              <a:off x="4694238" y="542925"/>
              <a:ext cx="441325" cy="304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0" y="457200"/>
              <a:ext cx="0" cy="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72" name="Rectangle 28"/>
            <p:cNvSpPr>
              <a:spLocks noChangeArrowheads="1"/>
            </p:cNvSpPr>
            <p:nvPr/>
          </p:nvSpPr>
          <p:spPr bwMode="auto">
            <a:xfrm>
              <a:off x="4459629" y="577950"/>
              <a:ext cx="224742" cy="3077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</a:t>
              </a:r>
              <a:endParaRPr kumimoji="0" lang="el-G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5" name="74 - Ομάδα"/>
          <p:cNvGrpSpPr/>
          <p:nvPr/>
        </p:nvGrpSpPr>
        <p:grpSpPr>
          <a:xfrm>
            <a:off x="-5221088" y="0"/>
            <a:ext cx="6336704" cy="5143500"/>
            <a:chOff x="-612576" y="0"/>
            <a:chExt cx="6336704" cy="6858000"/>
          </a:xfrm>
          <a:solidFill>
            <a:schemeClr val="accent4">
              <a:lumMod val="7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75 - Ορθογώνιο"/>
            <p:cNvSpPr/>
            <p:nvPr/>
          </p:nvSpPr>
          <p:spPr>
            <a:xfrm>
              <a:off x="-612576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7" name="76 - Στρογγυλεμένο ορθογώνιο"/>
            <p:cNvSpPr/>
            <p:nvPr/>
          </p:nvSpPr>
          <p:spPr>
            <a:xfrm>
              <a:off x="4788024" y="1988840"/>
              <a:ext cx="936104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5000" b="1" dirty="0">
                  <a:solidFill>
                    <a:schemeClr val="tx1"/>
                  </a:solidFill>
                  <a:latin typeface="Bebas"/>
                </a:rPr>
                <a:t>9</a:t>
              </a:r>
            </a:p>
          </p:txBody>
        </p:sp>
      </p:grpSp>
      <p:sp>
        <p:nvSpPr>
          <p:cNvPr id="78" name="77 - TextBox"/>
          <p:cNvSpPr txBox="1"/>
          <p:nvPr/>
        </p:nvSpPr>
        <p:spPr>
          <a:xfrm>
            <a:off x="-3348880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grpSp>
        <p:nvGrpSpPr>
          <p:cNvPr id="79" name="17 - Ομάδα"/>
          <p:cNvGrpSpPr/>
          <p:nvPr/>
        </p:nvGrpSpPr>
        <p:grpSpPr>
          <a:xfrm>
            <a:off x="-5365104" y="0"/>
            <a:ext cx="6408712" cy="5143500"/>
            <a:chOff x="-612576" y="0"/>
            <a:chExt cx="6408712" cy="6858000"/>
          </a:xfrm>
          <a:solidFill>
            <a:schemeClr val="accent3">
              <a:lumMod val="50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18 - Ορθογώνιο"/>
            <p:cNvSpPr/>
            <p:nvPr/>
          </p:nvSpPr>
          <p:spPr>
            <a:xfrm>
              <a:off x="-612576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1" name="80 - Στρογγυλεμένο ορθογώνιο"/>
            <p:cNvSpPr/>
            <p:nvPr/>
          </p:nvSpPr>
          <p:spPr>
            <a:xfrm>
              <a:off x="4788024" y="644691"/>
              <a:ext cx="1008112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5000" b="1" dirty="0" smtClean="0">
                  <a:solidFill>
                    <a:schemeClr val="tx1"/>
                  </a:solidFill>
                  <a:latin typeface="Bebas"/>
                </a:rPr>
                <a:t>10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  <p:sp>
        <p:nvSpPr>
          <p:cNvPr id="82" name="AutoShape 2" descr="Πλανητικό μοντέλο ατόμου με πυρήνα και ηλεκτρόνια Διάνυσμα από ©newb1  44488364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0.58073 0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0.58073 0 " pathEditMode="relative" rAng="0" ptsTypes="AA">
                                      <p:cBhvr>
                                        <p:cTn id="43" dur="20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8" grpId="0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76 - Ομάδα"/>
          <p:cNvGrpSpPr/>
          <p:nvPr/>
        </p:nvGrpSpPr>
        <p:grpSpPr>
          <a:xfrm>
            <a:off x="-4717032" y="0"/>
            <a:ext cx="6228184" cy="5143500"/>
            <a:chOff x="683568" y="0"/>
            <a:chExt cx="6228184" cy="5143500"/>
          </a:xfrm>
          <a:solidFill>
            <a:schemeClr val="accent3">
              <a:lumMod val="50000"/>
            </a:schemeClr>
          </a:solidFill>
        </p:grpSpPr>
        <p:grpSp>
          <p:nvGrpSpPr>
            <p:cNvPr id="78" name="42 - Ομάδα"/>
            <p:cNvGrpSpPr/>
            <p:nvPr/>
          </p:nvGrpSpPr>
          <p:grpSpPr>
            <a:xfrm>
              <a:off x="683568" y="0"/>
              <a:ext cx="6228184" cy="5143500"/>
              <a:chOff x="539552" y="0"/>
              <a:chExt cx="6228184" cy="5143500"/>
            </a:xfrm>
            <a:grpFill/>
          </p:grpSpPr>
          <p:grpSp>
            <p:nvGrpSpPr>
              <p:cNvPr id="80" name="40 - Ομάδα"/>
              <p:cNvGrpSpPr/>
              <p:nvPr/>
            </p:nvGrpSpPr>
            <p:grpSpPr>
              <a:xfrm>
                <a:off x="539552" y="0"/>
                <a:ext cx="6228184" cy="5143500"/>
                <a:chOff x="539552" y="0"/>
                <a:chExt cx="6228184" cy="5143500"/>
              </a:xfrm>
              <a:grpFill/>
            </p:grpSpPr>
            <p:grpSp>
              <p:nvGrpSpPr>
                <p:cNvPr id="84" name="5 - Ομάδα"/>
                <p:cNvGrpSpPr/>
                <p:nvPr/>
              </p:nvGrpSpPr>
              <p:grpSpPr>
                <a:xfrm>
                  <a:off x="539552" y="0"/>
                  <a:ext cx="6228184" cy="5143500"/>
                  <a:chOff x="0" y="0"/>
                  <a:chExt cx="6228184" cy="6858000"/>
                </a:xfrm>
                <a:grpFill/>
                <a:effectLst>
                  <a:outerShdw blurRad="50800" dist="76200" dir="2154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6" name="85 - Ορθογώνιο"/>
                  <p:cNvSpPr/>
                  <p:nvPr/>
                </p:nvSpPr>
                <p:spPr>
                  <a:xfrm>
                    <a:off x="0" y="0"/>
                    <a:ext cx="55801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87" name="4 - Στρογγυλεμένο ορθογώνιο"/>
                  <p:cNvSpPr/>
                  <p:nvPr/>
                </p:nvSpPr>
                <p:spPr>
                  <a:xfrm>
                    <a:off x="5364088" y="5733256"/>
                    <a:ext cx="864096" cy="1124744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sz="5000" b="1" dirty="0" smtClean="0">
                        <a:solidFill>
                          <a:schemeClr val="tx1"/>
                        </a:solidFill>
                        <a:latin typeface="Bebas"/>
                      </a:rPr>
                      <a:t>6</a:t>
                    </a:r>
                    <a:endParaRPr lang="el-GR" sz="5000" b="1" dirty="0">
                      <a:solidFill>
                        <a:schemeClr val="tx1"/>
                      </a:solidFill>
                      <a:latin typeface="Bebas"/>
                    </a:endParaRPr>
                  </a:p>
                </p:txBody>
              </p:sp>
            </p:grpSp>
            <p:sp>
              <p:nvSpPr>
                <p:cNvPr id="85" name="84 - TextBox"/>
                <p:cNvSpPr txBox="1"/>
                <p:nvPr/>
              </p:nvSpPr>
              <p:spPr>
                <a:xfrm>
                  <a:off x="1691680" y="339502"/>
                  <a:ext cx="3960440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400" b="1" i="1" dirty="0" smtClean="0">
                      <a:latin typeface="Book Antiqua" pitchFamily="18" charset="0"/>
                    </a:rPr>
                    <a:t>Συλλογισμός του Κώδικα</a:t>
                  </a:r>
                  <a:endParaRPr lang="el-GR" sz="2400" i="1" dirty="0">
                    <a:latin typeface="Book Antiqua" pitchFamily="18" charset="0"/>
                  </a:endParaRPr>
                </a:p>
              </p:txBody>
            </p:sp>
          </p:grpSp>
          <p:sp>
            <p:nvSpPr>
              <p:cNvPr id="81" name="80 - TextBox"/>
              <p:cNvSpPr txBox="1"/>
              <p:nvPr/>
            </p:nvSpPr>
            <p:spPr>
              <a:xfrm>
                <a:off x="1475656" y="1059582"/>
                <a:ext cx="432048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    </a:t>
                </a:r>
                <a:r>
                  <a:rPr lang="el-GR" sz="1200" dirty="0" smtClean="0"/>
                  <a:t>Η προσομοίωση της κίνησης θα μπορούσε να γίνει με γραφικό τρόπο   </a:t>
                </a:r>
                <a:endParaRPr lang="el-GR" sz="1200" dirty="0"/>
              </a:p>
            </p:txBody>
          </p:sp>
          <p:pic>
            <p:nvPicPr>
              <p:cNvPr id="82" name="Picture 4" descr="Czy można spowolnić fotony? - Medianauka.p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91880" y="1779662"/>
                <a:ext cx="2474640" cy="1472411"/>
              </a:xfrm>
              <a:prstGeom prst="roundRect">
                <a:avLst>
                  <a:gd name="adj" fmla="val 8594"/>
                </a:avLst>
              </a:prstGeom>
              <a:grpFill/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83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91680" y="2211710"/>
                <a:ext cx="2088232" cy="1732581"/>
              </a:xfrm>
              <a:prstGeom prst="roundRect">
                <a:avLst>
                  <a:gd name="adj" fmla="val 8594"/>
                </a:avLst>
              </a:prstGeom>
              <a:grpFill/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79" name="78 - TextBox"/>
            <p:cNvSpPr txBox="1"/>
            <p:nvPr/>
          </p:nvSpPr>
          <p:spPr>
            <a:xfrm>
              <a:off x="1835696" y="4371950"/>
              <a:ext cx="417646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/>
                <a:t>   </a:t>
              </a:r>
              <a:r>
                <a:rPr lang="el-GR" sz="1200" dirty="0" smtClean="0"/>
                <a:t>Η προσομοίωση μπορεί να γίνει σε διάφορες γλώσσες προγραμματισμού (</a:t>
              </a:r>
              <a:r>
                <a:rPr lang="en-US" sz="1200" dirty="0" smtClean="0"/>
                <a:t>C ,  C++ , Java , Python , MATLAB</a:t>
              </a:r>
              <a:r>
                <a:rPr lang="el-GR" sz="1200" dirty="0" smtClean="0"/>
                <a:t>,</a:t>
              </a:r>
              <a:r>
                <a:rPr lang="en-US" sz="1200" dirty="0" smtClean="0"/>
                <a:t> Scratch)</a:t>
              </a:r>
              <a:endParaRPr lang="el-GR" sz="1200" dirty="0"/>
            </a:p>
          </p:txBody>
        </p:sp>
      </p:grpSp>
      <p:grpSp>
        <p:nvGrpSpPr>
          <p:cNvPr id="76" name="75 - Ομάδα"/>
          <p:cNvGrpSpPr/>
          <p:nvPr/>
        </p:nvGrpSpPr>
        <p:grpSpPr>
          <a:xfrm>
            <a:off x="-4861048" y="-144463"/>
            <a:ext cx="6264696" cy="5287963"/>
            <a:chOff x="143000" y="-144463"/>
            <a:chExt cx="6264696" cy="5287963"/>
          </a:xfrm>
        </p:grpSpPr>
        <p:grpSp>
          <p:nvGrpSpPr>
            <p:cNvPr id="53" name="9 - Ομάδα"/>
            <p:cNvGrpSpPr/>
            <p:nvPr/>
          </p:nvGrpSpPr>
          <p:grpSpPr>
            <a:xfrm>
              <a:off x="143000" y="0"/>
              <a:ext cx="6264696" cy="5143500"/>
              <a:chOff x="-756592" y="0"/>
              <a:chExt cx="6264696" cy="6858000"/>
            </a:xfrm>
            <a:solidFill>
              <a:schemeClr val="accent4">
                <a:lumMod val="7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54 - Ορθογώνιο"/>
              <p:cNvSpPr/>
              <p:nvPr/>
            </p:nvSpPr>
            <p:spPr>
              <a:xfrm>
                <a:off x="-756592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6" name="8 - Στρογγυλεμένο ορθογώνιο"/>
              <p:cNvSpPr/>
              <p:nvPr/>
            </p:nvSpPr>
            <p:spPr>
              <a:xfrm>
                <a:off x="4644008" y="4509120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5000" b="1" dirty="0">
                    <a:solidFill>
                      <a:schemeClr val="tx1"/>
                    </a:solidFill>
                    <a:latin typeface="Bebas"/>
                  </a:rPr>
                  <a:t>7</a:t>
                </a:r>
              </a:p>
            </p:txBody>
          </p:sp>
        </p:grpSp>
        <p:sp>
          <p:nvSpPr>
            <p:cNvPr id="71" name="AutoShape 2" descr="Πλανητικό μοντέλο ατόμου με πυρήνα και ηλεκτρόνια Διάνυσμα από ©newb1  444883640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73" name="72 - TextBox"/>
            <p:cNvSpPr txBox="1"/>
            <p:nvPr/>
          </p:nvSpPr>
          <p:spPr>
            <a:xfrm>
              <a:off x="1475656" y="411510"/>
              <a:ext cx="3744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Συλλογισμός του Κώδικα</a:t>
              </a:r>
              <a:endParaRPr lang="el-GR" sz="2400" b="1" i="1" dirty="0">
                <a:latin typeface="Book Antiqua" pitchFamily="18" charset="0"/>
              </a:endParaRPr>
            </a:p>
          </p:txBody>
        </p:sp>
        <p:sp>
          <p:nvSpPr>
            <p:cNvPr id="74" name="73 - TextBox"/>
            <p:cNvSpPr txBox="1"/>
            <p:nvPr/>
          </p:nvSpPr>
          <p:spPr>
            <a:xfrm>
              <a:off x="1547664" y="1131590"/>
              <a:ext cx="38164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l-GR" sz="1200" dirty="0" smtClean="0"/>
                <a:t>  Δημιουργία  τρισδιάστατου χώρου</a:t>
              </a:r>
            </a:p>
            <a:p>
              <a:pPr>
                <a:buFont typeface="Arial" pitchFamily="34" charset="0"/>
                <a:buChar char="•"/>
              </a:pPr>
              <a:r>
                <a:rPr lang="el-GR" sz="1200" dirty="0" smtClean="0"/>
                <a:t>  Ορισμός χρονικού διαστήματος  </a:t>
              </a:r>
            </a:p>
            <a:p>
              <a:pPr>
                <a:buFont typeface="Arial" pitchFamily="34" charset="0"/>
                <a:buChar char="•"/>
              </a:pPr>
              <a:r>
                <a:rPr lang="el-GR" sz="1200" dirty="0" smtClean="0"/>
                <a:t>  Μέθοδος </a:t>
              </a:r>
              <a:r>
                <a:rPr lang="en-US" sz="1200" dirty="0" smtClean="0"/>
                <a:t>Euler (</a:t>
              </a:r>
              <a:r>
                <a:rPr lang="el-GR" sz="1200" dirty="0" smtClean="0"/>
                <a:t>που μας επιτρέπει την επίλυση διαφορικών εξισώσεων πρώτης τάξης με μια δεδομένη αρχική τιμή )</a:t>
              </a:r>
            </a:p>
          </p:txBody>
        </p:sp>
        <p:sp>
          <p:nvSpPr>
            <p:cNvPr id="75" name="74 - TextBox"/>
            <p:cNvSpPr txBox="1"/>
            <p:nvPr/>
          </p:nvSpPr>
          <p:spPr>
            <a:xfrm>
              <a:off x="1403648" y="4011910"/>
              <a:ext cx="3960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l-GR" sz="1200" dirty="0" smtClean="0"/>
                <a:t>     Στην περίπτωση μας θεωρούμε αρχική συντεταγμένη το κέντρο των αξόνων και αρχική ταχύτητα (2*10^5 , 2*10^5 , 2*10^5 ) </a:t>
              </a:r>
              <a:r>
                <a:rPr lang="en-US" sz="1200" dirty="0" smtClean="0"/>
                <a:t>m/s</a:t>
              </a:r>
              <a:endParaRPr lang="el-GR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47664" y="2355726"/>
              <a:ext cx="1440160" cy="1329820"/>
            </a:xfrm>
            <a:prstGeom prst="roundRect">
              <a:avLst>
                <a:gd name="adj" fmla="val 17585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28" name="Picture 4" descr="How to do Euler's Method? (Simply Explained in 4 Powerful Examples)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47864" y="2427734"/>
              <a:ext cx="2088232" cy="1174631"/>
            </a:xfrm>
            <a:prstGeom prst="roundRect">
              <a:avLst>
                <a:gd name="adj" fmla="val 16523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2240" y="2211710"/>
            <a:ext cx="2072945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34 - Ορθογώνιο"/>
          <p:cNvSpPr/>
          <p:nvPr/>
        </p:nvSpPr>
        <p:spPr>
          <a:xfrm>
            <a:off x="6248656" y="339502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i="1" dirty="0" smtClean="0">
                <a:latin typeface="Book Antiqua" pitchFamily="18" charset="0"/>
              </a:rPr>
              <a:t>Φυσική Πλάσματος</a:t>
            </a:r>
            <a:endParaRPr lang="el-GR" sz="2400" i="1" dirty="0">
              <a:latin typeface="Book Antiqua" pitchFamily="18" charset="0"/>
            </a:endParaRPr>
          </a:p>
        </p:txBody>
      </p:sp>
      <p:sp>
        <p:nvSpPr>
          <p:cNvPr id="26" name="25 - TextBox"/>
          <p:cNvSpPr txBox="1"/>
          <p:nvPr/>
        </p:nvSpPr>
        <p:spPr>
          <a:xfrm>
            <a:off x="6228184" y="987574"/>
            <a:ext cx="29158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50" b="1" i="1" u="sng" dirty="0" smtClean="0"/>
              <a:t>Θέμα Εργασίας </a:t>
            </a:r>
            <a:r>
              <a:rPr lang="el-GR" sz="1050" dirty="0" smtClean="0"/>
              <a:t>: Ανάπτυξη κώδικα για την προσομοίωση κίνησης φορτισμένου σωματιδίου σε Ομογενές Μαγνητικό Πεδίο Β(0,0,Β_</a:t>
            </a:r>
            <a:r>
              <a:rPr lang="en-US" sz="1050" dirty="0" smtClean="0"/>
              <a:t>z) </a:t>
            </a:r>
            <a:r>
              <a:rPr lang="el-GR" sz="1050" dirty="0" smtClean="0"/>
              <a:t>και Ηλεκτρικό πεδίο </a:t>
            </a:r>
            <a:r>
              <a:rPr lang="en-US" sz="1050" dirty="0" smtClean="0"/>
              <a:t>E(</a:t>
            </a:r>
            <a:r>
              <a:rPr lang="en-US" sz="1050" dirty="0" err="1" smtClean="0"/>
              <a:t>E_x</a:t>
            </a:r>
            <a:r>
              <a:rPr lang="en-US" sz="1050" dirty="0" smtClean="0"/>
              <a:t> , </a:t>
            </a:r>
            <a:r>
              <a:rPr lang="en-US" sz="1050" dirty="0" err="1" smtClean="0"/>
              <a:t>E_y</a:t>
            </a:r>
            <a:r>
              <a:rPr lang="en-US" sz="1050" dirty="0" smtClean="0"/>
              <a:t>, 0)</a:t>
            </a:r>
            <a:r>
              <a:rPr lang="el-GR" sz="1050" dirty="0" smtClean="0"/>
              <a:t> κάθετα μεταξύ τους .</a:t>
            </a:r>
            <a:endParaRPr lang="el-GR" sz="1050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66 - TextBox"/>
          <p:cNvSpPr txBox="1"/>
          <p:nvPr/>
        </p:nvSpPr>
        <p:spPr>
          <a:xfrm>
            <a:off x="-3348880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grpSp>
        <p:nvGrpSpPr>
          <p:cNvPr id="93" name="88 - Ομάδα"/>
          <p:cNvGrpSpPr/>
          <p:nvPr/>
        </p:nvGrpSpPr>
        <p:grpSpPr>
          <a:xfrm>
            <a:off x="-5293096" y="0"/>
            <a:ext cx="6516216" cy="5143500"/>
            <a:chOff x="0" y="0"/>
            <a:chExt cx="6516216" cy="5143500"/>
          </a:xfrm>
          <a:solidFill>
            <a:schemeClr val="accent3">
              <a:lumMod val="50000"/>
            </a:schemeClr>
          </a:solidFill>
        </p:grpSpPr>
        <p:grpSp>
          <p:nvGrpSpPr>
            <p:cNvPr id="94" name="13 - Ομάδα"/>
            <p:cNvGrpSpPr/>
            <p:nvPr/>
          </p:nvGrpSpPr>
          <p:grpSpPr>
            <a:xfrm>
              <a:off x="251520" y="0"/>
              <a:ext cx="6264696" cy="5143500"/>
              <a:chOff x="-612576" y="0"/>
              <a:chExt cx="6264696" cy="6858000"/>
            </a:xfrm>
            <a:grp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8" name="97 - Ορθογώνιο"/>
              <p:cNvSpPr/>
              <p:nvPr/>
            </p:nvSpPr>
            <p:spPr>
              <a:xfrm>
                <a:off x="-612576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9" name="98 - Στρογγυλεμένο ορθογώνιο"/>
              <p:cNvSpPr/>
              <p:nvPr/>
            </p:nvSpPr>
            <p:spPr>
              <a:xfrm>
                <a:off x="4788024" y="3236979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5000" b="1" dirty="0" smtClean="0">
                    <a:solidFill>
                      <a:schemeClr val="tx1"/>
                    </a:solidFill>
                    <a:latin typeface="Bebas"/>
                  </a:rPr>
                  <a:t>8</a:t>
                </a:r>
                <a:endParaRPr lang="el-GR" sz="5000" b="1" dirty="0">
                  <a:solidFill>
                    <a:schemeClr val="tx1"/>
                  </a:solidFill>
                  <a:latin typeface="Bebas"/>
                </a:endParaRPr>
              </a:p>
            </p:txBody>
          </p:sp>
        </p:grpSp>
        <p:sp>
          <p:nvSpPr>
            <p:cNvPr id="95" name="Text Box 20"/>
            <p:cNvSpPr txBox="1">
              <a:spLocks noChangeArrowheads="1"/>
            </p:cNvSpPr>
            <p:nvPr/>
          </p:nvSpPr>
          <p:spPr bwMode="auto">
            <a:xfrm>
              <a:off x="4694238" y="542925"/>
              <a:ext cx="441325" cy="304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96" name="Rectangle 23"/>
            <p:cNvSpPr>
              <a:spLocks noChangeArrowheads="1"/>
            </p:cNvSpPr>
            <p:nvPr/>
          </p:nvSpPr>
          <p:spPr bwMode="auto">
            <a:xfrm>
              <a:off x="0" y="457200"/>
              <a:ext cx="0" cy="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97" name="Rectangle 28"/>
            <p:cNvSpPr>
              <a:spLocks noChangeArrowheads="1"/>
            </p:cNvSpPr>
            <p:nvPr/>
          </p:nvSpPr>
          <p:spPr bwMode="auto">
            <a:xfrm>
              <a:off x="4459629" y="577950"/>
              <a:ext cx="224742" cy="3077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</a:t>
              </a:r>
              <a:endParaRPr kumimoji="0" lang="el-G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99 - Ομάδα"/>
          <p:cNvGrpSpPr/>
          <p:nvPr/>
        </p:nvGrpSpPr>
        <p:grpSpPr>
          <a:xfrm>
            <a:off x="-5221088" y="0"/>
            <a:ext cx="6336704" cy="5143500"/>
            <a:chOff x="-612576" y="0"/>
            <a:chExt cx="6336704" cy="6858000"/>
          </a:xfrm>
          <a:solidFill>
            <a:schemeClr val="accent4">
              <a:lumMod val="7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1" name="100 - Ορθογώνιο"/>
            <p:cNvSpPr/>
            <p:nvPr/>
          </p:nvSpPr>
          <p:spPr>
            <a:xfrm>
              <a:off x="-612576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2" name="101 - Στρογγυλεμένο ορθογώνιο"/>
            <p:cNvSpPr/>
            <p:nvPr/>
          </p:nvSpPr>
          <p:spPr>
            <a:xfrm>
              <a:off x="4788024" y="1988840"/>
              <a:ext cx="936104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5000" b="1" dirty="0">
                  <a:solidFill>
                    <a:schemeClr val="tx1"/>
                  </a:solidFill>
                  <a:latin typeface="Bebas"/>
                </a:rPr>
                <a:t>9</a:t>
              </a:r>
            </a:p>
          </p:txBody>
        </p:sp>
      </p:grpSp>
      <p:sp>
        <p:nvSpPr>
          <p:cNvPr id="103" name="102 - TextBox"/>
          <p:cNvSpPr txBox="1"/>
          <p:nvPr/>
        </p:nvSpPr>
        <p:spPr>
          <a:xfrm>
            <a:off x="-3348880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grpSp>
        <p:nvGrpSpPr>
          <p:cNvPr id="104" name="17 - Ομάδα"/>
          <p:cNvGrpSpPr/>
          <p:nvPr/>
        </p:nvGrpSpPr>
        <p:grpSpPr>
          <a:xfrm>
            <a:off x="-5365104" y="0"/>
            <a:ext cx="6408712" cy="5143500"/>
            <a:chOff x="-612576" y="0"/>
            <a:chExt cx="6408712" cy="6858000"/>
          </a:xfrm>
          <a:solidFill>
            <a:schemeClr val="accent3">
              <a:lumMod val="50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18 - Ορθογώνιο"/>
            <p:cNvSpPr/>
            <p:nvPr/>
          </p:nvSpPr>
          <p:spPr>
            <a:xfrm>
              <a:off x="-612576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6" name="105 - Στρογγυλεμένο ορθογώνιο"/>
            <p:cNvSpPr/>
            <p:nvPr/>
          </p:nvSpPr>
          <p:spPr>
            <a:xfrm>
              <a:off x="4788024" y="644691"/>
              <a:ext cx="1008112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5000" b="1" dirty="0" smtClean="0">
                  <a:solidFill>
                    <a:schemeClr val="tx1"/>
                  </a:solidFill>
                  <a:latin typeface="Bebas"/>
                </a:rPr>
                <a:t>10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  <p:sp>
        <p:nvSpPr>
          <p:cNvPr id="107" name="AutoShape 2" descr="Πλανητικό μοντέλο ατόμου με πυρήνα και ηλεκτρόνια Διάνυσμα από ©newb1  44488364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46914E-6 L 0.55521 0.000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46914E-6 L 0.55521 0.00031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6 - Ομάδα"/>
          <p:cNvGrpSpPr/>
          <p:nvPr/>
        </p:nvGrpSpPr>
        <p:grpSpPr>
          <a:xfrm>
            <a:off x="-4717032" y="0"/>
            <a:ext cx="6228184" cy="5143500"/>
            <a:chOff x="683568" y="0"/>
            <a:chExt cx="6228184" cy="5143500"/>
          </a:xfrm>
          <a:solidFill>
            <a:schemeClr val="accent3">
              <a:lumMod val="50000"/>
            </a:schemeClr>
          </a:solidFill>
        </p:grpSpPr>
        <p:grpSp>
          <p:nvGrpSpPr>
            <p:cNvPr id="3" name="42 - Ομάδα"/>
            <p:cNvGrpSpPr/>
            <p:nvPr/>
          </p:nvGrpSpPr>
          <p:grpSpPr>
            <a:xfrm>
              <a:off x="683568" y="0"/>
              <a:ext cx="6228184" cy="5143500"/>
              <a:chOff x="539552" y="0"/>
              <a:chExt cx="6228184" cy="5143500"/>
            </a:xfrm>
            <a:grpFill/>
          </p:grpSpPr>
          <p:grpSp>
            <p:nvGrpSpPr>
              <p:cNvPr id="4" name="40 - Ομάδα"/>
              <p:cNvGrpSpPr/>
              <p:nvPr/>
            </p:nvGrpSpPr>
            <p:grpSpPr>
              <a:xfrm>
                <a:off x="539552" y="0"/>
                <a:ext cx="6228184" cy="5143500"/>
                <a:chOff x="539552" y="0"/>
                <a:chExt cx="6228184" cy="5143500"/>
              </a:xfrm>
              <a:grpFill/>
            </p:grpSpPr>
            <p:grpSp>
              <p:nvGrpSpPr>
                <p:cNvPr id="5" name="5 - Ομάδα"/>
                <p:cNvGrpSpPr/>
                <p:nvPr/>
              </p:nvGrpSpPr>
              <p:grpSpPr>
                <a:xfrm>
                  <a:off x="539552" y="0"/>
                  <a:ext cx="6228184" cy="5143500"/>
                  <a:chOff x="0" y="0"/>
                  <a:chExt cx="6228184" cy="6858000"/>
                </a:xfrm>
                <a:grpFill/>
                <a:effectLst>
                  <a:outerShdw blurRad="50800" dist="76200" dir="2154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6" name="85 - Ορθογώνιο"/>
                  <p:cNvSpPr/>
                  <p:nvPr/>
                </p:nvSpPr>
                <p:spPr>
                  <a:xfrm>
                    <a:off x="0" y="0"/>
                    <a:ext cx="55801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87" name="4 - Στρογγυλεμένο ορθογώνιο"/>
                  <p:cNvSpPr/>
                  <p:nvPr/>
                </p:nvSpPr>
                <p:spPr>
                  <a:xfrm>
                    <a:off x="5364088" y="5733256"/>
                    <a:ext cx="864096" cy="1124744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sz="5000" b="1" dirty="0" smtClean="0">
                        <a:solidFill>
                          <a:schemeClr val="tx1"/>
                        </a:solidFill>
                        <a:latin typeface="Bebas"/>
                      </a:rPr>
                      <a:t>6</a:t>
                    </a:r>
                    <a:endParaRPr lang="el-GR" sz="5000" b="1" dirty="0">
                      <a:solidFill>
                        <a:schemeClr val="tx1"/>
                      </a:solidFill>
                      <a:latin typeface="Bebas"/>
                    </a:endParaRPr>
                  </a:p>
                </p:txBody>
              </p:sp>
            </p:grpSp>
            <p:sp>
              <p:nvSpPr>
                <p:cNvPr id="85" name="84 - TextBox"/>
                <p:cNvSpPr txBox="1"/>
                <p:nvPr/>
              </p:nvSpPr>
              <p:spPr>
                <a:xfrm>
                  <a:off x="1691680" y="339502"/>
                  <a:ext cx="3960440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400" b="1" i="1" dirty="0" smtClean="0">
                      <a:latin typeface="Book Antiqua" pitchFamily="18" charset="0"/>
                    </a:rPr>
                    <a:t>Συλλογισμός του Κώδικα</a:t>
                  </a:r>
                  <a:endParaRPr lang="el-GR" sz="2400" i="1" dirty="0">
                    <a:latin typeface="Book Antiqua" pitchFamily="18" charset="0"/>
                  </a:endParaRPr>
                </a:p>
              </p:txBody>
            </p:sp>
          </p:grpSp>
          <p:sp>
            <p:nvSpPr>
              <p:cNvPr id="81" name="80 - TextBox"/>
              <p:cNvSpPr txBox="1"/>
              <p:nvPr/>
            </p:nvSpPr>
            <p:spPr>
              <a:xfrm>
                <a:off x="1475656" y="1059582"/>
                <a:ext cx="432048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    </a:t>
                </a:r>
                <a:r>
                  <a:rPr lang="el-GR" sz="1200" dirty="0" smtClean="0"/>
                  <a:t>Η προσομοίωση της κίνησης θα μπορούσε να γίνει με γραφικό τρόπο   </a:t>
                </a:r>
                <a:endParaRPr lang="el-GR" sz="1200" dirty="0"/>
              </a:p>
            </p:txBody>
          </p:sp>
          <p:pic>
            <p:nvPicPr>
              <p:cNvPr id="82" name="Picture 4" descr="Czy można spowolnić fotony? - Medianauka.p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91880" y="1779662"/>
                <a:ext cx="2474640" cy="1472411"/>
              </a:xfrm>
              <a:prstGeom prst="roundRect">
                <a:avLst>
                  <a:gd name="adj" fmla="val 8594"/>
                </a:avLst>
              </a:prstGeom>
              <a:grpFill/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83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91680" y="2211710"/>
                <a:ext cx="2088232" cy="1732581"/>
              </a:xfrm>
              <a:prstGeom prst="roundRect">
                <a:avLst>
                  <a:gd name="adj" fmla="val 8594"/>
                </a:avLst>
              </a:prstGeom>
              <a:grpFill/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79" name="78 - TextBox"/>
            <p:cNvSpPr txBox="1"/>
            <p:nvPr/>
          </p:nvSpPr>
          <p:spPr>
            <a:xfrm>
              <a:off x="1835696" y="4371950"/>
              <a:ext cx="417646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/>
                <a:t>   </a:t>
              </a:r>
              <a:r>
                <a:rPr lang="el-GR" sz="1200" dirty="0" smtClean="0"/>
                <a:t>Η προσομοίωση μπορεί να γίνει σε διάφορες γλώσσες προγραμματισμού (</a:t>
              </a:r>
              <a:r>
                <a:rPr lang="en-US" sz="1200" dirty="0" smtClean="0"/>
                <a:t>C ,  C++ , Java , Python , MATLAB</a:t>
              </a:r>
              <a:r>
                <a:rPr lang="el-GR" sz="1200" dirty="0" smtClean="0"/>
                <a:t>,</a:t>
              </a:r>
              <a:r>
                <a:rPr lang="en-US" sz="1200" dirty="0" smtClean="0"/>
                <a:t> Scratch)</a:t>
              </a:r>
              <a:endParaRPr lang="el-GR" sz="1200" dirty="0"/>
            </a:p>
          </p:txBody>
        </p:sp>
      </p:grpSp>
      <p:grpSp>
        <p:nvGrpSpPr>
          <p:cNvPr id="6" name="75 - Ομάδα"/>
          <p:cNvGrpSpPr/>
          <p:nvPr/>
        </p:nvGrpSpPr>
        <p:grpSpPr>
          <a:xfrm>
            <a:off x="-4861048" y="-144463"/>
            <a:ext cx="6264696" cy="5287963"/>
            <a:chOff x="143000" y="-144463"/>
            <a:chExt cx="6264696" cy="5287963"/>
          </a:xfrm>
        </p:grpSpPr>
        <p:grpSp>
          <p:nvGrpSpPr>
            <p:cNvPr id="7" name="9 - Ομάδα"/>
            <p:cNvGrpSpPr/>
            <p:nvPr/>
          </p:nvGrpSpPr>
          <p:grpSpPr>
            <a:xfrm>
              <a:off x="143000" y="0"/>
              <a:ext cx="6264696" cy="5143500"/>
              <a:chOff x="-756592" y="0"/>
              <a:chExt cx="6264696" cy="6858000"/>
            </a:xfrm>
            <a:solidFill>
              <a:schemeClr val="accent4">
                <a:lumMod val="7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54 - Ορθογώνιο"/>
              <p:cNvSpPr/>
              <p:nvPr/>
            </p:nvSpPr>
            <p:spPr>
              <a:xfrm>
                <a:off x="-756592" y="0"/>
                <a:ext cx="558011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6" name="8 - Στρογγυλεμένο ορθογώνιο"/>
              <p:cNvSpPr/>
              <p:nvPr/>
            </p:nvSpPr>
            <p:spPr>
              <a:xfrm>
                <a:off x="4644008" y="4509120"/>
                <a:ext cx="864096" cy="112474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5000" b="1" dirty="0">
                    <a:solidFill>
                      <a:schemeClr val="tx1"/>
                    </a:solidFill>
                    <a:latin typeface="Bebas"/>
                  </a:rPr>
                  <a:t>7</a:t>
                </a:r>
              </a:p>
            </p:txBody>
          </p:sp>
        </p:grpSp>
        <p:sp>
          <p:nvSpPr>
            <p:cNvPr id="71" name="AutoShape 2" descr="Πλανητικό μοντέλο ατόμου με πυρήνα και ηλεκτρόνια Διάνυσμα από ©newb1  444883640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73" name="72 - TextBox"/>
            <p:cNvSpPr txBox="1"/>
            <p:nvPr/>
          </p:nvSpPr>
          <p:spPr>
            <a:xfrm>
              <a:off x="1475656" y="411510"/>
              <a:ext cx="3744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i="1" dirty="0" smtClean="0">
                  <a:latin typeface="Book Antiqua" pitchFamily="18" charset="0"/>
                </a:rPr>
                <a:t>Συλλογισμός του Κώδικα</a:t>
              </a:r>
              <a:endParaRPr lang="el-GR" sz="2400" b="1" i="1" dirty="0">
                <a:latin typeface="Book Antiqua" pitchFamily="18" charset="0"/>
              </a:endParaRPr>
            </a:p>
          </p:txBody>
        </p:sp>
        <p:sp>
          <p:nvSpPr>
            <p:cNvPr id="74" name="73 - TextBox"/>
            <p:cNvSpPr txBox="1"/>
            <p:nvPr/>
          </p:nvSpPr>
          <p:spPr>
            <a:xfrm>
              <a:off x="1547664" y="1131590"/>
              <a:ext cx="38164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l-GR" sz="1200" dirty="0" smtClean="0"/>
                <a:t>  Δημιουργία  τρισδιάστατου χώρου</a:t>
              </a:r>
            </a:p>
            <a:p>
              <a:pPr>
                <a:buFont typeface="Arial" pitchFamily="34" charset="0"/>
                <a:buChar char="•"/>
              </a:pPr>
              <a:r>
                <a:rPr lang="el-GR" sz="1200" dirty="0" smtClean="0"/>
                <a:t>  Ορισμός χρονικού διαστήματος  </a:t>
              </a:r>
            </a:p>
            <a:p>
              <a:pPr>
                <a:buFont typeface="Arial" pitchFamily="34" charset="0"/>
                <a:buChar char="•"/>
              </a:pPr>
              <a:r>
                <a:rPr lang="el-GR" sz="1200" dirty="0" smtClean="0"/>
                <a:t>  Μέθοδος </a:t>
              </a:r>
              <a:r>
                <a:rPr lang="en-US" sz="1200" dirty="0" smtClean="0"/>
                <a:t>Euler (</a:t>
              </a:r>
              <a:r>
                <a:rPr lang="el-GR" sz="1200" dirty="0" smtClean="0"/>
                <a:t>που μας επιτρέπει την επίλυση διαφορικών εξισώσεων πρώτης τάξης με μια δεδομένη αρχική τιμή )</a:t>
              </a:r>
            </a:p>
          </p:txBody>
        </p:sp>
        <p:sp>
          <p:nvSpPr>
            <p:cNvPr id="75" name="74 - TextBox"/>
            <p:cNvSpPr txBox="1"/>
            <p:nvPr/>
          </p:nvSpPr>
          <p:spPr>
            <a:xfrm>
              <a:off x="1403648" y="4011910"/>
              <a:ext cx="3960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l-GR" sz="1200" dirty="0" smtClean="0"/>
                <a:t>     Στην περίπτωση μας θεωρούμε αρχική συντεταγμένη το κέντρο των αξόνων και αρχική ταχύτητα (2*10^5 , 2*10^5 , 2*10^5 ) </a:t>
              </a:r>
              <a:r>
                <a:rPr lang="en-US" sz="1200" dirty="0" smtClean="0"/>
                <a:t>m/s</a:t>
              </a:r>
              <a:endParaRPr lang="el-GR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47664" y="2355726"/>
              <a:ext cx="1440160" cy="1329820"/>
            </a:xfrm>
            <a:prstGeom prst="roundRect">
              <a:avLst>
                <a:gd name="adj" fmla="val 17585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28" name="Picture 4" descr="How to do Euler's Method? (Simply Explained in 4 Powerful Examples)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47864" y="2427734"/>
              <a:ext cx="2088232" cy="1174631"/>
            </a:xfrm>
            <a:prstGeom prst="roundRect">
              <a:avLst>
                <a:gd name="adj" fmla="val 16523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54" name="53 - Ομάδα"/>
          <p:cNvGrpSpPr/>
          <p:nvPr/>
        </p:nvGrpSpPr>
        <p:grpSpPr>
          <a:xfrm>
            <a:off x="-5293096" y="-144463"/>
            <a:ext cx="6516216" cy="5287963"/>
            <a:chOff x="0" y="-144463"/>
            <a:chExt cx="6516216" cy="5287963"/>
          </a:xfrm>
          <a:solidFill>
            <a:schemeClr val="accent3">
              <a:lumMod val="50000"/>
            </a:schemeClr>
          </a:solidFill>
        </p:grpSpPr>
        <p:grpSp>
          <p:nvGrpSpPr>
            <p:cNvPr id="57" name="56 - Ομάδα"/>
            <p:cNvGrpSpPr/>
            <p:nvPr/>
          </p:nvGrpSpPr>
          <p:grpSpPr>
            <a:xfrm>
              <a:off x="0" y="-144463"/>
              <a:ext cx="6516216" cy="5287963"/>
              <a:chOff x="0" y="-144463"/>
              <a:chExt cx="6516216" cy="5287963"/>
            </a:xfrm>
            <a:grpFill/>
          </p:grpSpPr>
          <p:grpSp>
            <p:nvGrpSpPr>
              <p:cNvPr id="8" name="88 - Ομάδα"/>
              <p:cNvGrpSpPr/>
              <p:nvPr/>
            </p:nvGrpSpPr>
            <p:grpSpPr>
              <a:xfrm>
                <a:off x="0" y="0"/>
                <a:ext cx="6516216" cy="5143500"/>
                <a:chOff x="0" y="0"/>
                <a:chExt cx="6516216" cy="5143500"/>
              </a:xfrm>
              <a:grpFill/>
            </p:grpSpPr>
            <p:grpSp>
              <p:nvGrpSpPr>
                <p:cNvPr id="9" name="13 - Ομάδα"/>
                <p:cNvGrpSpPr/>
                <p:nvPr/>
              </p:nvGrpSpPr>
              <p:grpSpPr>
                <a:xfrm>
                  <a:off x="251520" y="0"/>
                  <a:ext cx="6264696" cy="5143500"/>
                  <a:chOff x="-612576" y="0"/>
                  <a:chExt cx="6264696" cy="6858000"/>
                </a:xfrm>
                <a:grpFill/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8" name="97 - Ορθογώνιο"/>
                  <p:cNvSpPr/>
                  <p:nvPr/>
                </p:nvSpPr>
                <p:spPr>
                  <a:xfrm>
                    <a:off x="-612576" y="0"/>
                    <a:ext cx="55801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99" name="98 - Στρογγυλεμένο ορθογώνιο"/>
                  <p:cNvSpPr/>
                  <p:nvPr/>
                </p:nvSpPr>
                <p:spPr>
                  <a:xfrm>
                    <a:off x="4788024" y="3236979"/>
                    <a:ext cx="864096" cy="1124744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sz="5000" b="1" dirty="0" smtClean="0">
                        <a:solidFill>
                          <a:schemeClr val="tx1"/>
                        </a:solidFill>
                        <a:latin typeface="Bebas"/>
                      </a:rPr>
                      <a:t>8</a:t>
                    </a:r>
                    <a:endParaRPr lang="el-GR" sz="5000" b="1" dirty="0">
                      <a:solidFill>
                        <a:schemeClr val="tx1"/>
                      </a:solidFill>
                      <a:latin typeface="Bebas"/>
                    </a:endParaRPr>
                  </a:p>
                </p:txBody>
              </p:sp>
            </p:grpSp>
            <p:sp>
              <p:nvSpPr>
                <p:cNvPr id="9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694238" y="542925"/>
                  <a:ext cx="441325" cy="30480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l-GR"/>
                </a:p>
              </p:txBody>
            </p:sp>
            <p:sp>
              <p:nvSpPr>
                <p:cNvPr id="96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457200"/>
                  <a:ext cx="0" cy="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l-GR"/>
                </a:p>
              </p:txBody>
            </p:sp>
            <p:sp>
              <p:nvSpPr>
                <p:cNvPr id="97" name="Rectangle 28"/>
                <p:cNvSpPr>
                  <a:spLocks noChangeArrowheads="1"/>
                </p:cNvSpPr>
                <p:nvPr/>
              </p:nvSpPr>
              <p:spPr bwMode="auto">
                <a:xfrm>
                  <a:off x="4459629" y="577950"/>
                  <a:ext cx="224742" cy="30777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l-GR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itchFamily="34" charset="0"/>
                      <a:ea typeface="Times New Roman" pitchFamily="18" charset="0"/>
                      <a:cs typeface="Calibri" pitchFamily="34" charset="0"/>
                    </a:rPr>
                    <a:t> </a:t>
                  </a:r>
                  <a:endParaRPr kumimoji="0" lang="el-G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07" name="AutoShape 2" descr="Πλανητικό μοντέλο ατόμου με πυρήνα και ηλεκτρόνια Διάνυσμα από ©newb1  444883640"/>
              <p:cNvSpPr>
                <a:spLocks noChangeAspect="1" noChangeArrowheads="1"/>
              </p:cNvSpPr>
              <p:nvPr/>
            </p:nvSpPr>
            <p:spPr bwMode="auto">
              <a:xfrm>
                <a:off x="155575" y="-144463"/>
                <a:ext cx="304800" cy="304801"/>
              </a:xfrm>
              <a:prstGeom prst="rect">
                <a:avLst/>
              </a:prstGeom>
              <a:grp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l-GR"/>
              </a:p>
            </p:txBody>
          </p:sp>
          <p:sp>
            <p:nvSpPr>
              <p:cNvPr id="48" name="47 - TextBox"/>
              <p:cNvSpPr txBox="1"/>
              <p:nvPr/>
            </p:nvSpPr>
            <p:spPr>
              <a:xfrm>
                <a:off x="1475656" y="339502"/>
                <a:ext cx="3888432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l-GR" sz="2400" b="1" i="1" dirty="0" smtClean="0">
                    <a:latin typeface="Book Antiqua" pitchFamily="18" charset="0"/>
                  </a:rPr>
                  <a:t>Επεξήγηση του κώδικα </a:t>
                </a:r>
                <a:endParaRPr lang="el-GR" sz="2400" b="1" i="1" dirty="0">
                  <a:latin typeface="Book Antiqua" pitchFamily="18" charset="0"/>
                </a:endParaRPr>
              </a:p>
            </p:txBody>
          </p:sp>
          <p:sp>
            <p:nvSpPr>
              <p:cNvPr id="49" name="48 - TextBox"/>
              <p:cNvSpPr txBox="1"/>
              <p:nvPr/>
            </p:nvSpPr>
            <p:spPr>
              <a:xfrm>
                <a:off x="1403648" y="1275606"/>
                <a:ext cx="2304256" cy="10156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+mj-lt"/>
                  <a:buAutoNum type="romanUcPeriod"/>
                </a:pPr>
                <a:r>
                  <a:rPr lang="el-GR" sz="1200" dirty="0" smtClean="0"/>
                  <a:t>Αρχικοποίηση των απαραιτήτων βιβλιοθηκών</a:t>
                </a:r>
              </a:p>
              <a:p>
                <a:pPr marL="285750" indent="-285750">
                  <a:buFont typeface="+mj-lt"/>
                  <a:buAutoNum type="romanUcPeriod"/>
                </a:pPr>
                <a:r>
                  <a:rPr lang="el-GR" sz="1200" dirty="0" smtClean="0"/>
                  <a:t>Αρχικοποίηση αρχικών συνθηκών και μάζας και φορτίου </a:t>
                </a:r>
                <a:endParaRPr lang="el-GR" sz="1200" dirty="0"/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851920" y="1059582"/>
                <a:ext cx="1440160" cy="1770513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pic>
          <p:nvPicPr>
            <p:cNvPr id="58" name="57 - Εικόνα" descr="NumPy: η πιο χρησιμοποιούμενη βιβλιοθήκη Python στην Επιστήμη των Δεδομένων"/>
            <p:cNvPicPr/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139952" y="4011910"/>
              <a:ext cx="1512168" cy="936104"/>
            </a:xfrm>
            <a:prstGeom prst="rect">
              <a:avLst/>
            </a:prstGeom>
            <a:grpFill/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9" name="58 - Εικόνα" descr="Berkenalan dengan Matplotlib dan implementasinya - Kotakode.com | Komunitas  Developer Indonesia"/>
            <p:cNvPicPr/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11960" y="3147814"/>
              <a:ext cx="1435968" cy="707918"/>
            </a:xfrm>
            <a:prstGeom prst="rect">
              <a:avLst/>
            </a:prstGeom>
            <a:grpFill/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467544" y="3075806"/>
              <a:ext cx="3312368" cy="8617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  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Το </a:t>
              </a:r>
              <a:r>
                <a:rPr kumimoji="0" lang="el-GR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Matplotlib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είναι μια ολοκληρωμένη βιβλιοθήκη για τη δημιουργία στατικών, κινούμενων και </a:t>
              </a:r>
              <a:r>
                <a:rPr kumimoji="0" lang="el-GR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διαδραστικών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απεικονίσεων στην </a:t>
              </a:r>
              <a:r>
                <a:rPr kumimoji="0" lang="el-GR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Python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.</a:t>
              </a:r>
              <a:r>
                <a:rPr kumimoji="0" lang="el-G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endParaRPr kumimoji="0" lang="el-G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59 - Ορθογώνιο"/>
            <p:cNvSpPr/>
            <p:nvPr/>
          </p:nvSpPr>
          <p:spPr>
            <a:xfrm>
              <a:off x="467544" y="4011910"/>
              <a:ext cx="3456384" cy="101566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/>
              <a:r>
                <a:rPr lang="el-GR" sz="1200" dirty="0" smtClean="0"/>
                <a:t>Το </a:t>
              </a:r>
              <a:r>
                <a:rPr lang="el-GR" sz="1200" dirty="0" err="1" smtClean="0"/>
                <a:t>NumPy</a:t>
              </a:r>
              <a:r>
                <a:rPr lang="el-GR" sz="1200" dirty="0" smtClean="0"/>
                <a:t> είναι μια βιβλιοθήκη </a:t>
              </a:r>
              <a:r>
                <a:rPr lang="el-GR" sz="1200" dirty="0" err="1" smtClean="0"/>
                <a:t>Python</a:t>
              </a:r>
              <a:r>
                <a:rPr lang="el-GR" sz="1200" dirty="0" smtClean="0"/>
                <a:t> που χρησιμοποιείται για εργασία με πίνακες . Αυτή η βιβλιοθήκη μας είναι χρήσιμη έτσι ώστε να ορίσουμε το χρονικό διάστημα που θα γίνει η προσομοίωση . </a:t>
              </a:r>
              <a:endParaRPr lang="el-GR" sz="1200" dirty="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32240" y="2211710"/>
            <a:ext cx="2072945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34 - Ορθογώνιο"/>
          <p:cNvSpPr/>
          <p:nvPr/>
        </p:nvSpPr>
        <p:spPr>
          <a:xfrm>
            <a:off x="6248656" y="339502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i="1" dirty="0" smtClean="0">
                <a:latin typeface="Book Antiqua" pitchFamily="18" charset="0"/>
              </a:rPr>
              <a:t>Φυσική Πλάσματος</a:t>
            </a:r>
            <a:endParaRPr lang="el-GR" sz="2400" i="1" dirty="0">
              <a:latin typeface="Book Antiqua" pitchFamily="18" charset="0"/>
            </a:endParaRPr>
          </a:p>
        </p:txBody>
      </p:sp>
      <p:sp>
        <p:nvSpPr>
          <p:cNvPr id="26" name="25 - TextBox"/>
          <p:cNvSpPr txBox="1"/>
          <p:nvPr/>
        </p:nvSpPr>
        <p:spPr>
          <a:xfrm>
            <a:off x="6228184" y="987574"/>
            <a:ext cx="29158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50" b="1" i="1" u="sng" dirty="0" smtClean="0"/>
              <a:t>Θέμα Εργασίας </a:t>
            </a:r>
            <a:r>
              <a:rPr lang="el-GR" sz="1050" dirty="0" smtClean="0"/>
              <a:t>: Ανάπτυξη κώδικα για την προσομοίωση κίνησης φορτισμένου σωματιδίου σε Ομογενές Μαγνητικό Πεδίο Β(0,0,Β_</a:t>
            </a:r>
            <a:r>
              <a:rPr lang="en-US" sz="1050" dirty="0" smtClean="0"/>
              <a:t>z) </a:t>
            </a:r>
            <a:r>
              <a:rPr lang="el-GR" sz="1050" dirty="0" smtClean="0"/>
              <a:t>και Ηλεκτρικό πεδίο </a:t>
            </a:r>
            <a:r>
              <a:rPr lang="en-US" sz="1050" dirty="0" smtClean="0"/>
              <a:t>E(</a:t>
            </a:r>
            <a:r>
              <a:rPr lang="en-US" sz="1050" dirty="0" err="1" smtClean="0"/>
              <a:t>E_x</a:t>
            </a:r>
            <a:r>
              <a:rPr lang="en-US" sz="1050" dirty="0" smtClean="0"/>
              <a:t> , </a:t>
            </a:r>
            <a:r>
              <a:rPr lang="en-US" sz="1050" dirty="0" err="1" smtClean="0"/>
              <a:t>E_y</a:t>
            </a:r>
            <a:r>
              <a:rPr lang="en-US" sz="1050" dirty="0" smtClean="0"/>
              <a:t>, 0)</a:t>
            </a:r>
            <a:r>
              <a:rPr lang="el-GR" sz="1050" dirty="0" smtClean="0"/>
              <a:t> κάθετα μεταξύ τους .</a:t>
            </a:r>
            <a:endParaRPr lang="el-GR" sz="1050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66 - TextBox"/>
          <p:cNvSpPr txBox="1"/>
          <p:nvPr/>
        </p:nvSpPr>
        <p:spPr>
          <a:xfrm>
            <a:off x="-3348880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grpSp>
        <p:nvGrpSpPr>
          <p:cNvPr id="10" name="99 - Ομάδα"/>
          <p:cNvGrpSpPr/>
          <p:nvPr/>
        </p:nvGrpSpPr>
        <p:grpSpPr>
          <a:xfrm>
            <a:off x="-5221088" y="0"/>
            <a:ext cx="6336704" cy="5143500"/>
            <a:chOff x="-612576" y="0"/>
            <a:chExt cx="6336704" cy="6858000"/>
          </a:xfrm>
          <a:solidFill>
            <a:schemeClr val="accent4">
              <a:lumMod val="7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1" name="100 - Ορθογώνιο"/>
            <p:cNvSpPr/>
            <p:nvPr/>
          </p:nvSpPr>
          <p:spPr>
            <a:xfrm>
              <a:off x="-612576" y="0"/>
              <a:ext cx="558011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2" name="101 - Στρογγυλεμένο ορθογώνιο"/>
            <p:cNvSpPr/>
            <p:nvPr/>
          </p:nvSpPr>
          <p:spPr>
            <a:xfrm>
              <a:off x="4788024" y="1988840"/>
              <a:ext cx="936104" cy="11247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5000" b="1" dirty="0">
                  <a:solidFill>
                    <a:schemeClr val="tx1"/>
                  </a:solidFill>
                  <a:latin typeface="Bebas"/>
                </a:rPr>
                <a:t>9</a:t>
              </a:r>
            </a:p>
          </p:txBody>
        </p:sp>
      </p:grpSp>
      <p:sp>
        <p:nvSpPr>
          <p:cNvPr id="103" name="102 - TextBox"/>
          <p:cNvSpPr txBox="1"/>
          <p:nvPr/>
        </p:nvSpPr>
        <p:spPr>
          <a:xfrm>
            <a:off x="-3348880" y="11315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grpSp>
        <p:nvGrpSpPr>
          <p:cNvPr id="11" name="17 - Ομάδα"/>
          <p:cNvGrpSpPr/>
          <p:nvPr/>
        </p:nvGrpSpPr>
        <p:grpSpPr>
          <a:xfrm>
            <a:off x="-5365104" y="0"/>
            <a:ext cx="6408712" cy="5143500"/>
            <a:chOff x="-612576" y="0"/>
            <a:chExt cx="6408712" cy="6858000"/>
          </a:xfrm>
          <a:solidFill>
            <a:schemeClr val="accent3">
              <a:lumMod val="7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18 - Ορθογώνιο"/>
            <p:cNvSpPr/>
            <p:nvPr/>
          </p:nvSpPr>
          <p:spPr>
            <a:xfrm>
              <a:off x="-612576" y="0"/>
              <a:ext cx="5580112" cy="6858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6" name="105 - Στρογγυλεμένο ορθογώνιο"/>
            <p:cNvSpPr/>
            <p:nvPr/>
          </p:nvSpPr>
          <p:spPr>
            <a:xfrm>
              <a:off x="4788024" y="644691"/>
              <a:ext cx="1008112" cy="112474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5000" b="1" dirty="0" smtClean="0">
                  <a:solidFill>
                    <a:schemeClr val="tx1"/>
                  </a:solidFill>
                  <a:latin typeface="Bebas"/>
                </a:rPr>
                <a:t>10</a:t>
              </a:r>
              <a:endParaRPr lang="el-GR" sz="5000" b="1" dirty="0">
                <a:solidFill>
                  <a:schemeClr val="tx1"/>
                </a:solidFill>
                <a:latin typeface="Beba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06815E-6 L 0.58872 0.000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06815E-6 L 0.58872 0.00031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Προσαρμοσμένος 2">
      <a:dk1>
        <a:srgbClr val="FFFFFF"/>
      </a:dk1>
      <a:lt1>
        <a:srgbClr val="17365D"/>
      </a:lt1>
      <a:dk2>
        <a:srgbClr val="112845"/>
      </a:dk2>
      <a:lt2>
        <a:srgbClr val="112845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2473</Words>
  <Application>Microsoft Office PowerPoint</Application>
  <PresentationFormat>Προβολή στην οθόνη (16:9)</PresentationFormat>
  <Paragraphs>315</Paragraphs>
  <Slides>15</Slides>
  <Notes>13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16" baseType="lpstr">
      <vt:lpstr>Θέμα του Office</vt:lpstr>
      <vt:lpstr>Διαφάνεια 1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  <vt:lpstr>Διαφάνεια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User1</dc:creator>
  <cp:lastModifiedBy>User1</cp:lastModifiedBy>
  <cp:revision>80</cp:revision>
  <dcterms:created xsi:type="dcterms:W3CDTF">2024-04-30T17:48:16Z</dcterms:created>
  <dcterms:modified xsi:type="dcterms:W3CDTF">2024-05-06T09:38:38Z</dcterms:modified>
</cp:coreProperties>
</file>