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40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42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01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616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705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45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2813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074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77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7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52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650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94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97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041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6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5958-31F5-4A61-9E43-EB8EDD0426A6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141A50-7BB1-4834-9A2C-8AA8585F2E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700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8E0135-8599-1AD7-821F-325AEE5E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600" b="0" i="0" dirty="0" err="1">
                <a:solidFill>
                  <a:srgbClr val="343A40"/>
                </a:solidFill>
                <a:effectLst/>
                <a:latin typeface="-apple-system"/>
              </a:rPr>
              <a:t>Drágakő_bányászok</a:t>
            </a:r>
            <a:endParaRPr lang="hu-HU" sz="6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8226C75-92FA-66FB-58F5-1216B8C03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Herkules Márton Gergely</a:t>
            </a:r>
          </a:p>
        </p:txBody>
      </p:sp>
    </p:spTree>
    <p:extLst>
      <p:ext uri="{BB962C8B-B14F-4D97-AF65-F5344CB8AC3E}">
        <p14:creationId xmlns:p14="http://schemas.microsoft.com/office/powerpoint/2010/main" val="313237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FFE709-7B33-5507-B886-E77A76E1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 ötlet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1FE533-ED6F-5331-9279-8265EED50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38656" cy="3880773"/>
          </a:xfrm>
        </p:spPr>
        <p:txBody>
          <a:bodyPr/>
          <a:lstStyle/>
          <a:p>
            <a:r>
              <a:rPr lang="hu-HU" sz="2400" dirty="0"/>
              <a:t>Drágakövek azok súlyának felismerése</a:t>
            </a:r>
          </a:p>
          <a:p>
            <a:r>
              <a:rPr lang="hu-HU" sz="2400" dirty="0"/>
              <a:t>Probléma: kevés tanító adat a feladathoz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A7003E1-A3A6-A144-5F29-29BA4982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346" y="1270000"/>
            <a:ext cx="4238656" cy="415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6F730C-D0BE-FD5A-3E5E-825E6C68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 architektúra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A954C6-B053-5174-FC67-E5509ED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3166"/>
            <a:ext cx="9185123" cy="3880773"/>
          </a:xfrm>
        </p:spPr>
        <p:txBody>
          <a:bodyPr>
            <a:normAutofit/>
          </a:bodyPr>
          <a:lstStyle/>
          <a:p>
            <a:r>
              <a:rPr lang="hu-HU" sz="2000" dirty="0"/>
              <a:t>Szám objektum detektáló (1)</a:t>
            </a:r>
          </a:p>
          <a:p>
            <a:pPr lvl="1"/>
            <a:r>
              <a:rPr lang="hu-HU" sz="2000" dirty="0"/>
              <a:t>Számjegyenként</a:t>
            </a:r>
          </a:p>
          <a:p>
            <a:r>
              <a:rPr lang="hu-HU" sz="2000" dirty="0"/>
              <a:t>Kő objektum detektáló (2)</a:t>
            </a:r>
          </a:p>
          <a:p>
            <a:r>
              <a:rPr lang="hu-HU" sz="2000" dirty="0"/>
              <a:t>Kő klasszifikáló (3)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DF64FD6-AEE0-9F5D-625D-6C1A06B97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04" y="3247653"/>
            <a:ext cx="6461519" cy="35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3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2801C7-7824-AC3A-3E0C-75E51213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26B6F9-B02B-2B58-F715-5D55571F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hu-HU" b="0" i="0" dirty="0">
                <a:solidFill>
                  <a:srgbClr val="000000"/>
                </a:solidFill>
                <a:effectLst/>
                <a:latin typeface="Inter"/>
              </a:rPr>
              <a:t>640*640 pixeles képek</a:t>
            </a:r>
          </a:p>
          <a:p>
            <a:pPr algn="l"/>
            <a:r>
              <a:rPr lang="hu-HU" b="0" i="0" dirty="0">
                <a:solidFill>
                  <a:srgbClr val="000000"/>
                </a:solidFill>
                <a:effectLst/>
                <a:latin typeface="Inter"/>
              </a:rPr>
              <a:t>Drágakövek: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Flip</a:t>
            </a:r>
            <a:r>
              <a:rPr lang="hu-HU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Rotate</a:t>
            </a:r>
            <a:r>
              <a:rPr lang="hu-HU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Crop</a:t>
            </a:r>
            <a:r>
              <a:rPr lang="hu-HU" b="0" i="0" dirty="0">
                <a:solidFill>
                  <a:srgbClr val="000000"/>
                </a:solidFill>
                <a:effectLst/>
                <a:latin typeface="Inter"/>
              </a:rPr>
              <a:t>, Zoom,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Brightness</a:t>
            </a:r>
            <a:r>
              <a:rPr lang="hu-HU" b="0" i="0" dirty="0">
                <a:solidFill>
                  <a:srgbClr val="000000"/>
                </a:solidFill>
                <a:effectLst/>
                <a:latin typeface="Inter"/>
              </a:rPr>
              <a:t>,</a:t>
            </a:r>
            <a:r>
              <a:rPr lang="hu-HU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Noise</a:t>
            </a:r>
            <a:r>
              <a:rPr lang="hu-HU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Cutout</a:t>
            </a:r>
            <a:r>
              <a:rPr lang="hu-HU" dirty="0">
                <a:solidFill>
                  <a:srgbClr val="000000"/>
                </a:solidFill>
                <a:latin typeface="Inter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Blur</a:t>
            </a:r>
            <a:endParaRPr lang="hu-HU" b="0" i="0" dirty="0">
              <a:solidFill>
                <a:srgbClr val="000000"/>
              </a:solidFill>
              <a:effectLst/>
              <a:latin typeface="Inter"/>
            </a:endParaRPr>
          </a:p>
          <a:p>
            <a:pPr lvl="1"/>
            <a:r>
              <a:rPr lang="hu-HU" dirty="0">
                <a:solidFill>
                  <a:srgbClr val="000000"/>
                </a:solidFill>
                <a:latin typeface="Inter"/>
              </a:rPr>
              <a:t>Nincs színváltoztatás</a:t>
            </a:r>
          </a:p>
          <a:p>
            <a:r>
              <a:rPr lang="hu-HU" dirty="0">
                <a:solidFill>
                  <a:srgbClr val="000000"/>
                </a:solidFill>
                <a:latin typeface="Inter"/>
              </a:rPr>
              <a:t>Számok: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Flip</a:t>
            </a:r>
            <a:r>
              <a:rPr lang="hu-HU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Rotate</a:t>
            </a:r>
            <a:r>
              <a:rPr lang="hu-HU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Crop</a:t>
            </a:r>
            <a:r>
              <a:rPr lang="hu-HU" b="0" i="0" dirty="0">
                <a:solidFill>
                  <a:srgbClr val="000000"/>
                </a:solidFill>
                <a:effectLst/>
                <a:latin typeface="Inter"/>
              </a:rPr>
              <a:t>, Zoom,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Brightness</a:t>
            </a:r>
            <a:r>
              <a:rPr lang="hu-HU" b="0" i="0" dirty="0">
                <a:solidFill>
                  <a:srgbClr val="000000"/>
                </a:solidFill>
                <a:effectLst/>
                <a:latin typeface="Inter"/>
              </a:rPr>
              <a:t>,</a:t>
            </a:r>
            <a:r>
              <a:rPr lang="hu-HU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Noise</a:t>
            </a:r>
            <a:r>
              <a:rPr lang="hu-HU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Cutout</a:t>
            </a:r>
            <a:r>
              <a:rPr lang="hu-HU" dirty="0">
                <a:solidFill>
                  <a:srgbClr val="000000"/>
                </a:solidFill>
                <a:latin typeface="Inter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Blur</a:t>
            </a:r>
            <a:endParaRPr lang="hu-HU" b="0" i="0" dirty="0">
              <a:solidFill>
                <a:srgbClr val="000000"/>
              </a:solidFill>
              <a:effectLst/>
              <a:latin typeface="Inter"/>
            </a:endParaRPr>
          </a:p>
          <a:p>
            <a:pPr lvl="1"/>
            <a:r>
              <a:rPr lang="hu-HU" dirty="0">
                <a:solidFill>
                  <a:srgbClr val="000000"/>
                </a:solidFill>
                <a:latin typeface="Inter"/>
              </a:rPr>
              <a:t>Van színváltoztatás</a:t>
            </a:r>
          </a:p>
        </p:txBody>
      </p:sp>
    </p:spTree>
    <p:extLst>
      <p:ext uri="{BB962C8B-B14F-4D97-AF65-F5344CB8AC3E}">
        <p14:creationId xmlns:p14="http://schemas.microsoft.com/office/powerpoint/2010/main" val="149360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C84D60-C9E3-6777-A506-2F8E4693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9E9E1A-8C54-E5D5-0E54-9AABC66F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409"/>
            <a:ext cx="8596668" cy="4508954"/>
          </a:xfrm>
        </p:spPr>
        <p:txBody>
          <a:bodyPr/>
          <a:lstStyle/>
          <a:p>
            <a:r>
              <a:rPr lang="hu-HU" sz="2400" dirty="0"/>
              <a:t>Objektum detektálás:</a:t>
            </a:r>
          </a:p>
          <a:p>
            <a:pPr lvl="1"/>
            <a:r>
              <a:rPr lang="hu-HU" sz="2200" dirty="0"/>
              <a:t>YOLOv5m</a:t>
            </a:r>
          </a:p>
          <a:p>
            <a:pPr lvl="1"/>
            <a:r>
              <a:rPr lang="hu-HU" sz="2200" dirty="0" err="1"/>
              <a:t>Auto</a:t>
            </a:r>
            <a:r>
              <a:rPr lang="hu-HU" sz="2200" dirty="0"/>
              <a:t> batch</a:t>
            </a:r>
          </a:p>
          <a:p>
            <a:pPr lvl="1"/>
            <a:r>
              <a:rPr lang="hu-HU" sz="2200" dirty="0"/>
              <a:t>80 </a:t>
            </a:r>
            <a:r>
              <a:rPr lang="hu-HU" sz="2200" dirty="0" err="1"/>
              <a:t>epoch</a:t>
            </a:r>
            <a:r>
              <a:rPr lang="hu-HU" sz="2200" dirty="0"/>
              <a:t>, </a:t>
            </a:r>
            <a:r>
              <a:rPr lang="hu-HU" sz="2200" dirty="0" err="1"/>
              <a:t>early</a:t>
            </a:r>
            <a:r>
              <a:rPr lang="hu-HU" sz="2200" dirty="0"/>
              <a:t> </a:t>
            </a:r>
            <a:r>
              <a:rPr lang="hu-HU" sz="2200" dirty="0" err="1"/>
              <a:t>stopping</a:t>
            </a:r>
            <a:endParaRPr lang="hu-HU" sz="2200" dirty="0"/>
          </a:p>
          <a:p>
            <a:pPr lvl="1"/>
            <a:r>
              <a:rPr lang="hu-HU" sz="2200" dirty="0"/>
              <a:t>~2 óra</a:t>
            </a:r>
          </a:p>
          <a:p>
            <a:r>
              <a:rPr lang="hu-HU" sz="2400" dirty="0"/>
              <a:t>Klasszifikáció:</a:t>
            </a:r>
          </a:p>
          <a:p>
            <a:pPr lvl="1"/>
            <a:r>
              <a:rPr lang="hu-HU" sz="2200" dirty="0"/>
              <a:t>Nagyon kevés tanító adat</a:t>
            </a:r>
          </a:p>
          <a:p>
            <a:pPr lvl="1"/>
            <a:r>
              <a:rPr lang="hu-HU" sz="2200" dirty="0"/>
              <a:t>100 </a:t>
            </a:r>
            <a:r>
              <a:rPr lang="hu-HU" sz="2200" dirty="0" err="1"/>
              <a:t>epoch</a:t>
            </a:r>
            <a:endParaRPr lang="hu-HU" sz="2200" dirty="0"/>
          </a:p>
          <a:p>
            <a:pPr lvl="1"/>
            <a:r>
              <a:rPr lang="hu-HU" sz="2200" dirty="0"/>
              <a:t>10 perc</a:t>
            </a:r>
          </a:p>
          <a:p>
            <a:pPr lvl="1"/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DCF18C-8993-5CB4-75F7-C1659D2D1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20" y="1532409"/>
            <a:ext cx="4727606" cy="34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8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62C19F-B5D8-5AAF-699C-35632A7E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Kiértékelés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042C85-792C-EAB3-9459-42497F019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2007"/>
            <a:ext cx="8596668" cy="4689356"/>
          </a:xfrm>
        </p:spPr>
        <p:txBody>
          <a:bodyPr>
            <a:normAutofit/>
          </a:bodyPr>
          <a:lstStyle/>
          <a:p>
            <a:r>
              <a:rPr lang="hu-HU" sz="2400" dirty="0"/>
              <a:t>Számok:</a:t>
            </a:r>
          </a:p>
          <a:p>
            <a:pPr lvl="1"/>
            <a:r>
              <a:rPr lang="hu-HU" sz="2000" dirty="0"/>
              <a:t>Átlag </a:t>
            </a:r>
            <a:r>
              <a:rPr lang="hu-HU" sz="2000" dirty="0" err="1"/>
              <a:t>Precision</a:t>
            </a:r>
            <a:r>
              <a:rPr lang="hu-HU" sz="2000" dirty="0"/>
              <a:t>: 0.978</a:t>
            </a:r>
          </a:p>
          <a:p>
            <a:pPr lvl="1"/>
            <a:r>
              <a:rPr lang="hu-HU" sz="2000" dirty="0"/>
              <a:t>Átlag </a:t>
            </a:r>
            <a:r>
              <a:rPr lang="hu-HU" sz="2000" dirty="0" err="1"/>
              <a:t>Recall</a:t>
            </a:r>
            <a:r>
              <a:rPr lang="hu-HU" sz="2000" dirty="0"/>
              <a:t>: 0.982</a:t>
            </a:r>
          </a:p>
          <a:p>
            <a:pPr lvl="1"/>
            <a:endParaRPr lang="hu-HU" sz="2000" dirty="0"/>
          </a:p>
          <a:p>
            <a:r>
              <a:rPr lang="hu-HU" sz="2400" dirty="0"/>
              <a:t>Drágakövek:</a:t>
            </a:r>
          </a:p>
          <a:p>
            <a:pPr lvl="1"/>
            <a:r>
              <a:rPr lang="hu-HU" sz="2000" dirty="0"/>
              <a:t>Átlag </a:t>
            </a:r>
            <a:r>
              <a:rPr lang="hu-HU" sz="2000" dirty="0" err="1"/>
              <a:t>Precion</a:t>
            </a:r>
            <a:r>
              <a:rPr lang="hu-HU" sz="2000" dirty="0"/>
              <a:t>: 0.84</a:t>
            </a:r>
          </a:p>
          <a:p>
            <a:pPr lvl="2"/>
            <a:r>
              <a:rPr lang="hu-HU" sz="1800" dirty="0" err="1"/>
              <a:t>Sapphire</a:t>
            </a:r>
            <a:r>
              <a:rPr lang="hu-HU" sz="1800" dirty="0"/>
              <a:t>: 0.636 </a:t>
            </a:r>
          </a:p>
          <a:p>
            <a:pPr lvl="1"/>
            <a:r>
              <a:rPr lang="hu-HU" sz="2000" dirty="0"/>
              <a:t>Átlag </a:t>
            </a:r>
            <a:r>
              <a:rPr lang="hu-HU" sz="2000" dirty="0" err="1"/>
              <a:t>Recall</a:t>
            </a:r>
            <a:r>
              <a:rPr lang="hu-HU" sz="2000" dirty="0"/>
              <a:t>: 0.911</a:t>
            </a:r>
          </a:p>
          <a:p>
            <a:pPr lvl="2"/>
            <a:r>
              <a:rPr lang="en-US" sz="1800" dirty="0"/>
              <a:t>Amethyst</a:t>
            </a:r>
            <a:r>
              <a:rPr lang="hu-HU" sz="1800" dirty="0"/>
              <a:t>: </a:t>
            </a:r>
            <a:r>
              <a:rPr lang="en-US" sz="1800" dirty="0"/>
              <a:t>0.83</a:t>
            </a:r>
            <a:endParaRPr lang="hu-HU" sz="1800" dirty="0"/>
          </a:p>
        </p:txBody>
      </p:sp>
      <p:pic>
        <p:nvPicPr>
          <p:cNvPr id="7" name="Kép 6" descr="A képen képernyőkép, Téglalap, szöveg, tér látható&#10;&#10;Automatikusan generált leírás">
            <a:extLst>
              <a:ext uri="{FF2B5EF4-FFF2-40B4-BE49-F238E27FC236}">
                <a16:creationId xmlns:a16="http://schemas.microsoft.com/office/drawing/2014/main" id="{FEC51C20-92A3-C886-7A4B-C497F2E32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1" y="974606"/>
            <a:ext cx="6250578" cy="46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760C3-69A9-B90A-8CE1-1443E702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Végső rendszer és további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BA7B61-558F-9064-EBB1-08624248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309"/>
            <a:ext cx="8596668" cy="4408054"/>
          </a:xfrm>
        </p:spPr>
        <p:txBody>
          <a:bodyPr>
            <a:normAutofit lnSpcReduction="10000"/>
          </a:bodyPr>
          <a:lstStyle/>
          <a:p>
            <a:r>
              <a:rPr lang="hu-HU" sz="2400" dirty="0"/>
              <a:t>Elkészült rendszer:</a:t>
            </a:r>
          </a:p>
          <a:p>
            <a:pPr lvl="1"/>
            <a:r>
              <a:rPr lang="hu-HU" sz="2000" dirty="0"/>
              <a:t>Számok felismerése külön</a:t>
            </a:r>
          </a:p>
          <a:p>
            <a:pPr lvl="1"/>
            <a:r>
              <a:rPr lang="hu-HU" sz="2000" dirty="0"/>
              <a:t>Drágakő felismerése objektum detektálással</a:t>
            </a:r>
          </a:p>
          <a:p>
            <a:pPr lvl="1"/>
            <a:r>
              <a:rPr lang="hu-HU" sz="2000" dirty="0"/>
              <a:t>Felismert drágakő külön klasszifikálása</a:t>
            </a:r>
          </a:p>
          <a:p>
            <a:pPr lvl="2"/>
            <a:r>
              <a:rPr lang="hu-HU" sz="1800" dirty="0"/>
              <a:t>Jobb eredményt adott, míg nem lett bővítve az objektum detektáló tanító adathalmaz</a:t>
            </a:r>
          </a:p>
          <a:p>
            <a:pPr lvl="1"/>
            <a:r>
              <a:rPr lang="hu-HU" sz="2000" dirty="0"/>
              <a:t>Különböző modellek </a:t>
            </a:r>
            <a:r>
              <a:rPr lang="hu-HU" sz="2000" dirty="0" err="1"/>
              <a:t>predikcióinak</a:t>
            </a:r>
            <a:r>
              <a:rPr lang="hu-HU" sz="2000" dirty="0"/>
              <a:t> összevetése</a:t>
            </a:r>
          </a:p>
          <a:p>
            <a:pPr lvl="1"/>
            <a:endParaRPr lang="hu-HU" sz="2000" dirty="0"/>
          </a:p>
          <a:p>
            <a:r>
              <a:rPr lang="hu-HU" sz="2400" dirty="0"/>
              <a:t>Továbbfejlesztési lehetőségek:</a:t>
            </a:r>
          </a:p>
          <a:p>
            <a:pPr lvl="1"/>
            <a:r>
              <a:rPr lang="hu-HU" sz="2000" dirty="0"/>
              <a:t>Drágakövek értékeinek megállapítása a súlyük és az </a:t>
            </a:r>
            <a:r>
              <a:rPr lang="hu-HU" sz="2000" dirty="0" err="1"/>
              <a:t>éppeni</a:t>
            </a:r>
            <a:r>
              <a:rPr lang="hu-HU" sz="2000" dirty="0"/>
              <a:t> piac alapján</a:t>
            </a:r>
          </a:p>
        </p:txBody>
      </p:sp>
    </p:spTree>
    <p:extLst>
      <p:ext uri="{BB962C8B-B14F-4D97-AF65-F5344CB8AC3E}">
        <p14:creationId xmlns:p14="http://schemas.microsoft.com/office/powerpoint/2010/main" val="4132499290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183</Words>
  <Application>Microsoft Office PowerPoint</Application>
  <PresentationFormat>Szélesvásznú</PresentationFormat>
  <Paragraphs>48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Inter</vt:lpstr>
      <vt:lpstr>Trebuchet MS</vt:lpstr>
      <vt:lpstr>Wingdings 3</vt:lpstr>
      <vt:lpstr>Dimenzió</vt:lpstr>
      <vt:lpstr>Drágakő_bányászok</vt:lpstr>
      <vt:lpstr>Alap ötlet</vt:lpstr>
      <vt:lpstr>Rendszer architektúra</vt:lpstr>
      <vt:lpstr>Adat előkészítés</vt:lpstr>
      <vt:lpstr>Tanítás</vt:lpstr>
      <vt:lpstr>Kiértékelés</vt:lpstr>
      <vt:lpstr>Végső rendszer és további lehetőségek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Drágakő_bányászok</dc:title>
  <dc:creator>Herkules Márton Gergely</dc:creator>
  <cp:lastModifiedBy>Herkules Márton Gergely</cp:lastModifiedBy>
  <cp:revision>10</cp:revision>
  <dcterms:created xsi:type="dcterms:W3CDTF">2023-12-18T18:08:11Z</dcterms:created>
  <dcterms:modified xsi:type="dcterms:W3CDTF">2023-12-18T23:03:51Z</dcterms:modified>
</cp:coreProperties>
</file>