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theme/themeOverride6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charts/chart11.xml" ContentType="application/vnd.openxmlformats-officedocument.drawingml.chart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theme/themeOverride8.xml" ContentType="application/vnd.openxmlformats-officedocument.themeOverr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charts/chart13.xml" ContentType="application/vnd.openxmlformats-officedocument.drawingml.chart+xml"/>
  <Override PartName="/ppt/theme/themeOverride9.xml" ContentType="application/vnd.openxmlformats-officedocument.themeOverride+xml"/>
  <Override PartName="/ppt/charts/chart14.xml" ContentType="application/vnd.openxmlformats-officedocument.drawingml.chart+xml"/>
  <Override PartName="/ppt/theme/themeOverride10.xml" ContentType="application/vnd.openxmlformats-officedocument.themeOverr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charts/chart15.xml" ContentType="application/vnd.openxmlformats-officedocument.drawingml.chart+xml"/>
  <Override PartName="/ppt/theme/themeOverride11.xml" ContentType="application/vnd.openxmlformats-officedocument.themeOverride+xml"/>
  <Override PartName="/ppt/charts/chart16.xml" ContentType="application/vnd.openxmlformats-officedocument.drawingml.chart+xml"/>
  <Override PartName="/ppt/theme/themeOverride12.xml" ContentType="application/vnd.openxmlformats-officedocument.themeOverr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charts/chart17.xml" ContentType="application/vnd.openxmlformats-officedocument.drawingml.chart+xml"/>
  <Override PartName="/ppt/theme/themeOverride13.xml" ContentType="application/vnd.openxmlformats-officedocument.themeOverride+xml"/>
  <Override PartName="/ppt/charts/chart18.xml" ContentType="application/vnd.openxmlformats-officedocument.drawingml.chart+xml"/>
  <Override PartName="/ppt/theme/themeOverride14.xml" ContentType="application/vnd.openxmlformats-officedocument.themeOverr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charts/chart19.xml" ContentType="application/vnd.openxmlformats-officedocument.drawingml.chart+xml"/>
  <Override PartName="/ppt/theme/themeOverride15.xml" ContentType="application/vnd.openxmlformats-officedocument.themeOverride+xml"/>
  <Override PartName="/ppt/charts/chart20.xml" ContentType="application/vnd.openxmlformats-officedocument.drawingml.chart+xml"/>
  <Override PartName="/ppt/theme/themeOverride16.xml" ContentType="application/vnd.openxmlformats-officedocument.themeOverr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charts/chart21.xml" ContentType="application/vnd.openxmlformats-officedocument.drawingml.chart+xml"/>
  <Override PartName="/ppt/theme/themeOverride17.xml" ContentType="application/vnd.openxmlformats-officedocument.themeOverride+xml"/>
  <Override PartName="/ppt/charts/chart22.xml" ContentType="application/vnd.openxmlformats-officedocument.drawingml.chart+xml"/>
  <Override PartName="/ppt/theme/themeOverride18.xml" ContentType="application/vnd.openxmlformats-officedocument.themeOverr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684" r:id="rId2"/>
    <p:sldMasterId id="2147483741" r:id="rId3"/>
    <p:sldMasterId id="2147483757" r:id="rId4"/>
    <p:sldMasterId id="2147483775" r:id="rId5"/>
    <p:sldMasterId id="2147484165" r:id="rId6"/>
    <p:sldMasterId id="2147484341" r:id="rId7"/>
    <p:sldMasterId id="2147484356" r:id="rId8"/>
    <p:sldMasterId id="2147484371" r:id="rId9"/>
    <p:sldMasterId id="2147484398" r:id="rId10"/>
  </p:sldMasterIdLst>
  <p:notesMasterIdLst>
    <p:notesMasterId r:id="rId37"/>
  </p:notesMasterIdLst>
  <p:handoutMasterIdLst>
    <p:handoutMasterId r:id="rId38"/>
  </p:handoutMasterIdLst>
  <p:sldIdLst>
    <p:sldId id="816" r:id="rId11"/>
    <p:sldId id="953" r:id="rId12"/>
    <p:sldId id="952" r:id="rId13"/>
    <p:sldId id="957" r:id="rId14"/>
    <p:sldId id="980" r:id="rId15"/>
    <p:sldId id="961" r:id="rId16"/>
    <p:sldId id="962" r:id="rId17"/>
    <p:sldId id="963" r:id="rId18"/>
    <p:sldId id="988" r:id="rId19"/>
    <p:sldId id="982" r:id="rId20"/>
    <p:sldId id="991" r:id="rId21"/>
    <p:sldId id="984" r:id="rId22"/>
    <p:sldId id="983" r:id="rId23"/>
    <p:sldId id="995" r:id="rId24"/>
    <p:sldId id="985" r:id="rId25"/>
    <p:sldId id="994" r:id="rId26"/>
    <p:sldId id="993" r:id="rId27"/>
    <p:sldId id="989" r:id="rId28"/>
    <p:sldId id="986" r:id="rId29"/>
    <p:sldId id="999" r:id="rId30"/>
    <p:sldId id="997" r:id="rId31"/>
    <p:sldId id="998" r:id="rId32"/>
    <p:sldId id="972" r:id="rId33"/>
    <p:sldId id="981" r:id="rId34"/>
    <p:sldId id="974" r:id="rId35"/>
    <p:sldId id="977" r:id="rId36"/>
  </p:sldIdLst>
  <p:sldSz cx="9144000" cy="6858000" type="screen4x3"/>
  <p:notesSz cx="6797675" cy="9926638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7770"/>
    <a:srgbClr val="99C185"/>
    <a:srgbClr val="CCFF33"/>
    <a:srgbClr val="CC0000"/>
    <a:srgbClr val="FF6600"/>
    <a:srgbClr val="FF5050"/>
    <a:srgbClr val="990099"/>
    <a:srgbClr val="E523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 autoAdjust="0"/>
    <p:restoredTop sz="98893" autoAdjust="0"/>
  </p:normalViewPr>
  <p:slideViewPr>
    <p:cSldViewPr>
      <p:cViewPr>
        <p:scale>
          <a:sx n="70" d="100"/>
          <a:sy n="70" d="100"/>
        </p:scale>
        <p:origin x="-1098" y="-72"/>
      </p:cViewPr>
      <p:guideLst>
        <p:guide orient="horz" pos="2160"/>
        <p:guide orient="horz" pos="1152"/>
        <p:guide pos="2880"/>
        <p:guide pos="3024"/>
      </p:guideLst>
    </p:cSldViewPr>
  </p:slideViewPr>
  <p:outlineViewPr>
    <p:cViewPr>
      <p:scale>
        <a:sx n="33" d="100"/>
        <a:sy n="33" d="100"/>
      </p:scale>
      <p:origin x="246" y="48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0.xlsx"/><Relationship Id="rId1" Type="http://schemas.openxmlformats.org/officeDocument/2006/relationships/themeOverride" Target="../theme/themeOverride6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1.xlsx"/><Relationship Id="rId1" Type="http://schemas.openxmlformats.org/officeDocument/2006/relationships/themeOverride" Target="../theme/themeOverride7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2.xlsx"/><Relationship Id="rId1" Type="http://schemas.openxmlformats.org/officeDocument/2006/relationships/themeOverride" Target="../theme/themeOverride8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3.xlsx"/><Relationship Id="rId1" Type="http://schemas.openxmlformats.org/officeDocument/2006/relationships/themeOverride" Target="../theme/themeOverride9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4.xlsx"/><Relationship Id="rId1" Type="http://schemas.openxmlformats.org/officeDocument/2006/relationships/themeOverride" Target="../theme/themeOverride10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5.xlsx"/><Relationship Id="rId1" Type="http://schemas.openxmlformats.org/officeDocument/2006/relationships/themeOverride" Target="../theme/themeOverride11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6.xlsx"/><Relationship Id="rId1" Type="http://schemas.openxmlformats.org/officeDocument/2006/relationships/themeOverride" Target="../theme/themeOverride12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7.xlsx"/><Relationship Id="rId1" Type="http://schemas.openxmlformats.org/officeDocument/2006/relationships/themeOverride" Target="../theme/themeOverride13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8.xlsx"/><Relationship Id="rId1" Type="http://schemas.openxmlformats.org/officeDocument/2006/relationships/themeOverride" Target="../theme/themeOverride14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9.xlsx"/><Relationship Id="rId1" Type="http://schemas.openxmlformats.org/officeDocument/2006/relationships/themeOverride" Target="../theme/themeOverride15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0.xlsx"/><Relationship Id="rId1" Type="http://schemas.openxmlformats.org/officeDocument/2006/relationships/themeOverride" Target="../theme/themeOverride16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1.xlsx"/><Relationship Id="rId1" Type="http://schemas.openxmlformats.org/officeDocument/2006/relationships/themeOverride" Target="../theme/themeOverride17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2.xlsx"/><Relationship Id="rId1" Type="http://schemas.openxmlformats.org/officeDocument/2006/relationships/themeOverride" Target="../theme/themeOverride18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9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0.12542198340356978"/>
          <c:w val="0.92469075475130402"/>
          <c:h val="0.6776160449705512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Newly added 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100</c:v>
                </c:pt>
                <c:pt idx="2">
                  <c:v>50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721856"/>
        <c:axId val="299040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physicians</c:v>
                </c:pt>
              </c:strCache>
            </c:strRef>
          </c:tx>
          <c:spPr>
            <a:ln w="19050" cap="flat" cmpd="sng" algn="ctr">
              <a:solidFill>
                <a:srgbClr val="4472C4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4472C4"/>
                </a:solidFill>
                <a:prstDash val="solid"/>
              </a:ln>
              <a:effectLst/>
            </c:spPr>
          </c:marker>
          <c:dLbls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2000</c:v>
                </c:pt>
                <c:pt idx="1">
                  <c:v>2100</c:v>
                </c:pt>
                <c:pt idx="2">
                  <c:v>2150</c:v>
                </c:pt>
                <c:pt idx="3">
                  <c:v>2170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037056"/>
        <c:axId val="299038592"/>
      </c:lineChart>
      <c:catAx>
        <c:axId val="29903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99038592"/>
        <c:crosses val="autoZero"/>
        <c:auto val="1"/>
        <c:lblAlgn val="ctr"/>
        <c:lblOffset val="100"/>
        <c:noMultiLvlLbl val="0"/>
      </c:catAx>
      <c:valAx>
        <c:axId val="299038592"/>
        <c:scaling>
          <c:orientation val="minMax"/>
          <c:max val="3000"/>
          <c:min val="5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99037056"/>
        <c:crosses val="autoZero"/>
        <c:crossBetween val="between"/>
        <c:majorUnit val="600"/>
      </c:valAx>
      <c:valAx>
        <c:axId val="299040128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99721856"/>
        <c:crosses val="max"/>
        <c:crossBetween val="between"/>
        <c:majorUnit val="50"/>
      </c:valAx>
      <c:catAx>
        <c:axId val="299721856"/>
        <c:scaling>
          <c:orientation val="minMax"/>
        </c:scaling>
        <c:delete val="1"/>
        <c:axPos val="b"/>
        <c:majorTickMark val="out"/>
        <c:minorTickMark val="none"/>
        <c:tickLblPos val="nextTo"/>
        <c:crossAx val="29904012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0203712817147859"/>
          <c:y val="6.1352442046585215E-2"/>
          <c:w val="0.81329451006124232"/>
          <c:h val="8.0111163160360224E-2"/>
        </c:manualLayout>
      </c:layout>
      <c:overlay val="1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2651951501688"/>
          <c:y val="0.15384101192208657"/>
          <c:w val="0.92469075475130402"/>
          <c:h val="0.698356308985501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19050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c:spPr>
          </c:marker>
          <c:dLbls>
            <c:dLbl>
              <c:idx val="2"/>
              <c:layout>
                <c:manualLayout>
                  <c:x val="-6.9789546254876364E-2"/>
                  <c:y val="4.4922633860619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1302</c:v>
                </c:pt>
                <c:pt idx="1">
                  <c:v>1085</c:v>
                </c:pt>
                <c:pt idx="2" formatCode="0">
                  <c:v>998.2</c:v>
                </c:pt>
                <c:pt idx="3" formatCode="0">
                  <c:v>802.9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8A-40F5-9DD9-92F8BCE542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dLbls>
            <c:dLbl>
              <c:idx val="0"/>
              <c:layout>
                <c:manualLayout>
                  <c:x val="-6.9789546254876364E-2"/>
                  <c:y val="7.43994277324175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1908784602022532E-2"/>
                  <c:y val="6.9625115528142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8A-40F5-9DD9-92F8BCE542CA}"/>
                </c:ext>
              </c:extLst>
            </c:dLbl>
            <c:dLbl>
              <c:idx val="2"/>
              <c:layout>
                <c:manualLayout>
                  <c:x val="-9.5031716760485788E-2"/>
                  <c:y val="-8.21771235012675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8A-40F5-9DD9-92F8BCE542CA}"/>
                </c:ext>
              </c:extLst>
            </c:dLbl>
            <c:dLbl>
              <c:idx val="3"/>
              <c:layout>
                <c:manualLayout>
                  <c:x val="-6.4379785535895531E-2"/>
                  <c:y val="-7.3335013742684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8A-40F5-9DD9-92F8BCE542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824.6</c:v>
                </c:pt>
                <c:pt idx="1">
                  <c:v>998.2</c:v>
                </c:pt>
                <c:pt idx="2">
                  <c:v>1041.5999999999999</c:v>
                </c:pt>
                <c:pt idx="3">
                  <c:v>1193.5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8A-40F5-9DD9-92F8BCE542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19050">
              <a:solidFill>
                <a:srgbClr val="4472C4">
                  <a:lumMod val="50000"/>
                </a:srgbClr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>
                    <a:lumMod val="50000"/>
                  </a:srgb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43.4</c:v>
                </c:pt>
                <c:pt idx="1">
                  <c:v>86.8</c:v>
                </c:pt>
                <c:pt idx="2">
                  <c:v>130.19999999999999</c:v>
                </c:pt>
                <c:pt idx="3">
                  <c:v>173.6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E8A-40F5-9DD9-92F8BCE542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0773376"/>
        <c:axId val="300774912"/>
      </c:lineChart>
      <c:catAx>
        <c:axId val="30077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0774912"/>
        <c:crosses val="autoZero"/>
        <c:auto val="1"/>
        <c:lblAlgn val="ctr"/>
        <c:lblOffset val="100"/>
        <c:noMultiLvlLbl val="0"/>
      </c:catAx>
      <c:valAx>
        <c:axId val="3007749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773376"/>
        <c:crosses val="autoZero"/>
        <c:crossBetween val="between"/>
        <c:majorUnit val="400"/>
      </c:valAx>
    </c:plotArea>
    <c:legend>
      <c:legendPos val="t"/>
      <c:layout>
        <c:manualLayout>
          <c:xMode val="edge"/>
          <c:yMode val="edge"/>
          <c:x val="0.10976498043283781"/>
          <c:y val="5.3058228969235975E-2"/>
          <c:w val="0.49036334847263591"/>
          <c:h val="0.109844460010667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3.8677512009112069E-2"/>
          <c:w val="0.85833828554449554"/>
          <c:h val="0.563910018323181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A、在甲真菌病的疗效</c:v>
                </c:pt>
              </c:strCache>
            </c:strRef>
          </c:tx>
          <c:spPr>
            <a:ln w="19050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 w="1905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0.23547297297297298</c:v>
                </c:pt>
                <c:pt idx="1">
                  <c:v>0.21312335958005252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B、在甲真菌病安全性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0.20506756756756758</c:v>
                </c:pt>
                <c:pt idx="1">
                  <c:v>0.20787401574803149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C、广谱高效杀真菌首选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Sheet1!$D$2:$D$5</c:f>
              <c:numCache>
                <c:formatCode>0.0%</c:formatCode>
                <c:ptCount val="4"/>
                <c:pt idx="0">
                  <c:v>0.31013513513513513</c:v>
                </c:pt>
                <c:pt idx="1">
                  <c:v>0.30524934383202096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D、在浅部真菌感染疗效</c:v>
                </c:pt>
              </c:strCache>
            </c:strRef>
          </c:tx>
          <c:spPr>
            <a:ln w="19050"/>
          </c:spPr>
          <c:marker>
            <c:symbol val="circle"/>
            <c:size val="4"/>
            <c:spPr>
              <a:solidFill>
                <a:sysClr val="window" lastClr="FFFFFF"/>
              </a:solidFill>
              <a:ln w="19050"/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Sheet1!$E$2:$E$5</c:f>
              <c:numCache>
                <c:formatCode>0.0%</c:formatCode>
                <c:ptCount val="4"/>
                <c:pt idx="0">
                  <c:v>0.40506756756756757</c:v>
                </c:pt>
                <c:pt idx="1">
                  <c:v>0.4</c:v>
                </c:pt>
                <c:pt idx="2">
                  <c:v>0.64</c:v>
                </c:pt>
                <c:pt idx="3">
                  <c:v>0.64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E、 整体安全性</c:v>
                </c:pt>
              </c:strCache>
            </c:strRef>
          </c:tx>
          <c:spPr>
            <a:ln w="19050">
              <a:solidFill>
                <a:srgbClr val="70AD47">
                  <a:lumMod val="50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70AD47">
                    <a:lumMod val="5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Sheet1!$F$2:$F$5</c:f>
              <c:numCache>
                <c:formatCode>0.0%</c:formatCode>
                <c:ptCount val="4"/>
                <c:pt idx="0">
                  <c:v>0.15844594594594594</c:v>
                </c:pt>
                <c:pt idx="1">
                  <c:v>0.15524934383202099</c:v>
                </c:pt>
                <c:pt idx="2">
                  <c:v>0.15</c:v>
                </c:pt>
                <c:pt idx="3">
                  <c:v>0.15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F、价格药品经济学合理</c:v>
                </c:pt>
              </c:strCache>
            </c:strRef>
          </c:tx>
          <c:spPr>
            <a:ln w="19050">
              <a:solidFill>
                <a:srgbClr val="ED7D31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ED7D3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Sheet1!$G$2:$G$5</c:f>
              <c:numCache>
                <c:formatCode>0.0%</c:formatCode>
                <c:ptCount val="4"/>
                <c:pt idx="0">
                  <c:v>0.26689189189189189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H、品牌知名度高</c:v>
                </c:pt>
              </c:strCache>
            </c:strRef>
          </c:tx>
          <c:spPr>
            <a:ln w="19050">
              <a:solidFill>
                <a:srgbClr val="70AD47">
                  <a:lumMod val="40000"/>
                  <a:lumOff val="60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70AD47">
                    <a:lumMod val="40000"/>
                    <a:lumOff val="6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Sheet1!$H$2:$H$5</c:f>
              <c:numCache>
                <c:formatCode>0.0%</c:formatCode>
                <c:ptCount val="4"/>
                <c:pt idx="0">
                  <c:v>0.31013513513513513</c:v>
                </c:pt>
                <c:pt idx="1">
                  <c:v>0.3026246719160105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I、仅在深部真菌感染有效性</c:v>
                </c:pt>
              </c:strCache>
            </c:strRef>
          </c:tx>
          <c:spPr>
            <a:ln w="190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>
                    <a:lumMod val="75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Sheet1!$I$2:$I$5</c:f>
              <c:numCache>
                <c:formatCode>0.0%</c:formatCode>
                <c:ptCount val="4"/>
                <c:pt idx="0">
                  <c:v>0.2516891891891892</c:v>
                </c:pt>
                <c:pt idx="1">
                  <c:v>0.25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J、没有特别认可的特性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Sheet1!$J$2:$J$5</c:f>
              <c:numCache>
                <c:formatCode>0.0%</c:formatCode>
                <c:ptCount val="4"/>
                <c:pt idx="0">
                  <c:v>0.46081081081081082</c:v>
                </c:pt>
                <c:pt idx="1">
                  <c:v>0.40262467191601053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263296"/>
        <c:axId val="302273664"/>
      </c:lineChart>
      <c:catAx>
        <c:axId val="30226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75000"/>
              </a:sysClr>
            </a:solidFill>
          </a:ln>
        </c:spPr>
        <c:crossAx val="302273664"/>
        <c:crosses val="autoZero"/>
        <c:auto val="1"/>
        <c:lblAlgn val="ctr"/>
        <c:lblOffset val="100"/>
        <c:noMultiLvlLbl val="0"/>
      </c:catAx>
      <c:valAx>
        <c:axId val="3022736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crossAx val="30226329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1.713582677165354E-2"/>
          <c:y val="0.6975117615015104"/>
          <c:w val="0.96051509186351702"/>
          <c:h val="0.28362031397018767"/>
        </c:manualLayout>
      </c:layout>
      <c:overlay val="0"/>
      <c:txPr>
        <a:bodyPr/>
        <a:lstStyle/>
        <a:p>
          <a:pPr>
            <a:defRPr sz="900">
              <a:latin typeface="+mn-ea"/>
              <a:ea typeface="+mn-ea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3.8677512009112069E-2"/>
          <c:w val="0.86451155229655707"/>
          <c:h val="0.563910018323181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A、代表拜访</c:v>
                </c:pt>
              </c:strCache>
            </c:strRef>
          </c:tx>
          <c:spPr>
            <a:ln w="19050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 w="1905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0.55110732538330498</c:v>
                </c:pt>
                <c:pt idx="1">
                  <c:v>0.51049868766404205</c:v>
                </c:pt>
                <c:pt idx="2">
                  <c:v>0.625</c:v>
                </c:pt>
                <c:pt idx="3">
                  <c:v>0.625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B、科室幻灯会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0.22214650766609881</c:v>
                </c:pt>
                <c:pt idx="1">
                  <c:v>0.21049868766404201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C、小型圆桌会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Sheet1!$D$2:$D$5</c:f>
              <c:numCache>
                <c:formatCode>0.0%</c:formatCode>
                <c:ptCount val="4"/>
                <c:pt idx="0">
                  <c:v>0.31022146507666098</c:v>
                </c:pt>
                <c:pt idx="1">
                  <c:v>0.31049868766404198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D、跨城市学术交流会</c:v>
                </c:pt>
              </c:strCache>
            </c:strRef>
          </c:tx>
          <c:spPr>
            <a:ln w="19050"/>
          </c:spPr>
          <c:marker>
            <c:symbol val="circle"/>
            <c:size val="4"/>
            <c:spPr>
              <a:solidFill>
                <a:sysClr val="window" lastClr="FFFFFF"/>
              </a:solidFill>
              <a:ln w="19050"/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Sheet1!$E$2:$E$5</c:f>
              <c:numCache>
                <c:formatCode>0.0%</c:formatCode>
                <c:ptCount val="4"/>
                <c:pt idx="0">
                  <c:v>0.42896081771720618</c:v>
                </c:pt>
                <c:pt idx="1">
                  <c:v>0.43412073490813652</c:v>
                </c:pt>
                <c:pt idx="2">
                  <c:v>0.6</c:v>
                </c:pt>
                <c:pt idx="3">
                  <c:v>0.6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E、学术性远程网络会</c:v>
                </c:pt>
              </c:strCache>
            </c:strRef>
          </c:tx>
          <c:spPr>
            <a:ln w="19050">
              <a:solidFill>
                <a:srgbClr val="70AD47">
                  <a:lumMod val="50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70AD47">
                    <a:lumMod val="5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Sheet1!$F$2:$F$5</c:f>
              <c:numCache>
                <c:formatCode>0.0%</c:formatCode>
                <c:ptCount val="4"/>
                <c:pt idx="0">
                  <c:v>0.15511073253833049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F、医学会带学分学习班</c:v>
                </c:pt>
              </c:strCache>
            </c:strRef>
          </c:tx>
          <c:spPr>
            <a:ln w="19050">
              <a:solidFill>
                <a:srgbClr val="ED7D31"/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ED7D3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Sheet1!$G$2:$G$5</c:f>
              <c:numCache>
                <c:formatCode>0.0%</c:formatCode>
                <c:ptCount val="4"/>
                <c:pt idx="0">
                  <c:v>0.26873935264054516</c:v>
                </c:pt>
                <c:pt idx="1">
                  <c:v>0.26837270341207348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G、专家在线文献解读</c:v>
                </c:pt>
              </c:strCache>
            </c:strRef>
          </c:tx>
          <c:spPr>
            <a:ln w="19050">
              <a:solidFill>
                <a:srgbClr val="70AD47">
                  <a:lumMod val="40000"/>
                  <a:lumOff val="60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70AD47">
                    <a:lumMod val="40000"/>
                    <a:lumOff val="6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Sheet1!$H$2:$H$5</c:f>
              <c:numCache>
                <c:formatCode>0.0%</c:formatCode>
                <c:ptCount val="4"/>
                <c:pt idx="0">
                  <c:v>0.30511073253833049</c:v>
                </c:pt>
                <c:pt idx="1">
                  <c:v>0.3026246719160105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H、专家定期在线病例解读</c:v>
                </c:pt>
              </c:strCache>
            </c:strRef>
          </c:tx>
          <c:spPr>
            <a:ln w="190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rgbClr val="4472C4">
                    <a:lumMod val="75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Sheet1!$I$2:$I$5</c:f>
              <c:numCache>
                <c:formatCode>0.0%</c:formatCode>
                <c:ptCount val="4"/>
                <c:pt idx="0">
                  <c:v>0.25340715502555367</c:v>
                </c:pt>
                <c:pt idx="1">
                  <c:v>0.25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I、其他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4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Overall</c:v>
                </c:pt>
              </c:strCache>
            </c:strRef>
          </c:cat>
          <c:val>
            <c:numRef>
              <c:f>Sheet1!$J$2:$J$5</c:f>
              <c:numCache>
                <c:formatCode>0.0%</c:formatCode>
                <c:ptCount val="4"/>
                <c:pt idx="0">
                  <c:v>0.41873935264054518</c:v>
                </c:pt>
                <c:pt idx="1">
                  <c:v>0.41049868766404202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17568"/>
        <c:axId val="302727936"/>
      </c:lineChart>
      <c:catAx>
        <c:axId val="3027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75000"/>
              </a:sysClr>
            </a:solidFill>
          </a:ln>
        </c:spPr>
        <c:crossAx val="302727936"/>
        <c:crosses val="autoZero"/>
        <c:auto val="1"/>
        <c:lblAlgn val="ctr"/>
        <c:lblOffset val="100"/>
        <c:noMultiLvlLbl val="0"/>
      </c:catAx>
      <c:valAx>
        <c:axId val="30272793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crossAx val="302717568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2.6751132167530677E-2"/>
          <c:y val="0.6975117615015104"/>
          <c:w val="0.92846371128293748"/>
          <c:h val="0.28362031397018767"/>
        </c:manualLayout>
      </c:layout>
      <c:overlay val="0"/>
      <c:txPr>
        <a:bodyPr/>
        <a:lstStyle/>
        <a:p>
          <a:pPr>
            <a:defRPr sz="1000">
              <a:latin typeface="+mn-ea"/>
              <a:ea typeface="+mn-ea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826995029876589E-2"/>
          <c:y val="0.17252339381490356"/>
          <c:w val="0.92469075475130402"/>
          <c:h val="0.67761604497055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 No.</c:v>
                </c:pt>
              </c:strCache>
            </c:strRef>
          </c:tx>
          <c:spPr>
            <a:solidFill>
              <a:srgbClr val="99C185"/>
            </a:solidFill>
            <a:ln w="1905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Q2</c:v>
                </c:pt>
                <c:pt idx="1">
                  <c:v>Q3</c:v>
                </c:pt>
                <c:pt idx="2">
                  <c:v>Q4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430464"/>
        <c:axId val="3024404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Change %</c:v>
                </c:pt>
              </c:strCache>
            </c:strRef>
          </c:tx>
          <c:spPr>
            <a:ln w="19050">
              <a:solidFill>
                <a:srgbClr val="007770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007770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Q2</c:v>
                </c:pt>
                <c:pt idx="1">
                  <c:v>Q3</c:v>
                </c:pt>
                <c:pt idx="2">
                  <c:v>Q4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9.2165898617511521E-3</c:v>
                </c:pt>
                <c:pt idx="1">
                  <c:v>1.8433179723502304E-2</c:v>
                </c:pt>
                <c:pt idx="2">
                  <c:v>1.3824884792626729E-2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443520"/>
        <c:axId val="302441984"/>
      </c:lineChart>
      <c:catAx>
        <c:axId val="30243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2440448"/>
        <c:crosses val="autoZero"/>
        <c:auto val="1"/>
        <c:lblAlgn val="ctr"/>
        <c:lblOffset val="100"/>
        <c:noMultiLvlLbl val="0"/>
      </c:catAx>
      <c:valAx>
        <c:axId val="302440448"/>
        <c:scaling>
          <c:orientation val="minMax"/>
          <c:max val="5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2430464"/>
        <c:crosses val="autoZero"/>
        <c:crossBetween val="between"/>
        <c:majorUnit val="10"/>
      </c:valAx>
      <c:valAx>
        <c:axId val="302441984"/>
        <c:scaling>
          <c:orientation val="minMax"/>
          <c:max val="2.0000000000000004E-2"/>
          <c:min val="-2.0000000000000004E-2"/>
        </c:scaling>
        <c:delete val="0"/>
        <c:axPos val="r"/>
        <c:numFmt formatCode="0.0%" sourceLinked="0"/>
        <c:majorTickMark val="out"/>
        <c:minorTickMark val="none"/>
        <c:tickLblPos val="nextTo"/>
        <c:spPr>
          <a:ln>
            <a:noFill/>
          </a:ln>
        </c:spPr>
        <c:crossAx val="302443520"/>
        <c:crosses val="max"/>
        <c:crossBetween val="between"/>
        <c:majorUnit val="1.0000000000000002E-2"/>
      </c:valAx>
      <c:catAx>
        <c:axId val="302443520"/>
        <c:scaling>
          <c:orientation val="minMax"/>
        </c:scaling>
        <c:delete val="1"/>
        <c:axPos val="b"/>
        <c:majorTickMark val="out"/>
        <c:minorTickMark val="none"/>
        <c:tickLblPos val="nextTo"/>
        <c:crossAx val="30244198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826995029876589E-2"/>
          <c:y val="0.17252339381490356"/>
          <c:w val="0.92469075475130402"/>
          <c:h val="0.67761604497055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 No.</c:v>
                </c:pt>
              </c:strCache>
            </c:strRef>
          </c:tx>
          <c:spPr>
            <a:solidFill>
              <a:srgbClr val="99C185"/>
            </a:solidFill>
            <a:ln w="1905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Q2</c:v>
                </c:pt>
                <c:pt idx="1">
                  <c:v>Q3</c:v>
                </c:pt>
                <c:pt idx="2">
                  <c:v>Q4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50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487040"/>
        <c:axId val="3024885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Change %</c:v>
                </c:pt>
              </c:strCache>
            </c:strRef>
          </c:tx>
          <c:spPr>
            <a:ln w="19050">
              <a:solidFill>
                <a:srgbClr val="007770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007770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Q2</c:v>
                </c:pt>
                <c:pt idx="1">
                  <c:v>Q3</c:v>
                </c:pt>
                <c:pt idx="2">
                  <c:v>Q4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2.4E-2</c:v>
                </c:pt>
                <c:pt idx="1">
                  <c:v>0.03</c:v>
                </c:pt>
                <c:pt idx="2">
                  <c:v>3.7999999999999999E-2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500096"/>
        <c:axId val="302498560"/>
      </c:lineChart>
      <c:catAx>
        <c:axId val="30248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2488576"/>
        <c:crosses val="autoZero"/>
        <c:auto val="1"/>
        <c:lblAlgn val="ctr"/>
        <c:lblOffset val="100"/>
        <c:noMultiLvlLbl val="0"/>
      </c:catAx>
      <c:valAx>
        <c:axId val="3024885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2487040"/>
        <c:crosses val="autoZero"/>
        <c:crossBetween val="between"/>
        <c:majorUnit val="10"/>
      </c:valAx>
      <c:valAx>
        <c:axId val="302498560"/>
        <c:scaling>
          <c:orientation val="minMax"/>
          <c:max val="6.0000000000000012E-2"/>
          <c:min val="0"/>
        </c:scaling>
        <c:delete val="0"/>
        <c:axPos val="r"/>
        <c:numFmt formatCode="0.0%" sourceLinked="0"/>
        <c:majorTickMark val="out"/>
        <c:minorTickMark val="none"/>
        <c:tickLblPos val="nextTo"/>
        <c:spPr>
          <a:ln>
            <a:noFill/>
          </a:ln>
        </c:spPr>
        <c:crossAx val="302500096"/>
        <c:crosses val="max"/>
        <c:crossBetween val="between"/>
        <c:majorUnit val="1.0000000000000002E-2"/>
      </c:valAx>
      <c:catAx>
        <c:axId val="302500096"/>
        <c:scaling>
          <c:orientation val="minMax"/>
        </c:scaling>
        <c:delete val="1"/>
        <c:axPos val="b"/>
        <c:majorTickMark val="out"/>
        <c:minorTickMark val="none"/>
        <c:tickLblPos val="nextTo"/>
        <c:crossAx val="302498560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9059106582265452"/>
          <c:y val="0.11006442376521115"/>
          <c:w val="0.5532099232788209"/>
          <c:h val="0.87285683607730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Physicians with progression</c:v>
                </c:pt>
              </c:strCache>
            </c:strRef>
          </c:tx>
          <c:spPr>
            <a:solidFill>
              <a:srgbClr val="99C185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A、在甲真菌病的疗效</c:v>
                </c:pt>
                <c:pt idx="1">
                  <c:v>B、在甲真菌病安全性</c:v>
                </c:pt>
                <c:pt idx="2">
                  <c:v>C、广谱高效杀真菌首选</c:v>
                </c:pt>
                <c:pt idx="3">
                  <c:v>D、在浅部真菌感染疗效</c:v>
                </c:pt>
                <c:pt idx="4">
                  <c:v>E、 整体安全性</c:v>
                </c:pt>
                <c:pt idx="5">
                  <c:v>F、价格药品经济学合理</c:v>
                </c:pt>
                <c:pt idx="6">
                  <c:v>H、品牌知名度高</c:v>
                </c:pt>
                <c:pt idx="7">
                  <c:v>I、仅在深部真菌感染有效性</c:v>
                </c:pt>
                <c:pt idx="8">
                  <c:v>J、没有特别认可的特性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0.25</c:v>
                </c:pt>
                <c:pt idx="3">
                  <c:v>0.4</c:v>
                </c:pt>
                <c:pt idx="4">
                  <c:v>0.15</c:v>
                </c:pt>
                <c:pt idx="5">
                  <c:v>0.15</c:v>
                </c:pt>
                <c:pt idx="6">
                  <c:v>0.05</c:v>
                </c:pt>
                <c:pt idx="7">
                  <c:v>0.05</c:v>
                </c:pt>
                <c:pt idx="8">
                  <c:v>0.01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Overrall physicians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solidFill>
                <a:sysClr val="window" lastClr="FFFFFF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A、在甲真菌病的疗效</c:v>
                </c:pt>
                <c:pt idx="1">
                  <c:v>B、在甲真菌病安全性</c:v>
                </c:pt>
                <c:pt idx="2">
                  <c:v>C、广谱高效杀真菌首选</c:v>
                </c:pt>
                <c:pt idx="3">
                  <c:v>D、在浅部真菌感染疗效</c:v>
                </c:pt>
                <c:pt idx="4">
                  <c:v>E、 整体安全性</c:v>
                </c:pt>
                <c:pt idx="5">
                  <c:v>F、价格药品经济学合理</c:v>
                </c:pt>
                <c:pt idx="6">
                  <c:v>H、品牌知名度高</c:v>
                </c:pt>
                <c:pt idx="7">
                  <c:v>I、仅在深部真菌感染有效性</c:v>
                </c:pt>
                <c:pt idx="8">
                  <c:v>J、没有特别认可的特性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0.19</c:v>
                </c:pt>
                <c:pt idx="1">
                  <c:v>0.28999999999999998</c:v>
                </c:pt>
                <c:pt idx="2">
                  <c:v>0.24</c:v>
                </c:pt>
                <c:pt idx="3">
                  <c:v>0.39</c:v>
                </c:pt>
                <c:pt idx="4">
                  <c:v>0.13999999999999999</c:v>
                </c:pt>
                <c:pt idx="5">
                  <c:v>0.13999999999999999</c:v>
                </c:pt>
                <c:pt idx="6">
                  <c:v>0.04</c:v>
                </c:pt>
                <c:pt idx="7">
                  <c:v>0.04</c:v>
                </c:pt>
                <c:pt idx="8">
                  <c:v>5.0000000000000001E-3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303207168"/>
        <c:axId val="303208704"/>
      </c:barChart>
      <c:catAx>
        <c:axId val="303207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+mn-ea"/>
                <a:ea typeface="+mn-ea"/>
              </a:defRPr>
            </a:pPr>
            <a:endParaRPr lang="zh-CN"/>
          </a:p>
        </c:txPr>
        <c:crossAx val="303208704"/>
        <c:crosses val="autoZero"/>
        <c:auto val="1"/>
        <c:lblAlgn val="ctr"/>
        <c:lblOffset val="100"/>
        <c:noMultiLvlLbl val="0"/>
      </c:catAx>
      <c:valAx>
        <c:axId val="303208704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03207168"/>
        <c:crosses val="autoZero"/>
        <c:crossBetween val="between"/>
        <c:majorUnit val="4.0000000000000008E-2"/>
      </c:valAx>
    </c:plotArea>
    <c:legend>
      <c:legendPos val="t"/>
      <c:layout>
        <c:manualLayout>
          <c:xMode val="edge"/>
          <c:yMode val="edge"/>
          <c:x val="5.6410256410256397E-2"/>
          <c:y val="2.3994482017468882E-2"/>
          <c:w val="0.88397435897435894"/>
          <c:h val="7.282868050584585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9059106582265452"/>
          <c:y val="0.11006442376521115"/>
          <c:w val="0.5532099232788209"/>
          <c:h val="0.87285683607730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Physicians with progression</c:v>
                </c:pt>
              </c:strCache>
            </c:strRef>
          </c:tx>
          <c:spPr>
            <a:solidFill>
              <a:srgbClr val="99C185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A、代表拜访</c:v>
                </c:pt>
                <c:pt idx="1">
                  <c:v>B、科室幻灯会</c:v>
                </c:pt>
                <c:pt idx="2">
                  <c:v>C、小型圆桌会</c:v>
                </c:pt>
                <c:pt idx="3">
                  <c:v>D、跨城市学术交流会</c:v>
                </c:pt>
                <c:pt idx="4">
                  <c:v>E、学术性远程网络会</c:v>
                </c:pt>
                <c:pt idx="5">
                  <c:v>F、医学会带学分学习班</c:v>
                </c:pt>
                <c:pt idx="6">
                  <c:v>G、专家在线文献解读</c:v>
                </c:pt>
                <c:pt idx="7">
                  <c:v>H、专家定期在线病例解读</c:v>
                </c:pt>
                <c:pt idx="8">
                  <c:v>I、其他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  <c:pt idx="3">
                  <c:v>0.25</c:v>
                </c:pt>
                <c:pt idx="4">
                  <c:v>0.15</c:v>
                </c:pt>
                <c:pt idx="5">
                  <c:v>0.08</c:v>
                </c:pt>
                <c:pt idx="6">
                  <c:v>0.05</c:v>
                </c:pt>
                <c:pt idx="7">
                  <c:v>0.05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Overrall physicians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solidFill>
                <a:sysClr val="window" lastClr="FFFFFF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A、代表拜访</c:v>
                </c:pt>
                <c:pt idx="1">
                  <c:v>B、科室幻灯会</c:v>
                </c:pt>
                <c:pt idx="2">
                  <c:v>C、小型圆桌会</c:v>
                </c:pt>
                <c:pt idx="3">
                  <c:v>D、跨城市学术交流会</c:v>
                </c:pt>
                <c:pt idx="4">
                  <c:v>E、学术性远程网络会</c:v>
                </c:pt>
                <c:pt idx="5">
                  <c:v>F、医学会带学分学习班</c:v>
                </c:pt>
                <c:pt idx="6">
                  <c:v>G、专家在线文献解读</c:v>
                </c:pt>
                <c:pt idx="7">
                  <c:v>H、专家定期在线病例解读</c:v>
                </c:pt>
                <c:pt idx="8">
                  <c:v>I、其他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0.39</c:v>
                </c:pt>
                <c:pt idx="1">
                  <c:v>0.19</c:v>
                </c:pt>
                <c:pt idx="2">
                  <c:v>0.28999999999999998</c:v>
                </c:pt>
                <c:pt idx="3">
                  <c:v>0.24</c:v>
                </c:pt>
                <c:pt idx="4">
                  <c:v>0.13999999999999999</c:v>
                </c:pt>
                <c:pt idx="5">
                  <c:v>7.0000000000000007E-2</c:v>
                </c:pt>
                <c:pt idx="6">
                  <c:v>0.04</c:v>
                </c:pt>
                <c:pt idx="7">
                  <c:v>0.04</c:v>
                </c:pt>
                <c:pt idx="8">
                  <c:v>5.0000000000000001E-3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303861760"/>
        <c:axId val="303863296"/>
      </c:barChart>
      <c:catAx>
        <c:axId val="303861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+mn-ea"/>
                <a:ea typeface="+mn-ea"/>
              </a:defRPr>
            </a:pPr>
            <a:endParaRPr lang="zh-CN"/>
          </a:p>
        </c:txPr>
        <c:crossAx val="303863296"/>
        <c:crosses val="autoZero"/>
        <c:auto val="1"/>
        <c:lblAlgn val="ctr"/>
        <c:lblOffset val="100"/>
        <c:noMultiLvlLbl val="0"/>
      </c:catAx>
      <c:valAx>
        <c:axId val="30386329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03861760"/>
        <c:crosses val="autoZero"/>
        <c:crossBetween val="between"/>
        <c:majorUnit val="4.0000000000000008E-2"/>
      </c:valAx>
    </c:plotArea>
    <c:legend>
      <c:legendPos val="t"/>
      <c:layout>
        <c:manualLayout>
          <c:xMode val="edge"/>
          <c:yMode val="edge"/>
          <c:x val="5.6410256410256397E-2"/>
          <c:y val="2.3994482017468882E-2"/>
          <c:w val="0.88397435897435894"/>
          <c:h val="7.282868050584585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5.6104083934229262E-2"/>
          <c:w val="0.87580886080841747"/>
          <c:h val="0.81377934506337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3.0</c:v>
                </c:pt>
              </c:strCache>
            </c:strRef>
          </c:tx>
          <c:spPr>
            <a:solidFill>
              <a:srgbClr val="4472C4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Regional meeting</c:v>
                </c:pt>
                <c:pt idx="1">
                  <c:v>City meeting</c:v>
                </c:pt>
                <c:pt idx="2">
                  <c:v>*Other meetings</c:v>
                </c:pt>
                <c:pt idx="3">
                  <c:v>Other promotions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AA-4DDB-89F1-BE43E1E31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solidFill>
              <a:srgbClr val="5B9BD5"/>
            </a:solidFill>
            <a:ln w="9525">
              <a:solidFill>
                <a:sysClr val="window" lastClr="FFFFF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Regional meeting</c:v>
                </c:pt>
                <c:pt idx="1">
                  <c:v>City meeting</c:v>
                </c:pt>
                <c:pt idx="2">
                  <c:v>*Other meetings</c:v>
                </c:pt>
                <c:pt idx="3">
                  <c:v>Other promotions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2.2999999999999998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AAA-4DDB-89F1-BE43E1E312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1.0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 w="9525">
              <a:solidFill>
                <a:sysClr val="window" lastClr="FFFFF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Regional meeting</c:v>
                </c:pt>
                <c:pt idx="1">
                  <c:v>City meeting</c:v>
                </c:pt>
                <c:pt idx="2">
                  <c:v>*Other meetings</c:v>
                </c:pt>
                <c:pt idx="3">
                  <c:v>Other promotions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2.5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AAA-4DDB-89F1-BE43E1E312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solidFill>
                <a:sysClr val="window" lastClr="FFFFFF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9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Regional meeting</c:v>
                </c:pt>
                <c:pt idx="1">
                  <c:v>City meeting</c:v>
                </c:pt>
                <c:pt idx="2">
                  <c:v>*Other meetings</c:v>
                </c:pt>
                <c:pt idx="3">
                  <c:v>Other promotions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1"/>
        <c:axId val="304082944"/>
        <c:axId val="304084480"/>
      </c:barChart>
      <c:catAx>
        <c:axId val="30408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4084480"/>
        <c:crosses val="autoZero"/>
        <c:auto val="1"/>
        <c:lblAlgn val="ctr"/>
        <c:lblOffset val="100"/>
        <c:noMultiLvlLbl val="0"/>
      </c:catAx>
      <c:valAx>
        <c:axId val="3040844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4082944"/>
        <c:crosses val="autoZero"/>
        <c:crossBetween val="between"/>
        <c:majorUnit val="2"/>
      </c:valAx>
    </c:plotArea>
    <c:legend>
      <c:legendPos val="r"/>
      <c:layout>
        <c:manualLayout>
          <c:xMode val="edge"/>
          <c:yMode val="edge"/>
          <c:x val="0.11092107028125686"/>
          <c:y val="6.4445844269013189E-2"/>
          <c:w val="0.37436437293164443"/>
          <c:h val="0.1151343784761629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4.4740515390121686E-2"/>
          <c:w val="0.91944592205247355"/>
          <c:h val="0.825142865664519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3.0</c:v>
                </c:pt>
              </c:strCache>
            </c:strRef>
          </c:tx>
          <c:spPr>
            <a:solidFill>
              <a:srgbClr val="4472C4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ED7D31">
                  <a:lumMod val="75000"/>
                </a:srgbClr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Seg.1</c:v>
                </c:pt>
                <c:pt idx="1">
                  <c:v>Seg.2</c:v>
                </c:pt>
                <c:pt idx="2">
                  <c:v>Seg.3</c:v>
                </c:pt>
                <c:pt idx="3">
                  <c:v>Seg.4</c:v>
                </c:pt>
                <c:pt idx="4">
                  <c:v>Seg.5</c:v>
                </c:pt>
                <c:pt idx="5">
                  <c:v>Seg.6</c:v>
                </c:pt>
                <c:pt idx="6">
                  <c:v>Seg.7</c:v>
                </c:pt>
                <c:pt idx="7">
                  <c:v>Total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9.5</c:v>
                </c:pt>
                <c:pt idx="7" formatCode="0.0">
                  <c:v>9.0714285714285712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88-4589-A65B-9A4CD28BC3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solidFill>
              <a:srgbClr val="5B9BD5"/>
            </a:solidFill>
            <a:ln w="9525">
              <a:solidFill>
                <a:sysClr val="window" lastClr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ED7D31"/>
              </a:solidFill>
              <a:ln w="9525">
                <a:solidFill>
                  <a:sysClr val="window" lastClr="FFFFFF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Seg.1</c:v>
                </c:pt>
                <c:pt idx="1">
                  <c:v>Seg.2</c:v>
                </c:pt>
                <c:pt idx="2">
                  <c:v>Seg.3</c:v>
                </c:pt>
                <c:pt idx="3">
                  <c:v>Seg.4</c:v>
                </c:pt>
                <c:pt idx="4">
                  <c:v>Seg.5</c:v>
                </c:pt>
                <c:pt idx="5">
                  <c:v>Seg.6</c:v>
                </c:pt>
                <c:pt idx="6">
                  <c:v>Seg.7</c:v>
                </c:pt>
                <c:pt idx="7">
                  <c:v>Total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</c:v>
                </c:pt>
                <c:pt idx="1">
                  <c:v>7</c:v>
                </c:pt>
                <c:pt idx="2">
                  <c:v>6.5</c:v>
                </c:pt>
                <c:pt idx="3">
                  <c:v>6</c:v>
                </c:pt>
                <c:pt idx="4">
                  <c:v>7</c:v>
                </c:pt>
                <c:pt idx="5">
                  <c:v>6.5</c:v>
                </c:pt>
                <c:pt idx="6">
                  <c:v>7.5</c:v>
                </c:pt>
                <c:pt idx="7" formatCode="0.0">
                  <c:v>6.6428571428571432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88-4589-A65B-9A4CD28BC3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1.0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 w="9525">
              <a:solidFill>
                <a:sysClr val="window" lastClr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 w="9525">
                <a:solidFill>
                  <a:sysClr val="window" lastClr="FFFFFF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Seg.1</c:v>
                </c:pt>
                <c:pt idx="1">
                  <c:v>Seg.2</c:v>
                </c:pt>
                <c:pt idx="2">
                  <c:v>Seg.3</c:v>
                </c:pt>
                <c:pt idx="3">
                  <c:v>Seg.4</c:v>
                </c:pt>
                <c:pt idx="4">
                  <c:v>Seg.5</c:v>
                </c:pt>
                <c:pt idx="5">
                  <c:v>Seg.6</c:v>
                </c:pt>
                <c:pt idx="6">
                  <c:v>Seg.7</c:v>
                </c:pt>
                <c:pt idx="7">
                  <c:v>Total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</c:v>
                </c:pt>
                <c:pt idx="1">
                  <c:v>3.5</c:v>
                </c:pt>
                <c:pt idx="2">
                  <c:v>4.2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3.7</c:v>
                </c:pt>
                <c:pt idx="7" formatCode="0.0">
                  <c:v>3.871428571428571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88-4589-A65B-9A4CD28BC3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" lastClr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 w="9525">
                <a:solidFill>
                  <a:sysClr val="window" lastClr="FFFFFF"/>
                </a:solidFill>
              </a:ln>
            </c:spPr>
          </c:dPt>
          <c:dLbls>
            <c:txPr>
              <a:bodyPr/>
              <a:lstStyle/>
              <a:p>
                <a:pPr>
                  <a:defRPr sz="900" b="1"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Seg.1</c:v>
                </c:pt>
                <c:pt idx="1">
                  <c:v>Seg.2</c:v>
                </c:pt>
                <c:pt idx="2">
                  <c:v>Seg.3</c:v>
                </c:pt>
                <c:pt idx="3">
                  <c:v>Seg.4</c:v>
                </c:pt>
                <c:pt idx="4">
                  <c:v>Seg.5</c:v>
                </c:pt>
                <c:pt idx="5">
                  <c:v>Seg.6</c:v>
                </c:pt>
                <c:pt idx="6">
                  <c:v>Seg.7</c:v>
                </c:pt>
                <c:pt idx="7">
                  <c:v>Total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6</c:v>
                </c:pt>
                <c:pt idx="1">
                  <c:v>6.5</c:v>
                </c:pt>
                <c:pt idx="2">
                  <c:v>6.8999999999999995</c:v>
                </c:pt>
                <c:pt idx="3">
                  <c:v>6</c:v>
                </c:pt>
                <c:pt idx="4">
                  <c:v>6.5</c:v>
                </c:pt>
                <c:pt idx="5">
                  <c:v>6.8999999999999995</c:v>
                </c:pt>
                <c:pt idx="6">
                  <c:v>6.8999999999999995</c:v>
                </c:pt>
                <c:pt idx="7" formatCode="0.0">
                  <c:v>6.5285714285714276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4410624"/>
        <c:axId val="304412160"/>
      </c:barChart>
      <c:catAx>
        <c:axId val="3044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4412160"/>
        <c:crosses val="autoZero"/>
        <c:auto val="1"/>
        <c:lblAlgn val="ctr"/>
        <c:lblOffset val="100"/>
        <c:noMultiLvlLbl val="0"/>
      </c:catAx>
      <c:valAx>
        <c:axId val="304412160"/>
        <c:scaling>
          <c:orientation val="minMax"/>
          <c:max val="16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4410624"/>
        <c:crosses val="autoZero"/>
        <c:crossBetween val="between"/>
        <c:majorUnit val="4"/>
      </c:valAx>
    </c:plotArea>
    <c:legend>
      <c:legendPos val="r"/>
      <c:layout>
        <c:manualLayout>
          <c:xMode val="edge"/>
          <c:yMode val="edge"/>
          <c:x val="0.11092107028125686"/>
          <c:y val="6.4445844269013189E-2"/>
          <c:w val="0.31797890123198413"/>
          <c:h val="0.1383691243140061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5.6104083934229262E-2"/>
          <c:w val="0.87580886080841747"/>
          <c:h val="0.81377934506337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3.0</c:v>
                </c:pt>
              </c:strCache>
            </c:strRef>
          </c:tx>
          <c:spPr>
            <a:ln w="19050" cap="flat" cmpd="sng" algn="ctr">
              <a:solidFill>
                <a:srgbClr val="4472C4">
                  <a:lumMod val="75000"/>
                </a:srgbClr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>
                    <a:lumMod val="75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AA-4DDB-89F1-BE43E1E31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2.2999999999999998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AA-4DDB-89F1-BE43E1E312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1.0</c:v>
                </c:pt>
              </c:strCache>
            </c:strRef>
          </c:tx>
          <c:spPr>
            <a:ln w="19050">
              <a:solidFill>
                <a:srgbClr val="5B9BD5">
                  <a:lumMod val="60000"/>
                  <a:lumOff val="40000"/>
                </a:srgbClr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5B9BD5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2.5</c:v>
                </c:pt>
                <c:pt idx="3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AA-4DDB-89F1-BE43E1E312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Overall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5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128384"/>
        <c:axId val="304130304"/>
      </c:lineChart>
      <c:catAx>
        <c:axId val="3041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4130304"/>
        <c:crosses val="autoZero"/>
        <c:auto val="1"/>
        <c:lblAlgn val="ctr"/>
        <c:lblOffset val="100"/>
        <c:noMultiLvlLbl val="0"/>
      </c:catAx>
      <c:valAx>
        <c:axId val="304130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4128384"/>
        <c:crosses val="autoZero"/>
        <c:crossBetween val="between"/>
        <c:majorUnit val="2"/>
      </c:valAx>
    </c:plotArea>
    <c:legend>
      <c:legendPos val="r"/>
      <c:layout>
        <c:manualLayout>
          <c:xMode val="edge"/>
          <c:yMode val="edge"/>
          <c:x val="7.9809973753280847E-2"/>
          <c:y val="1.777900262467192E-2"/>
          <c:w val="0.50152195975503067"/>
          <c:h val="0.18352965879265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621281714785651"/>
          <c:y val="0.17633526267327235"/>
          <c:w val="0.92469075475130402"/>
          <c:h val="0.6342781354807264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Newly added 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dLbl>
              <c:idx val="3"/>
              <c:layout>
                <c:manualLayout>
                  <c:x val="-7.0921985815602835E-3"/>
                  <c:y val="-1.32125408860517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073344"/>
        <c:axId val="3000633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physicians</c:v>
                </c:pt>
              </c:strCache>
            </c:strRef>
          </c:tx>
          <c:spPr>
            <a:ln w="19050" cap="flat" cmpd="sng" algn="ctr">
              <a:solidFill>
                <a:srgbClr val="4472C4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4472C4"/>
                </a:solidFill>
                <a:prstDash val="solid"/>
              </a:ln>
              <a:effectLst/>
            </c:spPr>
          </c:marker>
          <c:dLbls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2100</c:v>
                </c:pt>
                <c:pt idx="1">
                  <c:v>2100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060032"/>
        <c:axId val="300061824"/>
      </c:lineChart>
      <c:catAx>
        <c:axId val="30006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0061824"/>
        <c:crosses val="autoZero"/>
        <c:auto val="1"/>
        <c:lblAlgn val="ctr"/>
        <c:lblOffset val="100"/>
        <c:noMultiLvlLbl val="0"/>
      </c:catAx>
      <c:valAx>
        <c:axId val="300061824"/>
        <c:scaling>
          <c:orientation val="minMax"/>
          <c:max val="2500"/>
          <c:min val="5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060032"/>
        <c:crosses val="autoZero"/>
        <c:crossBetween val="between"/>
        <c:majorUnit val="500"/>
      </c:valAx>
      <c:valAx>
        <c:axId val="300063360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073344"/>
        <c:crosses val="max"/>
        <c:crossBetween val="between"/>
        <c:majorUnit val="50"/>
      </c:valAx>
      <c:catAx>
        <c:axId val="300073344"/>
        <c:scaling>
          <c:orientation val="minMax"/>
        </c:scaling>
        <c:delete val="1"/>
        <c:axPos val="b"/>
        <c:majorTickMark val="out"/>
        <c:minorTickMark val="none"/>
        <c:tickLblPos val="nextTo"/>
        <c:crossAx val="30006336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5.6104083934229262E-2"/>
          <c:w val="0.87580886080841747"/>
          <c:h val="0.81377934506337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3.0</c:v>
                </c:pt>
              </c:strCache>
            </c:strRef>
          </c:tx>
          <c:spPr>
            <a:ln w="19050" cap="flat" cmpd="sng" algn="ctr">
              <a:solidFill>
                <a:srgbClr val="4472C4">
                  <a:lumMod val="75000"/>
                </a:srgbClr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>
                    <a:lumMod val="75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AA-4DDB-89F1-BE43E1E31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6.5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AA-4DDB-89F1-BE43E1E312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1.0</c:v>
                </c:pt>
              </c:strCache>
            </c:strRef>
          </c:tx>
          <c:spPr>
            <a:ln w="19050">
              <a:solidFill>
                <a:srgbClr val="5B9BD5">
                  <a:lumMod val="60000"/>
                  <a:lumOff val="40000"/>
                </a:srgbClr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5B9BD5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3.5</c:v>
                </c:pt>
                <c:pt idx="2">
                  <c:v>4.2</c:v>
                </c:pt>
                <c:pt idx="3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AA-4DDB-89F1-BE43E1E312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Overall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5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</c:v>
                </c:pt>
                <c:pt idx="1">
                  <c:v>6.5</c:v>
                </c:pt>
                <c:pt idx="2">
                  <c:v>6.9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182400"/>
        <c:axId val="304184320"/>
      </c:lineChart>
      <c:catAx>
        <c:axId val="30418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4184320"/>
        <c:crosses val="autoZero"/>
        <c:auto val="1"/>
        <c:lblAlgn val="ctr"/>
        <c:lblOffset val="100"/>
        <c:noMultiLvlLbl val="0"/>
      </c:catAx>
      <c:valAx>
        <c:axId val="304184320"/>
        <c:scaling>
          <c:orientation val="minMax"/>
          <c:max val="1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4182400"/>
        <c:crosses val="autoZero"/>
        <c:crossBetween val="between"/>
        <c:majorUnit val="5"/>
      </c:valAx>
    </c:plotArea>
    <c:legend>
      <c:legendPos val="r"/>
      <c:layout>
        <c:manualLayout>
          <c:xMode val="edge"/>
          <c:yMode val="edge"/>
          <c:x val="7.9809973753280847E-2"/>
          <c:y val="1.777900262467192E-2"/>
          <c:w val="0.50152195975503067"/>
          <c:h val="0.18352965879265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5.6104083934229262E-2"/>
          <c:w val="0.87580886080841747"/>
          <c:h val="0.81377934506337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Physicians with progression</c:v>
                </c:pt>
              </c:strCache>
            </c:strRef>
          </c:tx>
          <c:spPr>
            <a:ln w="19050" cap="flat" cmpd="sng" algn="ctr">
              <a:solidFill>
                <a:srgbClr val="99C185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99C185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AA-4DDB-89F1-BE43E1E31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Overall physicians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5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AA-4DDB-89F1-BE43E1E31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4796800"/>
        <c:axId val="304798336"/>
      </c:lineChart>
      <c:catAx>
        <c:axId val="30479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4798336"/>
        <c:crosses val="autoZero"/>
        <c:auto val="1"/>
        <c:lblAlgn val="ctr"/>
        <c:lblOffset val="100"/>
        <c:noMultiLvlLbl val="0"/>
      </c:catAx>
      <c:valAx>
        <c:axId val="304798336"/>
        <c:scaling>
          <c:orientation val="minMax"/>
          <c:max val="8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4796800"/>
        <c:crosses val="autoZero"/>
        <c:crossBetween val="between"/>
        <c:majorUnit val="2"/>
      </c:valAx>
    </c:plotArea>
    <c:legend>
      <c:legendPos val="r"/>
      <c:layout>
        <c:manualLayout>
          <c:xMode val="edge"/>
          <c:yMode val="edge"/>
          <c:x val="7.0286089238845162E-2"/>
          <c:y val="5.1112335958005246E-2"/>
          <c:w val="0.50152195975503067"/>
          <c:h val="0.18352965879265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5.6104083934229262E-2"/>
          <c:w val="0.87580886080841747"/>
          <c:h val="0.81377934506337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Physicians with progression</c:v>
                </c:pt>
              </c:strCache>
            </c:strRef>
          </c:tx>
          <c:spPr>
            <a:ln w="19050" cap="flat" cmpd="sng" algn="ctr">
              <a:solidFill>
                <a:srgbClr val="99C185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99C185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AA-4DDB-89F1-BE43E1E31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Overall physicians</c:v>
                </c:pt>
              </c:strCache>
            </c:strRef>
          </c:tx>
          <c:spPr>
            <a:ln w="19050">
              <a:solidFill>
                <a:sysClr val="window" lastClr="FFFFFF">
                  <a:lumMod val="65000"/>
                </a:sysClr>
              </a:solidFill>
            </a:ln>
          </c:spPr>
          <c:marker>
            <c:symbol val="circle"/>
            <c:size val="5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>
                    <a:lumMod val="65000"/>
                  </a:sys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6.5</c:v>
                </c:pt>
                <c:pt idx="2">
                  <c:v>6.9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AA-4DDB-89F1-BE43E1E31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5369856"/>
        <c:axId val="305371392"/>
      </c:lineChart>
      <c:catAx>
        <c:axId val="30536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5371392"/>
        <c:crosses val="autoZero"/>
        <c:auto val="1"/>
        <c:lblAlgn val="ctr"/>
        <c:lblOffset val="100"/>
        <c:noMultiLvlLbl val="0"/>
      </c:catAx>
      <c:valAx>
        <c:axId val="305371392"/>
        <c:scaling>
          <c:orientation val="minMax"/>
          <c:max val="16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5369856"/>
        <c:crosses val="autoZero"/>
        <c:crossBetween val="between"/>
        <c:majorUnit val="4"/>
      </c:valAx>
    </c:plotArea>
    <c:legend>
      <c:legendPos val="r"/>
      <c:layout>
        <c:manualLayout>
          <c:xMode val="edge"/>
          <c:yMode val="edge"/>
          <c:x val="7.0286089238845162E-2"/>
          <c:y val="5.1112335958005246E-2"/>
          <c:w val="0.50152195975503067"/>
          <c:h val="0.18352965879265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05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0.12542198340356978"/>
          <c:w val="0.92469075475130402"/>
          <c:h val="0.6776160449705512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Newly added 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dLbl>
              <c:idx val="3"/>
              <c:layout>
                <c:manualLayout>
                  <c:x val="-7.0921985815602835E-3"/>
                  <c:y val="-1.32125408860517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100</c:v>
                </c:pt>
                <c:pt idx="2">
                  <c:v>50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117376"/>
        <c:axId val="3001158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physicians</c:v>
                </c:pt>
              </c:strCache>
            </c:strRef>
          </c:tx>
          <c:spPr>
            <a:ln w="19050" cap="flat" cmpd="sng" algn="ctr">
              <a:solidFill>
                <a:srgbClr val="4472C4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4472C4"/>
                </a:solidFill>
                <a:prstDash val="solid"/>
              </a:ln>
              <a:effectLst/>
            </c:spPr>
          </c:marker>
          <c:dLbls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2170</c:v>
                </c:pt>
                <c:pt idx="1">
                  <c:v>2170</c:v>
                </c:pt>
                <c:pt idx="2">
                  <c:v>2170</c:v>
                </c:pt>
                <c:pt idx="3">
                  <c:v>2170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108416"/>
        <c:axId val="300114304"/>
      </c:lineChart>
      <c:catAx>
        <c:axId val="30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0114304"/>
        <c:crosses val="autoZero"/>
        <c:auto val="1"/>
        <c:lblAlgn val="ctr"/>
        <c:lblOffset val="100"/>
        <c:noMultiLvlLbl val="0"/>
      </c:catAx>
      <c:valAx>
        <c:axId val="300114304"/>
        <c:scaling>
          <c:orientation val="minMax"/>
          <c:max val="2500"/>
          <c:min val="5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108416"/>
        <c:crosses val="autoZero"/>
        <c:crossBetween val="between"/>
        <c:majorUnit val="500"/>
      </c:valAx>
      <c:valAx>
        <c:axId val="300115840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117376"/>
        <c:crosses val="max"/>
        <c:crossBetween val="between"/>
        <c:majorUnit val="50"/>
      </c:valAx>
      <c:catAx>
        <c:axId val="300117376"/>
        <c:scaling>
          <c:orientation val="minMax"/>
        </c:scaling>
        <c:delete val="1"/>
        <c:axPos val="b"/>
        <c:majorTickMark val="out"/>
        <c:minorTickMark val="none"/>
        <c:tickLblPos val="nextTo"/>
        <c:crossAx val="30011584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989880245296301E-2"/>
          <c:y val="0.12542198340356978"/>
          <c:w val="0.92469075475130402"/>
          <c:h val="0.6776160449705512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Newly added 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dLbl>
              <c:idx val="3"/>
              <c:layout>
                <c:manualLayout>
                  <c:x val="-7.0921985815602835E-3"/>
                  <c:y val="-1.32125408860517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100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882752"/>
        <c:axId val="2998812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physicians</c:v>
                </c:pt>
              </c:strCache>
            </c:strRef>
          </c:tx>
          <c:spPr>
            <a:ln w="19050" cap="flat" cmpd="sng" algn="ctr">
              <a:solidFill>
                <a:srgbClr val="4472C4"/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4472C4"/>
                </a:solidFill>
                <a:prstDash val="solid"/>
              </a:ln>
              <a:effectLst/>
            </c:spPr>
          </c:marker>
          <c:dLbls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2150</c:v>
                </c:pt>
                <c:pt idx="1">
                  <c:v>2150</c:v>
                </c:pt>
                <c:pt idx="2">
                  <c:v>2150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865600"/>
        <c:axId val="299867136"/>
      </c:lineChart>
      <c:catAx>
        <c:axId val="2998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99867136"/>
        <c:crosses val="autoZero"/>
        <c:auto val="1"/>
        <c:lblAlgn val="ctr"/>
        <c:lblOffset val="100"/>
        <c:noMultiLvlLbl val="0"/>
      </c:catAx>
      <c:valAx>
        <c:axId val="299867136"/>
        <c:scaling>
          <c:orientation val="minMax"/>
          <c:max val="2500"/>
          <c:min val="5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99865600"/>
        <c:crosses val="autoZero"/>
        <c:crossBetween val="between"/>
        <c:majorUnit val="500"/>
      </c:valAx>
      <c:valAx>
        <c:axId val="299881216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99882752"/>
        <c:crosses val="max"/>
        <c:crossBetween val="between"/>
        <c:majorUnit val="50"/>
      </c:valAx>
      <c:catAx>
        <c:axId val="299882752"/>
        <c:scaling>
          <c:orientation val="minMax"/>
        </c:scaling>
        <c:delete val="1"/>
        <c:axPos val="b"/>
        <c:majorTickMark val="out"/>
        <c:minorTickMark val="none"/>
        <c:tickLblPos val="nextTo"/>
        <c:crossAx val="29988121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3082336006237"/>
          <c:y val="8.057205198747748E-2"/>
          <c:w val="0.44970569911250696"/>
          <c:h val="0.86897637795275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Seg.1</c:v>
                </c:pt>
                <c:pt idx="1">
                  <c:v>Seg.2</c:v>
                </c:pt>
                <c:pt idx="2">
                  <c:v>Seg.3</c:v>
                </c:pt>
                <c:pt idx="3">
                  <c:v>Seg.4</c:v>
                </c:pt>
                <c:pt idx="4">
                  <c:v>Seg.5</c:v>
                </c:pt>
                <c:pt idx="5">
                  <c:v>Seg.6</c:v>
                </c:pt>
                <c:pt idx="6">
                  <c:v>Seg.7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0.21</c:v>
                </c:pt>
                <c:pt idx="1">
                  <c:v>0.19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0.12</c:v>
                </c:pt>
                <c:pt idx="5">
                  <c:v>0.1</c:v>
                </c:pt>
                <c:pt idx="6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ln w="12700"/>
      </c:spPr>
    </c:plotArea>
    <c:legend>
      <c:legendPos val="r"/>
      <c:layout>
        <c:manualLayout>
          <c:xMode val="edge"/>
          <c:yMode val="edge"/>
          <c:x val="0.75697310714869592"/>
          <c:y val="8.3631534010055977E-2"/>
          <c:w val="0.14326554438422651"/>
          <c:h val="0.76044730101508395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3082336006237"/>
          <c:y val="8.057205198747748E-2"/>
          <c:w val="0.44970569911250696"/>
          <c:h val="0.86897637795275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Top 100 Hosp.</c:v>
                </c:pt>
                <c:pt idx="1">
                  <c:v>Other Hosp.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ln w="12700"/>
      </c:spPr>
    </c:plotArea>
    <c:legend>
      <c:legendPos val="r"/>
      <c:layout>
        <c:manualLayout>
          <c:xMode val="edge"/>
          <c:yMode val="edge"/>
          <c:x val="0.6634468429608108"/>
          <c:y val="8.3631534010055977E-2"/>
          <c:w val="0.29914265136403517"/>
          <c:h val="0.1761099516174935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3082336006237"/>
          <c:y val="8.057205198747748E-2"/>
          <c:w val="0.44970569911250696"/>
          <c:h val="0.86897637795275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Level A</c:v>
                </c:pt>
                <c:pt idx="1">
                  <c:v>Level B</c:v>
                </c:pt>
                <c:pt idx="2">
                  <c:v>Level C</c:v>
                </c:pt>
                <c:pt idx="3">
                  <c:v>Level U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0.45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ln w="12700"/>
      </c:spPr>
    </c:plotArea>
    <c:legend>
      <c:legendPos val="r"/>
      <c:layout>
        <c:manualLayout>
          <c:xMode val="edge"/>
          <c:yMode val="edge"/>
          <c:x val="0.73515031217152271"/>
          <c:y val="8.3631534010055977E-2"/>
          <c:w val="0.20873392931574614"/>
          <c:h val="0.36285693956930082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3082336006237"/>
          <c:y val="8.057205198747748E-2"/>
          <c:w val="0.44970569911250696"/>
          <c:h val="0.86897637795275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皮肤科</c:v>
                </c:pt>
                <c:pt idx="1">
                  <c:v>性传播疾病科</c:v>
                </c:pt>
                <c:pt idx="2">
                  <c:v>皮肤性病科</c:v>
                </c:pt>
                <c:pt idx="3">
                  <c:v>内科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0.55000000000000004</c:v>
                </c:pt>
                <c:pt idx="1">
                  <c:v>0.3</c:v>
                </c:pt>
                <c:pt idx="2">
                  <c:v>0.12</c:v>
                </c:pt>
                <c:pt idx="3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ln w="12700"/>
      </c:spPr>
    </c:plotArea>
    <c:legend>
      <c:legendPos val="r"/>
      <c:layout>
        <c:manualLayout>
          <c:xMode val="edge"/>
          <c:yMode val="edge"/>
          <c:x val="0.73515031217152271"/>
          <c:y val="8.3631534010055977E-2"/>
          <c:w val="0.24926197713049639"/>
          <c:h val="0.36285693956930082"/>
        </c:manualLayout>
      </c:layout>
      <c:overlay val="0"/>
      <c:txPr>
        <a:bodyPr/>
        <a:lstStyle/>
        <a:p>
          <a:pPr>
            <a:defRPr sz="1000">
              <a:latin typeface="+mn-ea"/>
              <a:ea typeface="+mn-ea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2651951501688"/>
          <c:y val="0.15384101192208657"/>
          <c:w val="0.92469075475130402"/>
          <c:h val="0.698356308985501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19050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905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c:spPr>
          </c:marker>
          <c:dLbls>
            <c:dLbl>
              <c:idx val="2"/>
              <c:layout>
                <c:manualLayout>
                  <c:x val="-6.9789546254876364E-2"/>
                  <c:y val="4.4922633860619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1050</c:v>
                </c:pt>
                <c:pt idx="2">
                  <c:v>989</c:v>
                </c:pt>
                <c:pt idx="3" formatCode="0">
                  <c:v>802.9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8A-40F5-9DD9-92F8BCE542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19050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/>
                </a:solidFill>
              </a:ln>
            </c:spPr>
          </c:marker>
          <c:dLbls>
            <c:dLbl>
              <c:idx val="0"/>
              <c:layout>
                <c:manualLayout>
                  <c:x val="-6.9789546254876364E-2"/>
                  <c:y val="7.43994277324175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1908784602022532E-2"/>
                  <c:y val="6.9625115528142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8A-40F5-9DD9-92F8BCE542CA}"/>
                </c:ext>
              </c:extLst>
            </c:dLbl>
            <c:dLbl>
              <c:idx val="2"/>
              <c:layout>
                <c:manualLayout>
                  <c:x val="-9.5031716760485788E-2"/>
                  <c:y val="-8.21771235012675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8A-40F5-9DD9-92F8BCE542CA}"/>
                </c:ext>
              </c:extLst>
            </c:dLbl>
            <c:dLbl>
              <c:idx val="3"/>
              <c:layout>
                <c:manualLayout>
                  <c:x val="-6.4379785535895531E-2"/>
                  <c:y val="-7.3335013742684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8A-40F5-9DD9-92F8BCE542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760</c:v>
                </c:pt>
                <c:pt idx="1">
                  <c:v>966</c:v>
                </c:pt>
                <c:pt idx="2">
                  <c:v>1032</c:v>
                </c:pt>
                <c:pt idx="3" formatCode="0">
                  <c:v>1193.5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8A-40F5-9DD9-92F8BCE542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19050">
              <a:solidFill>
                <a:srgbClr val="4472C4">
                  <a:lumMod val="50000"/>
                </a:srgbClr>
              </a:solidFill>
            </a:ln>
          </c:spPr>
          <c:marker>
            <c:symbol val="circle"/>
            <c:size val="5"/>
            <c:spPr>
              <a:solidFill>
                <a:sysClr val="window" lastClr="FFFFFF"/>
              </a:solidFill>
              <a:ln w="19050">
                <a:solidFill>
                  <a:srgbClr val="4472C4">
                    <a:lumMod val="50000"/>
                  </a:srgb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84</c:v>
                </c:pt>
                <c:pt idx="2">
                  <c:v>129</c:v>
                </c:pt>
                <c:pt idx="3" formatCode="0">
                  <c:v>173.6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E8A-40F5-9DD9-92F8BCE542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0861312"/>
        <c:axId val="300862848"/>
      </c:lineChart>
      <c:catAx>
        <c:axId val="30086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00862848"/>
        <c:crosses val="autoZero"/>
        <c:auto val="1"/>
        <c:lblAlgn val="ctr"/>
        <c:lblOffset val="100"/>
        <c:noMultiLvlLbl val="0"/>
      </c:catAx>
      <c:valAx>
        <c:axId val="3008628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0861312"/>
        <c:crosses val="autoZero"/>
        <c:crossBetween val="between"/>
        <c:majorUnit val="400"/>
      </c:valAx>
    </c:plotArea>
    <c:legend>
      <c:legendPos val="t"/>
      <c:layout>
        <c:manualLayout>
          <c:xMode val="edge"/>
          <c:yMode val="edge"/>
          <c:x val="0.10976498043283781"/>
          <c:y val="5.3058228969235975E-2"/>
          <c:w val="0.48059644024056852"/>
          <c:h val="0.1063137435667477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Verdana" pitchFamily="34" charset="0"/>
          <a:ea typeface="Verdana" pitchFamily="34" charset="0"/>
          <a:cs typeface="Verdana" pitchFamily="34" charset="0"/>
        </a:defRPr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F69F8-F956-42A7-AF9F-DCAA785C0B4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CBD284-A9CC-4606-B67D-C74C5D5C300D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b="1" dirty="0"/>
            <a:t>Detailing Strategy</a:t>
          </a:r>
          <a:endParaRPr lang="zh-CN" altLang="en-US" b="1" dirty="0"/>
        </a:p>
      </dgm:t>
    </dgm:pt>
    <dgm:pt modelId="{27C79CE7-16AF-4E26-B3A7-C00287308BC8}" type="parTrans" cxnId="{E0669852-744E-4A2B-8C3E-7F86C8CDDC91}">
      <dgm:prSet/>
      <dgm:spPr/>
      <dgm:t>
        <a:bodyPr/>
        <a:lstStyle/>
        <a:p>
          <a:endParaRPr lang="zh-CN" altLang="en-US"/>
        </a:p>
      </dgm:t>
    </dgm:pt>
    <dgm:pt modelId="{E9A13859-EF56-4D93-89CB-77B670081E0E}" type="sibTrans" cxnId="{E0669852-744E-4A2B-8C3E-7F86C8CDDC91}">
      <dgm:prSet/>
      <dgm:spPr/>
      <dgm:t>
        <a:bodyPr/>
        <a:lstStyle/>
        <a:p>
          <a:endParaRPr lang="zh-CN" altLang="en-US"/>
        </a:p>
      </dgm:t>
    </dgm:pt>
    <dgm:pt modelId="{A83EEE85-C338-4863-8946-685419328942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sz="1400" dirty="0">
              <a:latin typeface="Verdana" panose="020B0604030504040204" pitchFamily="34" charset="0"/>
              <a:cs typeface="Verdana" panose="020B0604030504040204" pitchFamily="34" charset="0"/>
            </a:rPr>
            <a:t>Prescription behavior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72D77753-6731-4E73-8543-C0413B1BE9D7}" type="parTrans" cxnId="{298DCA81-322C-42CB-A126-23C0F48B2518}">
      <dgm:prSet/>
      <dgm:spPr/>
      <dgm:t>
        <a:bodyPr/>
        <a:lstStyle/>
        <a:p>
          <a:endParaRPr lang="zh-CN" altLang="en-US"/>
        </a:p>
      </dgm:t>
    </dgm:pt>
    <dgm:pt modelId="{7CF418C3-54FC-4E31-B7C8-024ADF5DF51C}" type="sibTrans" cxnId="{298DCA81-322C-42CB-A126-23C0F48B2518}">
      <dgm:prSet/>
      <dgm:spPr/>
      <dgm:t>
        <a:bodyPr/>
        <a:lstStyle/>
        <a:p>
          <a:endParaRPr lang="zh-CN" altLang="en-US"/>
        </a:p>
      </dgm:t>
    </dgm:pt>
    <dgm:pt modelId="{66D75578-255B-4852-9C1F-FA130F66D2A3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Treatment preference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102D1248-9ACC-48BD-945E-7CC121AF2E07}" type="parTrans" cxnId="{FB22F9FF-9B5E-4C82-A745-9D16AB614163}">
      <dgm:prSet/>
      <dgm:spPr/>
      <dgm:t>
        <a:bodyPr/>
        <a:lstStyle/>
        <a:p>
          <a:endParaRPr lang="zh-CN" altLang="en-US"/>
        </a:p>
      </dgm:t>
    </dgm:pt>
    <dgm:pt modelId="{6CF17DFF-5DD5-49AB-BA9F-37748B785C37}" type="sibTrans" cxnId="{FB22F9FF-9B5E-4C82-A745-9D16AB614163}">
      <dgm:prSet/>
      <dgm:spPr/>
      <dgm:t>
        <a:bodyPr/>
        <a:lstStyle/>
        <a:p>
          <a:endParaRPr lang="zh-CN" altLang="en-US"/>
        </a:p>
      </dgm:t>
    </dgm:pt>
    <dgm:pt modelId="{2BB3F226-FA11-474A-9B5D-16FE5670BC04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sz="1400" dirty="0"/>
            <a:t>Brand perception</a:t>
          </a:r>
          <a:endParaRPr lang="zh-CN" altLang="en-US" sz="1400" dirty="0"/>
        </a:p>
      </dgm:t>
    </dgm:pt>
    <dgm:pt modelId="{CC3B2F10-858D-4555-A193-57696AA89594}" type="parTrans" cxnId="{74A04BBF-0C57-4405-8118-B3C5DF98C611}">
      <dgm:prSet/>
      <dgm:spPr/>
      <dgm:t>
        <a:bodyPr/>
        <a:lstStyle/>
        <a:p>
          <a:endParaRPr lang="zh-CN" altLang="en-US"/>
        </a:p>
      </dgm:t>
    </dgm:pt>
    <dgm:pt modelId="{FF5E3B19-3AE8-49C2-A905-9504F2EE5592}" type="sibTrans" cxnId="{74A04BBF-0C57-4405-8118-B3C5DF98C611}">
      <dgm:prSet/>
      <dgm:spPr/>
      <dgm:t>
        <a:bodyPr/>
        <a:lstStyle/>
        <a:p>
          <a:endParaRPr lang="zh-CN" altLang="en-US"/>
        </a:p>
      </dgm:t>
    </dgm:pt>
    <dgm:pt modelId="{4364A01E-33D1-4053-A4C2-BB7B8C5E58F8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sz="1400" dirty="0"/>
            <a:t>Detailing preference</a:t>
          </a:r>
          <a:endParaRPr lang="zh-CN" altLang="en-US" sz="1400" dirty="0"/>
        </a:p>
      </dgm:t>
    </dgm:pt>
    <dgm:pt modelId="{A2E5E1B0-CE36-4616-B1E1-712DEADD8490}" type="parTrans" cxnId="{3700483F-7B48-4246-9432-CBDA0DEB3B06}">
      <dgm:prSet/>
      <dgm:spPr/>
      <dgm:t>
        <a:bodyPr/>
        <a:lstStyle/>
        <a:p>
          <a:endParaRPr lang="zh-CN" altLang="en-US"/>
        </a:p>
      </dgm:t>
    </dgm:pt>
    <dgm:pt modelId="{B1F6E511-75FD-4072-82D3-FE127D00250A}" type="sibTrans" cxnId="{3700483F-7B48-4246-9432-CBDA0DEB3B06}">
      <dgm:prSet/>
      <dgm:spPr/>
      <dgm:t>
        <a:bodyPr/>
        <a:lstStyle/>
        <a:p>
          <a:endParaRPr lang="zh-CN" altLang="en-US"/>
        </a:p>
      </dgm:t>
    </dgm:pt>
    <dgm:pt modelId="{DA33D267-EBAD-471A-A577-92F5F7BA10AC}" type="pres">
      <dgm:prSet presAssocID="{C9CF69F8-F956-42A7-AF9F-DCAA785C0B4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3646B2-4CE0-4218-BD90-911A185027B9}" type="pres">
      <dgm:prSet presAssocID="{A4CBD284-A9CC-4606-B67D-C74C5D5C300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AC501F1-6C5D-4FB9-8B6E-13C00771C4A6}" type="pres">
      <dgm:prSet presAssocID="{72D77753-6731-4E73-8543-C0413B1BE9D7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4D6E0199-23FC-46F4-BF27-8FF61450482F}" type="pres">
      <dgm:prSet presAssocID="{72D77753-6731-4E73-8543-C0413B1BE9D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6EE7B50-604E-4D11-82DF-8ADE9F867630}" type="pres">
      <dgm:prSet presAssocID="{A83EEE85-C338-4863-8946-685419328942}" presName="node" presStyleLbl="node1" presStyleIdx="0" presStyleCnt="4" custScaleX="131182" custScaleY="1293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15504-2CFF-4B89-9309-E7DD88325005}" type="pres">
      <dgm:prSet presAssocID="{102D1248-9ACC-48BD-945E-7CC121AF2E07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BE98348E-DC16-4902-9CD8-6F4F5EE73772}" type="pres">
      <dgm:prSet presAssocID="{102D1248-9ACC-48BD-945E-7CC121AF2E07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22129770-8C69-4DCB-817E-E6775CD8AE2E}" type="pres">
      <dgm:prSet presAssocID="{66D75578-255B-4852-9C1F-FA130F66D2A3}" presName="node" presStyleLbl="node1" presStyleIdx="1" presStyleCnt="4" custScaleX="127840" custScaleY="128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BA8ED-F172-40A1-9A7A-32582491B1DF}" type="pres">
      <dgm:prSet presAssocID="{CC3B2F10-858D-4555-A193-57696AA89594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1EAF62CB-694C-44C1-9325-95F52EBD7798}" type="pres">
      <dgm:prSet presAssocID="{CC3B2F10-858D-4555-A193-57696AA89594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F92D3AB-5C8F-4D5B-9CD3-1F20AD2A62C8}" type="pres">
      <dgm:prSet presAssocID="{2BB3F226-FA11-474A-9B5D-16FE5670BC04}" presName="node" presStyleLbl="node1" presStyleIdx="2" presStyleCnt="4" custScaleX="132081" custScaleY="129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027EA-FC02-4325-A45C-23B607AA4A17}" type="pres">
      <dgm:prSet presAssocID="{A2E5E1B0-CE36-4616-B1E1-712DEADD8490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BBB7641E-2D0D-42D2-8AE9-A07F2245B613}" type="pres">
      <dgm:prSet presAssocID="{A2E5E1B0-CE36-4616-B1E1-712DEADD8490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E23B4651-DDA3-44BA-A6B3-39F24145CB60}" type="pres">
      <dgm:prSet presAssocID="{4364A01E-33D1-4053-A4C2-BB7B8C5E58F8}" presName="node" presStyleLbl="node1" presStyleIdx="3" presStyleCnt="4" custScaleX="137119" custScaleY="1306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0F85CF-0DD2-4F1A-8A29-0FBD934D00A6}" type="presOf" srcId="{A2E5E1B0-CE36-4616-B1E1-712DEADD8490}" destId="{FD0027EA-FC02-4325-A45C-23B607AA4A17}" srcOrd="0" destOrd="0" presId="urn:microsoft.com/office/officeart/2005/8/layout/radial1"/>
    <dgm:cxn modelId="{298DCA81-322C-42CB-A126-23C0F48B2518}" srcId="{A4CBD284-A9CC-4606-B67D-C74C5D5C300D}" destId="{A83EEE85-C338-4863-8946-685419328942}" srcOrd="0" destOrd="0" parTransId="{72D77753-6731-4E73-8543-C0413B1BE9D7}" sibTransId="{7CF418C3-54FC-4E31-B7C8-024ADF5DF51C}"/>
    <dgm:cxn modelId="{923BEA9D-67D4-47A1-9638-599098F2443D}" type="presOf" srcId="{102D1248-9ACC-48BD-945E-7CC121AF2E07}" destId="{B1015504-2CFF-4B89-9309-E7DD88325005}" srcOrd="0" destOrd="0" presId="urn:microsoft.com/office/officeart/2005/8/layout/radial1"/>
    <dgm:cxn modelId="{9FE3BF6A-7727-417A-810F-854E0DCDE226}" type="presOf" srcId="{72D77753-6731-4E73-8543-C0413B1BE9D7}" destId="{4D6E0199-23FC-46F4-BF27-8FF61450482F}" srcOrd="1" destOrd="0" presId="urn:microsoft.com/office/officeart/2005/8/layout/radial1"/>
    <dgm:cxn modelId="{DB6FEE70-6C51-4AAB-A96A-334215B67E3F}" type="presOf" srcId="{2BB3F226-FA11-474A-9B5D-16FE5670BC04}" destId="{FF92D3AB-5C8F-4D5B-9CD3-1F20AD2A62C8}" srcOrd="0" destOrd="0" presId="urn:microsoft.com/office/officeart/2005/8/layout/radial1"/>
    <dgm:cxn modelId="{DBF03B38-0E38-4E05-9576-EC93ECD7A5BB}" type="presOf" srcId="{CC3B2F10-858D-4555-A193-57696AA89594}" destId="{1EAF62CB-694C-44C1-9325-95F52EBD7798}" srcOrd="1" destOrd="0" presId="urn:microsoft.com/office/officeart/2005/8/layout/radial1"/>
    <dgm:cxn modelId="{FE89B7B5-97FF-4E86-9DA8-69DF1DF6DB47}" type="presOf" srcId="{66D75578-255B-4852-9C1F-FA130F66D2A3}" destId="{22129770-8C69-4DCB-817E-E6775CD8AE2E}" srcOrd="0" destOrd="0" presId="urn:microsoft.com/office/officeart/2005/8/layout/radial1"/>
    <dgm:cxn modelId="{74A04BBF-0C57-4405-8118-B3C5DF98C611}" srcId="{A4CBD284-A9CC-4606-B67D-C74C5D5C300D}" destId="{2BB3F226-FA11-474A-9B5D-16FE5670BC04}" srcOrd="2" destOrd="0" parTransId="{CC3B2F10-858D-4555-A193-57696AA89594}" sibTransId="{FF5E3B19-3AE8-49C2-A905-9504F2EE5592}"/>
    <dgm:cxn modelId="{0C5A49EF-CCD8-4E58-805A-AAC20617876A}" type="presOf" srcId="{102D1248-9ACC-48BD-945E-7CC121AF2E07}" destId="{BE98348E-DC16-4902-9CD8-6F4F5EE73772}" srcOrd="1" destOrd="0" presId="urn:microsoft.com/office/officeart/2005/8/layout/radial1"/>
    <dgm:cxn modelId="{B2A62F3A-7280-474E-AD49-77B42C8FF932}" type="presOf" srcId="{A2E5E1B0-CE36-4616-B1E1-712DEADD8490}" destId="{BBB7641E-2D0D-42D2-8AE9-A07F2245B613}" srcOrd="1" destOrd="0" presId="urn:microsoft.com/office/officeart/2005/8/layout/radial1"/>
    <dgm:cxn modelId="{A1B652E7-3FD2-4681-828D-3285B9B12205}" type="presOf" srcId="{4364A01E-33D1-4053-A4C2-BB7B8C5E58F8}" destId="{E23B4651-DDA3-44BA-A6B3-39F24145CB60}" srcOrd="0" destOrd="0" presId="urn:microsoft.com/office/officeart/2005/8/layout/radial1"/>
    <dgm:cxn modelId="{96B2DDE1-E09F-4AE5-B08A-CAB5A754475A}" type="presOf" srcId="{C9CF69F8-F956-42A7-AF9F-DCAA785C0B4B}" destId="{DA33D267-EBAD-471A-A577-92F5F7BA10AC}" srcOrd="0" destOrd="0" presId="urn:microsoft.com/office/officeart/2005/8/layout/radial1"/>
    <dgm:cxn modelId="{F00D9555-642A-4CF7-9F3E-37E1ABB23BD7}" type="presOf" srcId="{A83EEE85-C338-4863-8946-685419328942}" destId="{16EE7B50-604E-4D11-82DF-8ADE9F867630}" srcOrd="0" destOrd="0" presId="urn:microsoft.com/office/officeart/2005/8/layout/radial1"/>
    <dgm:cxn modelId="{E0669852-744E-4A2B-8C3E-7F86C8CDDC91}" srcId="{C9CF69F8-F956-42A7-AF9F-DCAA785C0B4B}" destId="{A4CBD284-A9CC-4606-B67D-C74C5D5C300D}" srcOrd="0" destOrd="0" parTransId="{27C79CE7-16AF-4E26-B3A7-C00287308BC8}" sibTransId="{E9A13859-EF56-4D93-89CB-77B670081E0E}"/>
    <dgm:cxn modelId="{E2658012-F51F-4CCF-A346-731281FC4087}" type="presOf" srcId="{CC3B2F10-858D-4555-A193-57696AA89594}" destId="{271BA8ED-F172-40A1-9A7A-32582491B1DF}" srcOrd="0" destOrd="0" presId="urn:microsoft.com/office/officeart/2005/8/layout/radial1"/>
    <dgm:cxn modelId="{FB22F9FF-9B5E-4C82-A745-9D16AB614163}" srcId="{A4CBD284-A9CC-4606-B67D-C74C5D5C300D}" destId="{66D75578-255B-4852-9C1F-FA130F66D2A3}" srcOrd="1" destOrd="0" parTransId="{102D1248-9ACC-48BD-945E-7CC121AF2E07}" sibTransId="{6CF17DFF-5DD5-49AB-BA9F-37748B785C37}"/>
    <dgm:cxn modelId="{FCF28D4C-13D9-4CF7-B136-13704E10D865}" type="presOf" srcId="{A4CBD284-A9CC-4606-B67D-C74C5D5C300D}" destId="{3F3646B2-4CE0-4218-BD90-911A185027B9}" srcOrd="0" destOrd="0" presId="urn:microsoft.com/office/officeart/2005/8/layout/radial1"/>
    <dgm:cxn modelId="{3700483F-7B48-4246-9432-CBDA0DEB3B06}" srcId="{A4CBD284-A9CC-4606-B67D-C74C5D5C300D}" destId="{4364A01E-33D1-4053-A4C2-BB7B8C5E58F8}" srcOrd="3" destOrd="0" parTransId="{A2E5E1B0-CE36-4616-B1E1-712DEADD8490}" sibTransId="{B1F6E511-75FD-4072-82D3-FE127D00250A}"/>
    <dgm:cxn modelId="{F1FCBF09-5EB9-450C-905A-B0322E43EFDC}" type="presOf" srcId="{72D77753-6731-4E73-8543-C0413B1BE9D7}" destId="{7AC501F1-6C5D-4FB9-8B6E-13C00771C4A6}" srcOrd="0" destOrd="0" presId="urn:microsoft.com/office/officeart/2005/8/layout/radial1"/>
    <dgm:cxn modelId="{A4B75849-AB38-4722-A160-8856D6FA07B2}" type="presParOf" srcId="{DA33D267-EBAD-471A-A577-92F5F7BA10AC}" destId="{3F3646B2-4CE0-4218-BD90-911A185027B9}" srcOrd="0" destOrd="0" presId="urn:microsoft.com/office/officeart/2005/8/layout/radial1"/>
    <dgm:cxn modelId="{3DCD0CA5-1D94-495C-9B97-FA4C3BFB25DD}" type="presParOf" srcId="{DA33D267-EBAD-471A-A577-92F5F7BA10AC}" destId="{7AC501F1-6C5D-4FB9-8B6E-13C00771C4A6}" srcOrd="1" destOrd="0" presId="urn:microsoft.com/office/officeart/2005/8/layout/radial1"/>
    <dgm:cxn modelId="{9C4D11B6-1F96-44A4-A6E6-37C97E29F335}" type="presParOf" srcId="{7AC501F1-6C5D-4FB9-8B6E-13C00771C4A6}" destId="{4D6E0199-23FC-46F4-BF27-8FF61450482F}" srcOrd="0" destOrd="0" presId="urn:microsoft.com/office/officeart/2005/8/layout/radial1"/>
    <dgm:cxn modelId="{DAB8FB51-FF32-41CF-A1D2-9DDD0AD5FD77}" type="presParOf" srcId="{DA33D267-EBAD-471A-A577-92F5F7BA10AC}" destId="{16EE7B50-604E-4D11-82DF-8ADE9F867630}" srcOrd="2" destOrd="0" presId="urn:microsoft.com/office/officeart/2005/8/layout/radial1"/>
    <dgm:cxn modelId="{219442D1-23A2-4192-9565-2FCA6FB378BB}" type="presParOf" srcId="{DA33D267-EBAD-471A-A577-92F5F7BA10AC}" destId="{B1015504-2CFF-4B89-9309-E7DD88325005}" srcOrd="3" destOrd="0" presId="urn:microsoft.com/office/officeart/2005/8/layout/radial1"/>
    <dgm:cxn modelId="{B8723511-EA1F-41D6-8DD4-7B43F2419EBE}" type="presParOf" srcId="{B1015504-2CFF-4B89-9309-E7DD88325005}" destId="{BE98348E-DC16-4902-9CD8-6F4F5EE73772}" srcOrd="0" destOrd="0" presId="urn:microsoft.com/office/officeart/2005/8/layout/radial1"/>
    <dgm:cxn modelId="{3ADEF059-C253-4262-BD82-C33ECECE7624}" type="presParOf" srcId="{DA33D267-EBAD-471A-A577-92F5F7BA10AC}" destId="{22129770-8C69-4DCB-817E-E6775CD8AE2E}" srcOrd="4" destOrd="0" presId="urn:microsoft.com/office/officeart/2005/8/layout/radial1"/>
    <dgm:cxn modelId="{A92A7402-9E29-458B-8837-A8F0BF3D0E40}" type="presParOf" srcId="{DA33D267-EBAD-471A-A577-92F5F7BA10AC}" destId="{271BA8ED-F172-40A1-9A7A-32582491B1DF}" srcOrd="5" destOrd="0" presId="urn:microsoft.com/office/officeart/2005/8/layout/radial1"/>
    <dgm:cxn modelId="{1E822EB9-9E30-4822-955F-CD8FBE786AF4}" type="presParOf" srcId="{271BA8ED-F172-40A1-9A7A-32582491B1DF}" destId="{1EAF62CB-694C-44C1-9325-95F52EBD7798}" srcOrd="0" destOrd="0" presId="urn:microsoft.com/office/officeart/2005/8/layout/radial1"/>
    <dgm:cxn modelId="{10B2A816-9771-4F3E-9A73-3DEBF1A54E84}" type="presParOf" srcId="{DA33D267-EBAD-471A-A577-92F5F7BA10AC}" destId="{FF92D3AB-5C8F-4D5B-9CD3-1F20AD2A62C8}" srcOrd="6" destOrd="0" presId="urn:microsoft.com/office/officeart/2005/8/layout/radial1"/>
    <dgm:cxn modelId="{FDC2536B-F898-41A5-AB52-910134A76A5F}" type="presParOf" srcId="{DA33D267-EBAD-471A-A577-92F5F7BA10AC}" destId="{FD0027EA-FC02-4325-A45C-23B607AA4A17}" srcOrd="7" destOrd="0" presId="urn:microsoft.com/office/officeart/2005/8/layout/radial1"/>
    <dgm:cxn modelId="{E06D4106-3C2D-444C-A337-EAEB4C9E25B6}" type="presParOf" srcId="{FD0027EA-FC02-4325-A45C-23B607AA4A17}" destId="{BBB7641E-2D0D-42D2-8AE9-A07F2245B613}" srcOrd="0" destOrd="0" presId="urn:microsoft.com/office/officeart/2005/8/layout/radial1"/>
    <dgm:cxn modelId="{6C97CEC5-1BDC-4D08-A4BA-C4DF6D0324DE}" type="presParOf" srcId="{DA33D267-EBAD-471A-A577-92F5F7BA10AC}" destId="{E23B4651-DDA3-44BA-A6B3-39F24145CB6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9F362C-72D0-45A0-AC9F-A5412B0F47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16D978-FF36-4078-806E-CEE57D6AC679}">
      <dgm:prSet phldrT="[文本]" custT="1"/>
      <dgm:spPr/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Most frequent fungal disease 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5B2F4F09-5FAC-47BF-9D95-657E477CDF8C}" type="parTrans" cxnId="{1917B3B6-BD16-4BEF-8E3A-4BC3A0A365BA}">
      <dgm:prSet/>
      <dgm:spPr/>
      <dgm:t>
        <a:bodyPr/>
        <a:lstStyle/>
        <a:p>
          <a:endParaRPr lang="zh-CN" altLang="en-US"/>
        </a:p>
      </dgm:t>
    </dgm:pt>
    <dgm:pt modelId="{23DC9EE3-C368-4ADB-B3E9-6B9B5E8F64F0}" type="sibTrans" cxnId="{1917B3B6-BD16-4BEF-8E3A-4BC3A0A365BA}">
      <dgm:prSet/>
      <dgm:spPr/>
      <dgm:t>
        <a:bodyPr/>
        <a:lstStyle/>
        <a:p>
          <a:endParaRPr lang="zh-CN" altLang="en-US"/>
        </a:p>
      </dgm:t>
    </dgm:pt>
    <dgm:pt modelId="{04848060-6731-46B7-8776-43C3C02F4928}">
      <dgm:prSet phldrT="[文本]" custT="1"/>
      <dgm:spPr/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Treatment preference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FE64DAE1-80E4-4665-90C5-D2724BF42CAD}" type="parTrans" cxnId="{051D7603-42BC-4916-98C2-B1CC1B1673FE}">
      <dgm:prSet/>
      <dgm:spPr/>
      <dgm:t>
        <a:bodyPr/>
        <a:lstStyle/>
        <a:p>
          <a:endParaRPr lang="zh-CN" altLang="en-US"/>
        </a:p>
      </dgm:t>
    </dgm:pt>
    <dgm:pt modelId="{A8E55B6E-19E0-48B4-B55D-EED7C3E1449D}" type="sibTrans" cxnId="{051D7603-42BC-4916-98C2-B1CC1B1673FE}">
      <dgm:prSet/>
      <dgm:spPr/>
      <dgm:t>
        <a:bodyPr/>
        <a:lstStyle/>
        <a:p>
          <a:endParaRPr lang="zh-CN" altLang="en-US"/>
        </a:p>
      </dgm:t>
    </dgm:pt>
    <dgm:pt modelId="{2C11AB2E-8E80-4026-BAC7-67DA95BD8E1F}">
      <dgm:prSet phldrT="[文本]" custT="1"/>
      <dgm:spPr/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% treated with oral anti-fungal product only 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E099CD15-B8B5-42F6-BDE2-FCB6FC838BED}" type="parTrans" cxnId="{297E7865-6EC2-4EF1-8975-BFBABBEE86FF}">
      <dgm:prSet/>
      <dgm:spPr/>
      <dgm:t>
        <a:bodyPr/>
        <a:lstStyle/>
        <a:p>
          <a:endParaRPr lang="zh-CN" altLang="en-US"/>
        </a:p>
      </dgm:t>
    </dgm:pt>
    <dgm:pt modelId="{F2B7DB18-1093-434A-9329-CB11670C8006}" type="sibTrans" cxnId="{297E7865-6EC2-4EF1-8975-BFBABBEE86FF}">
      <dgm:prSet/>
      <dgm:spPr/>
      <dgm:t>
        <a:bodyPr/>
        <a:lstStyle/>
        <a:p>
          <a:endParaRPr lang="zh-CN" altLang="en-US"/>
        </a:p>
      </dgm:t>
    </dgm:pt>
    <dgm:pt modelId="{DB672E78-CE5A-4A2F-9283-8DDEFB6FE29F}">
      <dgm:prSet phldrT="[文本]" custT="1"/>
      <dgm:spPr/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% treated with oral </a:t>
          </a:r>
          <a:r>
            <a:rPr lang="en-US" altLang="zh-CN" sz="14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Sporanox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E86CACFA-D553-411F-8C7A-85C0FFC905B5}" type="parTrans" cxnId="{5A4B4421-7ABE-4AC6-92FE-73CC06500840}">
      <dgm:prSet/>
      <dgm:spPr/>
      <dgm:t>
        <a:bodyPr/>
        <a:lstStyle/>
        <a:p>
          <a:endParaRPr lang="zh-CN" altLang="en-US"/>
        </a:p>
      </dgm:t>
    </dgm:pt>
    <dgm:pt modelId="{0A014E98-9B86-42B1-A5AE-B70C5F904668}" type="sibTrans" cxnId="{5A4B4421-7ABE-4AC6-92FE-73CC06500840}">
      <dgm:prSet/>
      <dgm:spPr/>
      <dgm:t>
        <a:bodyPr/>
        <a:lstStyle/>
        <a:p>
          <a:endParaRPr lang="zh-CN" altLang="en-US"/>
        </a:p>
      </dgm:t>
    </dgm:pt>
    <dgm:pt modelId="{A6C0684C-8C36-4C2A-B903-A296B2A1113C}" type="pres">
      <dgm:prSet presAssocID="{059F362C-72D0-45A0-AC9F-A5412B0F473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23B0EC-7FA3-4270-B099-EE440C0F4EB9}" type="pres">
      <dgm:prSet presAssocID="{059F362C-72D0-45A0-AC9F-A5412B0F4735}" presName="dummyMaxCanvas" presStyleCnt="0">
        <dgm:presLayoutVars/>
      </dgm:prSet>
      <dgm:spPr/>
    </dgm:pt>
    <dgm:pt modelId="{1F286E75-397D-44CD-8F57-692A4FC54EBC}" type="pres">
      <dgm:prSet presAssocID="{059F362C-72D0-45A0-AC9F-A5412B0F47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1B55-0239-41AF-BADA-8206B6ABF4F9}" type="pres">
      <dgm:prSet presAssocID="{059F362C-72D0-45A0-AC9F-A5412B0F47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C209F-8AE5-4E4F-BA93-65BA93F5D2AA}" type="pres">
      <dgm:prSet presAssocID="{059F362C-72D0-45A0-AC9F-A5412B0F47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290865-0FF0-4868-856E-446D45E51F91}" type="pres">
      <dgm:prSet presAssocID="{059F362C-72D0-45A0-AC9F-A5412B0F47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0072-DC6F-40AA-9559-8B7ADE3D45DF}" type="pres">
      <dgm:prSet presAssocID="{059F362C-72D0-45A0-AC9F-A5412B0F47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4F8739-97CC-4E50-A645-609F06D5D476}" type="pres">
      <dgm:prSet presAssocID="{059F362C-72D0-45A0-AC9F-A5412B0F47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31BBF-3F73-4455-B727-521898510942}" type="pres">
      <dgm:prSet presAssocID="{059F362C-72D0-45A0-AC9F-A5412B0F47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599E8-972E-4B35-827F-A19139A7FBF1}" type="pres">
      <dgm:prSet presAssocID="{059F362C-72D0-45A0-AC9F-A5412B0F47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18CEA-CD17-402A-BCF9-0F5181F5FAFA}" type="pres">
      <dgm:prSet presAssocID="{059F362C-72D0-45A0-AC9F-A5412B0F47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38A41-0E4D-4FF6-B784-189AF2E1C66E}" type="pres">
      <dgm:prSet presAssocID="{059F362C-72D0-45A0-AC9F-A5412B0F47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B248F-C0DB-4A0C-AA20-0C8213CF0727}" type="pres">
      <dgm:prSet presAssocID="{059F362C-72D0-45A0-AC9F-A5412B0F47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CBC6D8-8527-455D-A738-8CD598252CD7}" type="presOf" srcId="{A8E55B6E-19E0-48B4-B55D-EED7C3E1449D}" destId="{7B4F8739-97CC-4E50-A645-609F06D5D476}" srcOrd="0" destOrd="0" presId="urn:microsoft.com/office/officeart/2005/8/layout/vProcess5"/>
    <dgm:cxn modelId="{85B06BF6-41D0-4B9E-91CD-5A1CA0F6DBBA}" type="presOf" srcId="{DB672E78-CE5A-4A2F-9283-8DDEFB6FE29F}" destId="{B0290865-0FF0-4868-856E-446D45E51F91}" srcOrd="0" destOrd="0" presId="urn:microsoft.com/office/officeart/2005/8/layout/vProcess5"/>
    <dgm:cxn modelId="{F86D3AF3-A20D-45B9-8F41-79E34C07D062}" type="presOf" srcId="{A116D978-FF36-4078-806E-CEE57D6AC679}" destId="{AA7599E8-972E-4B35-827F-A19139A7FBF1}" srcOrd="1" destOrd="0" presId="urn:microsoft.com/office/officeart/2005/8/layout/vProcess5"/>
    <dgm:cxn modelId="{297E7865-6EC2-4EF1-8975-BFBABBEE86FF}" srcId="{059F362C-72D0-45A0-AC9F-A5412B0F4735}" destId="{2C11AB2E-8E80-4026-BAC7-67DA95BD8E1F}" srcOrd="2" destOrd="0" parTransId="{E099CD15-B8B5-42F6-BDE2-FCB6FC838BED}" sibTransId="{F2B7DB18-1093-434A-9329-CB11670C8006}"/>
    <dgm:cxn modelId="{CECCD3C9-0AF0-45A8-9D5B-348BDFC72584}" type="presOf" srcId="{A116D978-FF36-4078-806E-CEE57D6AC679}" destId="{1F286E75-397D-44CD-8F57-692A4FC54EBC}" srcOrd="0" destOrd="0" presId="urn:microsoft.com/office/officeart/2005/8/layout/vProcess5"/>
    <dgm:cxn modelId="{1917B3B6-BD16-4BEF-8E3A-4BC3A0A365BA}" srcId="{059F362C-72D0-45A0-AC9F-A5412B0F4735}" destId="{A116D978-FF36-4078-806E-CEE57D6AC679}" srcOrd="0" destOrd="0" parTransId="{5B2F4F09-5FAC-47BF-9D95-657E477CDF8C}" sibTransId="{23DC9EE3-C368-4ADB-B3E9-6B9B5E8F64F0}"/>
    <dgm:cxn modelId="{0E6E07D2-C3F1-4D6B-84D1-DE0E5B93AC08}" type="presOf" srcId="{04848060-6731-46B7-8776-43C3C02F4928}" destId="{92E18CEA-CD17-402A-BCF9-0F5181F5FAFA}" srcOrd="1" destOrd="0" presId="urn:microsoft.com/office/officeart/2005/8/layout/vProcess5"/>
    <dgm:cxn modelId="{591DB5A3-E877-4149-A594-82DFFA44B066}" type="presOf" srcId="{DB672E78-CE5A-4A2F-9283-8DDEFB6FE29F}" destId="{E7CB248F-C0DB-4A0C-AA20-0C8213CF0727}" srcOrd="1" destOrd="0" presId="urn:microsoft.com/office/officeart/2005/8/layout/vProcess5"/>
    <dgm:cxn modelId="{051D7603-42BC-4916-98C2-B1CC1B1673FE}" srcId="{059F362C-72D0-45A0-AC9F-A5412B0F4735}" destId="{04848060-6731-46B7-8776-43C3C02F4928}" srcOrd="1" destOrd="0" parTransId="{FE64DAE1-80E4-4665-90C5-D2724BF42CAD}" sibTransId="{A8E55B6E-19E0-48B4-B55D-EED7C3E1449D}"/>
    <dgm:cxn modelId="{28A16536-5122-4CBA-A15E-71C95D3A5F84}" type="presOf" srcId="{04848060-6731-46B7-8776-43C3C02F4928}" destId="{B79B1B55-0239-41AF-BADA-8206B6ABF4F9}" srcOrd="0" destOrd="0" presId="urn:microsoft.com/office/officeart/2005/8/layout/vProcess5"/>
    <dgm:cxn modelId="{2AE73DC8-2B15-4971-89C7-205ACED69C53}" type="presOf" srcId="{23DC9EE3-C368-4ADB-B3E9-6B9B5E8F64F0}" destId="{3DB10072-DC6F-40AA-9559-8B7ADE3D45DF}" srcOrd="0" destOrd="0" presId="urn:microsoft.com/office/officeart/2005/8/layout/vProcess5"/>
    <dgm:cxn modelId="{5A4B4421-7ABE-4AC6-92FE-73CC06500840}" srcId="{059F362C-72D0-45A0-AC9F-A5412B0F4735}" destId="{DB672E78-CE5A-4A2F-9283-8DDEFB6FE29F}" srcOrd="3" destOrd="0" parTransId="{E86CACFA-D553-411F-8C7A-85C0FFC905B5}" sibTransId="{0A014E98-9B86-42B1-A5AE-B70C5F904668}"/>
    <dgm:cxn modelId="{902FF99A-EF25-42F6-9BE3-C5806E93A709}" type="presOf" srcId="{2C11AB2E-8E80-4026-BAC7-67DA95BD8E1F}" destId="{C9DC209F-8AE5-4E4F-BA93-65BA93F5D2AA}" srcOrd="0" destOrd="0" presId="urn:microsoft.com/office/officeart/2005/8/layout/vProcess5"/>
    <dgm:cxn modelId="{F36AA67E-DA8D-4C29-8188-2F2A815318E3}" type="presOf" srcId="{059F362C-72D0-45A0-AC9F-A5412B0F4735}" destId="{A6C0684C-8C36-4C2A-B903-A296B2A1113C}" srcOrd="0" destOrd="0" presId="urn:microsoft.com/office/officeart/2005/8/layout/vProcess5"/>
    <dgm:cxn modelId="{C14288CA-537A-430A-9AC9-839A71A25744}" type="presOf" srcId="{F2B7DB18-1093-434A-9329-CB11670C8006}" destId="{A7C31BBF-3F73-4455-B727-521898510942}" srcOrd="0" destOrd="0" presId="urn:microsoft.com/office/officeart/2005/8/layout/vProcess5"/>
    <dgm:cxn modelId="{FDE71C8B-2E6E-4222-AA47-DB446D5FDD41}" type="presOf" srcId="{2C11AB2E-8E80-4026-BAC7-67DA95BD8E1F}" destId="{11638A41-0E4D-4FF6-B784-189AF2E1C66E}" srcOrd="1" destOrd="0" presId="urn:microsoft.com/office/officeart/2005/8/layout/vProcess5"/>
    <dgm:cxn modelId="{09FE98EE-5F4F-4F13-B311-025B3BECFB52}" type="presParOf" srcId="{A6C0684C-8C36-4C2A-B903-A296B2A1113C}" destId="{5923B0EC-7FA3-4270-B099-EE440C0F4EB9}" srcOrd="0" destOrd="0" presId="urn:microsoft.com/office/officeart/2005/8/layout/vProcess5"/>
    <dgm:cxn modelId="{6A92D742-C5EC-4BB0-82E0-38A789A639E4}" type="presParOf" srcId="{A6C0684C-8C36-4C2A-B903-A296B2A1113C}" destId="{1F286E75-397D-44CD-8F57-692A4FC54EBC}" srcOrd="1" destOrd="0" presId="urn:microsoft.com/office/officeart/2005/8/layout/vProcess5"/>
    <dgm:cxn modelId="{55DD41FF-E928-4AB8-9DD9-679C8A3D3E43}" type="presParOf" srcId="{A6C0684C-8C36-4C2A-B903-A296B2A1113C}" destId="{B79B1B55-0239-41AF-BADA-8206B6ABF4F9}" srcOrd="2" destOrd="0" presId="urn:microsoft.com/office/officeart/2005/8/layout/vProcess5"/>
    <dgm:cxn modelId="{2B99AF10-26A9-4830-969D-A22774458EDD}" type="presParOf" srcId="{A6C0684C-8C36-4C2A-B903-A296B2A1113C}" destId="{C9DC209F-8AE5-4E4F-BA93-65BA93F5D2AA}" srcOrd="3" destOrd="0" presId="urn:microsoft.com/office/officeart/2005/8/layout/vProcess5"/>
    <dgm:cxn modelId="{66A3FEEC-09B9-4895-AA35-A6E1BFE23F07}" type="presParOf" srcId="{A6C0684C-8C36-4C2A-B903-A296B2A1113C}" destId="{B0290865-0FF0-4868-856E-446D45E51F91}" srcOrd="4" destOrd="0" presId="urn:microsoft.com/office/officeart/2005/8/layout/vProcess5"/>
    <dgm:cxn modelId="{5CCE7458-6818-4E8A-BD85-F62602BA1EA1}" type="presParOf" srcId="{A6C0684C-8C36-4C2A-B903-A296B2A1113C}" destId="{3DB10072-DC6F-40AA-9559-8B7ADE3D45DF}" srcOrd="5" destOrd="0" presId="urn:microsoft.com/office/officeart/2005/8/layout/vProcess5"/>
    <dgm:cxn modelId="{9C208E5C-3A9A-499F-9C81-9D48F3B2DBEE}" type="presParOf" srcId="{A6C0684C-8C36-4C2A-B903-A296B2A1113C}" destId="{7B4F8739-97CC-4E50-A645-609F06D5D476}" srcOrd="6" destOrd="0" presId="urn:microsoft.com/office/officeart/2005/8/layout/vProcess5"/>
    <dgm:cxn modelId="{D8AC690A-C300-48D1-AAA7-152629546C3C}" type="presParOf" srcId="{A6C0684C-8C36-4C2A-B903-A296B2A1113C}" destId="{A7C31BBF-3F73-4455-B727-521898510942}" srcOrd="7" destOrd="0" presId="urn:microsoft.com/office/officeart/2005/8/layout/vProcess5"/>
    <dgm:cxn modelId="{68AF14C0-9865-4729-94C2-F5B1169A61DA}" type="presParOf" srcId="{A6C0684C-8C36-4C2A-B903-A296B2A1113C}" destId="{AA7599E8-972E-4B35-827F-A19139A7FBF1}" srcOrd="8" destOrd="0" presId="urn:microsoft.com/office/officeart/2005/8/layout/vProcess5"/>
    <dgm:cxn modelId="{FB104BC0-2E21-4001-BC51-D4B137B622E2}" type="presParOf" srcId="{A6C0684C-8C36-4C2A-B903-A296B2A1113C}" destId="{92E18CEA-CD17-402A-BCF9-0F5181F5FAFA}" srcOrd="9" destOrd="0" presId="urn:microsoft.com/office/officeart/2005/8/layout/vProcess5"/>
    <dgm:cxn modelId="{21D1DFAB-F14B-4844-A0FD-8246A01ACF78}" type="presParOf" srcId="{A6C0684C-8C36-4C2A-B903-A296B2A1113C}" destId="{11638A41-0E4D-4FF6-B784-189AF2E1C66E}" srcOrd="10" destOrd="0" presId="urn:microsoft.com/office/officeart/2005/8/layout/vProcess5"/>
    <dgm:cxn modelId="{E2FCB369-C4B4-4255-9BAE-A394448B657E}" type="presParOf" srcId="{A6C0684C-8C36-4C2A-B903-A296B2A1113C}" destId="{E7CB248F-C0DB-4A0C-AA20-0C8213CF072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648CB-D546-44D2-A57C-52CA3AD0275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9FEA69-9BE5-4046-B06F-E7293D839194}">
      <dgm:prSet phldrT="[文本]"/>
      <dgm:spPr/>
      <dgm:t>
        <a:bodyPr/>
        <a:lstStyle/>
        <a:p>
          <a:r>
            <a:rPr lang="en-US" altLang="zh-CN" dirty="0"/>
            <a:t>How </a:t>
          </a:r>
          <a:r>
            <a: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often do you prescribe </a:t>
          </a:r>
          <a:r>
            <a:rPr lang="en-US" altLang="zh-CN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Sporanox</a:t>
          </a:r>
          <a:r>
            <a: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?</a:t>
          </a:r>
          <a:endParaRPr lang="zh-CN" altLang="en-US" dirty="0"/>
        </a:p>
      </dgm:t>
    </dgm:pt>
    <dgm:pt modelId="{A82139BC-ED42-4923-A19A-B73C36AF29D8}" type="parTrans" cxnId="{C9EF34E9-18BA-4878-BDF5-6654BD162191}">
      <dgm:prSet/>
      <dgm:spPr/>
      <dgm:t>
        <a:bodyPr/>
        <a:lstStyle/>
        <a:p>
          <a:endParaRPr lang="zh-CN" altLang="en-US"/>
        </a:p>
      </dgm:t>
    </dgm:pt>
    <dgm:pt modelId="{C2E8143E-1858-4EFB-AD5D-F32D103B66FA}" type="sibTrans" cxnId="{C9EF34E9-18BA-4878-BDF5-6654BD162191}">
      <dgm:prSet/>
      <dgm:spPr/>
      <dgm:t>
        <a:bodyPr/>
        <a:lstStyle/>
        <a:p>
          <a:endParaRPr lang="zh-CN" altLang="en-US"/>
        </a:p>
      </dgm:t>
    </dgm:pt>
    <dgm:pt modelId="{64330226-E69B-4AB3-895E-6A0E96AB2ECA}">
      <dgm:prSet phldrT="[文本]"/>
      <dgm:spPr/>
      <dgm:t>
        <a:bodyPr/>
        <a:lstStyle/>
        <a:p>
          <a:r>
            <a:rPr lang="en-US" altLang="zh-CN" dirty="0"/>
            <a:t>First choice or most often</a:t>
          </a:r>
          <a:endParaRPr lang="zh-CN" altLang="en-US" dirty="0"/>
        </a:p>
      </dgm:t>
    </dgm:pt>
    <dgm:pt modelId="{419E1F2D-D41A-4E92-81CF-4B7C28F8BB13}" type="parTrans" cxnId="{7F22F170-184E-4344-B0CD-68872AB664A7}">
      <dgm:prSet/>
      <dgm:spPr/>
      <dgm:t>
        <a:bodyPr/>
        <a:lstStyle/>
        <a:p>
          <a:endParaRPr lang="zh-CN" altLang="en-US"/>
        </a:p>
      </dgm:t>
    </dgm:pt>
    <dgm:pt modelId="{ACA4614E-9398-4723-B8B2-79C1CB17B47C}" type="sibTrans" cxnId="{7F22F170-184E-4344-B0CD-68872AB664A7}">
      <dgm:prSet/>
      <dgm:spPr/>
      <dgm:t>
        <a:bodyPr/>
        <a:lstStyle/>
        <a:p>
          <a:endParaRPr lang="zh-CN" altLang="en-US"/>
        </a:p>
      </dgm:t>
    </dgm:pt>
    <dgm:pt modelId="{6CE01818-1E01-42FC-9CBB-57D5106DDF7D}">
      <dgm:prSet phldrT="[文本]"/>
      <dgm:spPr/>
      <dgm:t>
        <a:bodyPr/>
        <a:lstStyle/>
        <a:p>
          <a:r>
            <a:rPr lang="en-US" altLang="zh-CN" dirty="0"/>
            <a:t>Most satisfied aspects of the brand</a:t>
          </a:r>
          <a:endParaRPr lang="zh-CN" altLang="en-US" dirty="0"/>
        </a:p>
      </dgm:t>
    </dgm:pt>
    <dgm:pt modelId="{1FC98B86-8A5D-4B62-897F-873F223A9A79}" type="parTrans" cxnId="{719B8719-547C-46F3-BA32-EA36A860AAF1}">
      <dgm:prSet/>
      <dgm:spPr/>
      <dgm:t>
        <a:bodyPr/>
        <a:lstStyle/>
        <a:p>
          <a:endParaRPr lang="zh-CN" altLang="en-US"/>
        </a:p>
      </dgm:t>
    </dgm:pt>
    <dgm:pt modelId="{A07F7D11-8F88-4AB3-802C-0EB3AD172D1B}" type="sibTrans" cxnId="{719B8719-547C-46F3-BA32-EA36A860AAF1}">
      <dgm:prSet/>
      <dgm:spPr/>
      <dgm:t>
        <a:bodyPr/>
        <a:lstStyle/>
        <a:p>
          <a:endParaRPr lang="zh-CN" altLang="en-US"/>
        </a:p>
      </dgm:t>
    </dgm:pt>
    <dgm:pt modelId="{DB532774-90A9-4246-AE42-2FF305FDDA33}">
      <dgm:prSet phldrT="[文本]"/>
      <dgm:spPr/>
      <dgm:t>
        <a:bodyPr/>
        <a:lstStyle/>
        <a:p>
          <a:r>
            <a:rPr lang="en-US" altLang="zh-CN" dirty="0"/>
            <a:t>Evaluate or not familiar</a:t>
          </a:r>
          <a:endParaRPr lang="zh-CN" altLang="en-US" dirty="0"/>
        </a:p>
      </dgm:t>
    </dgm:pt>
    <dgm:pt modelId="{BBF40C8E-21AB-4F72-BC10-1F561B0B672F}" type="parTrans" cxnId="{D9CDB72E-C27A-4275-9E17-F4508F3814A3}">
      <dgm:prSet/>
      <dgm:spPr/>
      <dgm:t>
        <a:bodyPr/>
        <a:lstStyle/>
        <a:p>
          <a:endParaRPr lang="zh-CN" altLang="en-US"/>
        </a:p>
      </dgm:t>
    </dgm:pt>
    <dgm:pt modelId="{32479FF4-5629-4124-BD95-DE26F492B3CB}" type="sibTrans" cxnId="{D9CDB72E-C27A-4275-9E17-F4508F3814A3}">
      <dgm:prSet/>
      <dgm:spPr/>
      <dgm:t>
        <a:bodyPr/>
        <a:lstStyle/>
        <a:p>
          <a:endParaRPr lang="zh-CN" altLang="en-US"/>
        </a:p>
      </dgm:t>
    </dgm:pt>
    <dgm:pt modelId="{BE89DFC9-37DC-4F6D-B065-2BFA05454824}">
      <dgm:prSet phldrT="[文本]"/>
      <dgm:spPr/>
      <dgm:t>
        <a:bodyPr/>
        <a:lstStyle/>
        <a:p>
          <a:r>
            <a:rPr lang="en-US" altLang="zh-CN" dirty="0"/>
            <a:t>Aspects most interested in</a:t>
          </a:r>
          <a:endParaRPr lang="zh-CN" altLang="en-US" dirty="0"/>
        </a:p>
      </dgm:t>
    </dgm:pt>
    <dgm:pt modelId="{04009299-36EA-41E8-B4B2-2CA479CF641F}" type="parTrans" cxnId="{B0E23258-E8F4-4E1D-BA3D-583EB20A3D25}">
      <dgm:prSet/>
      <dgm:spPr/>
      <dgm:t>
        <a:bodyPr/>
        <a:lstStyle/>
        <a:p>
          <a:endParaRPr lang="zh-CN" altLang="en-US"/>
        </a:p>
      </dgm:t>
    </dgm:pt>
    <dgm:pt modelId="{35B5EF7C-1F26-4A91-9640-E016B20FB7C5}" type="sibTrans" cxnId="{B0E23258-E8F4-4E1D-BA3D-583EB20A3D25}">
      <dgm:prSet/>
      <dgm:spPr/>
      <dgm:t>
        <a:bodyPr/>
        <a:lstStyle/>
        <a:p>
          <a:endParaRPr lang="zh-CN" altLang="en-US"/>
        </a:p>
      </dgm:t>
    </dgm:pt>
    <dgm:pt modelId="{79EE1A44-A0B5-4DB2-93E3-B4A8047EF004}" type="pres">
      <dgm:prSet presAssocID="{12A648CB-D546-44D2-A57C-52CA3AD027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E8CF3D-66BC-4ADC-8C91-16040CAABA6F}" type="pres">
      <dgm:prSet presAssocID="{FD9FEA69-9BE5-4046-B06F-E7293D839194}" presName="root1" presStyleCnt="0"/>
      <dgm:spPr/>
    </dgm:pt>
    <dgm:pt modelId="{A8E6B135-DE7B-4DDA-A3C5-CD5F9F5345B0}" type="pres">
      <dgm:prSet presAssocID="{FD9FEA69-9BE5-4046-B06F-E7293D8391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481DB0-0713-4715-8FED-F8CBBF22CE18}" type="pres">
      <dgm:prSet presAssocID="{FD9FEA69-9BE5-4046-B06F-E7293D839194}" presName="level2hierChild" presStyleCnt="0"/>
      <dgm:spPr/>
    </dgm:pt>
    <dgm:pt modelId="{DDA21512-4103-4C8B-8404-88F11E56DACB}" type="pres">
      <dgm:prSet presAssocID="{419E1F2D-D41A-4E92-81CF-4B7C28F8BB1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61D5BEC-6D6E-44E6-ABC8-AB0FBF94D123}" type="pres">
      <dgm:prSet presAssocID="{419E1F2D-D41A-4E92-81CF-4B7C28F8BB1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764EAEB-62CD-4EE8-814A-DA444643E7D4}" type="pres">
      <dgm:prSet presAssocID="{64330226-E69B-4AB3-895E-6A0E96AB2ECA}" presName="root2" presStyleCnt="0"/>
      <dgm:spPr/>
    </dgm:pt>
    <dgm:pt modelId="{7E93B50F-D85E-49C6-93AC-D9E3FB1D4346}" type="pres">
      <dgm:prSet presAssocID="{64330226-E69B-4AB3-895E-6A0E96AB2EC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4FC83C-01C0-42BB-B764-B90E0ED6FED0}" type="pres">
      <dgm:prSet presAssocID="{64330226-E69B-4AB3-895E-6A0E96AB2ECA}" presName="level3hierChild" presStyleCnt="0"/>
      <dgm:spPr/>
    </dgm:pt>
    <dgm:pt modelId="{625DA1A1-56BF-4E28-A8FA-9A59C001B491}" type="pres">
      <dgm:prSet presAssocID="{1FC98B86-8A5D-4B62-897F-873F223A9A79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1DCEC700-A1E8-4EC4-A180-36D9D0650292}" type="pres">
      <dgm:prSet presAssocID="{1FC98B86-8A5D-4B62-897F-873F223A9A79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356C0F6B-69D1-4AA1-9192-88B1B8B69ACC}" type="pres">
      <dgm:prSet presAssocID="{6CE01818-1E01-42FC-9CBB-57D5106DDF7D}" presName="root2" presStyleCnt="0"/>
      <dgm:spPr/>
    </dgm:pt>
    <dgm:pt modelId="{8D4E1FB9-9383-48FB-B295-AAA0730BABCA}" type="pres">
      <dgm:prSet presAssocID="{6CE01818-1E01-42FC-9CBB-57D5106DDF7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F5A279-5BD9-42FB-BA99-451D2ECF2543}" type="pres">
      <dgm:prSet presAssocID="{6CE01818-1E01-42FC-9CBB-57D5106DDF7D}" presName="level3hierChild" presStyleCnt="0"/>
      <dgm:spPr/>
    </dgm:pt>
    <dgm:pt modelId="{70118A17-714A-44BD-8063-D556647AEE2F}" type="pres">
      <dgm:prSet presAssocID="{BBF40C8E-21AB-4F72-BC10-1F561B0B672F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8590108-C752-4AC1-8F3C-ED8B95185E1D}" type="pres">
      <dgm:prSet presAssocID="{BBF40C8E-21AB-4F72-BC10-1F561B0B672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B3B02A3-F5BB-44F5-9675-BA7D2B438539}" type="pres">
      <dgm:prSet presAssocID="{DB532774-90A9-4246-AE42-2FF305FDDA33}" presName="root2" presStyleCnt="0"/>
      <dgm:spPr/>
    </dgm:pt>
    <dgm:pt modelId="{52C82D2E-5639-4A75-87EB-DF64FC421484}" type="pres">
      <dgm:prSet presAssocID="{DB532774-90A9-4246-AE42-2FF305FDDA3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3C1483-A793-4D52-8233-1FA2E9623DBD}" type="pres">
      <dgm:prSet presAssocID="{DB532774-90A9-4246-AE42-2FF305FDDA33}" presName="level3hierChild" presStyleCnt="0"/>
      <dgm:spPr/>
    </dgm:pt>
    <dgm:pt modelId="{E9D4DA7C-A4CD-47C6-901C-4DBE454D6E8B}" type="pres">
      <dgm:prSet presAssocID="{04009299-36EA-41E8-B4B2-2CA479CF64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10317FE-2DF1-4F6C-8E2C-58EA557315F7}" type="pres">
      <dgm:prSet presAssocID="{04009299-36EA-41E8-B4B2-2CA479CF64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674080FC-1BE3-4C85-9696-A1CFC683EEB0}" type="pres">
      <dgm:prSet presAssocID="{BE89DFC9-37DC-4F6D-B065-2BFA05454824}" presName="root2" presStyleCnt="0"/>
      <dgm:spPr/>
    </dgm:pt>
    <dgm:pt modelId="{60449779-AE4F-4E96-A626-22BE54FBD5CB}" type="pres">
      <dgm:prSet presAssocID="{BE89DFC9-37DC-4F6D-B065-2BFA0545482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F54FD7-1101-40FF-8551-8E736C369B15}" type="pres">
      <dgm:prSet presAssocID="{BE89DFC9-37DC-4F6D-B065-2BFA05454824}" presName="level3hierChild" presStyleCnt="0"/>
      <dgm:spPr/>
    </dgm:pt>
  </dgm:ptLst>
  <dgm:cxnLst>
    <dgm:cxn modelId="{C9EF34E9-18BA-4878-BDF5-6654BD162191}" srcId="{12A648CB-D546-44D2-A57C-52CA3AD02757}" destId="{FD9FEA69-9BE5-4046-B06F-E7293D839194}" srcOrd="0" destOrd="0" parTransId="{A82139BC-ED42-4923-A19A-B73C36AF29D8}" sibTransId="{C2E8143E-1858-4EFB-AD5D-F32D103B66FA}"/>
    <dgm:cxn modelId="{65CAC53A-FE4D-4EC1-A019-C276631410C4}" type="presOf" srcId="{64330226-E69B-4AB3-895E-6A0E96AB2ECA}" destId="{7E93B50F-D85E-49C6-93AC-D9E3FB1D4346}" srcOrd="0" destOrd="0" presId="urn:microsoft.com/office/officeart/2005/8/layout/hierarchy2"/>
    <dgm:cxn modelId="{C197DA08-9A60-4E21-B43D-AFB16674FE26}" type="presOf" srcId="{BE89DFC9-37DC-4F6D-B065-2BFA05454824}" destId="{60449779-AE4F-4E96-A626-22BE54FBD5CB}" srcOrd="0" destOrd="0" presId="urn:microsoft.com/office/officeart/2005/8/layout/hierarchy2"/>
    <dgm:cxn modelId="{29294DED-8428-42A1-B351-E969C01E338C}" type="presOf" srcId="{04009299-36EA-41E8-B4B2-2CA479CF641F}" destId="{E9D4DA7C-A4CD-47C6-901C-4DBE454D6E8B}" srcOrd="0" destOrd="0" presId="urn:microsoft.com/office/officeart/2005/8/layout/hierarchy2"/>
    <dgm:cxn modelId="{8FD0212F-5878-45E7-A9C3-B107FDCBDD5B}" type="presOf" srcId="{419E1F2D-D41A-4E92-81CF-4B7C28F8BB13}" destId="{DDA21512-4103-4C8B-8404-88F11E56DACB}" srcOrd="0" destOrd="0" presId="urn:microsoft.com/office/officeart/2005/8/layout/hierarchy2"/>
    <dgm:cxn modelId="{18D3CFAF-5095-4D7B-A8C6-DBEF5BABA8A7}" type="presOf" srcId="{1FC98B86-8A5D-4B62-897F-873F223A9A79}" destId="{1DCEC700-A1E8-4EC4-A180-36D9D0650292}" srcOrd="1" destOrd="0" presId="urn:microsoft.com/office/officeart/2005/8/layout/hierarchy2"/>
    <dgm:cxn modelId="{D9CDB72E-C27A-4275-9E17-F4508F3814A3}" srcId="{FD9FEA69-9BE5-4046-B06F-E7293D839194}" destId="{DB532774-90A9-4246-AE42-2FF305FDDA33}" srcOrd="1" destOrd="0" parTransId="{BBF40C8E-21AB-4F72-BC10-1F561B0B672F}" sibTransId="{32479FF4-5629-4124-BD95-DE26F492B3CB}"/>
    <dgm:cxn modelId="{A51BFD5A-0B0F-4170-B227-BED165CBBBB0}" type="presOf" srcId="{419E1F2D-D41A-4E92-81CF-4B7C28F8BB13}" destId="{361D5BEC-6D6E-44E6-ABC8-AB0FBF94D123}" srcOrd="1" destOrd="0" presId="urn:microsoft.com/office/officeart/2005/8/layout/hierarchy2"/>
    <dgm:cxn modelId="{0AFC1925-ABEE-46B2-AA04-A5290C510F82}" type="presOf" srcId="{6CE01818-1E01-42FC-9CBB-57D5106DDF7D}" destId="{8D4E1FB9-9383-48FB-B295-AAA0730BABCA}" srcOrd="0" destOrd="0" presId="urn:microsoft.com/office/officeart/2005/8/layout/hierarchy2"/>
    <dgm:cxn modelId="{3ECC9A52-45E8-471D-9333-B9FB6DA58519}" type="presOf" srcId="{12A648CB-D546-44D2-A57C-52CA3AD02757}" destId="{79EE1A44-A0B5-4DB2-93E3-B4A8047EF004}" srcOrd="0" destOrd="0" presId="urn:microsoft.com/office/officeart/2005/8/layout/hierarchy2"/>
    <dgm:cxn modelId="{E425598E-1901-4AC7-9349-5BF7572895DC}" type="presOf" srcId="{04009299-36EA-41E8-B4B2-2CA479CF641F}" destId="{910317FE-2DF1-4F6C-8E2C-58EA557315F7}" srcOrd="1" destOrd="0" presId="urn:microsoft.com/office/officeart/2005/8/layout/hierarchy2"/>
    <dgm:cxn modelId="{7F22F170-184E-4344-B0CD-68872AB664A7}" srcId="{FD9FEA69-9BE5-4046-B06F-E7293D839194}" destId="{64330226-E69B-4AB3-895E-6A0E96AB2ECA}" srcOrd="0" destOrd="0" parTransId="{419E1F2D-D41A-4E92-81CF-4B7C28F8BB13}" sibTransId="{ACA4614E-9398-4723-B8B2-79C1CB17B47C}"/>
    <dgm:cxn modelId="{AB11B887-6CA9-420F-A129-D15BC77DAD0A}" type="presOf" srcId="{DB532774-90A9-4246-AE42-2FF305FDDA33}" destId="{52C82D2E-5639-4A75-87EB-DF64FC421484}" srcOrd="0" destOrd="0" presId="urn:microsoft.com/office/officeart/2005/8/layout/hierarchy2"/>
    <dgm:cxn modelId="{09AD3BF2-0E01-4819-B17C-979DBEE7F02E}" type="presOf" srcId="{FD9FEA69-9BE5-4046-B06F-E7293D839194}" destId="{A8E6B135-DE7B-4DDA-A3C5-CD5F9F5345B0}" srcOrd="0" destOrd="0" presId="urn:microsoft.com/office/officeart/2005/8/layout/hierarchy2"/>
    <dgm:cxn modelId="{B0E23258-E8F4-4E1D-BA3D-583EB20A3D25}" srcId="{DB532774-90A9-4246-AE42-2FF305FDDA33}" destId="{BE89DFC9-37DC-4F6D-B065-2BFA05454824}" srcOrd="0" destOrd="0" parTransId="{04009299-36EA-41E8-B4B2-2CA479CF641F}" sibTransId="{35B5EF7C-1F26-4A91-9640-E016B20FB7C5}"/>
    <dgm:cxn modelId="{EEDA4CE2-1FD7-4ED0-A07A-996261BC7B2A}" type="presOf" srcId="{BBF40C8E-21AB-4F72-BC10-1F561B0B672F}" destId="{78590108-C752-4AC1-8F3C-ED8B95185E1D}" srcOrd="1" destOrd="0" presId="urn:microsoft.com/office/officeart/2005/8/layout/hierarchy2"/>
    <dgm:cxn modelId="{4FF5417A-A740-4C25-9344-DDD409FC12A1}" type="presOf" srcId="{BBF40C8E-21AB-4F72-BC10-1F561B0B672F}" destId="{70118A17-714A-44BD-8063-D556647AEE2F}" srcOrd="0" destOrd="0" presId="urn:microsoft.com/office/officeart/2005/8/layout/hierarchy2"/>
    <dgm:cxn modelId="{719B8719-547C-46F3-BA32-EA36A860AAF1}" srcId="{64330226-E69B-4AB3-895E-6A0E96AB2ECA}" destId="{6CE01818-1E01-42FC-9CBB-57D5106DDF7D}" srcOrd="0" destOrd="0" parTransId="{1FC98B86-8A5D-4B62-897F-873F223A9A79}" sibTransId="{A07F7D11-8F88-4AB3-802C-0EB3AD172D1B}"/>
    <dgm:cxn modelId="{2003BFD8-1C8F-4A56-94EE-2CB3D91F4128}" type="presOf" srcId="{1FC98B86-8A5D-4B62-897F-873F223A9A79}" destId="{625DA1A1-56BF-4E28-A8FA-9A59C001B491}" srcOrd="0" destOrd="0" presId="urn:microsoft.com/office/officeart/2005/8/layout/hierarchy2"/>
    <dgm:cxn modelId="{490217D8-C1B7-4DC6-A375-06A5CCD1475C}" type="presParOf" srcId="{79EE1A44-A0B5-4DB2-93E3-B4A8047EF004}" destId="{60E8CF3D-66BC-4ADC-8C91-16040CAABA6F}" srcOrd="0" destOrd="0" presId="urn:microsoft.com/office/officeart/2005/8/layout/hierarchy2"/>
    <dgm:cxn modelId="{F4B39E87-1F55-44BA-BFF3-8716558F226A}" type="presParOf" srcId="{60E8CF3D-66BC-4ADC-8C91-16040CAABA6F}" destId="{A8E6B135-DE7B-4DDA-A3C5-CD5F9F5345B0}" srcOrd="0" destOrd="0" presId="urn:microsoft.com/office/officeart/2005/8/layout/hierarchy2"/>
    <dgm:cxn modelId="{CAED5909-5B88-45A0-A258-449883F516E1}" type="presParOf" srcId="{60E8CF3D-66BC-4ADC-8C91-16040CAABA6F}" destId="{8B481DB0-0713-4715-8FED-F8CBBF22CE18}" srcOrd="1" destOrd="0" presId="urn:microsoft.com/office/officeart/2005/8/layout/hierarchy2"/>
    <dgm:cxn modelId="{5A66D91E-9F39-4FF0-A2B1-BB692C4CCE89}" type="presParOf" srcId="{8B481DB0-0713-4715-8FED-F8CBBF22CE18}" destId="{DDA21512-4103-4C8B-8404-88F11E56DACB}" srcOrd="0" destOrd="0" presId="urn:microsoft.com/office/officeart/2005/8/layout/hierarchy2"/>
    <dgm:cxn modelId="{6983ED91-62E2-415E-9FDE-0A1B760CE759}" type="presParOf" srcId="{DDA21512-4103-4C8B-8404-88F11E56DACB}" destId="{361D5BEC-6D6E-44E6-ABC8-AB0FBF94D123}" srcOrd="0" destOrd="0" presId="urn:microsoft.com/office/officeart/2005/8/layout/hierarchy2"/>
    <dgm:cxn modelId="{EF534E61-47DB-42AA-AD57-8D2682167F58}" type="presParOf" srcId="{8B481DB0-0713-4715-8FED-F8CBBF22CE18}" destId="{A764EAEB-62CD-4EE8-814A-DA444643E7D4}" srcOrd="1" destOrd="0" presId="urn:microsoft.com/office/officeart/2005/8/layout/hierarchy2"/>
    <dgm:cxn modelId="{7ADC1BBC-B542-4D7B-9ACA-E88600FAD933}" type="presParOf" srcId="{A764EAEB-62CD-4EE8-814A-DA444643E7D4}" destId="{7E93B50F-D85E-49C6-93AC-D9E3FB1D4346}" srcOrd="0" destOrd="0" presId="urn:microsoft.com/office/officeart/2005/8/layout/hierarchy2"/>
    <dgm:cxn modelId="{59CE17C2-B349-442A-84EB-29E3A2870F59}" type="presParOf" srcId="{A764EAEB-62CD-4EE8-814A-DA444643E7D4}" destId="{5C4FC83C-01C0-42BB-B764-B90E0ED6FED0}" srcOrd="1" destOrd="0" presId="urn:microsoft.com/office/officeart/2005/8/layout/hierarchy2"/>
    <dgm:cxn modelId="{D79788A2-E051-4C14-A238-1BE36FFA1094}" type="presParOf" srcId="{5C4FC83C-01C0-42BB-B764-B90E0ED6FED0}" destId="{625DA1A1-56BF-4E28-A8FA-9A59C001B491}" srcOrd="0" destOrd="0" presId="urn:microsoft.com/office/officeart/2005/8/layout/hierarchy2"/>
    <dgm:cxn modelId="{DFD5E633-48EB-4AE3-8902-8365600C3DD5}" type="presParOf" srcId="{625DA1A1-56BF-4E28-A8FA-9A59C001B491}" destId="{1DCEC700-A1E8-4EC4-A180-36D9D0650292}" srcOrd="0" destOrd="0" presId="urn:microsoft.com/office/officeart/2005/8/layout/hierarchy2"/>
    <dgm:cxn modelId="{6D0D59F4-4A53-4C4A-B631-59EF45A1B0C7}" type="presParOf" srcId="{5C4FC83C-01C0-42BB-B764-B90E0ED6FED0}" destId="{356C0F6B-69D1-4AA1-9192-88B1B8B69ACC}" srcOrd="1" destOrd="0" presId="urn:microsoft.com/office/officeart/2005/8/layout/hierarchy2"/>
    <dgm:cxn modelId="{2253C501-5EFD-48B8-9E09-81FB024091C9}" type="presParOf" srcId="{356C0F6B-69D1-4AA1-9192-88B1B8B69ACC}" destId="{8D4E1FB9-9383-48FB-B295-AAA0730BABCA}" srcOrd="0" destOrd="0" presId="urn:microsoft.com/office/officeart/2005/8/layout/hierarchy2"/>
    <dgm:cxn modelId="{A00B3893-5E64-4EA3-B63E-8825E3057CD9}" type="presParOf" srcId="{356C0F6B-69D1-4AA1-9192-88B1B8B69ACC}" destId="{9DF5A279-5BD9-42FB-BA99-451D2ECF2543}" srcOrd="1" destOrd="0" presId="urn:microsoft.com/office/officeart/2005/8/layout/hierarchy2"/>
    <dgm:cxn modelId="{58C10F67-0FF3-43B1-9FFA-B9528C1E2BC4}" type="presParOf" srcId="{8B481DB0-0713-4715-8FED-F8CBBF22CE18}" destId="{70118A17-714A-44BD-8063-D556647AEE2F}" srcOrd="2" destOrd="0" presId="urn:microsoft.com/office/officeart/2005/8/layout/hierarchy2"/>
    <dgm:cxn modelId="{0CFC35EF-ECD2-4DFF-BEED-C607E092A9BD}" type="presParOf" srcId="{70118A17-714A-44BD-8063-D556647AEE2F}" destId="{78590108-C752-4AC1-8F3C-ED8B95185E1D}" srcOrd="0" destOrd="0" presId="urn:microsoft.com/office/officeart/2005/8/layout/hierarchy2"/>
    <dgm:cxn modelId="{2B198E67-FEA7-4FCB-975C-E1B9BEC3A021}" type="presParOf" srcId="{8B481DB0-0713-4715-8FED-F8CBBF22CE18}" destId="{0B3B02A3-F5BB-44F5-9675-BA7D2B438539}" srcOrd="3" destOrd="0" presId="urn:microsoft.com/office/officeart/2005/8/layout/hierarchy2"/>
    <dgm:cxn modelId="{A624BAB1-CA24-4E2C-9ED8-7E196D296D92}" type="presParOf" srcId="{0B3B02A3-F5BB-44F5-9675-BA7D2B438539}" destId="{52C82D2E-5639-4A75-87EB-DF64FC421484}" srcOrd="0" destOrd="0" presId="urn:microsoft.com/office/officeart/2005/8/layout/hierarchy2"/>
    <dgm:cxn modelId="{E88DFFC3-F243-4DB7-8475-F3311FC30345}" type="presParOf" srcId="{0B3B02A3-F5BB-44F5-9675-BA7D2B438539}" destId="{6B3C1483-A793-4D52-8233-1FA2E9623DBD}" srcOrd="1" destOrd="0" presId="urn:microsoft.com/office/officeart/2005/8/layout/hierarchy2"/>
    <dgm:cxn modelId="{19E333E2-B2FF-4D56-8591-AAB782187722}" type="presParOf" srcId="{6B3C1483-A793-4D52-8233-1FA2E9623DBD}" destId="{E9D4DA7C-A4CD-47C6-901C-4DBE454D6E8B}" srcOrd="0" destOrd="0" presId="urn:microsoft.com/office/officeart/2005/8/layout/hierarchy2"/>
    <dgm:cxn modelId="{455F61E2-C706-4A86-9A39-61D50834D070}" type="presParOf" srcId="{E9D4DA7C-A4CD-47C6-901C-4DBE454D6E8B}" destId="{910317FE-2DF1-4F6C-8E2C-58EA557315F7}" srcOrd="0" destOrd="0" presId="urn:microsoft.com/office/officeart/2005/8/layout/hierarchy2"/>
    <dgm:cxn modelId="{1A9E848B-A5F1-4A46-934D-EA971AB1FF88}" type="presParOf" srcId="{6B3C1483-A793-4D52-8233-1FA2E9623DBD}" destId="{674080FC-1BE3-4C85-9696-A1CFC683EEB0}" srcOrd="1" destOrd="0" presId="urn:microsoft.com/office/officeart/2005/8/layout/hierarchy2"/>
    <dgm:cxn modelId="{396A64A8-D7E9-49F0-A376-EBED2F5582B0}" type="presParOf" srcId="{674080FC-1BE3-4C85-9696-A1CFC683EEB0}" destId="{60449779-AE4F-4E96-A626-22BE54FBD5CB}" srcOrd="0" destOrd="0" presId="urn:microsoft.com/office/officeart/2005/8/layout/hierarchy2"/>
    <dgm:cxn modelId="{DFDA7944-746F-4760-8827-D885052F5690}" type="presParOf" srcId="{674080FC-1BE3-4C85-9696-A1CFC683EEB0}" destId="{33F54FD7-1101-40FF-8551-8E736C369B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75961D-CD36-46F1-BDA5-94FD1B930B1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48B6D3-5FF6-4DF2-97F9-1481BBE87045}">
      <dgm:prSet phldrT="[文本]" custT="1"/>
      <dgm:spPr/>
      <dgm:t>
        <a:bodyPr/>
        <a:lstStyle/>
        <a:p>
          <a:r>
            <a: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Detailing Strategy</a:t>
          </a:r>
          <a:endParaRPr lang="zh-CN" altLang="en-US" sz="14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0BE154F9-1208-41B3-A0F3-DA2244EA7253}" type="parTrans" cxnId="{C251A46A-D1EA-4A32-B0CB-A576D2E962CE}">
      <dgm:prSet/>
      <dgm:spPr/>
      <dgm:t>
        <a:bodyPr/>
        <a:lstStyle/>
        <a:p>
          <a:endParaRPr lang="zh-CN" altLang="en-US"/>
        </a:p>
      </dgm:t>
    </dgm:pt>
    <dgm:pt modelId="{9E0D568D-A77E-43C6-BD75-82CD9619F0C4}" type="sibTrans" cxnId="{C251A46A-D1EA-4A32-B0CB-A576D2E962CE}">
      <dgm:prSet/>
      <dgm:spPr/>
      <dgm:t>
        <a:bodyPr/>
        <a:lstStyle/>
        <a:p>
          <a:endParaRPr lang="zh-CN" altLang="en-US"/>
        </a:p>
      </dgm:t>
    </dgm:pt>
    <dgm:pt modelId="{51415F5F-954E-4C72-B405-E9CB03528296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Call Plan</a:t>
          </a:r>
          <a:endParaRPr lang="zh-CN" altLang="en-US" sz="16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39893EDA-A8D6-476E-BBC8-5236C51CB349}" type="parTrans" cxnId="{7C732C4B-9ED9-4851-B7A1-5F1A9190D664}">
      <dgm:prSet/>
      <dgm:spPr/>
      <dgm:t>
        <a:bodyPr/>
        <a:lstStyle/>
        <a:p>
          <a:endParaRPr lang="zh-CN" altLang="en-US"/>
        </a:p>
      </dgm:t>
    </dgm:pt>
    <dgm:pt modelId="{36370684-9D05-45D6-A14E-5B75F6395701}" type="sibTrans" cxnId="{7C732C4B-9ED9-4851-B7A1-5F1A9190D664}">
      <dgm:prSet/>
      <dgm:spPr/>
      <dgm:t>
        <a:bodyPr/>
        <a:lstStyle/>
        <a:p>
          <a:endParaRPr lang="zh-CN" altLang="en-US"/>
        </a:p>
      </dgm:t>
    </dgm:pt>
    <dgm:pt modelId="{E0E98C2C-461B-490D-9FBA-6A9F24E8DA54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Marketing Activity data</a:t>
          </a:r>
          <a:endParaRPr lang="zh-CN" altLang="en-US" sz="1600" dirty="0">
            <a:latin typeface="Verdana" panose="020B0604030504040204" pitchFamily="34" charset="0"/>
            <a:cs typeface="Verdana" panose="020B0604030504040204" pitchFamily="34" charset="0"/>
          </a:endParaRPr>
        </a:p>
      </dgm:t>
    </dgm:pt>
    <dgm:pt modelId="{604F8595-E3E4-48AC-8F89-5F69E50B4692}" type="parTrans" cxnId="{BED70B30-5466-49A5-BF0B-97DE30642A74}">
      <dgm:prSet/>
      <dgm:spPr/>
      <dgm:t>
        <a:bodyPr/>
        <a:lstStyle/>
        <a:p>
          <a:endParaRPr lang="zh-CN" altLang="en-US"/>
        </a:p>
      </dgm:t>
    </dgm:pt>
    <dgm:pt modelId="{9CF7AF01-71B3-4D68-99A1-73EAC2A2C1CE}" type="sibTrans" cxnId="{BED70B30-5466-49A5-BF0B-97DE30642A74}">
      <dgm:prSet/>
      <dgm:spPr/>
      <dgm:t>
        <a:bodyPr/>
        <a:lstStyle/>
        <a:p>
          <a:endParaRPr lang="zh-CN" altLang="en-US"/>
        </a:p>
      </dgm:t>
    </dgm:pt>
    <dgm:pt modelId="{12146B67-1A4C-4A9D-BFC2-EEADDCBA7069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EDA survey</a:t>
          </a:r>
        </a:p>
      </dgm:t>
    </dgm:pt>
    <dgm:pt modelId="{61D9F899-D1D5-45B5-A2A6-96A0FE8417AE}" type="parTrans" cxnId="{05923BB0-E238-4A80-A099-BF84FA79809A}">
      <dgm:prSet/>
      <dgm:spPr/>
      <dgm:t>
        <a:bodyPr/>
        <a:lstStyle/>
        <a:p>
          <a:endParaRPr lang="zh-CN" altLang="en-US"/>
        </a:p>
      </dgm:t>
    </dgm:pt>
    <dgm:pt modelId="{3AF99E99-1C57-4373-9C66-39EE3781E5EE}" type="sibTrans" cxnId="{05923BB0-E238-4A80-A099-BF84FA79809A}">
      <dgm:prSet/>
      <dgm:spPr/>
      <dgm:t>
        <a:bodyPr/>
        <a:lstStyle/>
        <a:p>
          <a:endParaRPr lang="zh-CN" altLang="en-US"/>
        </a:p>
      </dgm:t>
    </dgm:pt>
    <dgm:pt modelId="{FDA9E138-FEFB-418F-80F7-098D5C3E108B}" type="pres">
      <dgm:prSet presAssocID="{2675961D-CD36-46F1-BDA5-94FD1B930B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33CBA7-6AC5-4AC8-BA76-73485F7E007F}" type="pres">
      <dgm:prSet presAssocID="{1548B6D3-5FF6-4DF2-97F9-1481BBE87045}" presName="centerShape" presStyleLbl="node0" presStyleIdx="0" presStyleCnt="1" custScaleX="113738" custScaleY="109892"/>
      <dgm:spPr/>
      <dgm:t>
        <a:bodyPr/>
        <a:lstStyle/>
        <a:p>
          <a:endParaRPr lang="zh-CN" altLang="en-US"/>
        </a:p>
      </dgm:t>
    </dgm:pt>
    <dgm:pt modelId="{80A04005-E2EC-4CCA-9CE0-30DDA1C8EF17}" type="pres">
      <dgm:prSet presAssocID="{39893EDA-A8D6-476E-BBC8-5236C51CB349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BE8073FB-DE4E-47B5-887B-8DEFF01C0070}" type="pres">
      <dgm:prSet presAssocID="{51415F5F-954E-4C72-B405-E9CB03528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C7613-4D42-41C6-B88F-8B759B484427}" type="pres">
      <dgm:prSet presAssocID="{604F8595-E3E4-48AC-8F89-5F69E50B4692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5D29F4FC-871B-4A15-8874-86B4EE94CA02}" type="pres">
      <dgm:prSet presAssocID="{E0E98C2C-461B-490D-9FBA-6A9F24E8DA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76CAF0-6B23-4C64-9B84-CB704F275F85}" type="pres">
      <dgm:prSet presAssocID="{61D9F899-D1D5-45B5-A2A6-96A0FE8417AE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06B57245-8195-4EDC-A2B6-82B2EDA5C94A}" type="pres">
      <dgm:prSet presAssocID="{12146B67-1A4C-4A9D-BFC2-EEADDCBA70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1C5D26-04A7-4AB2-AA74-931B862502A3}" type="presOf" srcId="{E0E98C2C-461B-490D-9FBA-6A9F24E8DA54}" destId="{5D29F4FC-871B-4A15-8874-86B4EE94CA02}" srcOrd="0" destOrd="0" presId="urn:microsoft.com/office/officeart/2005/8/layout/radial4"/>
    <dgm:cxn modelId="{EACB7BA9-CDD4-4393-904C-B6969BF34CA1}" type="presOf" srcId="{39893EDA-A8D6-476E-BBC8-5236C51CB349}" destId="{80A04005-E2EC-4CCA-9CE0-30DDA1C8EF17}" srcOrd="0" destOrd="0" presId="urn:microsoft.com/office/officeart/2005/8/layout/radial4"/>
    <dgm:cxn modelId="{C251A46A-D1EA-4A32-B0CB-A576D2E962CE}" srcId="{2675961D-CD36-46F1-BDA5-94FD1B930B1E}" destId="{1548B6D3-5FF6-4DF2-97F9-1481BBE87045}" srcOrd="0" destOrd="0" parTransId="{0BE154F9-1208-41B3-A0F3-DA2244EA7253}" sibTransId="{9E0D568D-A77E-43C6-BD75-82CD9619F0C4}"/>
    <dgm:cxn modelId="{BED70B30-5466-49A5-BF0B-97DE30642A74}" srcId="{1548B6D3-5FF6-4DF2-97F9-1481BBE87045}" destId="{E0E98C2C-461B-490D-9FBA-6A9F24E8DA54}" srcOrd="1" destOrd="0" parTransId="{604F8595-E3E4-48AC-8F89-5F69E50B4692}" sibTransId="{9CF7AF01-71B3-4D68-99A1-73EAC2A2C1CE}"/>
    <dgm:cxn modelId="{05923BB0-E238-4A80-A099-BF84FA79809A}" srcId="{1548B6D3-5FF6-4DF2-97F9-1481BBE87045}" destId="{12146B67-1A4C-4A9D-BFC2-EEADDCBA7069}" srcOrd="2" destOrd="0" parTransId="{61D9F899-D1D5-45B5-A2A6-96A0FE8417AE}" sibTransId="{3AF99E99-1C57-4373-9C66-39EE3781E5EE}"/>
    <dgm:cxn modelId="{59FE6405-28CA-4B2A-9F81-D9F19E061F86}" type="presOf" srcId="{12146B67-1A4C-4A9D-BFC2-EEADDCBA7069}" destId="{06B57245-8195-4EDC-A2B6-82B2EDA5C94A}" srcOrd="0" destOrd="0" presId="urn:microsoft.com/office/officeart/2005/8/layout/radial4"/>
    <dgm:cxn modelId="{0132F05A-FDEA-48B5-B71A-DF10CFA49059}" type="presOf" srcId="{2675961D-CD36-46F1-BDA5-94FD1B930B1E}" destId="{FDA9E138-FEFB-418F-80F7-098D5C3E108B}" srcOrd="0" destOrd="0" presId="urn:microsoft.com/office/officeart/2005/8/layout/radial4"/>
    <dgm:cxn modelId="{AE828D18-B0F1-47B3-83DB-ADEEE69AAC26}" type="presOf" srcId="{61D9F899-D1D5-45B5-A2A6-96A0FE8417AE}" destId="{9976CAF0-6B23-4C64-9B84-CB704F275F85}" srcOrd="0" destOrd="0" presId="urn:microsoft.com/office/officeart/2005/8/layout/radial4"/>
    <dgm:cxn modelId="{7C732C4B-9ED9-4851-B7A1-5F1A9190D664}" srcId="{1548B6D3-5FF6-4DF2-97F9-1481BBE87045}" destId="{51415F5F-954E-4C72-B405-E9CB03528296}" srcOrd="0" destOrd="0" parTransId="{39893EDA-A8D6-476E-BBC8-5236C51CB349}" sibTransId="{36370684-9D05-45D6-A14E-5B75F6395701}"/>
    <dgm:cxn modelId="{9890729D-9FFB-4D90-A202-CE74BDF8939B}" type="presOf" srcId="{604F8595-E3E4-48AC-8F89-5F69E50B4692}" destId="{12CC7613-4D42-41C6-B88F-8B759B484427}" srcOrd="0" destOrd="0" presId="urn:microsoft.com/office/officeart/2005/8/layout/radial4"/>
    <dgm:cxn modelId="{E8B6C90F-60B1-45F1-8C15-50963C365DB3}" type="presOf" srcId="{1548B6D3-5FF6-4DF2-97F9-1481BBE87045}" destId="{E233CBA7-6AC5-4AC8-BA76-73485F7E007F}" srcOrd="0" destOrd="0" presId="urn:microsoft.com/office/officeart/2005/8/layout/radial4"/>
    <dgm:cxn modelId="{D941824C-6BBF-4E00-8C3C-B8B939E40A18}" type="presOf" srcId="{51415F5F-954E-4C72-B405-E9CB03528296}" destId="{BE8073FB-DE4E-47B5-887B-8DEFF01C0070}" srcOrd="0" destOrd="0" presId="urn:microsoft.com/office/officeart/2005/8/layout/radial4"/>
    <dgm:cxn modelId="{D8BE4B7C-2F3D-466A-92BD-ACA44D565019}" type="presParOf" srcId="{FDA9E138-FEFB-418F-80F7-098D5C3E108B}" destId="{E233CBA7-6AC5-4AC8-BA76-73485F7E007F}" srcOrd="0" destOrd="0" presId="urn:microsoft.com/office/officeart/2005/8/layout/radial4"/>
    <dgm:cxn modelId="{23148028-2333-4606-8106-E29CEA0D765D}" type="presParOf" srcId="{FDA9E138-FEFB-418F-80F7-098D5C3E108B}" destId="{80A04005-E2EC-4CCA-9CE0-30DDA1C8EF17}" srcOrd="1" destOrd="0" presId="urn:microsoft.com/office/officeart/2005/8/layout/radial4"/>
    <dgm:cxn modelId="{8062DCBD-F4D7-4DA0-A8FF-9CA7ECD35687}" type="presParOf" srcId="{FDA9E138-FEFB-418F-80F7-098D5C3E108B}" destId="{BE8073FB-DE4E-47B5-887B-8DEFF01C0070}" srcOrd="2" destOrd="0" presId="urn:microsoft.com/office/officeart/2005/8/layout/radial4"/>
    <dgm:cxn modelId="{59706F86-BAA2-4B04-91D2-5BD0F332CF73}" type="presParOf" srcId="{FDA9E138-FEFB-418F-80F7-098D5C3E108B}" destId="{12CC7613-4D42-41C6-B88F-8B759B484427}" srcOrd="3" destOrd="0" presId="urn:microsoft.com/office/officeart/2005/8/layout/radial4"/>
    <dgm:cxn modelId="{7DAA7CE8-72B6-45AB-9451-6D296DC143D0}" type="presParOf" srcId="{FDA9E138-FEFB-418F-80F7-098D5C3E108B}" destId="{5D29F4FC-871B-4A15-8874-86B4EE94CA02}" srcOrd="4" destOrd="0" presId="urn:microsoft.com/office/officeart/2005/8/layout/radial4"/>
    <dgm:cxn modelId="{1BE6BEC9-E3AC-4A37-A9AD-D89E47599DCA}" type="presParOf" srcId="{FDA9E138-FEFB-418F-80F7-098D5C3E108B}" destId="{9976CAF0-6B23-4C64-9B84-CB704F275F85}" srcOrd="5" destOrd="0" presId="urn:microsoft.com/office/officeart/2005/8/layout/radial4"/>
    <dgm:cxn modelId="{5309E483-1829-469D-9E2B-5AA8E08EDEA1}" type="presParOf" srcId="{FDA9E138-FEFB-418F-80F7-098D5C3E108B}" destId="{06B57245-8195-4EDC-A2B6-82B2EDA5C94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646B2-4CE0-4218-BD90-911A185027B9}">
      <dsp:nvSpPr>
        <dsp:cNvPr id="0" name=""/>
        <dsp:cNvSpPr/>
      </dsp:nvSpPr>
      <dsp:spPr>
        <a:xfrm>
          <a:off x="2604240" y="1526523"/>
          <a:ext cx="1170421" cy="117042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Detailing Strategy</a:t>
          </a:r>
          <a:endParaRPr lang="zh-CN" altLang="en-US" sz="1600" b="1" kern="1200" dirty="0"/>
        </a:p>
      </dsp:txBody>
      <dsp:txXfrm>
        <a:off x="2775644" y="1697927"/>
        <a:ext cx="827613" cy="827613"/>
      </dsp:txXfrm>
    </dsp:sp>
    <dsp:sp modelId="{7AC501F1-6C5D-4FB9-8B6E-13C00771C4A6}">
      <dsp:nvSpPr>
        <dsp:cNvPr id="0" name=""/>
        <dsp:cNvSpPr/>
      </dsp:nvSpPr>
      <dsp:spPr>
        <a:xfrm rot="16200000">
          <a:off x="3099813" y="1420231"/>
          <a:ext cx="179273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79273" y="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4969" y="1432405"/>
        <a:ext cx="8963" cy="8963"/>
      </dsp:txXfrm>
    </dsp:sp>
    <dsp:sp modelId="{16EE7B50-604E-4D11-82DF-8ADE9F867630}">
      <dsp:nvSpPr>
        <dsp:cNvPr id="0" name=""/>
        <dsp:cNvSpPr/>
      </dsp:nvSpPr>
      <dsp:spPr>
        <a:xfrm>
          <a:off x="2421759" y="-167111"/>
          <a:ext cx="1535382" cy="1514361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cs typeface="Verdana" panose="020B0604030504040204" pitchFamily="34" charset="0"/>
            </a:rPr>
            <a:t>Prescription behavior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2646610" y="54662"/>
        <a:ext cx="1085680" cy="1070815"/>
      </dsp:txXfrm>
    </dsp:sp>
    <dsp:sp modelId="{B1015504-2CFF-4B89-9309-E7DD88325005}">
      <dsp:nvSpPr>
        <dsp:cNvPr id="0" name=""/>
        <dsp:cNvSpPr/>
      </dsp:nvSpPr>
      <dsp:spPr>
        <a:xfrm>
          <a:off x="3774661" y="2095079"/>
          <a:ext cx="188321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88321" y="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64114" y="2107026"/>
        <a:ext cx="9416" cy="9416"/>
      </dsp:txXfrm>
    </dsp:sp>
    <dsp:sp modelId="{22129770-8C69-4DCB-817E-E6775CD8AE2E}">
      <dsp:nvSpPr>
        <dsp:cNvPr id="0" name=""/>
        <dsp:cNvSpPr/>
      </dsp:nvSpPr>
      <dsp:spPr>
        <a:xfrm>
          <a:off x="3962982" y="1362009"/>
          <a:ext cx="1496266" cy="1499450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Treatment preference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4182105" y="1581598"/>
        <a:ext cx="1058020" cy="1060272"/>
      </dsp:txXfrm>
    </dsp:sp>
    <dsp:sp modelId="{271BA8ED-F172-40A1-9A7A-32582491B1DF}">
      <dsp:nvSpPr>
        <dsp:cNvPr id="0" name=""/>
        <dsp:cNvSpPr/>
      </dsp:nvSpPr>
      <dsp:spPr>
        <a:xfrm rot="5400000">
          <a:off x="3098769" y="2770971"/>
          <a:ext cx="181363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81363" y="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4916" y="2783092"/>
        <a:ext cx="9068" cy="9068"/>
      </dsp:txXfrm>
    </dsp:sp>
    <dsp:sp modelId="{FF92D3AB-5C8F-4D5B-9CD3-1F20AD2A62C8}">
      <dsp:nvSpPr>
        <dsp:cNvPr id="0" name=""/>
        <dsp:cNvSpPr/>
      </dsp:nvSpPr>
      <dsp:spPr>
        <a:xfrm>
          <a:off x="2416498" y="2878308"/>
          <a:ext cx="1545904" cy="1510183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Brand perception</a:t>
          </a:r>
          <a:endParaRPr lang="zh-CN" altLang="en-US" sz="1400" kern="1200" dirty="0"/>
        </a:p>
      </dsp:txBody>
      <dsp:txXfrm>
        <a:off x="2642890" y="3099469"/>
        <a:ext cx="1093120" cy="1067861"/>
      </dsp:txXfrm>
    </dsp:sp>
    <dsp:sp modelId="{FD0027EA-FC02-4325-A45C-23B607AA4A17}">
      <dsp:nvSpPr>
        <dsp:cNvPr id="0" name=""/>
        <dsp:cNvSpPr/>
      </dsp:nvSpPr>
      <dsp:spPr>
        <a:xfrm rot="10800000">
          <a:off x="2470220" y="2095079"/>
          <a:ext cx="134019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34019" y="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33879" y="2108384"/>
        <a:ext cx="6700" cy="6700"/>
      </dsp:txXfrm>
    </dsp:sp>
    <dsp:sp modelId="{E23B4651-DDA3-44BA-A6B3-39F24145CB60}">
      <dsp:nvSpPr>
        <dsp:cNvPr id="0" name=""/>
        <dsp:cNvSpPr/>
      </dsp:nvSpPr>
      <dsp:spPr>
        <a:xfrm>
          <a:off x="865350" y="1347244"/>
          <a:ext cx="1604870" cy="1528980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Detailing preference</a:t>
          </a:r>
          <a:endParaRPr lang="zh-CN" altLang="en-US" sz="1400" kern="1200" dirty="0"/>
        </a:p>
      </dsp:txBody>
      <dsp:txXfrm>
        <a:off x="1100378" y="1571158"/>
        <a:ext cx="1134814" cy="1081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86E75-397D-44CD-8F57-692A4FC54EBC}">
      <dsp:nvSpPr>
        <dsp:cNvPr id="0" name=""/>
        <dsp:cNvSpPr/>
      </dsp:nvSpPr>
      <dsp:spPr>
        <a:xfrm>
          <a:off x="0" y="0"/>
          <a:ext cx="2884111" cy="601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Most frequent fungal disease 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17618" y="17618"/>
        <a:ext cx="2184203" cy="566277"/>
      </dsp:txXfrm>
    </dsp:sp>
    <dsp:sp modelId="{B79B1B55-0239-41AF-BADA-8206B6ABF4F9}">
      <dsp:nvSpPr>
        <dsp:cNvPr id="0" name=""/>
        <dsp:cNvSpPr/>
      </dsp:nvSpPr>
      <dsp:spPr>
        <a:xfrm>
          <a:off x="241544" y="710879"/>
          <a:ext cx="2884111" cy="601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Treatment preference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259162" y="728497"/>
        <a:ext cx="2216347" cy="566277"/>
      </dsp:txXfrm>
    </dsp:sp>
    <dsp:sp modelId="{C9DC209F-8AE5-4E4F-BA93-65BA93F5D2AA}">
      <dsp:nvSpPr>
        <dsp:cNvPr id="0" name=""/>
        <dsp:cNvSpPr/>
      </dsp:nvSpPr>
      <dsp:spPr>
        <a:xfrm>
          <a:off x="479483" y="1421758"/>
          <a:ext cx="2884111" cy="601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% treated with oral anti-fungal product only 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497101" y="1439376"/>
        <a:ext cx="2219952" cy="566277"/>
      </dsp:txXfrm>
    </dsp:sp>
    <dsp:sp modelId="{B0290865-0FF0-4868-856E-446D45E51F91}">
      <dsp:nvSpPr>
        <dsp:cNvPr id="0" name=""/>
        <dsp:cNvSpPr/>
      </dsp:nvSpPr>
      <dsp:spPr>
        <a:xfrm>
          <a:off x="721027" y="2132637"/>
          <a:ext cx="2884111" cy="601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% treated with oral </a:t>
          </a:r>
          <a:r>
            <a:rPr lang="en-US" altLang="zh-CN" sz="14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Sporanox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738645" y="2150255"/>
        <a:ext cx="2216347" cy="566277"/>
      </dsp:txXfrm>
    </dsp:sp>
    <dsp:sp modelId="{3DB10072-DC6F-40AA-9559-8B7ADE3D45DF}">
      <dsp:nvSpPr>
        <dsp:cNvPr id="0" name=""/>
        <dsp:cNvSpPr/>
      </dsp:nvSpPr>
      <dsp:spPr>
        <a:xfrm>
          <a:off x="2493127" y="460704"/>
          <a:ext cx="390983" cy="390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581098" y="460704"/>
        <a:ext cx="215041" cy="294215"/>
      </dsp:txXfrm>
    </dsp:sp>
    <dsp:sp modelId="{7B4F8739-97CC-4E50-A645-609F06D5D476}">
      <dsp:nvSpPr>
        <dsp:cNvPr id="0" name=""/>
        <dsp:cNvSpPr/>
      </dsp:nvSpPr>
      <dsp:spPr>
        <a:xfrm>
          <a:off x="2734671" y="1171583"/>
          <a:ext cx="390983" cy="390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822642" y="1171583"/>
        <a:ext cx="215041" cy="294215"/>
      </dsp:txXfrm>
    </dsp:sp>
    <dsp:sp modelId="{A7C31BBF-3F73-4455-B727-521898510942}">
      <dsp:nvSpPr>
        <dsp:cNvPr id="0" name=""/>
        <dsp:cNvSpPr/>
      </dsp:nvSpPr>
      <dsp:spPr>
        <a:xfrm>
          <a:off x="2972611" y="1882462"/>
          <a:ext cx="390983" cy="390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060582" y="1882462"/>
        <a:ext cx="215041" cy="294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B135-DE7B-4DDA-A3C5-CD5F9F5345B0}">
      <dsp:nvSpPr>
        <dsp:cNvPr id="0" name=""/>
        <dsp:cNvSpPr/>
      </dsp:nvSpPr>
      <dsp:spPr>
        <a:xfrm>
          <a:off x="1726" y="720973"/>
          <a:ext cx="1045723" cy="52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/>
            <a:t>How </a:t>
          </a:r>
          <a:r>
            <a:rPr lang="en-US" altLang="zh-CN" sz="8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often do you prescribe </a:t>
          </a:r>
          <a:r>
            <a:rPr lang="en-US" altLang="zh-CN" sz="8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Sporanox</a:t>
          </a:r>
          <a:r>
            <a:rPr lang="en-US" altLang="zh-CN" sz="8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?</a:t>
          </a:r>
          <a:endParaRPr lang="zh-CN" altLang="en-US" sz="800" kern="1200" dirty="0"/>
        </a:p>
      </dsp:txBody>
      <dsp:txXfrm>
        <a:off x="17040" y="736287"/>
        <a:ext cx="1015095" cy="492233"/>
      </dsp:txXfrm>
    </dsp:sp>
    <dsp:sp modelId="{DDA21512-4103-4C8B-8404-88F11E56DACB}">
      <dsp:nvSpPr>
        <dsp:cNvPr id="0" name=""/>
        <dsp:cNvSpPr/>
      </dsp:nvSpPr>
      <dsp:spPr>
        <a:xfrm rot="19457599">
          <a:off x="999032" y="808131"/>
          <a:ext cx="515124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515124" y="23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43716" y="819203"/>
        <a:ext cx="25756" cy="25756"/>
      </dsp:txXfrm>
    </dsp:sp>
    <dsp:sp modelId="{7E93B50F-D85E-49C6-93AC-D9E3FB1D4346}">
      <dsp:nvSpPr>
        <dsp:cNvPr id="0" name=""/>
        <dsp:cNvSpPr/>
      </dsp:nvSpPr>
      <dsp:spPr>
        <a:xfrm>
          <a:off x="1465738" y="420327"/>
          <a:ext cx="1045723" cy="52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/>
            <a:t>First choice or most often</a:t>
          </a:r>
          <a:endParaRPr lang="zh-CN" altLang="en-US" sz="800" kern="1200" dirty="0"/>
        </a:p>
      </dsp:txBody>
      <dsp:txXfrm>
        <a:off x="1481052" y="435641"/>
        <a:ext cx="1015095" cy="492233"/>
      </dsp:txXfrm>
    </dsp:sp>
    <dsp:sp modelId="{625DA1A1-56BF-4E28-A8FA-9A59C001B491}">
      <dsp:nvSpPr>
        <dsp:cNvPr id="0" name=""/>
        <dsp:cNvSpPr/>
      </dsp:nvSpPr>
      <dsp:spPr>
        <a:xfrm>
          <a:off x="2511462" y="657808"/>
          <a:ext cx="418289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418289" y="23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0149" y="671301"/>
        <a:ext cx="20914" cy="20914"/>
      </dsp:txXfrm>
    </dsp:sp>
    <dsp:sp modelId="{8D4E1FB9-9383-48FB-B295-AAA0730BABCA}">
      <dsp:nvSpPr>
        <dsp:cNvPr id="0" name=""/>
        <dsp:cNvSpPr/>
      </dsp:nvSpPr>
      <dsp:spPr>
        <a:xfrm>
          <a:off x="2929751" y="420327"/>
          <a:ext cx="1045723" cy="52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/>
            <a:t>Most satisfied aspects of the brand</a:t>
          </a:r>
          <a:endParaRPr lang="zh-CN" altLang="en-US" sz="800" kern="1200" dirty="0"/>
        </a:p>
      </dsp:txBody>
      <dsp:txXfrm>
        <a:off x="2945065" y="435641"/>
        <a:ext cx="1015095" cy="492233"/>
      </dsp:txXfrm>
    </dsp:sp>
    <dsp:sp modelId="{70118A17-714A-44BD-8063-D556647AEE2F}">
      <dsp:nvSpPr>
        <dsp:cNvPr id="0" name=""/>
        <dsp:cNvSpPr/>
      </dsp:nvSpPr>
      <dsp:spPr>
        <a:xfrm rot="2142401">
          <a:off x="999032" y="1108776"/>
          <a:ext cx="515124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515124" y="23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43716" y="1119848"/>
        <a:ext cx="25756" cy="25756"/>
      </dsp:txXfrm>
    </dsp:sp>
    <dsp:sp modelId="{52C82D2E-5639-4A75-87EB-DF64FC421484}">
      <dsp:nvSpPr>
        <dsp:cNvPr id="0" name=""/>
        <dsp:cNvSpPr/>
      </dsp:nvSpPr>
      <dsp:spPr>
        <a:xfrm>
          <a:off x="1465738" y="1021618"/>
          <a:ext cx="1045723" cy="52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/>
            <a:t>Evaluate or not familiar</a:t>
          </a:r>
          <a:endParaRPr lang="zh-CN" altLang="en-US" sz="800" kern="1200" dirty="0"/>
        </a:p>
      </dsp:txBody>
      <dsp:txXfrm>
        <a:off x="1481052" y="1036932"/>
        <a:ext cx="1015095" cy="492233"/>
      </dsp:txXfrm>
    </dsp:sp>
    <dsp:sp modelId="{E9D4DA7C-A4CD-47C6-901C-4DBE454D6E8B}">
      <dsp:nvSpPr>
        <dsp:cNvPr id="0" name=""/>
        <dsp:cNvSpPr/>
      </dsp:nvSpPr>
      <dsp:spPr>
        <a:xfrm>
          <a:off x="2511462" y="1259099"/>
          <a:ext cx="418289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418289" y="23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0149" y="1272592"/>
        <a:ext cx="20914" cy="20914"/>
      </dsp:txXfrm>
    </dsp:sp>
    <dsp:sp modelId="{60449779-AE4F-4E96-A626-22BE54FBD5CB}">
      <dsp:nvSpPr>
        <dsp:cNvPr id="0" name=""/>
        <dsp:cNvSpPr/>
      </dsp:nvSpPr>
      <dsp:spPr>
        <a:xfrm>
          <a:off x="2929751" y="1021618"/>
          <a:ext cx="1045723" cy="52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/>
            <a:t>Aspects most interested in</a:t>
          </a:r>
          <a:endParaRPr lang="zh-CN" altLang="en-US" sz="800" kern="1200" dirty="0"/>
        </a:p>
      </dsp:txBody>
      <dsp:txXfrm>
        <a:off x="2945065" y="1036932"/>
        <a:ext cx="1015095" cy="492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CBA7-6AC5-4AC8-BA76-73485F7E007F}">
      <dsp:nvSpPr>
        <dsp:cNvPr id="0" name=""/>
        <dsp:cNvSpPr/>
      </dsp:nvSpPr>
      <dsp:spPr>
        <a:xfrm>
          <a:off x="1821283" y="1514408"/>
          <a:ext cx="1542551" cy="1490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Detailing Strategy</a:t>
          </a:r>
          <a:endParaRPr lang="zh-CN" altLang="en-US" sz="14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2047184" y="1732671"/>
        <a:ext cx="1090749" cy="1053864"/>
      </dsp:txXfrm>
    </dsp:sp>
    <dsp:sp modelId="{80A04005-E2EC-4CCA-9CE0-30DDA1C8EF17}">
      <dsp:nvSpPr>
        <dsp:cNvPr id="0" name=""/>
        <dsp:cNvSpPr/>
      </dsp:nvSpPr>
      <dsp:spPr>
        <a:xfrm rot="12900000">
          <a:off x="1050014" y="1321997"/>
          <a:ext cx="959023" cy="386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073FB-DE4E-47B5-887B-8DEFF01C0070}">
      <dsp:nvSpPr>
        <dsp:cNvPr id="0" name=""/>
        <dsp:cNvSpPr/>
      </dsp:nvSpPr>
      <dsp:spPr>
        <a:xfrm>
          <a:off x="492522" y="724855"/>
          <a:ext cx="1288420" cy="103073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Call Plan</a:t>
          </a:r>
          <a:endParaRPr lang="zh-CN" altLang="en-US" sz="16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522711" y="755044"/>
        <a:ext cx="1228042" cy="970358"/>
      </dsp:txXfrm>
    </dsp:sp>
    <dsp:sp modelId="{12CC7613-4D42-41C6-B88F-8B759B484427}">
      <dsp:nvSpPr>
        <dsp:cNvPr id="0" name=""/>
        <dsp:cNvSpPr/>
      </dsp:nvSpPr>
      <dsp:spPr>
        <a:xfrm rot="16200000">
          <a:off x="2104920" y="776744"/>
          <a:ext cx="975277" cy="386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9F4FC-871B-4A15-8874-86B4EE94CA02}">
      <dsp:nvSpPr>
        <dsp:cNvPr id="0" name=""/>
        <dsp:cNvSpPr/>
      </dsp:nvSpPr>
      <dsp:spPr>
        <a:xfrm>
          <a:off x="1948348" y="-32999"/>
          <a:ext cx="1288420" cy="103073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Marketing Activity data</a:t>
          </a:r>
          <a:endParaRPr lang="zh-CN" altLang="en-US" sz="1600" kern="1200" dirty="0">
            <a:latin typeface="Verdana" panose="020B0604030504040204" pitchFamily="34" charset="0"/>
            <a:cs typeface="Verdana" panose="020B0604030504040204" pitchFamily="34" charset="0"/>
          </a:endParaRPr>
        </a:p>
      </dsp:txBody>
      <dsp:txXfrm>
        <a:off x="1978537" y="-2810"/>
        <a:ext cx="1228042" cy="970358"/>
      </dsp:txXfrm>
    </dsp:sp>
    <dsp:sp modelId="{9976CAF0-6B23-4C64-9B84-CB704F275F85}">
      <dsp:nvSpPr>
        <dsp:cNvPr id="0" name=""/>
        <dsp:cNvSpPr/>
      </dsp:nvSpPr>
      <dsp:spPr>
        <a:xfrm rot="19500000">
          <a:off x="3176080" y="1321997"/>
          <a:ext cx="959023" cy="386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57245-8195-4EDC-A2B6-82B2EDA5C94A}">
      <dsp:nvSpPr>
        <dsp:cNvPr id="0" name=""/>
        <dsp:cNvSpPr/>
      </dsp:nvSpPr>
      <dsp:spPr>
        <a:xfrm>
          <a:off x="3404174" y="724855"/>
          <a:ext cx="1288420" cy="103073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EDA survey</a:t>
          </a:r>
        </a:p>
      </dsp:txBody>
      <dsp:txXfrm>
        <a:off x="3434363" y="755044"/>
        <a:ext cx="1228042" cy="97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1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8D82-B7D3-4BEA-8B33-ADE4C5E4DB23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6267-14AF-4555-9CB2-9773EED2D1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24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BB1E942-0221-46FE-AC80-0A2184A6B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40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85F38-33E7-4C19-8B45-823CF2C96E3A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9300"/>
            <a:ext cx="4946650" cy="3711575"/>
          </a:xfrm>
          <a:ln/>
        </p:spPr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1E942-0221-46FE-AC80-0A2184A6B6A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68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1E942-0221-46FE-AC80-0A2184A6B6A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6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8.png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734C1A2-8127-405D-82ED-73098B819B39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06FDAE46-342B-4BE6-AE7D-9A9F00D4BDAB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06FDAE46-342B-4BE6-AE7D-9A9F00D4BDAB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788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245A5755-FCAE-42E2-B402-114CD7AD7D88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08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5AB157-D49A-4054-881C-A09A6F4B42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5" name="Straight Connector 4"/>
          <p:cNvCxnSpPr>
            <a:endCxn id="3" idx="1"/>
          </p:cNvCxnSpPr>
          <p:nvPr userDrawn="1"/>
        </p:nvCxnSpPr>
        <p:spPr>
          <a:xfrm>
            <a:off x="533400" y="6477000"/>
            <a:ext cx="6019800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 txBox="1">
            <a:spLocks/>
          </p:cNvSpPr>
          <p:nvPr userDrawn="1"/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kern="1200" baseline="0">
                <a:solidFill>
                  <a:srgbClr val="0E0733"/>
                </a:solidFill>
                <a:effectLst/>
                <a:latin typeface="Verdana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CC058FF-684A-4EDD-B928-39641EC8781A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7488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2900" y="1890000"/>
            <a:ext cx="4254500" cy="1338514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16709"/>
            <a:ext cx="6858000" cy="749300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575" y="1991399"/>
            <a:ext cx="1353014" cy="1092819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0" y="4468247"/>
            <a:ext cx="9165100" cy="162752"/>
            <a:chOff x="-44451" y="1656557"/>
            <a:chExt cx="9165100" cy="162752"/>
          </a:xfrm>
        </p:grpSpPr>
        <p:pic>
          <p:nvPicPr>
            <p:cNvPr id="11" name="图片 10"/>
            <p:cNvPicPr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4451" y="1711309"/>
              <a:ext cx="5004000" cy="108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980649" y="1656557"/>
              <a:ext cx="4140000" cy="108000"/>
            </a:xfrm>
            <a:prstGeom prst="rect">
              <a:avLst/>
            </a:prstGeom>
          </p:spPr>
        </p:pic>
      </p:grpSp>
      <p:cxnSp>
        <p:nvCxnSpPr>
          <p:cNvPr id="14" name="直接连接符 13"/>
          <p:cNvCxnSpPr/>
          <p:nvPr userDrawn="1"/>
        </p:nvCxnSpPr>
        <p:spPr>
          <a:xfrm>
            <a:off x="2514600" y="1574800"/>
            <a:ext cx="0" cy="1800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932531" y="4226367"/>
            <a:ext cx="1842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Arial Unicode MS"/>
                <a:ea typeface="微软雅黑"/>
              </a:rPr>
              <a:t>Above Data: </a:t>
            </a:r>
            <a:r>
              <a:rPr lang="zh-CN" altLang="en-US" sz="1200" dirty="0">
                <a:solidFill>
                  <a:prstClr val="black"/>
                </a:solidFill>
                <a:latin typeface="Arial Unicode MS"/>
                <a:ea typeface="微软雅黑"/>
              </a:rPr>
              <a:t>不止于数据</a:t>
            </a:r>
          </a:p>
        </p:txBody>
      </p:sp>
    </p:spTree>
    <p:extLst>
      <p:ext uri="{BB962C8B-B14F-4D97-AF65-F5344CB8AC3E}">
        <p14:creationId xmlns:p14="http://schemas.microsoft.com/office/powerpoint/2010/main" val="4036090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1022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56" name="think-cell Slide" r:id="rId4" imgW="592" imgH="588" progId="TCLayout.ActiveDocument.1">
                  <p:embed/>
                </p:oleObj>
              </mc:Choice>
              <mc:Fallback>
                <p:oleObj name="think-cell Slid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0019"/>
            <a:ext cx="7886700" cy="73310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19051" y="1279294"/>
            <a:ext cx="9165100" cy="162752"/>
            <a:chOff x="-44451" y="1656557"/>
            <a:chExt cx="9165100" cy="162752"/>
          </a:xfrm>
        </p:grpSpPr>
        <p:pic>
          <p:nvPicPr>
            <p:cNvPr id="8" name="图片 7"/>
            <p:cNvPicPr>
              <a:picLocks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4451" y="1711309"/>
              <a:ext cx="5004000" cy="10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980649" y="1656557"/>
              <a:ext cx="4140000" cy="108000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8650" y="6381751"/>
            <a:ext cx="321460" cy="33972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50111" y="6441044"/>
            <a:ext cx="214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Pharbers Technology</a:t>
            </a:r>
            <a:endParaRPr lang="zh-CN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0227832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4211986"/>
            <a:ext cx="9165100" cy="162752"/>
            <a:chOff x="-44451" y="1656557"/>
            <a:chExt cx="9165100" cy="162752"/>
          </a:xfrm>
        </p:grpSpPr>
        <p:pic>
          <p:nvPicPr>
            <p:cNvPr id="8" name="图片 7"/>
            <p:cNvPicPr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4451" y="1711309"/>
              <a:ext cx="5004000" cy="10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80649" y="1656557"/>
              <a:ext cx="4140000" cy="1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6027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730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43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091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245A5755-FCAE-42E2-B402-114CD7AD7D88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3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950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5AB157-D49A-4054-881C-A09A6F4B42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5" name="Straight Connector 4"/>
          <p:cNvCxnSpPr>
            <a:endCxn id="3" idx="1"/>
          </p:cNvCxnSpPr>
          <p:nvPr userDrawn="1"/>
        </p:nvCxnSpPr>
        <p:spPr>
          <a:xfrm>
            <a:off x="533400" y="6477000"/>
            <a:ext cx="6019800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 txBox="1">
            <a:spLocks/>
          </p:cNvSpPr>
          <p:nvPr userDrawn="1"/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kern="1200" baseline="0">
                <a:solidFill>
                  <a:srgbClr val="0E0733"/>
                </a:solidFill>
                <a:effectLst/>
                <a:latin typeface="Verdana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CC058FF-684A-4EDD-B928-39641EC8781A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B11D2691-8012-4909-B868-E828EE52B5D5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201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39BB95EF-DCBD-457C-9657-8E3BCCF13C08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00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1E85DD5-3881-4992-A837-9A9957B4A0DC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4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5834ECD8-8D79-4FC0-A863-FA5B41730AD7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BE12ED3-3048-4FDD-A582-1CA292A7A66B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5" y="1598613"/>
            <a:ext cx="3951287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2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943B7581-D773-4656-918E-AECEF71F0AB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0" name="Slide Number Placeholder 16"/>
          <p:cNvSpPr>
            <a:spLocks noGrp="1"/>
          </p:cNvSpPr>
          <p:nvPr>
            <p:ph type="sldNum" sz="quarter" idx="11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21" name="Date Placeholder 17"/>
          <p:cNvSpPr>
            <a:spLocks noGrp="1"/>
          </p:cNvSpPr>
          <p:nvPr>
            <p:ph type="dt" sz="quarter" idx="1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70C49BD-482B-44B3-891E-F27D7DCBE0C9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BD46E19-6F3C-4EBE-92DD-AC5D00836D85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CF40278F-344B-4AD4-A348-16D380254B8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2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20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21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1E16B04-0512-4659-BFD8-509A9058473B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2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2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5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6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0A34C77-F502-495E-A979-1E276A65E02B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B4EEB41C-954D-40F0-9126-40A8A71F9E8A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77" y="152400"/>
            <a:ext cx="8862646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7315200" cy="4800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302248D-3D55-4B5B-AB21-F87B354C866E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6" y="319139"/>
            <a:ext cx="8226425" cy="4301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6" y="1598613"/>
            <a:ext cx="8226425" cy="4229100"/>
          </a:xfrm>
        </p:spPr>
        <p:txBody>
          <a:bodyPr/>
          <a:lstStyle>
            <a:lvl1pPr>
              <a:buFont typeface="Verdana" pitchFamily="34" charset="0"/>
              <a:buChar char="•"/>
              <a:defRPr/>
            </a:lvl1pPr>
            <a:lvl2pPr>
              <a:defRPr sz="16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1825" y="764902"/>
            <a:ext cx="8243234" cy="395244"/>
          </a:xfrm>
        </p:spPr>
        <p:txBody>
          <a:bodyPr/>
          <a:lstStyle>
            <a:lvl1pPr marL="0" indent="0">
              <a:buNone/>
              <a:defRPr sz="2000">
                <a:solidFill>
                  <a:srgbClr val="0091C8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05FBEE77-1B0C-4FEA-97CC-DE589F79770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00200"/>
            <a:ext cx="8229600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BCBBAE5F-B476-477D-A404-24F5E6E1EC05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9444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3C5FA90F-6A22-4758-A142-D4A1F58A845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F03A1F30-A896-49EB-827C-588F3A600216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809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AE0990EB-265F-435C-B6EB-A231132FEFDE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4CE3026-182B-4E70-83B9-85FA6F8646F2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4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DE4059F6-7280-4A93-BEB6-102F68F5F78E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CFC1047-0EE3-4B42-B2EC-BBD3520CA218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598613"/>
            <a:ext cx="3951287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2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D853F44-63A5-432F-BBAB-3286E72A272F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39EEAE1-9AA3-4780-855D-566F11DBE633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CFAF1D7-E8AC-4648-AFFF-7B6DD8B5827F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1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32278EF0-9A34-49BB-91B2-A215CA21B525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1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1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5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6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4AC1B5A-31BB-49C7-8017-EFFB708D454C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1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5D4F00F-4887-4C9B-9600-623C6635455B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77" y="152400"/>
            <a:ext cx="8862646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7315200" cy="4800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C73FE1CD-066C-4FBF-B449-592A26E7CC1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00200"/>
            <a:ext cx="8229600" cy="4392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906101A0-54F9-4D33-B8FB-35642A9E9301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9444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92217-1360-455F-8A6E-D2A3CE4494A0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65450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F3372DB1-FB06-40D3-A3DE-374033AF15F0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738813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CA141C53-1CBE-4276-9063-95E0E107DF76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979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103-5AA1-4967-AE96-E0A3C9BF39C3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60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FF0A-E86E-4365-81CD-615EBD9A97B8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6CE4-4A96-4D10-A58B-FDB93C2FC53A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764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A1B1-AB5C-4B58-9EBC-9D47572CC054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46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125-1617-4473-B75B-9101CD5D1817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3C1-8197-405B-90AA-AAD72430ABBA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969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902-48D5-465D-AFC3-08F0D57E02AE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499812D-F562-4D95-8A45-FF261A4A271D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A8AF-5120-4696-B697-647B64B0EA23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5A8-F4A9-49E4-84EE-F376FA983576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6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75A8-ED35-4A88-8CB0-B6875F49C2C6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073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0F0B-0759-4451-B84C-BA03267C2C59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858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CC643B5-58DB-4F92-A4BD-A67C0C8806B9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454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C058CFB1-4509-457B-BDC7-3E1AADA68BF0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1102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0B99D59-EB54-4DE1-8EA8-60667FA833DD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954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E12966EE-B9D0-4EB6-B4CF-5E496DA35B0F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25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379E6C6-C29E-4712-B113-D197B7C19C73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925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E31CC7C-AA99-4B49-A66F-66E50650168A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2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D984CFB-3EC2-4103-82F3-0106BF487FEF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5DF04F70-DEFC-4761-8B4E-2B744DB8B18A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6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E1742F60-5D9A-4967-81D0-61C4E06C9B6A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857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3BF70D6-85CA-4A2D-B9E6-80473E5DCD69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1915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96228FB5-3D2C-49AA-8834-330FB6730F36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788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E4AFDE0-DBD4-4268-9D3A-FD12BA147AC5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425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5AB157-D49A-4054-881C-A09A6F4B42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Picture 3" descr="pinfo logo_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3400" y="6477000"/>
            <a:ext cx="6934200" cy="0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 txBox="1">
            <a:spLocks/>
          </p:cNvSpPr>
          <p:nvPr userDrawn="1"/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kern="1200" baseline="0">
                <a:solidFill>
                  <a:srgbClr val="0E0733"/>
                </a:solidFill>
                <a:effectLst/>
                <a:latin typeface="Verdana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CACAA66-7605-4117-A5F9-29E387DA96B2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4143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79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82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AC62A9AF-74B5-4DC3-8937-D7728669AD60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0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07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041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842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96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095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762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5AB157-D49A-4054-881C-A09A6F4B42B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4" name="Picture 3" descr="pinfo logo_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3400" y="6477000"/>
            <a:ext cx="6934200" cy="0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 txBox="1">
            <a:spLocks/>
          </p:cNvSpPr>
          <p:nvPr userDrawn="1"/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kern="1200" baseline="0">
                <a:solidFill>
                  <a:srgbClr val="0E0733"/>
                </a:solidFill>
                <a:effectLst/>
                <a:latin typeface="Verdana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2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22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C7321AB-D021-445E-96AB-8CE6889F7646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37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856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22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70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298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599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805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26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263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46703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 userDrawn="1"/>
        </p:nvCxnSpPr>
        <p:spPr>
          <a:xfrm>
            <a:off x="533400" y="6477000"/>
            <a:ext cx="6934200" cy="0"/>
          </a:xfrm>
          <a:prstGeom prst="line">
            <a:avLst/>
          </a:prstGeom>
          <a:ln w="31750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156541"/>
          </a:solidFill>
          <a:ln>
            <a:solidFill>
              <a:srgbClr val="1565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01000" cy="987425"/>
          </a:xfrm>
        </p:spPr>
        <p:txBody>
          <a:bodyPr/>
          <a:lstStyle>
            <a:lvl1pPr algn="l">
              <a:defRPr sz="2400" b="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Picture 3" descr="pinfo logo_jpg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sp>
        <p:nvSpPr>
          <p:cNvPr id="8" name="Slide Number Placeholder 16"/>
          <p:cNvSpPr>
            <a:spLocks noGrp="1"/>
          </p:cNvSpPr>
          <p:nvPr>
            <p:ph type="sldNum" sz="quarter" idx="11"/>
          </p:nvPr>
        </p:nvSpPr>
        <p:spPr bwMode="auto">
          <a:xfrm>
            <a:off x="444306" y="6568440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 pitchFamily="34" charset="0"/>
                <a:cs typeface="Verdana" pitchFamily="34" charset="0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Verdana" pitchFamily="34" charset="0"/>
              </a:rPr>
              <a:pPr fontAlgn="auto"/>
              <a:t>‹#›</a:t>
            </a:fld>
            <a:endParaRPr lang="en-US" dirty="0">
              <a:ea typeface="Verdana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85800" y="651794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彬复医药信息咨询 </a:t>
            </a:r>
            <a:r>
              <a:rPr lang="en-US" altLang="zh-CN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| 2014</a:t>
            </a:r>
            <a:r>
              <a:rPr lang="zh-CN" altLang="en-US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8138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9C8B6F1E-1848-4B82-8978-17AC7D4AF7F4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5AB157-D49A-4054-881C-A09A6F4B42B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4" name="Picture 3" descr="pinfo logo_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3400" y="6477000"/>
            <a:ext cx="6934200" cy="0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 txBox="1">
            <a:spLocks/>
          </p:cNvSpPr>
          <p:nvPr userDrawn="1"/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kern="1200" baseline="0">
                <a:solidFill>
                  <a:srgbClr val="0E0733"/>
                </a:solidFill>
                <a:effectLst/>
                <a:latin typeface="Verdana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06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734C1A2-8127-405D-82ED-73098B819B39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0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BD46E19-6F3C-4EBE-92DD-AC5D00836D85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505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44CE3026-182B-4E70-83B9-85FA6F8646F2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78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92217-1360-455F-8A6E-D2A3CE4494A0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581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6499812D-F562-4D95-8A45-FF261A4A271D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673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8" descr="032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5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5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7D984CFB-3EC2-4103-82F3-0106BF487FEF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763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3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AC62A9AF-74B5-4DC3-8937-D7728669AD60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733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C7321AB-D021-445E-96AB-8CE6889F7646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624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3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6" name="Date Placeholder 17"/>
          <p:cNvSpPr>
            <a:spLocks noGrp="1"/>
          </p:cNvSpPr>
          <p:nvPr>
            <p:ph type="dt" sz="quarter" idx="14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9C8B6F1E-1848-4B82-8978-17AC7D4AF7F4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67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vmlDrawing" Target="../drawings/vmlDrawing1.v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6477000"/>
            <a:ext cx="624782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3FEA1C48-739F-4D46-947A-C9B17EEB338F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34167"/>
          <a:stretch/>
        </p:blipFill>
        <p:spPr>
          <a:xfrm>
            <a:off x="7010400" y="6255277"/>
            <a:ext cx="1828800" cy="4751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0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029165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422BD5C-2F95-4BD1-AD77-E7DA9960AD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 Unicode MS"/>
                <a:ea typeface="微软雅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2017/6/29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 Unicode MS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 Unicode MS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02EDC5-1C3F-4EF5-A10A-F01ECB0B39F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 Unicode MS"/>
                <a:ea typeface="微软雅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 Unicode M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0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text styles</a:t>
            </a:r>
          </a:p>
          <a:p>
            <a:pPr lvl="1"/>
            <a:r>
              <a:rPr lang="en-GB" altLang="zh-TW"/>
              <a:t>Second level</a:t>
            </a:r>
          </a:p>
          <a:p>
            <a:pPr lvl="2"/>
            <a:r>
              <a:rPr lang="en-GB" altLang="zh-TW"/>
              <a:t>Third level</a:t>
            </a:r>
          </a:p>
          <a:p>
            <a:pPr lvl="3"/>
            <a:r>
              <a:rPr lang="en-GB" altLang="zh-TW"/>
              <a:t>Fourth level</a:t>
            </a:r>
          </a:p>
          <a:p>
            <a:pPr lvl="4"/>
            <a:r>
              <a:rPr lang="en-GB" altLang="zh-TW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6477000"/>
            <a:ext cx="6247827" cy="15875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8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A405769D-65E8-437D-BDE2-3074C2CE9B77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34167"/>
          <a:stretch/>
        </p:blipFill>
        <p:spPr>
          <a:xfrm>
            <a:off x="7010400" y="6255277"/>
            <a:ext cx="1828800" cy="4751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914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573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6002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6" name="Picture 5" descr="pinfo logo_jpg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3400" y="6477000"/>
            <a:ext cx="6934200" cy="0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C5055B0C-DB45-4898-BB7D-F1E685EFBF27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89" r:id="rId14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6" name="Picture 5" descr="pinfo logo_jpg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3400" y="6477000"/>
            <a:ext cx="6934200" cy="0"/>
          </a:xfrm>
          <a:prstGeom prst="line">
            <a:avLst/>
          </a:prstGeom>
          <a:ln w="28575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1AB668AE-C828-4842-908E-6A31F7BEB100}" type="datetime1">
              <a:rPr lang="zh-CN" altLang="en-US" smtClean="0">
                <a:ea typeface="+mn-ea"/>
              </a:rPr>
              <a:t>2017/6/29</a:t>
            </a:fld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1" r:id="rId11"/>
    <p:sldLayoutId id="2147483774" r:id="rId12"/>
    <p:sldLayoutId id="2147483790" r:id="rId13"/>
    <p:sldLayoutId id="2147483791" r:id="rId14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EC0F-490A-4365-9FA3-20EF2AFD0611}" type="datetime1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Market Analysis Demo: Leveraging MDS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00DA-E2DE-489F-9D33-B82F1DE00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Picture 6" descr="pinfo logo_jpg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6477000"/>
            <a:ext cx="6934200" cy="0"/>
          </a:xfrm>
          <a:prstGeom prst="line">
            <a:avLst/>
          </a:prstGeom>
          <a:ln w="31750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>
                <a:ea typeface="+mn-ea"/>
              </a:rPr>
              <a:pPr fontAlgn="auto"/>
              <a:t>‹#›</a:t>
            </a:fld>
            <a:endParaRPr lang="en-US">
              <a:ea typeface="+mn-ea"/>
            </a:endParaRPr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A906C6F8-34B3-49B6-87AD-D17F1D167052}" type="datetime1">
              <a:rPr lang="zh-CN" altLang="en-US" smtClean="0">
                <a:ea typeface="+mn-ea"/>
              </a:rPr>
              <a:t>2017/6/29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9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6975212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8" name="think-cell Slide" r:id="rId16" imgW="465" imgH="457" progId="TCLayout.ActiveDocument.1">
                  <p:embed/>
                </p:oleObj>
              </mc:Choice>
              <mc:Fallback>
                <p:oleObj name="think-cell Slide" r:id="rId16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Picture 6" descr="pinfo logo_jpg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6477000"/>
            <a:ext cx="6934200" cy="0"/>
          </a:xfrm>
          <a:prstGeom prst="line">
            <a:avLst/>
          </a:prstGeom>
          <a:ln w="31750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4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566571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89" name="think-cell Slide" r:id="rId17" imgW="465" imgH="457" progId="TCLayout.ActiveDocument.1">
                  <p:embed/>
                </p:oleObj>
              </mc:Choice>
              <mc:Fallback>
                <p:oleObj name="think-cell Slide" r:id="rId17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Picture 6" descr="pinfo logo_jpg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67600" y="6204858"/>
            <a:ext cx="1219200" cy="4012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6477000"/>
            <a:ext cx="6934200" cy="0"/>
          </a:xfrm>
          <a:prstGeom prst="line">
            <a:avLst/>
          </a:prstGeom>
          <a:ln w="31750">
            <a:solidFill>
              <a:srgbClr val="15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 dirty="0"/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r>
              <a:rPr lang="en-US" altLang="zh-CN" dirty="0">
                <a:ea typeface="宋体"/>
              </a:rPr>
              <a:t>Hospital Data Analyzer | By PINFO Consulting | 2014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6477000"/>
            <a:ext cx="624782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 bwMode="auto">
          <a:xfrm>
            <a:off x="444306" y="6492875"/>
            <a:ext cx="211015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8B238A42-F35E-47D7-985C-B18C298B012F}" type="slidenum">
              <a:rPr lang="en-US" smtClean="0"/>
              <a:pPr fontAlgn="auto"/>
              <a:t>‹#›</a:t>
            </a:fld>
            <a:endParaRPr lang="en-US"/>
          </a:p>
        </p:txBody>
      </p:sp>
      <p:sp>
        <p:nvSpPr>
          <p:cNvPr id="9" name="Date Placeholder 17"/>
          <p:cNvSpPr>
            <a:spLocks noGrp="1"/>
          </p:cNvSpPr>
          <p:nvPr>
            <p:ph type="dt" sz="quarter" idx="2"/>
          </p:nvPr>
        </p:nvSpPr>
        <p:spPr bwMode="auto">
          <a:xfrm>
            <a:off x="661781" y="6492875"/>
            <a:ext cx="6119446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auto"/>
            <a:fld id="{3FEA1C48-739F-4D46-947A-C9B17EEB338F}" type="datetime1">
              <a:rPr lang="zh-CN" altLang="en-US" smtClean="0">
                <a:ea typeface="宋体"/>
              </a:rPr>
              <a:pPr fontAlgn="auto"/>
              <a:t>2017/6/29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34167"/>
          <a:stretch/>
        </p:blipFill>
        <p:spPr>
          <a:xfrm>
            <a:off x="7010400" y="6255277"/>
            <a:ext cx="1828800" cy="4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1.jp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2.xml"/><Relationship Id="rId7" Type="http://schemas.openxmlformats.org/officeDocument/2006/relationships/chart" Target="../charts/chart1.xml"/><Relationship Id="rId2" Type="http://schemas.openxmlformats.org/officeDocument/2006/relationships/tags" Target="../tags/tag9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10" Type="http://schemas.openxmlformats.org/officeDocument/2006/relationships/chart" Target="../charts/chart4.xml"/><Relationship Id="rId4" Type="http://schemas.openxmlformats.org/officeDocument/2006/relationships/slideLayout" Target="../slideLayouts/slideLayout104.xml"/><Relationship Id="rId9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94.xml"/><Relationship Id="rId7" Type="http://schemas.openxmlformats.org/officeDocument/2006/relationships/chart" Target="../charts/chart5.xml"/><Relationship Id="rId2" Type="http://schemas.openxmlformats.org/officeDocument/2006/relationships/tags" Target="../tags/tag9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10" Type="http://schemas.openxmlformats.org/officeDocument/2006/relationships/chart" Target="../charts/chart8.xml"/><Relationship Id="rId4" Type="http://schemas.openxmlformats.org/officeDocument/2006/relationships/slideLayout" Target="../slideLayouts/slideLayout104.xml"/><Relationship Id="rId9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image" Target="../media/image13.emf"/><Relationship Id="rId47" Type="http://schemas.openxmlformats.org/officeDocument/2006/relationships/image" Target="../media/image18.emf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oleObject" Target="../embeddings/oleObject18.bin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tags" Target="../tags/tag122.xml"/><Relationship Id="rId41" Type="http://schemas.openxmlformats.org/officeDocument/2006/relationships/oleObject" Target="../embeddings/oleObject16.bin"/><Relationship Id="rId1" Type="http://schemas.openxmlformats.org/officeDocument/2006/relationships/vmlDrawing" Target="../drawings/vmlDrawing15.v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slideLayout" Target="../slideLayouts/slideLayout104.xml"/><Relationship Id="rId45" Type="http://schemas.openxmlformats.org/officeDocument/2006/relationships/chart" Target="../charts/chart9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image" Target="../media/image17.emf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oleObject" Target="../embeddings/oleObject17.bin"/><Relationship Id="rId48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tags" Target="../tags/tag178.xml"/><Relationship Id="rId50" Type="http://schemas.openxmlformats.org/officeDocument/2006/relationships/tags" Target="../tags/tag181.xml"/><Relationship Id="rId55" Type="http://schemas.openxmlformats.org/officeDocument/2006/relationships/tags" Target="../tags/tag186.xml"/><Relationship Id="rId63" Type="http://schemas.openxmlformats.org/officeDocument/2006/relationships/image" Target="../media/image13.emf"/><Relationship Id="rId68" Type="http://schemas.openxmlformats.org/officeDocument/2006/relationships/oleObject" Target="../embeddings/oleObject22.bin"/><Relationship Id="rId7" Type="http://schemas.openxmlformats.org/officeDocument/2006/relationships/tags" Target="../tags/tag138.xml"/><Relationship Id="rId71" Type="http://schemas.openxmlformats.org/officeDocument/2006/relationships/image" Target="../media/image22.emf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3" Type="http://schemas.openxmlformats.org/officeDocument/2006/relationships/tags" Target="../tags/tag184.xml"/><Relationship Id="rId58" Type="http://schemas.openxmlformats.org/officeDocument/2006/relationships/tags" Target="../tags/tag189.xml"/><Relationship Id="rId66" Type="http://schemas.openxmlformats.org/officeDocument/2006/relationships/oleObject" Target="../embeddings/oleObject21.bin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tags" Target="../tags/tag180.xml"/><Relationship Id="rId57" Type="http://schemas.openxmlformats.org/officeDocument/2006/relationships/tags" Target="../tags/tag188.xml"/><Relationship Id="rId61" Type="http://schemas.openxmlformats.org/officeDocument/2006/relationships/slideLayout" Target="../slideLayouts/slideLayout104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52" Type="http://schemas.openxmlformats.org/officeDocument/2006/relationships/tags" Target="../tags/tag183.xml"/><Relationship Id="rId60" Type="http://schemas.openxmlformats.org/officeDocument/2006/relationships/tags" Target="../tags/tag191.xml"/><Relationship Id="rId65" Type="http://schemas.openxmlformats.org/officeDocument/2006/relationships/image" Target="../media/image19.emf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tags" Target="../tags/tag179.xml"/><Relationship Id="rId56" Type="http://schemas.openxmlformats.org/officeDocument/2006/relationships/tags" Target="../tags/tag187.xml"/><Relationship Id="rId64" Type="http://schemas.openxmlformats.org/officeDocument/2006/relationships/oleObject" Target="../embeddings/oleObject20.bin"/><Relationship Id="rId69" Type="http://schemas.openxmlformats.org/officeDocument/2006/relationships/image" Target="../media/image21.emf"/><Relationship Id="rId8" Type="http://schemas.openxmlformats.org/officeDocument/2006/relationships/tags" Target="../tags/tag139.xml"/><Relationship Id="rId51" Type="http://schemas.openxmlformats.org/officeDocument/2006/relationships/tags" Target="../tags/tag182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59" Type="http://schemas.openxmlformats.org/officeDocument/2006/relationships/tags" Target="../tags/tag190.xml"/><Relationship Id="rId67" Type="http://schemas.openxmlformats.org/officeDocument/2006/relationships/image" Target="../media/image20.emf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54" Type="http://schemas.openxmlformats.org/officeDocument/2006/relationships/tags" Target="../tags/tag185.xml"/><Relationship Id="rId62" Type="http://schemas.openxmlformats.org/officeDocument/2006/relationships/oleObject" Target="../embeddings/oleObject19.bin"/><Relationship Id="rId70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193.xml"/><Relationship Id="rId7" Type="http://schemas.openxmlformats.org/officeDocument/2006/relationships/chart" Target="../charts/chart11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195.xml"/><Relationship Id="rId7" Type="http://schemas.openxmlformats.org/officeDocument/2006/relationships/chart" Target="../charts/chart13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tags" Target="../tags/tag220.xml"/><Relationship Id="rId39" Type="http://schemas.openxmlformats.org/officeDocument/2006/relationships/tags" Target="../tags/tag233.xml"/><Relationship Id="rId21" Type="http://schemas.openxmlformats.org/officeDocument/2006/relationships/tags" Target="../tags/tag215.xml"/><Relationship Id="rId34" Type="http://schemas.openxmlformats.org/officeDocument/2006/relationships/tags" Target="../tags/tag228.xml"/><Relationship Id="rId42" Type="http://schemas.openxmlformats.org/officeDocument/2006/relationships/tags" Target="../tags/tag236.xml"/><Relationship Id="rId47" Type="http://schemas.openxmlformats.org/officeDocument/2006/relationships/tags" Target="../tags/tag241.xml"/><Relationship Id="rId50" Type="http://schemas.openxmlformats.org/officeDocument/2006/relationships/oleObject" Target="../embeddings/oleObject26.bin"/><Relationship Id="rId55" Type="http://schemas.openxmlformats.org/officeDocument/2006/relationships/image" Target="../media/image25.emf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tags" Target="../tags/tag219.xml"/><Relationship Id="rId33" Type="http://schemas.openxmlformats.org/officeDocument/2006/relationships/tags" Target="../tags/tag227.xml"/><Relationship Id="rId38" Type="http://schemas.openxmlformats.org/officeDocument/2006/relationships/tags" Target="../tags/tag232.xml"/><Relationship Id="rId46" Type="http://schemas.openxmlformats.org/officeDocument/2006/relationships/tags" Target="../tags/tag240.xml"/><Relationship Id="rId59" Type="http://schemas.openxmlformats.org/officeDocument/2006/relationships/image" Target="../media/image27.emf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20" Type="http://schemas.openxmlformats.org/officeDocument/2006/relationships/tags" Target="../tags/tag214.xml"/><Relationship Id="rId29" Type="http://schemas.openxmlformats.org/officeDocument/2006/relationships/tags" Target="../tags/tag223.xml"/><Relationship Id="rId41" Type="http://schemas.openxmlformats.org/officeDocument/2006/relationships/tags" Target="../tags/tag235.xml"/><Relationship Id="rId54" Type="http://schemas.openxmlformats.org/officeDocument/2006/relationships/oleObject" Target="../embeddings/oleObject28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tags" Target="../tags/tag218.xml"/><Relationship Id="rId32" Type="http://schemas.openxmlformats.org/officeDocument/2006/relationships/tags" Target="../tags/tag226.xml"/><Relationship Id="rId37" Type="http://schemas.openxmlformats.org/officeDocument/2006/relationships/tags" Target="../tags/tag231.xml"/><Relationship Id="rId40" Type="http://schemas.openxmlformats.org/officeDocument/2006/relationships/tags" Target="../tags/tag234.xml"/><Relationship Id="rId45" Type="http://schemas.openxmlformats.org/officeDocument/2006/relationships/tags" Target="../tags/tag239.xml"/><Relationship Id="rId53" Type="http://schemas.openxmlformats.org/officeDocument/2006/relationships/image" Target="../media/image24.emf"/><Relationship Id="rId58" Type="http://schemas.openxmlformats.org/officeDocument/2006/relationships/oleObject" Target="../embeddings/oleObject30.bin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23" Type="http://schemas.openxmlformats.org/officeDocument/2006/relationships/tags" Target="../tags/tag217.xml"/><Relationship Id="rId28" Type="http://schemas.openxmlformats.org/officeDocument/2006/relationships/tags" Target="../tags/tag222.xml"/><Relationship Id="rId36" Type="http://schemas.openxmlformats.org/officeDocument/2006/relationships/tags" Target="../tags/tag230.xml"/><Relationship Id="rId49" Type="http://schemas.openxmlformats.org/officeDocument/2006/relationships/slideLayout" Target="../slideLayouts/slideLayout104.xml"/><Relationship Id="rId57" Type="http://schemas.openxmlformats.org/officeDocument/2006/relationships/image" Target="../media/image26.emf"/><Relationship Id="rId10" Type="http://schemas.openxmlformats.org/officeDocument/2006/relationships/tags" Target="../tags/tag204.xml"/><Relationship Id="rId19" Type="http://schemas.openxmlformats.org/officeDocument/2006/relationships/tags" Target="../tags/tag213.xml"/><Relationship Id="rId31" Type="http://schemas.openxmlformats.org/officeDocument/2006/relationships/tags" Target="../tags/tag225.xml"/><Relationship Id="rId44" Type="http://schemas.openxmlformats.org/officeDocument/2006/relationships/tags" Target="../tags/tag238.xml"/><Relationship Id="rId52" Type="http://schemas.openxmlformats.org/officeDocument/2006/relationships/oleObject" Target="../embeddings/oleObject27.bin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Relationship Id="rId22" Type="http://schemas.openxmlformats.org/officeDocument/2006/relationships/tags" Target="../tags/tag216.xml"/><Relationship Id="rId27" Type="http://schemas.openxmlformats.org/officeDocument/2006/relationships/tags" Target="../tags/tag221.xml"/><Relationship Id="rId30" Type="http://schemas.openxmlformats.org/officeDocument/2006/relationships/tags" Target="../tags/tag224.xml"/><Relationship Id="rId35" Type="http://schemas.openxmlformats.org/officeDocument/2006/relationships/tags" Target="../tags/tag229.xml"/><Relationship Id="rId43" Type="http://schemas.openxmlformats.org/officeDocument/2006/relationships/tags" Target="../tags/tag237.xml"/><Relationship Id="rId48" Type="http://schemas.openxmlformats.org/officeDocument/2006/relationships/tags" Target="../tags/tag242.xml"/><Relationship Id="rId56" Type="http://schemas.openxmlformats.org/officeDocument/2006/relationships/oleObject" Target="../embeddings/oleObject29.bin"/><Relationship Id="rId8" Type="http://schemas.openxmlformats.org/officeDocument/2006/relationships/tags" Target="../tags/tag202.xml"/><Relationship Id="rId51" Type="http://schemas.openxmlformats.org/officeDocument/2006/relationships/image" Target="../media/image13.emf"/><Relationship Id="rId3" Type="http://schemas.openxmlformats.org/officeDocument/2006/relationships/tags" Target="../tags/tag19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244.xml"/><Relationship Id="rId7" Type="http://schemas.openxmlformats.org/officeDocument/2006/relationships/chart" Target="../charts/chart15.xml"/><Relationship Id="rId2" Type="http://schemas.openxmlformats.org/officeDocument/2006/relationships/tags" Target="../tags/tag24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10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diagramDrawing" Target="../diagrams/drawing4.xml"/><Relationship Id="rId3" Type="http://schemas.openxmlformats.org/officeDocument/2006/relationships/tags" Target="../tags/tag246.xml"/><Relationship Id="rId7" Type="http://schemas.openxmlformats.org/officeDocument/2006/relationships/image" Target="../media/image13.emf"/><Relationship Id="rId12" Type="http://schemas.openxmlformats.org/officeDocument/2006/relationships/diagramColors" Target="../diagrams/colors4.xml"/><Relationship Id="rId2" Type="http://schemas.openxmlformats.org/officeDocument/2006/relationships/tags" Target="../tags/tag24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11" Type="http://schemas.openxmlformats.org/officeDocument/2006/relationships/diagramQuickStyle" Target="../diagrams/quickStyle4.xml"/><Relationship Id="rId5" Type="http://schemas.openxmlformats.org/officeDocument/2006/relationships/notesSlide" Target="../notesSlides/notesSlide2.xml"/><Relationship Id="rId10" Type="http://schemas.openxmlformats.org/officeDocument/2006/relationships/diagramLayout" Target="../diagrams/layout4.xml"/><Relationship Id="rId4" Type="http://schemas.openxmlformats.org/officeDocument/2006/relationships/slideLayout" Target="../slideLayouts/slideLayout104.xml"/><Relationship Id="rId9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tags" Target="../tags/tag248.xml"/><Relationship Id="rId7" Type="http://schemas.openxmlformats.org/officeDocument/2006/relationships/chart" Target="../charts/chart17.xml"/><Relationship Id="rId2" Type="http://schemas.openxmlformats.org/officeDocument/2006/relationships/tags" Target="../tags/tag24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tags" Target="../tags/tag250.xml"/><Relationship Id="rId7" Type="http://schemas.openxmlformats.org/officeDocument/2006/relationships/chart" Target="../charts/chart19.xml"/><Relationship Id="rId2" Type="http://schemas.openxmlformats.org/officeDocument/2006/relationships/tags" Target="../tags/tag24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10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62.xml"/><Relationship Id="rId18" Type="http://schemas.openxmlformats.org/officeDocument/2006/relationships/tags" Target="../tags/tag267.xml"/><Relationship Id="rId26" Type="http://schemas.openxmlformats.org/officeDocument/2006/relationships/tags" Target="../tags/tag275.xml"/><Relationship Id="rId39" Type="http://schemas.openxmlformats.org/officeDocument/2006/relationships/tags" Target="../tags/tag288.xml"/><Relationship Id="rId21" Type="http://schemas.openxmlformats.org/officeDocument/2006/relationships/tags" Target="../tags/tag270.xml"/><Relationship Id="rId34" Type="http://schemas.openxmlformats.org/officeDocument/2006/relationships/tags" Target="../tags/tag283.xml"/><Relationship Id="rId42" Type="http://schemas.openxmlformats.org/officeDocument/2006/relationships/tags" Target="../tags/tag291.xml"/><Relationship Id="rId47" Type="http://schemas.openxmlformats.org/officeDocument/2006/relationships/tags" Target="../tags/tag296.xml"/><Relationship Id="rId50" Type="http://schemas.openxmlformats.org/officeDocument/2006/relationships/tags" Target="../tags/tag299.xml"/><Relationship Id="rId55" Type="http://schemas.openxmlformats.org/officeDocument/2006/relationships/tags" Target="../tags/tag304.xml"/><Relationship Id="rId63" Type="http://schemas.openxmlformats.org/officeDocument/2006/relationships/oleObject" Target="../embeddings/oleObject37.bin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20" Type="http://schemas.openxmlformats.org/officeDocument/2006/relationships/tags" Target="../tags/tag269.xml"/><Relationship Id="rId29" Type="http://schemas.openxmlformats.org/officeDocument/2006/relationships/tags" Target="../tags/tag278.xml"/><Relationship Id="rId41" Type="http://schemas.openxmlformats.org/officeDocument/2006/relationships/tags" Target="../tags/tag290.xml"/><Relationship Id="rId54" Type="http://schemas.openxmlformats.org/officeDocument/2006/relationships/tags" Target="../tags/tag303.xml"/><Relationship Id="rId62" Type="http://schemas.openxmlformats.org/officeDocument/2006/relationships/image" Target="../media/image29.emf"/><Relationship Id="rId1" Type="http://schemas.openxmlformats.org/officeDocument/2006/relationships/vmlDrawing" Target="../drawings/vmlDrawing24.v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24" Type="http://schemas.openxmlformats.org/officeDocument/2006/relationships/tags" Target="../tags/tag273.xml"/><Relationship Id="rId32" Type="http://schemas.openxmlformats.org/officeDocument/2006/relationships/tags" Target="../tags/tag281.xml"/><Relationship Id="rId37" Type="http://schemas.openxmlformats.org/officeDocument/2006/relationships/tags" Target="../tags/tag286.xml"/><Relationship Id="rId40" Type="http://schemas.openxmlformats.org/officeDocument/2006/relationships/tags" Target="../tags/tag289.xml"/><Relationship Id="rId45" Type="http://schemas.openxmlformats.org/officeDocument/2006/relationships/tags" Target="../tags/tag294.xml"/><Relationship Id="rId53" Type="http://schemas.openxmlformats.org/officeDocument/2006/relationships/tags" Target="../tags/tag302.xml"/><Relationship Id="rId58" Type="http://schemas.openxmlformats.org/officeDocument/2006/relationships/slideLayout" Target="../slideLayouts/slideLayout104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23" Type="http://schemas.openxmlformats.org/officeDocument/2006/relationships/tags" Target="../tags/tag272.xml"/><Relationship Id="rId28" Type="http://schemas.openxmlformats.org/officeDocument/2006/relationships/tags" Target="../tags/tag277.xml"/><Relationship Id="rId36" Type="http://schemas.openxmlformats.org/officeDocument/2006/relationships/tags" Target="../tags/tag285.xml"/><Relationship Id="rId49" Type="http://schemas.openxmlformats.org/officeDocument/2006/relationships/tags" Target="../tags/tag298.xml"/><Relationship Id="rId57" Type="http://schemas.openxmlformats.org/officeDocument/2006/relationships/tags" Target="../tags/tag306.xml"/><Relationship Id="rId61" Type="http://schemas.openxmlformats.org/officeDocument/2006/relationships/oleObject" Target="../embeddings/oleObject36.bin"/><Relationship Id="rId10" Type="http://schemas.openxmlformats.org/officeDocument/2006/relationships/tags" Target="../tags/tag259.xml"/><Relationship Id="rId19" Type="http://schemas.openxmlformats.org/officeDocument/2006/relationships/tags" Target="../tags/tag268.xml"/><Relationship Id="rId31" Type="http://schemas.openxmlformats.org/officeDocument/2006/relationships/tags" Target="../tags/tag280.xml"/><Relationship Id="rId44" Type="http://schemas.openxmlformats.org/officeDocument/2006/relationships/tags" Target="../tags/tag293.xml"/><Relationship Id="rId52" Type="http://schemas.openxmlformats.org/officeDocument/2006/relationships/tags" Target="../tags/tag301.xml"/><Relationship Id="rId60" Type="http://schemas.openxmlformats.org/officeDocument/2006/relationships/image" Target="../media/image23.emf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Relationship Id="rId22" Type="http://schemas.openxmlformats.org/officeDocument/2006/relationships/tags" Target="../tags/tag271.xml"/><Relationship Id="rId27" Type="http://schemas.openxmlformats.org/officeDocument/2006/relationships/tags" Target="../tags/tag276.xml"/><Relationship Id="rId30" Type="http://schemas.openxmlformats.org/officeDocument/2006/relationships/tags" Target="../tags/tag279.xml"/><Relationship Id="rId35" Type="http://schemas.openxmlformats.org/officeDocument/2006/relationships/tags" Target="../tags/tag284.xml"/><Relationship Id="rId43" Type="http://schemas.openxmlformats.org/officeDocument/2006/relationships/tags" Target="../tags/tag292.xml"/><Relationship Id="rId48" Type="http://schemas.openxmlformats.org/officeDocument/2006/relationships/tags" Target="../tags/tag297.xml"/><Relationship Id="rId56" Type="http://schemas.openxmlformats.org/officeDocument/2006/relationships/tags" Target="../tags/tag305.xml"/><Relationship Id="rId64" Type="http://schemas.openxmlformats.org/officeDocument/2006/relationships/image" Target="../media/image30.emf"/><Relationship Id="rId8" Type="http://schemas.openxmlformats.org/officeDocument/2006/relationships/tags" Target="../tags/tag257.xml"/><Relationship Id="rId51" Type="http://schemas.openxmlformats.org/officeDocument/2006/relationships/tags" Target="../tags/tag300.xml"/><Relationship Id="rId3" Type="http://schemas.openxmlformats.org/officeDocument/2006/relationships/tags" Target="../tags/tag252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5" Type="http://schemas.openxmlformats.org/officeDocument/2006/relationships/tags" Target="../tags/tag274.xml"/><Relationship Id="rId33" Type="http://schemas.openxmlformats.org/officeDocument/2006/relationships/tags" Target="../tags/tag282.xml"/><Relationship Id="rId38" Type="http://schemas.openxmlformats.org/officeDocument/2006/relationships/tags" Target="../tags/tag287.xml"/><Relationship Id="rId46" Type="http://schemas.openxmlformats.org/officeDocument/2006/relationships/tags" Target="../tags/tag295.xml"/><Relationship Id="rId59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308.xml"/><Relationship Id="rId7" Type="http://schemas.openxmlformats.org/officeDocument/2006/relationships/chart" Target="../charts/chart21.xml"/><Relationship Id="rId2" Type="http://schemas.openxmlformats.org/officeDocument/2006/relationships/tags" Target="../tags/tag30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8.bin"/><Relationship Id="rId4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tags" Target="../tags/tag310.xml"/><Relationship Id="rId7" Type="http://schemas.openxmlformats.org/officeDocument/2006/relationships/image" Target="../media/image13.emf"/><Relationship Id="rId12" Type="http://schemas.openxmlformats.org/officeDocument/2006/relationships/image" Target="../media/image35.png"/><Relationship Id="rId2" Type="http://schemas.openxmlformats.org/officeDocument/2006/relationships/tags" Target="../tags/tag309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4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76" Type="http://schemas.openxmlformats.org/officeDocument/2006/relationships/tags" Target="../tags/tag82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74" Type="http://schemas.openxmlformats.org/officeDocument/2006/relationships/tags" Target="../tags/tag80.xml"/><Relationship Id="rId79" Type="http://schemas.openxmlformats.org/officeDocument/2006/relationships/slideLayout" Target="../slideLayouts/slideLayout104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82" Type="http://schemas.openxmlformats.org/officeDocument/2006/relationships/oleObject" Target="../embeddings/oleObject8.bin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image" Target="../media/image13.emf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80" Type="http://schemas.openxmlformats.org/officeDocument/2006/relationships/oleObject" Target="../embeddings/oleObject7.bin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86.xml"/><Relationship Id="rId7" Type="http://schemas.openxmlformats.org/officeDocument/2006/relationships/diagramData" Target="../diagrams/data1.xml"/><Relationship Id="rId2" Type="http://schemas.openxmlformats.org/officeDocument/2006/relationships/tags" Target="../tags/tag8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9.bin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104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slideLayout" Target="../slideLayouts/slideLayout104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tags" Target="../tags/tag89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11.v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13.emf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12.bin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tags" Target="../tags/tag9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822571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27" name="think-cell Slide" r:id="rId5" imgW="465" imgH="457" progId="TCLayout.ActiveDocument.1">
                  <p:embed/>
                </p:oleObj>
              </mc:Choice>
              <mc:Fallback>
                <p:oleObj name="think-cell Slide" r:id="rId5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4800600"/>
            <a:ext cx="9144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4191000"/>
            <a:ext cx="9173029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46482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1600" b="1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-By Pharbers Technology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2017 June</a:t>
            </a:r>
          </a:p>
          <a:p>
            <a:pPr>
              <a:defRPr/>
            </a:pPr>
            <a:endParaRPr lang="zh-CN" altLang="en-US" sz="1600" kern="0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9" name="Rectangle 20"/>
          <p:cNvSpPr txBox="1">
            <a:spLocks noChangeArrowheads="1"/>
          </p:cNvSpPr>
          <p:nvPr/>
        </p:nvSpPr>
        <p:spPr>
          <a:xfrm>
            <a:off x="528415" y="4174264"/>
            <a:ext cx="8305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Customer Insight Tracking 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Kick-off meeting</a:t>
            </a:r>
            <a:endParaRPr lang="zh-CN" altLang="zh-CN" sz="1600" b="1" i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t="9593" r="12883" b="18993"/>
          <a:stretch/>
        </p:blipFill>
        <p:spPr>
          <a:xfrm>
            <a:off x="2057400" y="0"/>
            <a:ext cx="7086601" cy="419100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838200"/>
            <a:ext cx="1549400" cy="90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42281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86624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0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 sz="1400" b="1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0999" y="1831440"/>
            <a:ext cx="4175645" cy="2405390"/>
          </a:xfrm>
          <a:prstGeom prst="rect">
            <a:avLst/>
          </a:prstGeom>
          <a:solidFill>
            <a:srgbClr val="F7F7F7"/>
          </a:solidFill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083961" cy="733101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of survey physicians will be provided 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2030172" y="1524000"/>
            <a:ext cx="5818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Tracking of survey physicians and newly added number by quarter</a:t>
            </a:r>
          </a:p>
        </p:txBody>
      </p:sp>
      <p:sp>
        <p:nvSpPr>
          <p:cNvPr id="15" name="TextBox 156"/>
          <p:cNvSpPr txBox="1"/>
          <p:nvPr/>
        </p:nvSpPr>
        <p:spPr>
          <a:xfrm>
            <a:off x="3352800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7470BCF-2750-47A2-ABDB-C9D758253FBA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Overview of Survey Physicians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848492629"/>
              </p:ext>
            </p:extLst>
          </p:nvPr>
        </p:nvGraphicFramePr>
        <p:xfrm>
          <a:off x="685801" y="2325468"/>
          <a:ext cx="3657600" cy="194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矩形 11"/>
          <p:cNvSpPr/>
          <p:nvPr/>
        </p:nvSpPr>
        <p:spPr>
          <a:xfrm>
            <a:off x="1030701" y="1845677"/>
            <a:ext cx="2919390" cy="477054"/>
          </a:xfrm>
          <a:prstGeom prst="rect">
            <a:avLst/>
          </a:prstGeom>
          <a:ln w="12700">
            <a:noFill/>
            <a:prstDash val="sysDot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Scenario 1</a:t>
            </a:r>
          </a:p>
          <a:p>
            <a:pPr algn="ctr"/>
            <a:r>
              <a:rPr lang="en-US" altLang="zh-CN" sz="1100" b="1" dirty="0" smtClean="0"/>
              <a:t>Total physician number differently</a:t>
            </a:r>
            <a:endParaRPr lang="en-US" altLang="zh-CN" sz="1100" b="1" dirty="0"/>
          </a:p>
        </p:txBody>
      </p:sp>
      <p:sp>
        <p:nvSpPr>
          <p:cNvPr id="13" name="矩形 12"/>
          <p:cNvSpPr/>
          <p:nvPr/>
        </p:nvSpPr>
        <p:spPr>
          <a:xfrm>
            <a:off x="5360987" y="1752600"/>
            <a:ext cx="2944813" cy="646331"/>
          </a:xfrm>
          <a:prstGeom prst="rect">
            <a:avLst/>
          </a:prstGeom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Scenario 2</a:t>
            </a:r>
          </a:p>
          <a:p>
            <a:pPr algn="ctr"/>
            <a:r>
              <a:rPr lang="en-US" altLang="zh-CN" sz="1100" b="1" dirty="0" smtClean="0"/>
              <a:t>Score of newly added physicians was 1.0 in the previous phase</a:t>
            </a:r>
            <a:endParaRPr lang="en-US" altLang="zh-CN" sz="1100" b="1" dirty="0"/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3277335603"/>
              </p:ext>
            </p:extLst>
          </p:nvPr>
        </p:nvGraphicFramePr>
        <p:xfrm>
          <a:off x="5810486" y="2398932"/>
          <a:ext cx="2737406" cy="193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" name="下箭头 3"/>
          <p:cNvSpPr/>
          <p:nvPr/>
        </p:nvSpPr>
        <p:spPr>
          <a:xfrm>
            <a:off x="7010400" y="4335188"/>
            <a:ext cx="533400" cy="2368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7735844"/>
              </p:ext>
            </p:extLst>
          </p:nvPr>
        </p:nvGraphicFramePr>
        <p:xfrm>
          <a:off x="685800" y="4572000"/>
          <a:ext cx="3657599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3216102760"/>
              </p:ext>
            </p:extLst>
          </p:nvPr>
        </p:nvGraphicFramePr>
        <p:xfrm>
          <a:off x="5105399" y="4572000"/>
          <a:ext cx="3286863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9" name="下箭头 28"/>
          <p:cNvSpPr/>
          <p:nvPr/>
        </p:nvSpPr>
        <p:spPr>
          <a:xfrm rot="5400000">
            <a:off x="4423706" y="5329894"/>
            <a:ext cx="533400" cy="2368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90406" y="2590800"/>
            <a:ext cx="1100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Demo in Q2 report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9200" y="4371201"/>
            <a:ext cx="177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Demo in Q3 report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9600" y="4371201"/>
            <a:ext cx="177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Demo in Q4 report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1828800"/>
            <a:ext cx="4780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72175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9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 sz="1400" b="1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08396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 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survey physicians will be 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provided quarterly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56"/>
          <p:cNvSpPr txBox="1"/>
          <p:nvPr/>
        </p:nvSpPr>
        <p:spPr>
          <a:xfrm>
            <a:off x="3352800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7470BCF-2750-47A2-ABDB-C9D758253FBA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Overview of Survey Physicians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43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99"/>
          <p:cNvSpPr txBox="1"/>
          <p:nvPr/>
        </p:nvSpPr>
        <p:spPr>
          <a:xfrm>
            <a:off x="76200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Segment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872849812"/>
              </p:ext>
            </p:extLst>
          </p:nvPr>
        </p:nvGraphicFramePr>
        <p:xfrm>
          <a:off x="304800" y="1812731"/>
          <a:ext cx="3869268" cy="204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矩形 22"/>
          <p:cNvSpPr/>
          <p:nvPr/>
        </p:nvSpPr>
        <p:spPr>
          <a:xfrm>
            <a:off x="4572000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99"/>
          <p:cNvSpPr txBox="1"/>
          <p:nvPr/>
        </p:nvSpPr>
        <p:spPr>
          <a:xfrm>
            <a:off x="4572000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Hospital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2870765329"/>
              </p:ext>
            </p:extLst>
          </p:nvPr>
        </p:nvGraphicFramePr>
        <p:xfrm>
          <a:off x="4724400" y="1812731"/>
          <a:ext cx="3869268" cy="204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矩形 15"/>
          <p:cNvSpPr/>
          <p:nvPr/>
        </p:nvSpPr>
        <p:spPr>
          <a:xfrm>
            <a:off x="858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99"/>
          <p:cNvSpPr txBox="1"/>
          <p:nvPr/>
        </p:nvSpPr>
        <p:spPr>
          <a:xfrm>
            <a:off x="762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Physician level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886685392"/>
              </p:ext>
            </p:extLst>
          </p:nvPr>
        </p:nvGraphicFramePr>
        <p:xfrm>
          <a:off x="304800" y="4354668"/>
          <a:ext cx="3869268" cy="204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0" name="矩形 19"/>
          <p:cNvSpPr/>
          <p:nvPr/>
        </p:nvSpPr>
        <p:spPr>
          <a:xfrm>
            <a:off x="45689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99"/>
          <p:cNvSpPr txBox="1"/>
          <p:nvPr/>
        </p:nvSpPr>
        <p:spPr>
          <a:xfrm>
            <a:off x="45720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Department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1696058231"/>
              </p:ext>
            </p:extLst>
          </p:nvPr>
        </p:nvGraphicFramePr>
        <p:xfrm>
          <a:off x="4724400" y="4346610"/>
          <a:ext cx="3869268" cy="204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752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6711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9" name="think-cell Slide" r:id="rId41" imgW="470" imgH="469" progId="TCLayout.ActiveDocument.1">
                  <p:embed/>
                </p:oleObj>
              </mc:Choice>
              <mc:Fallback>
                <p:oleObj name="think-cell Slide" r:id="rId41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08396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 of physicians score and ratio 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their highest scores 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quarter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1928483" y="1524000"/>
            <a:ext cx="5310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Tracking of physician scores by quarter</a:t>
            </a:r>
          </a:p>
        </p:txBody>
      </p:sp>
      <p:graphicFrame>
        <p:nvGraphicFramePr>
          <p:cNvPr id="47" name="对象 4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40702630"/>
              </p:ext>
            </p:extLst>
          </p:nvPr>
        </p:nvGraphicFramePr>
        <p:xfrm>
          <a:off x="990600" y="4686300"/>
          <a:ext cx="3305001" cy="160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0" name="图表" r:id="rId43" imgW="3305001" imgH="1609767" progId="MSGraph.Chart.8">
                  <p:embed followColorScheme="full"/>
                </p:oleObj>
              </mc:Choice>
              <mc:Fallback>
                <p:oleObj name="图表" r:id="rId43" imgW="3305001" imgH="160976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90600" y="4686300"/>
                        <a:ext cx="3305001" cy="160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占位符 45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603625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BDBCB2C-331C-4ABD-AF66-DC16A5227547}" type="datetime'''''''''''''2'''',''''1''''''''''''''''7''''''0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2,170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7" name="文本占位符 36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936875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2930F71-AE10-4C39-A49C-41272247624F}" type="datetime'Q''''3''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Q3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3" name="文本占位符 4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832100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CD3F83E-204B-4EE5-A045-0E03A6F6BFFC}" type="datetime'''''''''''''''2'''''''''''''''''''''''''''''',''1''''''5''0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2,150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6" name="文本占位符 35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165350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DF4CE01C-BDA9-4D04-888E-F5B2870885F9}" type="datetime'''''''''''''''''''''''Q''''''''2''''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Q2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6" name="文本占位符 44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708400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3D5469B-A5D5-40DC-A3E1-0315D7785CCE}" type="datetime'''''''''''Q''''''''''''''4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Q4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5" name="文本占位符 34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393825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94AFCC1E-F5AC-49F8-B40D-2873B67F32D7}" type="datetime'''''''''''''''''''''''''''''''''''''Q''''''''''1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Q1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2" name="文本占位符 41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060575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56F3FB0-891E-4945-9998-A27E34C0E057}" type="datetime'''''''''''''''2,''1''''''''''0''''''''''''''''''''''''''0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2,100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1" name="文本占位符 40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289050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FFFAF61-556F-4CB9-B4EC-07825E0E6DE3}" type="datetime'''''2,''''''''''0''''''''''0''''0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2,000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7" name="文本占位符 6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932113" y="478313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6F9F3C8-5B47-4ED8-80EC-F359CAF239F0}" type="datetime'''''''''''''''''''''''6''%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20" name="文本占位符 79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389063" y="475456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8E1335F-2AAA-464E-8034-02E89B03FD88}" type="datetime'''2%''''''''''''''''''''''''''''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2%</a:t>
            </a:fld>
            <a:endParaRPr lang="zh-CN" altLang="en-US" sz="800" dirty="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36" name="文本占位符 61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60588" y="4768850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7C18D85-57DA-4FFE-A592-891E0CDE50DF}" type="datetime'''''''''''''''''''''''''''''''''''''4''''''''''''%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4%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11" name="矩形 110"/>
          <p:cNvSpPr/>
          <p:nvPr>
            <p:custDataLst>
              <p:tags r:id="rId16"/>
            </p:custDataLst>
          </p:nvPr>
        </p:nvSpPr>
        <p:spPr bwMode="auto">
          <a:xfrm>
            <a:off x="641350" y="5057775"/>
            <a:ext cx="179388" cy="133350"/>
          </a:xfrm>
          <a:prstGeom prst="rect">
            <a:avLst/>
          </a:prstGeom>
          <a:solidFill>
            <a:srgbClr val="6F8DB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>
            <p:custDataLst>
              <p:tags r:id="rId17"/>
            </p:custDataLst>
          </p:nvPr>
        </p:nvSpPr>
        <p:spPr bwMode="auto">
          <a:xfrm>
            <a:off x="641350" y="4854575"/>
            <a:ext cx="179388" cy="133350"/>
          </a:xfrm>
          <a:prstGeom prst="rect">
            <a:avLst/>
          </a:prstGeom>
          <a:solidFill>
            <a:srgbClr val="364D6E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>
            <p:custDataLst>
              <p:tags r:id="rId18"/>
            </p:custDataLst>
          </p:nvPr>
        </p:nvSpPr>
        <p:spPr bwMode="auto">
          <a:xfrm>
            <a:off x="641350" y="5260975"/>
            <a:ext cx="179388" cy="133350"/>
          </a:xfrm>
          <a:prstGeom prst="rect">
            <a:avLst/>
          </a:prstGeom>
          <a:solidFill>
            <a:srgbClr val="C3CFE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占位符 78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71538" y="48514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BF6AEE8F-B770-4559-A8F0-8CE2C1D236DA}" type="datetime'''3''''''''''''''''''''''.0'''''''''''''' 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3.0 </a:t>
            </a:fld>
            <a:endParaRPr lang="zh-CN" altLang="en-US" sz="1000">
              <a:latin typeface="Verdana"/>
              <a:cs typeface="Verdana"/>
              <a:sym typeface="Verdana"/>
            </a:endParaRPr>
          </a:p>
        </p:txBody>
      </p:sp>
      <p:sp>
        <p:nvSpPr>
          <p:cNvPr id="117" name="文本占位符 77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71538" y="52578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1787FB39-A53F-4CD0-9E8E-F6D0910FA97C}" type="datetime'''''''''''''''1''.''''''''''0'''''''''''''''' 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1.0 </a:t>
            </a:fld>
            <a:endParaRPr lang="zh-CN" altLang="en-US" sz="1000">
              <a:latin typeface="Verdana"/>
              <a:cs typeface="Verdana"/>
              <a:sym typeface="Verdana"/>
            </a:endParaRPr>
          </a:p>
        </p:txBody>
      </p:sp>
      <p:sp>
        <p:nvSpPr>
          <p:cNvPr id="59" name="文本占位符 38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71538" y="50546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6FBBA86B-FB04-4229-AD4A-0F72BDB5BE01}" type="datetime'''''''''''''''''2.''''''''0'''''''''''''''''' 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2.0 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graphicFrame>
        <p:nvGraphicFramePr>
          <p:cNvPr id="122" name="图表 121"/>
          <p:cNvGraphicFramePr/>
          <p:nvPr>
            <p:extLst>
              <p:ext uri="{D42A27DB-BD31-4B8C-83A1-F6EECF244321}">
                <p14:modId xmlns:p14="http://schemas.microsoft.com/office/powerpoint/2010/main" val="1580795222"/>
              </p:ext>
            </p:extLst>
          </p:nvPr>
        </p:nvGraphicFramePr>
        <p:xfrm>
          <a:off x="608807" y="2279085"/>
          <a:ext cx="3598068" cy="215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2BFB1A6-192A-4047-9C6D-EF336A9818A8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Overview of Survey Physicians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156"/>
          <p:cNvSpPr txBox="1"/>
          <p:nvPr/>
        </p:nvSpPr>
        <p:spPr>
          <a:xfrm>
            <a:off x="3352800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309" y="1676400"/>
            <a:ext cx="29193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Scenario 1</a:t>
            </a:r>
          </a:p>
          <a:p>
            <a:pPr algn="ctr"/>
            <a:r>
              <a:rPr lang="en-US" altLang="zh-CN" sz="1100" b="1" dirty="0" smtClean="0"/>
              <a:t>Total physician </a:t>
            </a:r>
            <a:r>
              <a:rPr lang="en-US" altLang="zh-CN" sz="1100" b="1" dirty="0"/>
              <a:t>number </a:t>
            </a:r>
            <a:r>
              <a:rPr lang="en-US" altLang="zh-CN" sz="1100" b="1" dirty="0" smtClean="0"/>
              <a:t>differently</a:t>
            </a:r>
            <a:endParaRPr lang="en-US" altLang="zh-CN" sz="1100" b="1" dirty="0"/>
          </a:p>
        </p:txBody>
      </p:sp>
      <p:sp>
        <p:nvSpPr>
          <p:cNvPr id="34" name="矩形 33"/>
          <p:cNvSpPr/>
          <p:nvPr/>
        </p:nvSpPr>
        <p:spPr>
          <a:xfrm>
            <a:off x="5427663" y="1600200"/>
            <a:ext cx="2954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Scenario 2</a:t>
            </a:r>
          </a:p>
          <a:p>
            <a:pPr algn="ctr"/>
            <a:r>
              <a:rPr lang="en-US" altLang="zh-CN" sz="1100" b="1" dirty="0" smtClean="0"/>
              <a:t>Score of newly added physicians was 1.0 in the previous phase</a:t>
            </a:r>
            <a:endParaRPr lang="en-US" altLang="zh-CN" sz="11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572000" y="19050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830840457"/>
              </p:ext>
            </p:extLst>
          </p:nvPr>
        </p:nvGraphicFramePr>
        <p:xfrm>
          <a:off x="5334000" y="4686300"/>
          <a:ext cx="3305001" cy="160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1" name="图表" r:id="rId46" imgW="3305001" imgH="1609767" progId="MSGraph.Chart.8">
                  <p:embed followColorScheme="full"/>
                </p:oleObj>
              </mc:Choice>
              <mc:Fallback>
                <p:oleObj name="图表" r:id="rId46" imgW="3305001" imgH="160976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334000" y="4686300"/>
                        <a:ext cx="3305001" cy="160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占位符 45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947025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443CD31-089B-4AF4-9BD1-1966C97A0072}" type="datetime'''''''''''''''''''''''''''''''2'''''''''''',1''7''''0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2,170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3" name="文本占位符 36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280275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B2C73996-FD96-4F69-AEE6-554BF88D5339}" type="datetime'''''''''''''''''''''Q''''''''''''''''''''''3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Q3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4" name="文本占位符 4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175500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90FC6B3-69EF-42E2-B565-7DBAAD97EDF2}" type="datetime'''''''''''''''''''''2'',''17''''''0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2,170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5" name="文本占位符 35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508750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A8E3FE8-8D6D-4D3A-AE51-AA6A06B40D18}" type="datetime'''''''''''''Q''''''''''''''''''''''2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Q2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6" name="文本占位符 44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051800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D9503BE6-DD7B-4F1B-8C21-B05E7D0BF355}" type="datetime'''''Q''''''''''''''''''''''''4''''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Q4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9" name="文本占位符 34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737225" y="6318250"/>
            <a:ext cx="193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AD0E314-6ECA-4347-93E6-2604915279F6}" type="datetime'Q''''''''''''''''''''''''''''''''''''''''''''''''''''''''''1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Q1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0" name="文本占位符 41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403975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4FBA28C-8166-401D-82DD-C120736C09A0}" type="datetime'''''''2'''',''''1''''''''''7''''''''''0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2,170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1" name="文本占位符 40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632450" y="4602163"/>
            <a:ext cx="4048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787DBD2-9A87-4532-ABBE-00F662BE94E1}" type="datetime'''''''''2'''''''''',1''7''''''''''''''0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2,170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2" name="文本占位符 6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75513" y="478313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5EADC08-1235-4C4E-B95C-876F569B9CA6}" type="datetime'''''''6%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54" name="文本占位符 79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5732463" y="475456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6C3E315-067A-40E6-A18B-5F36277941A5}" type="datetime'''''''''2''''''%''''''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2%</a:t>
            </a:fld>
            <a:endParaRPr lang="zh-CN" altLang="en-US" sz="800" dirty="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58" name="文本占位符 61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503988" y="4768850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36D4846-A578-4D09-90F9-5E814C1418E8}" type="datetime'''''''''4''''''''''''''''''''''''''''''''''''''''%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4%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60" name="矩形 59"/>
          <p:cNvSpPr/>
          <p:nvPr>
            <p:custDataLst>
              <p:tags r:id="rId34"/>
            </p:custDataLst>
          </p:nvPr>
        </p:nvSpPr>
        <p:spPr bwMode="auto">
          <a:xfrm>
            <a:off x="4945063" y="5057775"/>
            <a:ext cx="179388" cy="133350"/>
          </a:xfrm>
          <a:prstGeom prst="rect">
            <a:avLst/>
          </a:prstGeom>
          <a:solidFill>
            <a:srgbClr val="6F8DB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35"/>
            </p:custDataLst>
          </p:nvPr>
        </p:nvSpPr>
        <p:spPr bwMode="auto">
          <a:xfrm>
            <a:off x="4945063" y="4854575"/>
            <a:ext cx="179388" cy="133350"/>
          </a:xfrm>
          <a:prstGeom prst="rect">
            <a:avLst/>
          </a:prstGeom>
          <a:solidFill>
            <a:srgbClr val="364D6E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36"/>
            </p:custDataLst>
          </p:nvPr>
        </p:nvSpPr>
        <p:spPr bwMode="auto">
          <a:xfrm>
            <a:off x="4945063" y="5260975"/>
            <a:ext cx="179388" cy="133350"/>
          </a:xfrm>
          <a:prstGeom prst="rect">
            <a:avLst/>
          </a:prstGeom>
          <a:solidFill>
            <a:srgbClr val="C3CFE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78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5175250" y="48514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4A10992C-7FB9-4AF2-A3C9-C35F4F82034D}" type="datetime'''''''''''3''''''''.''0'''''' 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3.0 </a:t>
            </a:fld>
            <a:endParaRPr lang="zh-CN" altLang="en-US" sz="1000">
              <a:latin typeface="Verdana"/>
              <a:cs typeface="Verdana"/>
              <a:sym typeface="Verdana"/>
            </a:endParaRPr>
          </a:p>
        </p:txBody>
      </p:sp>
      <p:sp>
        <p:nvSpPr>
          <p:cNvPr id="69" name="文本占位符 77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175250" y="52578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9FE08F30-844F-455F-8F3D-5217C3B8A450}" type="datetime'''''''''''''''''1''''.''''''''''0'''' 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1.0 </a:t>
            </a:fld>
            <a:endParaRPr lang="zh-CN" altLang="en-US" sz="1000" dirty="0">
              <a:latin typeface="Verdana"/>
              <a:cs typeface="Verdana"/>
              <a:sym typeface="Verdana"/>
            </a:endParaRPr>
          </a:p>
        </p:txBody>
      </p:sp>
      <p:sp>
        <p:nvSpPr>
          <p:cNvPr id="70" name="文本占位符 38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175250" y="5054600"/>
            <a:ext cx="252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9637E879-6EEF-4E97-AC35-BDF41D08FFEC}" type="datetime'''''''''''''2''''''''''''''''''''''''''''.''''''''''''''0'' 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2.0 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graphicFrame>
        <p:nvGraphicFramePr>
          <p:cNvPr id="71" name="图表 70"/>
          <p:cNvGraphicFramePr/>
          <p:nvPr>
            <p:extLst>
              <p:ext uri="{D42A27DB-BD31-4B8C-83A1-F6EECF244321}">
                <p14:modId xmlns:p14="http://schemas.microsoft.com/office/powerpoint/2010/main" val="373739452"/>
              </p:ext>
            </p:extLst>
          </p:nvPr>
        </p:nvGraphicFramePr>
        <p:xfrm>
          <a:off x="4966494" y="2279650"/>
          <a:ext cx="3567906" cy="215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3400" y="1828800"/>
            <a:ext cx="4780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86945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4" name="think-cell Slide" r:id="rId62" imgW="470" imgH="469" progId="TCLayout.ActiveDocument.1">
                  <p:embed/>
                </p:oleObj>
              </mc:Choice>
              <mc:Fallback>
                <p:oleObj name="think-cell Slide" r:id="rId62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8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3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2000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58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689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08396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 of overall physicians scores according to their latest response will be 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investigated quarterly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7" name="对象 4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13531518"/>
              </p:ext>
            </p:extLst>
          </p:nvPr>
        </p:nvGraphicFramePr>
        <p:xfrm>
          <a:off x="5143500" y="4457700"/>
          <a:ext cx="3428796" cy="17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5" name="图表" r:id="rId64" imgW="3428796" imgH="1742963" progId="MSGraph.Chart.8">
                  <p:embed followColorScheme="full"/>
                </p:oleObj>
              </mc:Choice>
              <mc:Fallback>
                <p:oleObj name="图表" r:id="rId64" imgW="3428796" imgH="174296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143500" y="4457700"/>
                        <a:ext cx="3428796" cy="17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连接符 47"/>
          <p:cNvCxnSpPr/>
          <p:nvPr>
            <p:custDataLst>
              <p:tags r:id="rId5"/>
            </p:custDataLst>
          </p:nvPr>
        </p:nvCxnSpPr>
        <p:spPr bwMode="auto">
          <a:xfrm>
            <a:off x="5146675" y="45720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占位符 44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372350" y="6213475"/>
            <a:ext cx="266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1B85B54-CD6F-4DBB-BA01-1E1ACF57EF36}" type="datetime'''''''''''''''''''''内''''''''科''''''''''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50" name="文本占位符 84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475288" y="455453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B4CAD20D-3ECB-49B1-994A-1325497F24AB}" type="datetime'''''''''''''''''''''''''''''''''''''''''''5''%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5%</a:t>
            </a:fld>
            <a:endParaRPr lang="zh-CN" altLang="en-US" sz="800" dirty="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57" name="文本占位符 3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665913" y="6213475"/>
            <a:ext cx="393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58E777C-A331-4C9F-B866-ACF22D56BC94}" type="datetime'''''皮''肤''''''''''''''''''''性''''病''科'''''''''">
              <a:rPr lang="en-US" altLang="zh-CN" sz="1000">
                <a:latin typeface="微软雅黑"/>
                <a:ea typeface="微软雅黑"/>
                <a:cs typeface="Verdana"/>
                <a:sym typeface="微软雅黑"/>
              </a:rPr>
              <a:pPr/>
              <a:t>皮肤性病科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55" name="文本占位符 34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380038" y="6213475"/>
            <a:ext cx="393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7224581-15ED-48D1-8EEC-EA9F8E0E43E8}" type="datetime'''皮''''''''''肤''''''科'''''''''''''''''''''''''''''''''''''''''">
              <a:rPr lang="en-US" altLang="zh-CN" sz="1000">
                <a:latin typeface="微软雅黑"/>
                <a:ea typeface="微软雅黑"/>
                <a:cs typeface="Verdana"/>
                <a:sym typeface="微软雅黑"/>
              </a:rPr>
              <a:pPr/>
              <a:t>皮肤科</a:t>
            </a:fld>
            <a:endParaRPr lang="zh-CN" altLang="en-US" sz="1000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23" name="文本占位符 57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047038" y="4559300"/>
            <a:ext cx="203200" cy="122238"/>
          </a:xfrm>
          <a:prstGeom prst="rect">
            <a:avLst/>
          </a:prstGeom>
          <a:solidFill>
            <a:srgbClr val="D96213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A56E5EB-4110-495C-9F88-560AF22D60C0}" type="datetime'''''''''''''''''''''''''''''6''''''''''%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56" name="文本占位符 35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022975" y="6213475"/>
            <a:ext cx="393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27F0628-2306-45E5-A8A5-2828E381157E}" type="datetime'''''''性''''''''''传''''''''''''播''''''''疾''''''病''科'''">
              <a:rPr lang="en-US" altLang="zh-CN" sz="1000">
                <a:latin typeface="微软雅黑"/>
                <a:ea typeface="微软雅黑"/>
                <a:cs typeface="Verdana"/>
                <a:sym typeface="微软雅黑"/>
              </a:rPr>
              <a:pPr/>
              <a:t>性传播疾病科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46" name="文本占位符 8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118225" y="454501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AE002CA-E179-48EF-8DF3-BB307B7E7C4E}" type="datetime'''''''''''4''''''''''''''''''%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4%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53" name="文本占位符 33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791075" y="45116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buNone/>
            </a:pPr>
            <a:fld id="{75D6B5D3-A16F-4742-A0BD-F56D47CE0B0E}" type="datetime'''''''''1''''''0''''''''0''%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 marL="0" indent="0" algn="r">
                <a:lnSpc>
                  <a:spcPct val="100000"/>
                </a:lnSpc>
                <a:spcBef>
                  <a:spcPct val="0"/>
                </a:spcBef>
                <a:buNone/>
              </a:pPr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21" name="文本占位符 55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978775" y="6213475"/>
            <a:ext cx="339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64A1717-6C46-48C0-9365-B637CCEC3F5E}" type="datetime'''''''''''''''T''''''''''o''''''''''''''tal'''''''''''">
              <a:rPr lang="en-US" altLang="zh-CN" sz="1000" b="1">
                <a:latin typeface="微软雅黑"/>
                <a:ea typeface="微软雅黑"/>
                <a:cs typeface="Verdana"/>
                <a:sym typeface="微软雅黑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Total</a:t>
            </a:fld>
            <a:endParaRPr lang="zh-CN" altLang="en-US" sz="1000" b="1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12" name="矩形 111"/>
          <p:cNvSpPr/>
          <p:nvPr>
            <p:custDataLst>
              <p:tags r:id="rId15"/>
            </p:custDataLst>
          </p:nvPr>
        </p:nvSpPr>
        <p:spPr bwMode="auto">
          <a:xfrm>
            <a:off x="4851400" y="2530475"/>
            <a:ext cx="179388" cy="133350"/>
          </a:xfrm>
          <a:prstGeom prst="rect">
            <a:avLst/>
          </a:prstGeom>
          <a:solidFill>
            <a:srgbClr val="C3CFE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>
            <p:custDataLst>
              <p:tags r:id="rId16"/>
            </p:custDataLst>
          </p:nvPr>
        </p:nvSpPr>
        <p:spPr bwMode="auto">
          <a:xfrm>
            <a:off x="4851400" y="2327275"/>
            <a:ext cx="179388" cy="133350"/>
          </a:xfrm>
          <a:prstGeom prst="rect">
            <a:avLst/>
          </a:prstGeom>
          <a:solidFill>
            <a:srgbClr val="6F8DB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>
            <p:custDataLst>
              <p:tags r:id="rId17"/>
            </p:custDataLst>
          </p:nvPr>
        </p:nvSpPr>
        <p:spPr bwMode="auto">
          <a:xfrm>
            <a:off x="4851400" y="2124075"/>
            <a:ext cx="179388" cy="133350"/>
          </a:xfrm>
          <a:prstGeom prst="rect">
            <a:avLst/>
          </a:prstGeom>
          <a:solidFill>
            <a:srgbClr val="364D6E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占位符 39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081588" y="25273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737D2F5B-197D-49AF-8FDC-3D4D8BC16705}" type="datetime'1''''''''''''''''''''''''''''''.''''''''''''''0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1.0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9" name="文本占位符 38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081588" y="23241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E4CDB694-034C-40A3-80BC-6483310FE988}" type="datetime'''''''''''''''''''''''2''''''''.''''''''''''''''''''0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2.0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58" name="文本占位符 37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081588" y="21209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EB3A93A3-B405-4370-879C-F2253B5AE3DA}" type="datetime'''3''.0''''''''''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3.0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graphicFrame>
        <p:nvGraphicFramePr>
          <p:cNvPr id="30" name="对象 29"/>
          <p:cNvGraphicFramePr>
            <a:graphicFrameLocks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899499671"/>
              </p:ext>
            </p:extLst>
          </p:nvPr>
        </p:nvGraphicFramePr>
        <p:xfrm>
          <a:off x="76200" y="1943100"/>
          <a:ext cx="4486110" cy="168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6" name="图表" r:id="rId66" imgW="4486110" imgH="1685879" progId="MSGraph.Chart.8">
                  <p:embed followColorScheme="full"/>
                </p:oleObj>
              </mc:Choice>
              <mc:Fallback>
                <p:oleObj name="图表" r:id="rId66" imgW="4486110" imgH="168587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6200" y="1943100"/>
                        <a:ext cx="4486110" cy="168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占位符 83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84238" y="203041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9649829-81BD-4E43-9E81-C1E2FCC350C1}" type="datetime'''''5''%''''''''''''''''''''''''''''''''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5%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63" name="文本占位符 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3955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68E8D55-81C0-4242-90BF-297152102782}" type="datetime'''''S''e''''g''''''''.''''''''''''''''''''5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Seg.5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4" name="文本占位符 44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8621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91A5DE5-6C61-4F61-B65C-CCE39E715F3F}" type="datetime'''Se''''''''''''''''g''''''''''''''.''''''''''''4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Seg.4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7" name="文本占位符 34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2619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C420FE8-08EC-4662-9BEC-F8FAC3AAB212}" type="datetime'''''''''''''''''''''''''''''S''''''''''''''''''''eg''''.''''1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Seg.1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6" name="文本占位符 36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3287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BEAEEDA-76F6-45BF-888E-9B68DFF18482}" type="datetime'''Se''''''''''''g''.''''''''3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Seg.3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71" name="文本占位符 90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951038" y="203041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AB7D47C-430B-4B3D-852F-86A33F0EB6F8}" type="datetime'''''''''''''''''''''''''''''5''''''''''''''''''''''%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5%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70" name="文本占位符 89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417638" y="2016125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0E005B3-0D42-4999-A21D-4F511A2A336E}" type="datetime'''2''%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2%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90" name="文本占位符 27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484438" y="203993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A3D98F4-E2FD-40C4-A69E-8419688A70C7}" type="datetime'''''''''''''''''''''''''''''''''6%''''''''''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35" name="文本占位符 35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53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62F1ED8-7E21-457C-A6E3-7DDBA71EB89F}" type="datetime'''S''''''''''''eg''.''''''''2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Seg.2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8" name="文本占位符 1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000500" y="3651250"/>
            <a:ext cx="371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1581A43-4629-4E52-9E63-0E7E57358941}" type="datetime'''''''T''''''''''''''''o''''''t''''a''l'''''''">
              <a:rPr lang="en-US" altLang="zh-CN" sz="1000" b="1">
                <a:latin typeface="Verdana"/>
                <a:ea typeface="Verdana"/>
                <a:cs typeface="Verdana"/>
                <a:sym typeface="Verdana"/>
              </a:rPr>
              <a:pPr/>
              <a:t>Total</a:t>
            </a:fld>
            <a:endParaRPr lang="zh-CN" altLang="en-US" sz="1000" b="1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95" name="文本占位符 3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084638" y="2039938"/>
            <a:ext cx="203200" cy="122238"/>
          </a:xfrm>
          <a:prstGeom prst="rect">
            <a:avLst/>
          </a:prstGeom>
          <a:solidFill>
            <a:srgbClr val="D96213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978FFCC-F00C-4FC7-8F52-3A2A02BB59B7}" type="datetime'''''6%''''''''''''''''''''''''''''''''''''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93" name="文本占位符 30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551238" y="202088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71F5071-1C1C-4CC1-96F4-8CED69202474}" type="datetime'3''''''''''''''%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3%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65" name="文本占位符 5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29289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9B7274F-247C-4692-880F-F46281C87854}" type="datetime'''''S''''e''g''.''''''''''''''6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Seg.6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67" name="文本占位符 6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4623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8766471-3025-4935-A28E-030536C8E209}" type="datetime'''''''''''''''S''e''''''''''''g.''''''''''''''''''''''''7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Seg.7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76074BC8-21DB-4355-8767-1131923A6FC8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Overview of Survey Physicians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文本框 399"/>
          <p:cNvSpPr txBox="1"/>
          <p:nvPr/>
        </p:nvSpPr>
        <p:spPr>
          <a:xfrm>
            <a:off x="76200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Segment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文本框 399"/>
          <p:cNvSpPr txBox="1"/>
          <p:nvPr/>
        </p:nvSpPr>
        <p:spPr>
          <a:xfrm>
            <a:off x="4572000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Hospital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文本框 399"/>
          <p:cNvSpPr txBox="1"/>
          <p:nvPr/>
        </p:nvSpPr>
        <p:spPr>
          <a:xfrm>
            <a:off x="762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Physician level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文本框 399"/>
          <p:cNvSpPr txBox="1"/>
          <p:nvPr/>
        </p:nvSpPr>
        <p:spPr>
          <a:xfrm>
            <a:off x="45720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Department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4" name="对象 123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988150136"/>
              </p:ext>
            </p:extLst>
          </p:nvPr>
        </p:nvGraphicFramePr>
        <p:xfrm>
          <a:off x="5524500" y="1943100"/>
          <a:ext cx="2428748" cy="168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7" name="图表" r:id="rId68" imgW="2428748" imgH="1685879" progId="MSGraph.Chart.8">
                  <p:embed followColorScheme="full"/>
                </p:oleObj>
              </mc:Choice>
              <mc:Fallback>
                <p:oleObj name="图表" r:id="rId68" imgW="2428748" imgH="168587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524500" y="1943100"/>
                        <a:ext cx="2428748" cy="168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直接连接符 124"/>
          <p:cNvCxnSpPr/>
          <p:nvPr>
            <p:custDataLst>
              <p:tags r:id="rId37"/>
            </p:custDataLst>
          </p:nvPr>
        </p:nvCxnSpPr>
        <p:spPr bwMode="auto">
          <a:xfrm flipH="1">
            <a:off x="7737475" y="20574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占位符 36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296150" y="3651250"/>
            <a:ext cx="371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2C2BD3D-2A37-4E84-989C-387FD3B77488}" type="datetime'''''''''''T''''''''''''''''''''''ota''''''''''''''''l'''''''''">
              <a:rPr lang="en-US" altLang="zh-CN" sz="1000" b="1">
                <a:latin typeface="Verdana"/>
                <a:ea typeface="Verdana"/>
                <a:cs typeface="Verdana"/>
                <a:sym typeface="Verdana"/>
              </a:rPr>
              <a:pPr/>
              <a:t>Total</a:t>
            </a:fld>
            <a:endParaRPr lang="zh-CN" altLang="en-US" sz="1000" b="1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42" name="文本占位符 58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7380288" y="2039938"/>
            <a:ext cx="203200" cy="122238"/>
          </a:xfrm>
          <a:prstGeom prst="rect">
            <a:avLst/>
          </a:prstGeom>
          <a:solidFill>
            <a:srgbClr val="D96213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064E7E2-C169-4C31-8207-CBA054BD96B8}" type="datetime'''''''''''''''''''''''''6''''''''''''''''''''''''''''%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31" name="文本占位符 35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6554788" y="3651250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82F2D22-3B4D-43C3-9684-6FD89AAEE5A4}" type="datetime'''''''o''''''t''''''h''''e''''r'' ''''''''H''''''o''''''sp.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other Hosp.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28" name="文本占位符 33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7991475" y="19970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FBCE35FE-AC89-472E-BE58-7E717F807CBD}" type="datetime'''''''''''1''''''''''''''00''''''''%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35" name="文本占位符 8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642100" y="2025650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CFBC387-8CB8-4D4E-866F-B6B1153E0532}" type="datetime'''''''''''''''''''''''4''''''''''''''''''''''%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4%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32" name="文本占位符 34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5738813" y="3651250"/>
            <a:ext cx="53498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8859E6A-88FF-4BA1-A742-FB33594F8543}" type="datetime'''''T''op'''''''''''' 1''''''0''0'' ''H''o''s''p''''''''.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Top 100 Hosp.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graphicFrame>
        <p:nvGraphicFramePr>
          <p:cNvPr id="144" name="对象 143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001244004"/>
              </p:ext>
            </p:extLst>
          </p:nvPr>
        </p:nvGraphicFramePr>
        <p:xfrm>
          <a:off x="419100" y="4457700"/>
          <a:ext cx="3419532" cy="17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8" name="图表" r:id="rId70" imgW="3419532" imgH="1742963" progId="MSGraph.Chart.8">
                  <p:embed followColorScheme="full"/>
                </p:oleObj>
              </mc:Choice>
              <mc:Fallback>
                <p:oleObj name="图表" r:id="rId70" imgW="3419532" imgH="174296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19100" y="4457700"/>
                        <a:ext cx="3419532" cy="17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接连接符 144"/>
          <p:cNvCxnSpPr/>
          <p:nvPr>
            <p:custDataLst>
              <p:tags r:id="rId45"/>
            </p:custDataLst>
          </p:nvPr>
        </p:nvCxnSpPr>
        <p:spPr bwMode="auto">
          <a:xfrm>
            <a:off x="422275" y="45720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占位符 57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3322638" y="4559300"/>
            <a:ext cx="203200" cy="122238"/>
          </a:xfrm>
          <a:prstGeom prst="rect">
            <a:avLst/>
          </a:prstGeom>
          <a:solidFill>
            <a:srgbClr val="D96213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54D673B-6372-4B25-90B9-4ADB613A0BD9}" type="datetime'''''''''''''6''''''''''''''''''''''''''''''%''''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6%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54" name="文本占位符 55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3254375" y="6213475"/>
            <a:ext cx="339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927A3CC-19AC-40B9-A743-72605D2AC36B}" type="datetime'''''''''''''''''T''o''t''''''''''a''''''''l'''''''''''''">
              <a:rPr lang="en-US" altLang="zh-CN" sz="1000" b="1">
                <a:latin typeface="微软雅黑"/>
                <a:cs typeface="Verdana"/>
                <a:sym typeface="微软雅黑"/>
              </a:rPr>
              <a:pPr/>
              <a:t>Total</a:t>
            </a:fld>
            <a:endParaRPr lang="zh-CN" altLang="en-US" sz="1000" b="1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53" name="文本占位符 33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66675" y="45116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buNone/>
            </a:pPr>
            <a:fld id="{4B660C69-B0D4-49A7-B23F-30F81D74E567}" type="datetime'''''''''''''''''''''1''''0''0''''''''''%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48" name="文本占位符 36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1916113" y="6213475"/>
            <a:ext cx="4445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F91B1EF-5411-4EE4-8E54-C9CB0D0561CA}" type="datetime'''''''L''''''''''ev''''''''''''e''''''''l'''''''''''''''' ''C'">
              <a:rPr lang="en-US" altLang="zh-CN" sz="1000">
                <a:latin typeface="微软雅黑"/>
                <a:cs typeface="Verdana"/>
                <a:sym typeface="微软雅黑"/>
              </a:rPr>
              <a:pPr/>
              <a:t>Level C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46" name="文本占位符 44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2554288" y="6213475"/>
            <a:ext cx="454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A755306-EAEB-4CE7-B6FF-73F4A66E6D5F}" type="datetime'Le''''v''''''el'' ''''''''''''''''''''''''''''U'">
              <a:rPr lang="en-US" altLang="zh-CN" sz="1000">
                <a:latin typeface="微软雅黑"/>
                <a:cs typeface="Verdana"/>
                <a:sym typeface="微软雅黑"/>
              </a:rPr>
              <a:pPr/>
              <a:t>Level U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51" name="文本占位符 35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1276350" y="6213475"/>
            <a:ext cx="4381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BC85697-9FCE-476C-9CA5-F2BAA2297FBA}" type="datetime'Leve''''''''l'''''''''''''''''' ''''B''''''''''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Level B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52" name="文本占位符 82"/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1393825" y="4545013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84FC50D-FAE7-4808-8592-260948FDD417}" type="datetime'''''''4''''''''''''%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4%</a:t>
            </a:fld>
            <a:endParaRPr lang="zh-CN" altLang="en-US" sz="80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49" name="文本占位符 34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628650" y="6213475"/>
            <a:ext cx="447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9554866-8BCE-4F6A-8EB4-0E5BCC6C9427}" type="datetime'L''''''e''''''''''v''''e''l'''''''''''''' ''''''''''A'''''''">
              <a:rPr lang="en-US" altLang="zh-CN" sz="1000">
                <a:latin typeface="微软雅黑"/>
                <a:cs typeface="Verdana"/>
                <a:sym typeface="微软雅黑"/>
              </a:rPr>
              <a:pPr/>
              <a:t>Level A</a:t>
            </a:fld>
            <a:endParaRPr lang="zh-CN" altLang="en-US" sz="1000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47" name="文本占位符 84"/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50888" y="4554538"/>
            <a:ext cx="203200" cy="122238"/>
          </a:xfrm>
          <a:prstGeom prst="rect">
            <a:avLst/>
          </a:prstGeom>
          <a:solidFill>
            <a:srgbClr val="364D6E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D552C895-A1BD-43D8-9C26-8AD29C8CE8C8}" type="datetime'''''''''''''5''''''''''''''''''''''''''''%'''''''">
              <a:rPr lang="en-US" altLang="zh-CN" sz="80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pPr/>
              <a:t>5%</a:t>
            </a:fld>
            <a:endParaRPr lang="zh-CN" altLang="en-US" sz="800" dirty="0">
              <a:solidFill>
                <a:schemeClr val="bg1"/>
              </a:solidFill>
              <a:latin typeface="Verdana"/>
              <a:cs typeface="Verdana"/>
              <a:sym typeface="Verdana"/>
            </a:endParaRPr>
          </a:p>
        </p:txBody>
      </p:sp>
      <p:sp>
        <p:nvSpPr>
          <p:cNvPr id="155" name="矩形 154"/>
          <p:cNvSpPr/>
          <p:nvPr>
            <p:custDataLst>
              <p:tags r:id="rId55"/>
            </p:custDataLst>
          </p:nvPr>
        </p:nvSpPr>
        <p:spPr bwMode="auto">
          <a:xfrm>
            <a:off x="3792538" y="5032375"/>
            <a:ext cx="179388" cy="133350"/>
          </a:xfrm>
          <a:prstGeom prst="rect">
            <a:avLst/>
          </a:prstGeom>
          <a:solidFill>
            <a:srgbClr val="C3CFE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>
            <p:custDataLst>
              <p:tags r:id="rId56"/>
            </p:custDataLst>
          </p:nvPr>
        </p:nvSpPr>
        <p:spPr bwMode="auto">
          <a:xfrm>
            <a:off x="3792538" y="4625975"/>
            <a:ext cx="179388" cy="133350"/>
          </a:xfrm>
          <a:prstGeom prst="rect">
            <a:avLst/>
          </a:prstGeom>
          <a:solidFill>
            <a:srgbClr val="364D6E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>
            <p:custDataLst>
              <p:tags r:id="rId57"/>
            </p:custDataLst>
          </p:nvPr>
        </p:nvSpPr>
        <p:spPr bwMode="auto">
          <a:xfrm>
            <a:off x="3792538" y="4829175"/>
            <a:ext cx="179388" cy="133350"/>
          </a:xfrm>
          <a:prstGeom prst="rect">
            <a:avLst/>
          </a:prstGeom>
          <a:solidFill>
            <a:srgbClr val="6F8DB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占位符 37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4022725" y="46228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91B86D7E-5665-496F-9EFE-06B9955674C9}" type="datetime'''''''''3''''''''''''''''''''''''.''0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3.0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59" name="文本占位符 38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4022725" y="48260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E68078C1-FDD7-4B65-BEB5-0882F8AD93B7}" type="datetime'''''''''2''''''''''.''''''''''''0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2.0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58" name="文本占位符 39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4022725" y="5029200"/>
            <a:ext cx="207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2B1C9F96-3B1C-4104-97CE-82F622E10BCD}" type="datetime'''1.''''''''''''''''''''''''''''''0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1.0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62" name="TextBox 156"/>
          <p:cNvSpPr txBox="1"/>
          <p:nvPr/>
        </p:nvSpPr>
        <p:spPr>
          <a:xfrm>
            <a:off x="3352800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69164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7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Attitude to </a:t>
            </a:r>
            <a:r>
              <a:rPr lang="en-US" altLang="zh-CN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promotional activities for all 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physicians (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questionnaire Q15 &amp;Q16)</a:t>
            </a:r>
            <a:endParaRPr lang="zh-CN" altLang="en-US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文本框 399"/>
          <p:cNvSpPr txBox="1"/>
          <p:nvPr/>
        </p:nvSpPr>
        <p:spPr>
          <a:xfrm>
            <a:off x="838200" y="1600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 Advantages accepted by physician with different scores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文本框 399"/>
          <p:cNvSpPr txBox="1"/>
          <p:nvPr/>
        </p:nvSpPr>
        <p:spPr>
          <a:xfrm>
            <a:off x="4953000" y="1600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 promotions accepted by physician with different scores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97" name="图表 396"/>
          <p:cNvGraphicFramePr/>
          <p:nvPr>
            <p:extLst>
              <p:ext uri="{D42A27DB-BD31-4B8C-83A1-F6EECF244321}">
                <p14:modId xmlns:p14="http://schemas.microsoft.com/office/powerpoint/2010/main" val="2777656010"/>
              </p:ext>
            </p:extLst>
          </p:nvPr>
        </p:nvGraphicFramePr>
        <p:xfrm>
          <a:off x="495300" y="2209800"/>
          <a:ext cx="4038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98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99" name="图表 398"/>
          <p:cNvGraphicFramePr/>
          <p:nvPr>
            <p:extLst>
              <p:ext uri="{D42A27DB-BD31-4B8C-83A1-F6EECF244321}">
                <p14:modId xmlns:p14="http://schemas.microsoft.com/office/powerpoint/2010/main" val="2390896114"/>
              </p:ext>
            </p:extLst>
          </p:nvPr>
        </p:nvGraphicFramePr>
        <p:xfrm>
          <a:off x="4662276" y="2209800"/>
          <a:ext cx="4128876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401" name="直接连接符 40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6074BC8-21DB-4355-8767-1131923A6FC8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Overview of Survey Physicians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18180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7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681726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Perception progression in overall physician or a certain field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489049A2-1A99-45D9-B6D1-A86266499DE4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Physician Perception Progression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2164487679"/>
              </p:ext>
            </p:extLst>
          </p:nvPr>
        </p:nvGraphicFramePr>
        <p:xfrm>
          <a:off x="762000" y="2438400"/>
          <a:ext cx="3581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3" name="文本框 399"/>
          <p:cNvSpPr txBox="1"/>
          <p:nvPr/>
        </p:nvSpPr>
        <p:spPr>
          <a:xfrm>
            <a:off x="914401" y="1719590"/>
            <a:ext cx="3047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Tracking of perception progression in overall physician 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文本框 399"/>
          <p:cNvSpPr txBox="1"/>
          <p:nvPr/>
        </p:nvSpPr>
        <p:spPr>
          <a:xfrm>
            <a:off x="4953000" y="1719590"/>
            <a:ext cx="3581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Perception progression in top 100 hosp./ </a:t>
            </a:r>
            <a:r>
              <a:rPr lang="en-US" altLang="zh-CN" sz="1100" b="1" u="sng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seg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#/ Physician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level/ department x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6" name="图表 65"/>
          <p:cNvGraphicFramePr/>
          <p:nvPr>
            <p:extLst>
              <p:ext uri="{D42A27DB-BD31-4B8C-83A1-F6EECF244321}">
                <p14:modId xmlns:p14="http://schemas.microsoft.com/office/powerpoint/2010/main" val="4291117094"/>
              </p:ext>
            </p:extLst>
          </p:nvPr>
        </p:nvGraphicFramePr>
        <p:xfrm>
          <a:off x="5007590" y="2438400"/>
          <a:ext cx="3581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566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794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1" name="think-cell Slide" r:id="rId50" imgW="470" imgH="469" progId="TCLayout.ActiveDocument.1">
                  <p:embed/>
                </p:oleObj>
              </mc:Choice>
              <mc:Fallback>
                <p:oleObj name="think-cell Slide" r:id="rId50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681726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The change distribution for physician with scores progression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489049A2-1A99-45D9-B6D1-A86266499DE4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Physician Perception Progression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843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72000" y="1504721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58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568943" y="4038600"/>
            <a:ext cx="4419600" cy="2457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8817707"/>
              </p:ext>
            </p:extLst>
          </p:nvPr>
        </p:nvGraphicFramePr>
        <p:xfrm>
          <a:off x="5143500" y="4457700"/>
          <a:ext cx="3428796" cy="17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2" name="图表" r:id="rId52" imgW="3428796" imgH="1742963" progId="MSGraph.Chart.8">
                  <p:embed followColorScheme="full"/>
                </p:oleObj>
              </mc:Choice>
              <mc:Fallback>
                <p:oleObj name="图表" r:id="rId52" imgW="3428796" imgH="174296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143500" y="4457700"/>
                        <a:ext cx="3428796" cy="17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/>
          <p:cNvCxnSpPr/>
          <p:nvPr>
            <p:custDataLst>
              <p:tags r:id="rId5"/>
            </p:custDataLst>
          </p:nvPr>
        </p:nvCxnSpPr>
        <p:spPr bwMode="auto">
          <a:xfrm>
            <a:off x="5146675" y="45720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55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978775" y="6213475"/>
            <a:ext cx="339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4BF3D89-2DED-44B8-BB8C-0A94D2D51ED5}" type="datetime'''''''T''o''''''''''t''a''''''''''''''''''''''''''''''''l'''">
              <a:rPr lang="en-US" altLang="zh-CN" sz="1000" b="1">
                <a:latin typeface="微软雅黑"/>
                <a:cs typeface="Verdana"/>
                <a:sym typeface="微软雅黑"/>
              </a:rPr>
              <a:pPr/>
              <a:t>Total</a:t>
            </a:fld>
            <a:endParaRPr lang="zh-CN" altLang="en-US" sz="1000" b="1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67" name="文本占位符 4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372350" y="6213475"/>
            <a:ext cx="266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B310085-9ADE-4952-9E7A-8F955FC565CE}" type="datetime'内科''''''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84" name="文本占位符 33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791075" y="45116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buNone/>
            </a:pPr>
            <a:fld id="{336BA0C6-59C8-4F30-8454-E6B95E35CC64}" type="datetime'10''0''%''''''''''''''''''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82" name="文本占位符 3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022975" y="6213475"/>
            <a:ext cx="393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AB3DAB1-0DD5-41C4-A9DA-F00D152F5476}" type="datetime'''''''''性''''传''''''''''播''''''''疾''病''科''''''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性传播疾病科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79" name="文本占位符 36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665913" y="6213475"/>
            <a:ext cx="393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5E6F785-FBA5-40DE-B783-975818C500F1}" type="datetime'''''皮''''''''''''''''''''''''肤''''''''性''''''''''''''''病科'''">
              <a:rPr lang="en-US" altLang="zh-CN" sz="1000">
                <a:latin typeface="微软雅黑"/>
                <a:cs typeface="Verdana"/>
                <a:sym typeface="微软雅黑"/>
              </a:rPr>
              <a:pPr/>
              <a:t>皮肤性病科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43" name="文本占位符 71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404100" y="4549775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9011735-AA0D-4D36-B16E-4713EE2A49CB}" type="datetime'''''5''''%''''''''''''''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5%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80" name="文本占位符 34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380038" y="6213475"/>
            <a:ext cx="393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243FB9A-842C-421E-AE14-E35EB92DF806}" type="datetime'皮''''''''''''肤''''''''''''''''''''''''科''''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皮肤科</a:t>
            </a:fld>
            <a:endParaRPr lang="zh-CN" altLang="en-US" sz="1000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graphicFrame>
        <p:nvGraphicFramePr>
          <p:cNvPr id="92" name="对象 91"/>
          <p:cNvGraphicFramePr>
            <a:graphicFrameLocks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33263542"/>
              </p:ext>
            </p:extLst>
          </p:nvPr>
        </p:nvGraphicFramePr>
        <p:xfrm>
          <a:off x="76200" y="1943100"/>
          <a:ext cx="4486110" cy="168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3" name="图表" r:id="rId54" imgW="4486110" imgH="1685879" progId="MSGraph.Chart.8">
                  <p:embed followColorScheme="full"/>
                </p:oleObj>
              </mc:Choice>
              <mc:Fallback>
                <p:oleObj name="图表" r:id="rId54" imgW="4486110" imgH="168587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6200" y="1943100"/>
                        <a:ext cx="4486110" cy="168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占位符 1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00500" y="3651250"/>
            <a:ext cx="371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8BC42D4-ABBD-49CC-80E9-634F6CB6F7C2}" type="datetime'T''''''''''''''''''''o''''''t''a''l'''''">
              <a:rPr lang="en-US" altLang="zh-CN" sz="1000" b="1">
                <a:latin typeface="Verdana"/>
                <a:ea typeface="Verdana"/>
                <a:cs typeface="Verdana"/>
                <a:sym typeface="Verdana"/>
              </a:rPr>
              <a:pPr/>
              <a:t>Total</a:t>
            </a:fld>
            <a:endParaRPr lang="zh-CN" altLang="en-US" sz="1000" b="1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05" name="文本占位符 5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9289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24883B2-1A02-4F42-BD8D-2C9AE7FF3442}" type="datetime'''''''''''S''e''''''''''''g''''.''''''''''''6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Seg.6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06" name="文本占位符 6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623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EE0A1E6-89AD-44A3-A3AF-98308D0947F0}" type="datetime'''''''''''''''''''''S''e''''''''''''''''g''''''''''.''''7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Seg.7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96" name="文本占位符 34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619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2DCAB31-E3EC-40AD-B125-5E15AF71F07F}" type="datetime'''''''S''''''''''''''''''''''eg''''''''''''''''''''.''1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Seg.1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94" name="文本占位符 4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3955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0BB13B5-62B5-423F-A980-D4AFC96ED423}" type="datetime'''''''S''e''g''''''''''''''''''.''''''''''''''''''''''5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Seg.5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95" name="文本占位符 44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8621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0EB6636-F64A-4534-A47F-1B70D0793A3A}" type="datetime'''Se''''''g''''''''''''.''''''''''''''4''''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Seg.4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36" name="文本占位符 64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484438" y="2039938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4FAE88A-C728-4D51-A4C1-75ACE3664E8F}" type="datetime'''''''''''''''''''''''''''''''6''''''''''''''''''%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6%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98" name="文本占位符 90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951038" y="2030413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547E983-CEB2-490C-93CA-F53835524E76}" type="datetime'''''''''''''5''%''''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5%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99" name="文本占位符 89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417638" y="2035175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D1B4456-C494-4B79-86A7-756754B0F588}" type="datetime'''''''''''''''''''5''''''''''''%''''''''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5%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97" name="文本占位符 36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3287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CC28A34-8946-4EBD-8F2E-15C2F3BDCEAE}" type="datetime'''''S''''''''''''e''''''''''''''''g''''.3''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Seg.3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01" name="文本占位符 35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95338" y="365125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F002D13-4FC3-43E8-910F-AF443ACDFAC4}" type="datetime'S''''''''''''''''''''''''''e''''g''.2''''''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Seg.2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07" name="文本框 399"/>
          <p:cNvSpPr txBox="1"/>
          <p:nvPr/>
        </p:nvSpPr>
        <p:spPr>
          <a:xfrm>
            <a:off x="297585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Segment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文本框 399"/>
          <p:cNvSpPr txBox="1"/>
          <p:nvPr/>
        </p:nvSpPr>
        <p:spPr>
          <a:xfrm>
            <a:off x="4572000" y="1551121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Hospital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文本框 399"/>
          <p:cNvSpPr txBox="1"/>
          <p:nvPr/>
        </p:nvSpPr>
        <p:spPr>
          <a:xfrm>
            <a:off x="762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Physician level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文本框 399"/>
          <p:cNvSpPr txBox="1"/>
          <p:nvPr/>
        </p:nvSpPr>
        <p:spPr>
          <a:xfrm>
            <a:off x="4572000" y="4085000"/>
            <a:ext cx="381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Department distribution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1" name="对象 110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748484782"/>
              </p:ext>
            </p:extLst>
          </p:nvPr>
        </p:nvGraphicFramePr>
        <p:xfrm>
          <a:off x="5524500" y="1943100"/>
          <a:ext cx="2428748" cy="168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4" name="图表" r:id="rId56" imgW="2428748" imgH="1685879" progId="MSGraph.Chart.8">
                  <p:embed followColorScheme="full"/>
                </p:oleObj>
              </mc:Choice>
              <mc:Fallback>
                <p:oleObj name="图表" r:id="rId56" imgW="2428748" imgH="168587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524500" y="1943100"/>
                        <a:ext cx="2428748" cy="168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" name="直接连接符 111"/>
          <p:cNvCxnSpPr/>
          <p:nvPr>
            <p:custDataLst>
              <p:tags r:id="rId26"/>
            </p:custDataLst>
          </p:nvPr>
        </p:nvCxnSpPr>
        <p:spPr bwMode="auto">
          <a:xfrm flipH="1">
            <a:off x="7737475" y="20574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占位符 8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642100" y="2035175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43C9675-B1A4-4D5D-A956-6B4631140BFA}" type="datetime'''''5''''''%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5%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113" name="文本占位符 36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296150" y="3651250"/>
            <a:ext cx="371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BF450018-47BF-4A24-B1CD-F63E8E77A337}" type="datetime'''T''''''o''''''''''''''''ta''''''''''''''''l'''''''''''''''''">
              <a:rPr lang="en-US" altLang="zh-CN" sz="1000" b="1">
                <a:latin typeface="Verdana"/>
                <a:ea typeface="Verdana"/>
                <a:cs typeface="Verdana"/>
                <a:sym typeface="Verdana"/>
              </a:rPr>
              <a:pPr/>
              <a:t>Total</a:t>
            </a:fld>
            <a:endParaRPr lang="zh-CN" altLang="en-US" sz="1000" b="1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15" name="文本占位符 35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6554788" y="3651250"/>
            <a:ext cx="377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BD98032-3386-455A-B34C-5B3258263658}" type="datetime'''''''o''''''''''''the''''''''r'''' H''''''''''os''p''.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other Hosp.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18" name="文本占位符 34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738813" y="3651250"/>
            <a:ext cx="53498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6562258-A6F9-4676-BDF9-5EBF11532BE1}" type="datetime'''T''''''''o''''''''''p'''''''' 100 ''''''''H''''''o''s''p.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Top 100 Hosp.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16" name="文本占位符 33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991475" y="19970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41E3E888-821C-42EB-BEBB-1A2324395F60}" type="datetime'''''''''''''''''''''''''''''''''''10''''''0''%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graphicFrame>
        <p:nvGraphicFramePr>
          <p:cNvPr id="119" name="对象 118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493879870"/>
              </p:ext>
            </p:extLst>
          </p:nvPr>
        </p:nvGraphicFramePr>
        <p:xfrm>
          <a:off x="419100" y="4457700"/>
          <a:ext cx="3419532" cy="17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5" name="图表" r:id="rId58" imgW="3419532" imgH="1742963" progId="MSGraph.Chart.8">
                  <p:embed followColorScheme="full"/>
                </p:oleObj>
              </mc:Choice>
              <mc:Fallback>
                <p:oleObj name="图表" r:id="rId58" imgW="3419532" imgH="174296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19100" y="4457700"/>
                        <a:ext cx="3419532" cy="17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接连接符 119"/>
          <p:cNvCxnSpPr/>
          <p:nvPr>
            <p:custDataLst>
              <p:tags r:id="rId33"/>
            </p:custDataLst>
          </p:nvPr>
        </p:nvCxnSpPr>
        <p:spPr bwMode="auto">
          <a:xfrm>
            <a:off x="422275" y="4572000"/>
            <a:ext cx="2032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35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276350" y="6213475"/>
            <a:ext cx="4381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76D360B-AAAD-43C0-91EE-D59FB7706D76}" type="datetime'''''''L''''''ev''''''''''e''''l'''''''''''''''''''''''' B'">
              <a:rPr lang="en-US" altLang="zh-CN" sz="1000">
                <a:latin typeface="微软雅黑"/>
                <a:cs typeface="Verdana"/>
                <a:sym typeface="微软雅黑"/>
              </a:rPr>
              <a:pPr/>
              <a:t>Level B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28" name="文本占位符 34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628650" y="6213475"/>
            <a:ext cx="447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EC4B5B8-FAFB-4842-9574-3C6C00FA1017}" type="datetime'L''''''''''''''e''''''''''''v''''e''l'' ''''''''''''''''''A'">
              <a:rPr lang="en-US" altLang="zh-CN" sz="1000">
                <a:latin typeface="微软雅黑"/>
                <a:cs typeface="Verdana"/>
                <a:sym typeface="微软雅黑"/>
              </a:rPr>
              <a:pPr/>
              <a:t>Level A</a:t>
            </a:fld>
            <a:endParaRPr lang="zh-CN" altLang="en-US" sz="1000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25" name="文本占位符 44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2554288" y="6213475"/>
            <a:ext cx="454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D30CF4C-33E2-49C6-82E2-6EF5CF219BC9}" type="datetime'''''''''''''''L''e''''''''''''v''''''''e''l ''''U'''''''">
              <a:rPr lang="en-US" altLang="zh-CN" sz="1000">
                <a:latin typeface="微软雅黑"/>
                <a:cs typeface="Verdana"/>
                <a:sym typeface="微软雅黑"/>
              </a:rPr>
              <a:pPr/>
              <a:t>Level U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23" name="文本占位符 33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6675" y="4511675"/>
            <a:ext cx="3048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buNone/>
            </a:pPr>
            <a:fld id="{89996D95-7762-48DF-95A7-D84043F546E9}" type="datetime'''''''''''1''''''''''00''''''%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/>
              <a:t>100%</a:t>
            </a:fld>
            <a:endParaRPr lang="zh-CN" altLang="en-US" sz="8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22" name="文本占位符 55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254375" y="6213475"/>
            <a:ext cx="339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BF3D57F-E380-444E-8120-C5935570330A}" type="datetime'''''''T''''''''''''o''''''''''ta''''l'''''''''''''''''''">
              <a:rPr lang="en-US" altLang="zh-CN" sz="1000" b="1">
                <a:latin typeface="微软雅黑"/>
                <a:cs typeface="Verdana"/>
                <a:sym typeface="微软雅黑"/>
              </a:rPr>
              <a:pPr/>
              <a:t>Total</a:t>
            </a:fld>
            <a:endParaRPr lang="zh-CN" altLang="en-US" sz="1000" b="1" dirty="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41" name="文本占位符 69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2679700" y="4549775"/>
            <a:ext cx="203200" cy="122238"/>
          </a:xfrm>
          <a:prstGeom prst="rect">
            <a:avLst/>
          </a:prstGeom>
          <a:solidFill>
            <a:srgbClr val="7CAF89"/>
          </a:solidFill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5EB7448-1A5B-4CC7-83AD-407F44F6CCAF}" type="datetime'''''''''''''''''5%'''''''''''''''''''''">
              <a:rPr lang="en-US" altLang="zh-CN" sz="800">
                <a:latin typeface="Verdana"/>
                <a:ea typeface="Verdana"/>
                <a:cs typeface="Verdana"/>
                <a:sym typeface="Verdana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5%</a:t>
            </a:fld>
            <a:endParaRPr lang="zh-CN" altLang="en-US" sz="800">
              <a:latin typeface="Verdana"/>
              <a:cs typeface="Verdana"/>
              <a:sym typeface="Verdana"/>
            </a:endParaRPr>
          </a:p>
        </p:txBody>
      </p:sp>
      <p:sp>
        <p:nvSpPr>
          <p:cNvPr id="124" name="文本占位符 36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916113" y="6213475"/>
            <a:ext cx="4445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1908629-ECC1-4216-B73E-D17655858927}" type="datetime'L''''e''''ve''''l'''' ''''''''''C'''''''''''''''">
              <a:rPr lang="en-US" altLang="zh-CN" sz="1000">
                <a:latin typeface="微软雅黑"/>
                <a:cs typeface="Verdana"/>
                <a:sym typeface="微软雅黑"/>
              </a:rPr>
              <a:pPr/>
              <a:t>Level C</a:t>
            </a:fld>
            <a:endParaRPr lang="zh-CN" altLang="en-US" sz="1000">
              <a:latin typeface="微软雅黑"/>
              <a:ea typeface="微软雅黑"/>
              <a:cs typeface="Verdana"/>
              <a:sym typeface="微软雅黑"/>
            </a:endParaRPr>
          </a:p>
        </p:txBody>
      </p:sp>
      <p:sp>
        <p:nvSpPr>
          <p:cNvPr id="132" name="矩形 131"/>
          <p:cNvSpPr/>
          <p:nvPr>
            <p:custDataLst>
              <p:tags r:id="rId41"/>
            </p:custDataLst>
          </p:nvPr>
        </p:nvSpPr>
        <p:spPr bwMode="auto">
          <a:xfrm>
            <a:off x="3792538" y="5133975"/>
            <a:ext cx="179388" cy="133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>
            <p:custDataLst>
              <p:tags r:id="rId42"/>
            </p:custDataLst>
          </p:nvPr>
        </p:nvSpPr>
        <p:spPr bwMode="auto">
          <a:xfrm>
            <a:off x="3792538" y="4625975"/>
            <a:ext cx="179388" cy="133350"/>
          </a:xfrm>
          <a:prstGeom prst="rect">
            <a:avLst/>
          </a:prstGeom>
          <a:solidFill>
            <a:srgbClr val="7CAF8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占位符 37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4022725" y="4622800"/>
            <a:ext cx="7477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0F507D90-7B17-4795-93CF-E4DD8DF1DA1F}" type="datetime'P''h''y''''''''''s''ician&#10;''wi''t''h&#10;prog''re''''ssio''n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Physician
with
progression</a:t>
            </a:fld>
            <a:endParaRPr lang="zh-CN" altLang="en-US" sz="1000" dirty="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34" name="文本占位符 38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4022725" y="513080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8E914019-4329-4DB4-9FC5-2793FEA685DE}" type="datetime'''''''''''No'''' ''c''''''ha''''''n''g''e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No change</a:t>
            </a:fld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12" name="矩形 11"/>
          <p:cNvSpPr/>
          <p:nvPr>
            <p:custDataLst>
              <p:tags r:id="rId45"/>
            </p:custDataLst>
          </p:nvPr>
        </p:nvSpPr>
        <p:spPr bwMode="auto">
          <a:xfrm>
            <a:off x="4645025" y="2111375"/>
            <a:ext cx="179388" cy="133350"/>
          </a:xfrm>
          <a:prstGeom prst="rect">
            <a:avLst/>
          </a:prstGeom>
          <a:solidFill>
            <a:srgbClr val="7CAF8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6"/>
            </p:custDataLst>
          </p:nvPr>
        </p:nvSpPr>
        <p:spPr bwMode="auto">
          <a:xfrm>
            <a:off x="4645025" y="2619375"/>
            <a:ext cx="179388" cy="133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占位符 67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875213" y="261620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FDF2BD40-2D4B-45C9-95A6-42CDCF9A2678}" type="datetime'''''''''''No ''c''''ha''ng''''''''''e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No change</a:t>
            </a:fld>
            <a:endParaRPr lang="zh-CN" altLang="en-US" sz="1000" dirty="0">
              <a:latin typeface="Verdana"/>
              <a:cs typeface="Verdana"/>
              <a:sym typeface="Verdana"/>
            </a:endParaRPr>
          </a:p>
        </p:txBody>
      </p:sp>
      <p:sp>
        <p:nvSpPr>
          <p:cNvPr id="140" name="文本占位符 68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875213" y="2108200"/>
            <a:ext cx="7477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FB3C6AB6-5A78-4928-88F9-8AAAF54BA1B7}" type="datetime'''Ph''''ysician&#10;''w''''''ith&#10;''''''''pr''''''ogres''''''sion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Physician
with
progression</a:t>
            </a:fld>
            <a:endParaRPr lang="zh-CN" altLang="en-US" sz="1000" dirty="0">
              <a:latin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68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7447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2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Attitude to </a:t>
            </a:r>
            <a:r>
              <a:rPr lang="en-US" altLang="zh-CN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promotional activities for physicians 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altLang="zh-CN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progression (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questionnaire Q15 &amp;Q16)</a:t>
            </a:r>
            <a:endParaRPr lang="en-US" altLang="zh-CN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文本框 399"/>
          <p:cNvSpPr txBox="1"/>
          <p:nvPr/>
        </p:nvSpPr>
        <p:spPr>
          <a:xfrm>
            <a:off x="838200" y="1600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 Advantages accepted by physicians with </a:t>
            </a:r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progression</a:t>
            </a:r>
          </a:p>
        </p:txBody>
      </p:sp>
      <p:sp>
        <p:nvSpPr>
          <p:cNvPr id="118" name="文本框 399"/>
          <p:cNvSpPr txBox="1"/>
          <p:nvPr/>
        </p:nvSpPr>
        <p:spPr>
          <a:xfrm>
            <a:off x="4953000" y="1600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 promotions accepted by physicians with </a:t>
            </a:r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progression</a:t>
            </a:r>
          </a:p>
        </p:txBody>
      </p:sp>
      <p:sp>
        <p:nvSpPr>
          <p:cNvPr id="398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01" name="直接连接符 40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324264637"/>
              </p:ext>
            </p:extLst>
          </p:nvPr>
        </p:nvGraphicFramePr>
        <p:xfrm>
          <a:off x="457200" y="2031087"/>
          <a:ext cx="3962400" cy="436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841250791"/>
              </p:ext>
            </p:extLst>
          </p:nvPr>
        </p:nvGraphicFramePr>
        <p:xfrm>
          <a:off x="4800600" y="2031087"/>
          <a:ext cx="3962400" cy="436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505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1400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9" y="463775"/>
            <a:ext cx="8169275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Survey data combines with data from other sources, more insights can be achieved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041900" y="2216150"/>
            <a:ext cx="475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b="1" u="sn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084" y="1847"/>
            <a:ext cx="3330190" cy="379154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67974814"/>
              </p:ext>
            </p:extLst>
          </p:nvPr>
        </p:nvGraphicFramePr>
        <p:xfrm>
          <a:off x="377482" y="1752600"/>
          <a:ext cx="5185118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56190" y="1825311"/>
            <a:ext cx="3124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Various factors will effect physician perception in a given period.  Survey data combines with other data sources can provide a more comprehensive evaluation of possible reasons for physician perception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0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9131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3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745531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cs typeface="Verdana" panose="020B0604030504040204" pitchFamily="34" charset="0"/>
              </a:rPr>
              <a:t>Overview of promotion activities for physicians at different </a:t>
            </a:r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level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14062" y="2479034"/>
            <a:ext cx="1450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*Other meetings including round table meeting, slide meeting, section office meeting </a:t>
            </a:r>
          </a:p>
        </p:txBody>
      </p:sp>
      <p:sp>
        <p:nvSpPr>
          <p:cNvPr id="81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82" name="文本框 399"/>
          <p:cNvSpPr txBox="1"/>
          <p:nvPr/>
        </p:nvSpPr>
        <p:spPr>
          <a:xfrm>
            <a:off x="2192337" y="1643390"/>
            <a:ext cx="497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Average meeting count for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physicians with different scores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3" name="图表 82"/>
          <p:cNvGraphicFramePr/>
          <p:nvPr>
            <p:extLst>
              <p:ext uri="{D42A27DB-BD31-4B8C-83A1-F6EECF244321}">
                <p14:modId xmlns:p14="http://schemas.microsoft.com/office/powerpoint/2010/main" val="219588123"/>
              </p:ext>
            </p:extLst>
          </p:nvPr>
        </p:nvGraphicFramePr>
        <p:xfrm>
          <a:off x="609600" y="1894947"/>
          <a:ext cx="70104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D499B87-B6E1-451B-BD62-24300102BC19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Overview of promotion activities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10F6BBEC-76ED-4C11-AC92-80830E3D9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162174"/>
              </p:ext>
            </p:extLst>
          </p:nvPr>
        </p:nvGraphicFramePr>
        <p:xfrm>
          <a:off x="533400" y="4376410"/>
          <a:ext cx="8151566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文本框 399">
            <a:extLst>
              <a:ext uri="{FF2B5EF4-FFF2-40B4-BE49-F238E27FC236}">
                <a16:creationId xmlns="" xmlns:a16="http://schemas.microsoft.com/office/drawing/2014/main" id="{F755F13B-89BE-4B13-B500-54D08FA7438D}"/>
              </a:ext>
            </a:extLst>
          </p:cNvPr>
          <p:cNvSpPr txBox="1"/>
          <p:nvPr/>
        </p:nvSpPr>
        <p:spPr>
          <a:xfrm>
            <a:off x="2286000" y="4114800"/>
            <a:ext cx="487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Average call number for physicians with different scores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-228600" y="3962400"/>
            <a:ext cx="952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63775"/>
            <a:ext cx="7886700" cy="733101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Content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800" y="2514600"/>
            <a:ext cx="624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Objective and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Timeline</a:t>
            </a:r>
            <a:endParaRPr lang="zh-CN" altLang="en-US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6" name="右箭头 3"/>
          <p:cNvSpPr/>
          <p:nvPr/>
        </p:nvSpPr>
        <p:spPr>
          <a:xfrm>
            <a:off x="937901" y="2819400"/>
            <a:ext cx="533400" cy="381000"/>
          </a:xfrm>
          <a:prstGeom prst="rightArrow">
            <a:avLst/>
          </a:prstGeom>
          <a:solidFill>
            <a:srgbClr val="CC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0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681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9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000">
              <a:latin typeface="Verdana"/>
              <a:ea typeface="微软雅黑"/>
              <a:cs typeface="Verdana"/>
              <a:sym typeface="Verdan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745531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Tracking </a:t>
            </a:r>
            <a:r>
              <a:rPr lang="en-US" altLang="zh-CN" b="0" dirty="0">
                <a:latin typeface="Verdana" panose="020B0604030504040204" pitchFamily="34" charset="0"/>
                <a:cs typeface="Verdana" panose="020B0604030504040204" pitchFamily="34" charset="0"/>
              </a:rPr>
              <a:t>of promotion activities for physicians at different </a:t>
            </a:r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level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82" name="文本框 399"/>
          <p:cNvSpPr txBox="1"/>
          <p:nvPr/>
        </p:nvSpPr>
        <p:spPr>
          <a:xfrm>
            <a:off x="2133601" y="1643390"/>
            <a:ext cx="586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Tracking of average meeting count for physicians with different scores</a:t>
            </a:r>
          </a:p>
        </p:txBody>
      </p:sp>
      <p:graphicFrame>
        <p:nvGraphicFramePr>
          <p:cNvPr id="83" name="图表 82"/>
          <p:cNvGraphicFramePr/>
          <p:nvPr>
            <p:extLst>
              <p:ext uri="{D42A27DB-BD31-4B8C-83A1-F6EECF244321}">
                <p14:modId xmlns:p14="http://schemas.microsoft.com/office/powerpoint/2010/main" val="853902114"/>
              </p:ext>
            </p:extLst>
          </p:nvPr>
        </p:nvGraphicFramePr>
        <p:xfrm>
          <a:off x="2667000" y="1981200"/>
          <a:ext cx="5334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D499B87-B6E1-451B-BD62-24300102BC19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Overview of promotion activities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文本框 399">
            <a:extLst>
              <a:ext uri="{FF2B5EF4-FFF2-40B4-BE49-F238E27FC236}">
                <a16:creationId xmlns="" xmlns:a16="http://schemas.microsoft.com/office/drawing/2014/main" id="{F755F13B-89BE-4B13-B500-54D08FA7438D}"/>
              </a:ext>
            </a:extLst>
          </p:cNvPr>
          <p:cNvSpPr txBox="1"/>
          <p:nvPr/>
        </p:nvSpPr>
        <p:spPr>
          <a:xfrm>
            <a:off x="2133600" y="40386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Tracking of average call </a:t>
            </a:r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number for physicians with different scores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-228600" y="3962400"/>
            <a:ext cx="952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7199" y="2438400"/>
            <a:ext cx="190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Select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Regional meeting/ City meeting/ Other meetings/ Other promotions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 in </a:t>
            </a:r>
            <a:r>
              <a:rPr lang="en-US" altLang="zh-CN" sz="1200" b="1" dirty="0" err="1" smtClean="0">
                <a:solidFill>
                  <a:srgbClr val="0070C0"/>
                </a:solidFill>
              </a:rPr>
              <a:t>Spotfire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322464833"/>
              </p:ext>
            </p:extLst>
          </p:nvPr>
        </p:nvGraphicFramePr>
        <p:xfrm>
          <a:off x="2667000" y="4495800"/>
          <a:ext cx="5334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矩形 16"/>
          <p:cNvSpPr/>
          <p:nvPr/>
        </p:nvSpPr>
        <p:spPr>
          <a:xfrm>
            <a:off x="457199" y="4724400"/>
            <a:ext cx="1905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Select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Seg.1/ Seg.2/ ……/ Seg.7/Total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 in </a:t>
            </a:r>
            <a:r>
              <a:rPr lang="en-US" altLang="zh-CN" sz="1200" b="1" dirty="0" err="1" smtClean="0">
                <a:solidFill>
                  <a:srgbClr val="0070C0"/>
                </a:solidFill>
              </a:rPr>
              <a:t>Spotfire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44319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9" name="think-cell Slide" r:id="rId59" imgW="421" imgH="423" progId="TCLayout.ActiveDocument.1">
                  <p:embed/>
                </p:oleObj>
              </mc:Choice>
              <mc:Fallback>
                <p:oleObj name="think-cell Slide" r:id="rId59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29351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cs typeface="Verdana" panose="020B0604030504040204" pitchFamily="34" charset="0"/>
              </a:rPr>
              <a:t>Relationship of promotion activities </a:t>
            </a:r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and physician perception </a:t>
            </a:r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progression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3" name="文本框 399">
            <a:extLst>
              <a:ext uri="{FF2B5EF4-FFF2-40B4-BE49-F238E27FC236}">
                <a16:creationId xmlns="" xmlns:a16="http://schemas.microsoft.com/office/drawing/2014/main" id="{008B6739-27B1-45B2-AF0A-DB50B76F260B}"/>
              </a:ext>
            </a:extLst>
          </p:cNvPr>
          <p:cNvSpPr txBox="1"/>
          <p:nvPr/>
        </p:nvSpPr>
        <p:spPr>
          <a:xfrm>
            <a:off x="1509831" y="1622172"/>
            <a:ext cx="6031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Average </a:t>
            </a:r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meeting count for physicians with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progression vs. overall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A78C5BC-53CD-4070-8DFE-0B8399230EAF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Promotion activities for physician with progression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73" name="对象 17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09454846"/>
              </p:ext>
            </p:extLst>
          </p:nvPr>
        </p:nvGraphicFramePr>
        <p:xfrm>
          <a:off x="1181100" y="4838700"/>
          <a:ext cx="6819695" cy="136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0" name="图表" r:id="rId61" imgW="6819695" imgH="1361980" progId="MSGraph.Chart.8">
                  <p:embed followColorScheme="full"/>
                </p:oleObj>
              </mc:Choice>
              <mc:Fallback>
                <p:oleObj name="图表" r:id="rId61" imgW="6819695" imgH="13619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181100" y="4838700"/>
                        <a:ext cx="6819695" cy="136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2" name="直接连接符 191"/>
          <p:cNvCxnSpPr/>
          <p:nvPr>
            <p:custDataLst>
              <p:tags r:id="rId5"/>
            </p:custDataLst>
          </p:nvPr>
        </p:nvCxnSpPr>
        <p:spPr bwMode="gray">
          <a:xfrm flipV="1">
            <a:off x="5976938" y="4748213"/>
            <a:ext cx="0" cy="52863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>
            <p:custDataLst>
              <p:tags r:id="rId6"/>
            </p:custDataLst>
          </p:nvPr>
        </p:nvCxnSpPr>
        <p:spPr bwMode="gray">
          <a:xfrm flipV="1">
            <a:off x="7624763" y="4852988"/>
            <a:ext cx="0" cy="461963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>
            <p:custDataLst>
              <p:tags r:id="rId7"/>
            </p:custDataLst>
          </p:nvPr>
        </p:nvCxnSpPr>
        <p:spPr bwMode="gray">
          <a:xfrm>
            <a:off x="6510338" y="4806950"/>
            <a:ext cx="0" cy="165100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>
            <p:custDataLst>
              <p:tags r:id="rId8"/>
            </p:custDataLst>
          </p:nvPr>
        </p:nvCxnSpPr>
        <p:spPr bwMode="gray">
          <a:xfrm flipV="1">
            <a:off x="6800850" y="4805363"/>
            <a:ext cx="0" cy="47148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>
            <p:custDataLst>
              <p:tags r:id="rId9"/>
            </p:custDataLst>
          </p:nvPr>
        </p:nvCxnSpPr>
        <p:spPr bwMode="gray">
          <a:xfrm>
            <a:off x="7329488" y="4852988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>
            <p:custDataLst>
              <p:tags r:id="rId10"/>
            </p:custDataLst>
          </p:nvPr>
        </p:nvCxnSpPr>
        <p:spPr bwMode="gray">
          <a:xfrm>
            <a:off x="2386013" y="4864100"/>
            <a:ext cx="0" cy="165100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>
            <p:custDataLst>
              <p:tags r:id="rId11"/>
            </p:custDataLst>
          </p:nvPr>
        </p:nvCxnSpPr>
        <p:spPr bwMode="gray">
          <a:xfrm>
            <a:off x="4033838" y="4976813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>
            <p:custDataLst>
              <p:tags r:id="rId12"/>
            </p:custDataLst>
          </p:nvPr>
        </p:nvCxnSpPr>
        <p:spPr bwMode="gray">
          <a:xfrm flipV="1">
            <a:off x="1852613" y="4976813"/>
            <a:ext cx="0" cy="39528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>
            <p:custDataLst>
              <p:tags r:id="rId13"/>
            </p:custDataLst>
          </p:nvPr>
        </p:nvCxnSpPr>
        <p:spPr bwMode="gray">
          <a:xfrm>
            <a:off x="1557338" y="4976813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>
            <p:custDataLst>
              <p:tags r:id="rId14"/>
            </p:custDataLst>
          </p:nvPr>
        </p:nvCxnSpPr>
        <p:spPr bwMode="gray">
          <a:xfrm flipV="1">
            <a:off x="4329113" y="4976813"/>
            <a:ext cx="0" cy="39528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>
            <p:custDataLst>
              <p:tags r:id="rId15"/>
            </p:custDataLst>
          </p:nvPr>
        </p:nvCxnSpPr>
        <p:spPr bwMode="gray">
          <a:xfrm flipV="1">
            <a:off x="5153025" y="4862513"/>
            <a:ext cx="0" cy="45243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6"/>
            </p:custDataLst>
          </p:nvPr>
        </p:nvCxnSpPr>
        <p:spPr bwMode="gray">
          <a:xfrm flipV="1">
            <a:off x="2676525" y="4862513"/>
            <a:ext cx="0" cy="45243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>
            <p:custDataLst>
              <p:tags r:id="rId17"/>
            </p:custDataLst>
          </p:nvPr>
        </p:nvCxnSpPr>
        <p:spPr bwMode="gray">
          <a:xfrm flipV="1">
            <a:off x="3500438" y="4748213"/>
            <a:ext cx="0" cy="52863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>
            <p:custDataLst>
              <p:tags r:id="rId18"/>
            </p:custDataLst>
          </p:nvPr>
        </p:nvCxnSpPr>
        <p:spPr bwMode="gray">
          <a:xfrm>
            <a:off x="3205163" y="4748213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>
            <p:custDataLst>
              <p:tags r:id="rId19"/>
            </p:custDataLst>
          </p:nvPr>
        </p:nvCxnSpPr>
        <p:spPr bwMode="gray">
          <a:xfrm>
            <a:off x="5681663" y="4748213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>
            <p:custDataLst>
              <p:tags r:id="rId20"/>
            </p:custDataLst>
          </p:nvPr>
        </p:nvCxnSpPr>
        <p:spPr bwMode="gray">
          <a:xfrm>
            <a:off x="4862513" y="4864100"/>
            <a:ext cx="0" cy="165100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占位符 2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338388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951659D-59AA-49B1-9B61-4EA7AA37A437}" type="datetime'''S''''''''''''e''''''''g''''''''''''''''''''''.''''''2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Seg.2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2" name="文本占位符 1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273300" y="47212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85AD1D6-15A3-428E-BD72-E74ED786C863}" type="datetime'''+''''''''''''''''''''''''3''''''''''''''''''''8''''%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+38%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04" name="文本占位符 3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638800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CF63442-078B-4AE2-B1BB-1FDD59187897}" type="datetime'''''''''''''''S''''''''''''''''''''e''''''''g.''6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Seg.6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06" name="文本占位符 27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990975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6F5915C-2A77-4B37-A881-1E1AB78C4400}" type="datetime'''S''''''eg''''''''''''''''''''''''''''''''''''''''''''''.''4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Seg.4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07" name="文本占位符 25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447800" y="48355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801147A-0A47-427C-8E3A-A4561704FE3E}" type="datetime'''''''''''''''''+''3''''''''''''''3''''''''%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+33%</a:t>
            </a:fld>
            <a:endParaRPr lang="zh-CN" altLang="en-US" sz="800" b="1" dirty="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05" name="文本占位符 29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814888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A2A58D8-FA15-445B-A46D-405F989278D4}" type="datetime'''S''e''''''''g''''''''''''''''''''''''''''.''''5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Seg.5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23" name="文本占位符 14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924300" y="48355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639D50B-D2AD-4DF5-B04F-5543B15FE8A9}" type="datetime'''''''''''''''''''''+''''''''''''3''''3''''''''''''''''''%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+33%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6" name="文本占位符 21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514475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3E5E4E4-EDC5-4F17-B667-9BEA1E77BB44}" type="datetime'''S''''''''''''e''''''''''''''''g''''''''''''''''.1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Seg.1</a:t>
            </a:fld>
            <a:endParaRPr lang="zh-CN" altLang="en-US" sz="1000" dirty="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21" name="文本占位符 34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312025" y="6223000"/>
            <a:ext cx="330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BF77AA43-E14C-4941-8B0E-FD8D5BF4972C}" type="datetime'T''''''o''''''''''''''''''''''''''ta''''''l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Total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5" name="文本占位符 24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3162300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14D2DFD-3437-40D4-B73D-30A6DA23209E}" type="datetime'''''''''''''''''Seg''''''''''''''''''''''.''''''3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Seg.3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9" name="文本占位符 4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3095625" y="46069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94E2A39-6F7A-49C0-AD38-19506BADFCB0}" type="datetime'''''''''''''''''+''4''''''''''''''5''''''''%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+45%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22" name="文本占位符 33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462713" y="6223000"/>
            <a:ext cx="3825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E9CDAB9-7A22-47BC-BD98-D1C12EFB5F6F}" type="datetime'Se''''''''''''''''''g''''''''''.''''''''''''''''7''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Seg.7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09" name="文本占位符 41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219950" y="4711700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002607A-8C72-42D2-8A19-9FCE2A217AC2}" type="datetime'''+''''3''''9''''''''''''''''''''''''''%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+39%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1" name="文本占位符 39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397625" y="466407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40C347-47D6-457D-BEAF-395782F0908D}" type="datetime'''''''''''''''''''''''''''''''+3''''''''''''''8''%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+38%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7" name="文本占位符 37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5572125" y="46069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ED02409-C3E0-4A3E-9936-C67B351AD1A6}" type="datetime'''''''''''''+''''''''4''''''''5''''''''%''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+45%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10" name="文本占位符 16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4749800" y="47212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C81C62-7BF8-4259-827F-A5773FDA6B19}" type="datetime'+3''''''''''8''''''''''%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+38%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24" name="文本框 399"/>
          <p:cNvSpPr txBox="1"/>
          <p:nvPr/>
        </p:nvSpPr>
        <p:spPr>
          <a:xfrm>
            <a:off x="1447800" y="4157990"/>
            <a:ext cx="6324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Average call number for physicians with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progression vs. overall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9" name="对象 258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939947543"/>
              </p:ext>
            </p:extLst>
          </p:nvPr>
        </p:nvGraphicFramePr>
        <p:xfrm>
          <a:off x="1790700" y="2324099"/>
          <a:ext cx="3590909" cy="12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1" name="图表" r:id="rId63" imgW="3590909" imgH="1247812" progId="MSGraph.Chart.8">
                  <p:embed followColorScheme="full"/>
                </p:oleObj>
              </mc:Choice>
              <mc:Fallback>
                <p:oleObj name="图表" r:id="rId63" imgW="3590909" imgH="12478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790700" y="2324099"/>
                        <a:ext cx="3590909" cy="12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0" name="直接连接符 269"/>
          <p:cNvCxnSpPr/>
          <p:nvPr>
            <p:custDataLst>
              <p:tags r:id="rId38"/>
            </p:custDataLst>
          </p:nvPr>
        </p:nvCxnSpPr>
        <p:spPr bwMode="gray">
          <a:xfrm>
            <a:off x="2171700" y="2403475"/>
            <a:ext cx="0" cy="168275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>
            <p:custDataLst>
              <p:tags r:id="rId39"/>
            </p:custDataLst>
          </p:nvPr>
        </p:nvCxnSpPr>
        <p:spPr bwMode="gray">
          <a:xfrm>
            <a:off x="3867150" y="2233613"/>
            <a:ext cx="0" cy="166688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>
            <p:custDataLst>
              <p:tags r:id="rId40"/>
            </p:custDataLst>
          </p:nvPr>
        </p:nvCxnSpPr>
        <p:spPr bwMode="gray">
          <a:xfrm flipV="1">
            <a:off x="2476500" y="2403475"/>
            <a:ext cx="0" cy="530225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>
            <p:custDataLst>
              <p:tags r:id="rId41"/>
            </p:custDataLst>
          </p:nvPr>
        </p:nvCxnSpPr>
        <p:spPr bwMode="gray">
          <a:xfrm flipV="1">
            <a:off x="4167188" y="2233613"/>
            <a:ext cx="0" cy="547688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>
            <p:custDataLst>
              <p:tags r:id="rId42"/>
            </p:custDataLst>
          </p:nvPr>
        </p:nvCxnSpPr>
        <p:spPr bwMode="gray">
          <a:xfrm>
            <a:off x="4705350" y="2298700"/>
            <a:ext cx="0" cy="168275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>
            <p:custDataLst>
              <p:tags r:id="rId43"/>
            </p:custDataLst>
          </p:nvPr>
        </p:nvCxnSpPr>
        <p:spPr bwMode="gray">
          <a:xfrm flipV="1">
            <a:off x="5010150" y="2298700"/>
            <a:ext cx="0" cy="530225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>
            <p:custDataLst>
              <p:tags r:id="rId44"/>
            </p:custDataLst>
          </p:nvPr>
        </p:nvCxnSpPr>
        <p:spPr bwMode="gray">
          <a:xfrm>
            <a:off x="3019425" y="2336800"/>
            <a:ext cx="0" cy="168275"/>
          </a:xfrm>
          <a:prstGeom prst="line">
            <a:avLst/>
          </a:prstGeom>
          <a:ln w="12700">
            <a:solidFill>
              <a:srgbClr val="96969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>
            <p:custDataLst>
              <p:tags r:id="rId45"/>
            </p:custDataLst>
          </p:nvPr>
        </p:nvCxnSpPr>
        <p:spPr bwMode="gray">
          <a:xfrm flipV="1">
            <a:off x="3324225" y="2336800"/>
            <a:ext cx="0" cy="558800"/>
          </a:xfrm>
          <a:prstGeom prst="line">
            <a:avLst/>
          </a:prstGeom>
          <a:ln w="12700">
            <a:solidFill>
              <a:srgbClr val="96969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占位符 4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3759200" y="209232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47E9EAE-D65D-4C0C-B951-2A454359AD8D}" type="datetime'''''''''''''''+''''''''60''''''''''''''%''''''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+60%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86" name="文本占位符 27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489450" y="3584575"/>
            <a:ext cx="736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BAB08C7-04A8-4C86-B796-494730B7EE9A}" type="datetime'O''th''e''''''r'' ''''''''''p''''r''o''m''''oti''''on''''s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Other promotions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76" name="文本占位符 1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2914650" y="2197100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134BFC9-CF4F-40B0-8228-52A2AF0C27FF}" type="datetime'''''''''''''+''''''''''''''72''''''''''''''''''''''''%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+72%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88" name="文本占位符 2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2757488" y="3584575"/>
            <a:ext cx="828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BC51E0BF-6CCF-4276-B260-2F2D251E8D12}" type="datetime'Ci''''''''t''y'''' ''''''m''''''ee''''t''''''''''''''''ing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City meeting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78" name="文本占位符 21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2043113" y="3584575"/>
            <a:ext cx="5619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DADA8F1-6D84-4951-A639-611BA9E12252}" type="datetime'R''eg''i''''''o''nal m''eeti''''''''''''''''n''g''''''''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Regional meeting</a:t>
            </a:fld>
            <a:endParaRPr lang="zh-CN" altLang="en-US" sz="1000" dirty="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83" name="文本占位符 25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2066925" y="2263775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2B655DA-9CCE-4591-8757-0353B23ECBC9}" type="datetime'''+''''''''''''''74''''%''''''''''''''''''''''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+74%</a:t>
            </a:fld>
            <a:endParaRPr lang="zh-CN" altLang="en-US" sz="800" b="1" dirty="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82" name="文本占位符 24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3714750" y="3584575"/>
            <a:ext cx="60166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4BC3161-DF92-4F3D-BD46-9878CBD47EAC}" type="datetime'*''''''''''''O''''t''''h''er ''''''me''''''et''i''n''''g''''s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*Other meetings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85" name="文本占位符 14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4600575" y="2159000"/>
            <a:ext cx="514350" cy="155575"/>
          </a:xfrm>
          <a:prstGeom prst="ellipse">
            <a:avLst/>
          </a:prstGeom>
          <a:noFill/>
          <a:ln w="9525"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F1E93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0DA92E7-1097-4382-AEBE-F93D4A260BB3}" type="datetime'+''''''''''''''''''''''''''''6''''''''''''1''''''''%'''''">
              <a:rPr lang="en-US" altLang="zh-CN" sz="800" b="1">
                <a:latin typeface="Verdana"/>
                <a:ea typeface="Verdana"/>
                <a:cs typeface="Verdana"/>
                <a:sym typeface="Verdana"/>
              </a:rPr>
              <a:pPr/>
              <a:t>+61%</a:t>
            </a:fld>
            <a:endParaRPr lang="zh-CN" altLang="en-US" sz="800" b="1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6" name="矩形 5"/>
          <p:cNvSpPr/>
          <p:nvPr>
            <p:custDataLst>
              <p:tags r:id="rId54"/>
            </p:custDataLst>
          </p:nvPr>
        </p:nvSpPr>
        <p:spPr bwMode="auto">
          <a:xfrm>
            <a:off x="5689600" y="2424113"/>
            <a:ext cx="179388" cy="133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5"/>
            </p:custDataLst>
          </p:nvPr>
        </p:nvSpPr>
        <p:spPr bwMode="auto">
          <a:xfrm>
            <a:off x="5689600" y="2220913"/>
            <a:ext cx="179388" cy="133350"/>
          </a:xfrm>
          <a:prstGeom prst="rect">
            <a:avLst/>
          </a:prstGeom>
          <a:solidFill>
            <a:srgbClr val="7CAF8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文本占位符 4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919788" y="2420938"/>
            <a:ext cx="11572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B2A2D295-677F-4BDF-8DC8-9BB8587722B8}" type="datetime'''Over''all'''' p''h''''''''ys''''''''i''''''cia''''n''s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/>
              <a:t>Overall physicians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293" name="文本占位符 43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5919788" y="2217738"/>
            <a:ext cx="1765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6214D33B-DA49-414E-A696-269E77088ECC}" type="datetime'Phys''i''''ci''an''''s ''wit''''h'' p''''rogre''ss''''''io''n'">
              <a:rPr lang="en-US" altLang="zh-CN" sz="1000">
                <a:latin typeface="Verdana"/>
                <a:ea typeface="Verdana"/>
                <a:cs typeface="Verdana"/>
                <a:sym typeface="Verdana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Physicians with progression</a:t>
            </a:fld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cxnSp>
        <p:nvCxnSpPr>
          <p:cNvPr id="296" name="直接连接符 295"/>
          <p:cNvCxnSpPr/>
          <p:nvPr/>
        </p:nvCxnSpPr>
        <p:spPr>
          <a:xfrm>
            <a:off x="-228600" y="3962400"/>
            <a:ext cx="952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51792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7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1000">
              <a:latin typeface="Verdana"/>
              <a:ea typeface="宋体"/>
              <a:cs typeface="Verdana"/>
              <a:sym typeface="Verdana"/>
            </a:endParaRPr>
          </a:p>
        </p:txBody>
      </p:sp>
      <p:sp>
        <p:nvSpPr>
          <p:cNvPr id="81" name="TextBox 156"/>
          <p:cNvSpPr txBox="1"/>
          <p:nvPr/>
        </p:nvSpPr>
        <p:spPr>
          <a:xfrm>
            <a:off x="3433433" y="1204387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3" name="文本框 399">
            <a:extLst>
              <a:ext uri="{FF2B5EF4-FFF2-40B4-BE49-F238E27FC236}">
                <a16:creationId xmlns="" xmlns:a16="http://schemas.microsoft.com/office/drawing/2014/main" id="{008B6739-27B1-45B2-AF0A-DB50B76F260B}"/>
              </a:ext>
            </a:extLst>
          </p:cNvPr>
          <p:cNvSpPr txBox="1"/>
          <p:nvPr/>
        </p:nvSpPr>
        <p:spPr>
          <a:xfrm>
            <a:off x="1509831" y="1622172"/>
            <a:ext cx="649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Tracking of average meeting count for physicians with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progression vs. overall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A78C5BC-53CD-4070-8DFE-0B8399230EAF}"/>
              </a:ext>
            </a:extLst>
          </p:cNvPr>
          <p:cNvSpPr/>
          <p:nvPr/>
        </p:nvSpPr>
        <p:spPr>
          <a:xfrm>
            <a:off x="6858000" y="0"/>
            <a:ext cx="2286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Promotion activities for physician with progression</a:t>
            </a:r>
            <a:endParaRPr lang="zh-CN" altLang="en-US" sz="105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文本框 399"/>
          <p:cNvSpPr txBox="1"/>
          <p:nvPr/>
        </p:nvSpPr>
        <p:spPr>
          <a:xfrm>
            <a:off x="1600756" y="4157990"/>
            <a:ext cx="6324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u="sng" dirty="0">
                <a:ea typeface="Verdana" panose="020B0604030504040204" pitchFamily="34" charset="0"/>
                <a:cs typeface="Verdana" panose="020B0604030504040204" pitchFamily="34" charset="0"/>
              </a:rPr>
              <a:t>Tracking of average call number for physicians with </a:t>
            </a:r>
            <a:r>
              <a:rPr lang="en-US" altLang="zh-CN" sz="1100" b="1" u="sng" dirty="0" smtClean="0">
                <a:ea typeface="Verdana" panose="020B0604030504040204" pitchFamily="34" charset="0"/>
                <a:cs typeface="Verdana" panose="020B0604030504040204" pitchFamily="34" charset="0"/>
              </a:rPr>
              <a:t>progression vs. overall</a:t>
            </a:r>
            <a:endParaRPr lang="en-US" altLang="zh-CN" sz="11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6" name="直接连接符 295"/>
          <p:cNvCxnSpPr/>
          <p:nvPr/>
        </p:nvCxnSpPr>
        <p:spPr>
          <a:xfrm>
            <a:off x="-228600" y="3962400"/>
            <a:ext cx="952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29351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Tracking </a:t>
            </a:r>
            <a:r>
              <a:rPr lang="en-US" altLang="zh-CN" b="0" dirty="0">
                <a:latin typeface="Verdana" panose="020B0604030504040204" pitchFamily="34" charset="0"/>
                <a:cs typeface="Verdana" panose="020B0604030504040204" pitchFamily="34" charset="0"/>
              </a:rPr>
              <a:t>of promotion activities  </a:t>
            </a:r>
            <a:r>
              <a:rPr lang="en-US" altLang="zh-CN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for physicians with progression and overall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6" name="图表 65"/>
          <p:cNvGraphicFramePr/>
          <p:nvPr>
            <p:extLst>
              <p:ext uri="{D42A27DB-BD31-4B8C-83A1-F6EECF244321}">
                <p14:modId xmlns:p14="http://schemas.microsoft.com/office/powerpoint/2010/main" val="2785015854"/>
              </p:ext>
            </p:extLst>
          </p:nvPr>
        </p:nvGraphicFramePr>
        <p:xfrm>
          <a:off x="2667000" y="1981200"/>
          <a:ext cx="5334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矩形 66"/>
          <p:cNvSpPr/>
          <p:nvPr/>
        </p:nvSpPr>
        <p:spPr>
          <a:xfrm>
            <a:off x="457199" y="2438400"/>
            <a:ext cx="190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Select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Regional meeting/ City meeting/ Other meetings/ Other promotions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 in </a:t>
            </a:r>
            <a:r>
              <a:rPr lang="en-US" altLang="zh-CN" sz="1200" b="1" dirty="0" err="1" smtClean="0">
                <a:solidFill>
                  <a:srgbClr val="0070C0"/>
                </a:solidFill>
              </a:rPr>
              <a:t>Spotfire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7199" y="4724400"/>
            <a:ext cx="1905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Select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Seg.1/ Seg.2/ ……/ Seg.7/Total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 in </a:t>
            </a:r>
            <a:r>
              <a:rPr lang="en-US" altLang="zh-CN" sz="1200" b="1" dirty="0" err="1" smtClean="0">
                <a:solidFill>
                  <a:srgbClr val="0070C0"/>
                </a:solidFill>
              </a:rPr>
              <a:t>Spotfire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70" name="图表 69"/>
          <p:cNvGraphicFramePr/>
          <p:nvPr>
            <p:extLst>
              <p:ext uri="{D42A27DB-BD31-4B8C-83A1-F6EECF244321}">
                <p14:modId xmlns:p14="http://schemas.microsoft.com/office/powerpoint/2010/main" val="2041314585"/>
              </p:ext>
            </p:extLst>
          </p:nvPr>
        </p:nvGraphicFramePr>
        <p:xfrm>
          <a:off x="2667000" y="4496179"/>
          <a:ext cx="5334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847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14341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8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CN" altLang="en-US" sz="1400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80999" y="463775"/>
            <a:ext cx="8169275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Final tracking report combining description data analysis on all data sources will be provided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333" y="0"/>
            <a:ext cx="3308252" cy="37665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34" y="3568049"/>
            <a:ext cx="2925931" cy="2194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9866" y="3715807"/>
            <a:ext cx="3099118" cy="2324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9226" y="2501556"/>
            <a:ext cx="2714263" cy="203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1059" y="3889816"/>
            <a:ext cx="2997518" cy="2248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5001" y="2209800"/>
            <a:ext cx="2908112" cy="179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矩形 31"/>
          <p:cNvSpPr/>
          <p:nvPr/>
        </p:nvSpPr>
        <p:spPr>
          <a:xfrm>
            <a:off x="3974028" y="3682077"/>
            <a:ext cx="1879305" cy="63732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Verdana" panose="020B0604030504040204" pitchFamily="34" charset="0"/>
              </a:rPr>
              <a:t>Example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63775"/>
            <a:ext cx="7886700" cy="733101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Content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800" y="2514600"/>
            <a:ext cx="624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Objective and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Timeline</a:t>
            </a:r>
            <a:endParaRPr lang="zh-CN" altLang="en-US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6" name="右箭头 3"/>
          <p:cNvSpPr/>
          <p:nvPr/>
        </p:nvSpPr>
        <p:spPr>
          <a:xfrm>
            <a:off x="914400" y="4267200"/>
            <a:ext cx="533400" cy="381000"/>
          </a:xfrm>
          <a:prstGeom prst="rightArrow">
            <a:avLst/>
          </a:prstGeom>
          <a:solidFill>
            <a:srgbClr val="CC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total of 4 weeks is needed to complete the descriptive data analysis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77075"/>
              </p:ext>
            </p:extLst>
          </p:nvPr>
        </p:nvGraphicFramePr>
        <p:xfrm>
          <a:off x="1059126" y="2057400"/>
          <a:ext cx="7025748" cy="370840"/>
        </p:xfrm>
        <a:graphic>
          <a:graphicData uri="http://schemas.openxmlformats.org/drawingml/2006/table">
            <a:tbl>
              <a:tblPr firstRow="1" bandRow="1"/>
              <a:tblGrid>
                <a:gridCol w="1756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6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6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64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/>
                        <a:t>Week 1</a:t>
                      </a:r>
                      <a:endParaRPr lang="zh-CN" altLang="en-US" sz="900" dirty="0"/>
                    </a:p>
                  </a:txBody>
                  <a:tcPr marL="121920" marR="12192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/>
                        <a:t>Week 2</a:t>
                      </a:r>
                      <a:endParaRPr lang="zh-CN" altLang="en-US" sz="900" dirty="0"/>
                    </a:p>
                  </a:txBody>
                  <a:tcPr marL="121920" marR="12192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/>
                        <a:t>Week 3</a:t>
                      </a:r>
                      <a:endParaRPr lang="zh-CN" altLang="en-US" sz="900" dirty="0"/>
                    </a:p>
                  </a:txBody>
                  <a:tcPr marL="121920" marR="12192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华文仿宋"/>
                        </a:defRPr>
                      </a:lvl9pPr>
                    </a:lstStyle>
                    <a:p>
                      <a:pPr algn="ctr"/>
                      <a:r>
                        <a:rPr lang="en-US" altLang="zh-CN" sz="900" dirty="0"/>
                        <a:t>Week 4</a:t>
                      </a:r>
                      <a:endParaRPr lang="zh-CN" altLang="en-US" sz="900" dirty="0"/>
                    </a:p>
                  </a:txBody>
                  <a:tcPr marL="121920" marR="12192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流程图: 决策 6"/>
          <p:cNvSpPr/>
          <p:nvPr/>
        </p:nvSpPr>
        <p:spPr>
          <a:xfrm rot="5400000">
            <a:off x="1179158" y="2537456"/>
            <a:ext cx="144000" cy="192000"/>
          </a:xfrm>
          <a:prstGeom prst="flowChartDecision">
            <a:avLst/>
          </a:prstGeom>
          <a:gradFill rotWithShape="1">
            <a:gsLst>
              <a:gs pos="0">
                <a:srgbClr val="F3A447">
                  <a:satMod val="103000"/>
                  <a:lumMod val="102000"/>
                  <a:tint val="94000"/>
                </a:srgbClr>
              </a:gs>
              <a:gs pos="50000">
                <a:srgbClr val="F3A447">
                  <a:satMod val="110000"/>
                  <a:lumMod val="100000"/>
                  <a:shade val="100000"/>
                </a:srgbClr>
              </a:gs>
              <a:gs pos="100000">
                <a:srgbClr val="F3A4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3A4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7158" y="3106079"/>
            <a:ext cx="3301042" cy="3125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1158" y="3491008"/>
            <a:ext cx="211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Survey descriptive analysis</a:t>
            </a:r>
            <a:endParaRPr lang="zh-CN" altLang="en-US" sz="1200" dirty="0">
              <a:solidFill>
                <a:prstClr val="black"/>
              </a:solidFill>
              <a:ea typeface="+mj-ea"/>
              <a:cs typeface="Verdan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24800" y="4560118"/>
            <a:ext cx="104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+mj-ea"/>
              </a:rPr>
              <a:t>Final Delivery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00" y="2769544"/>
            <a:ext cx="147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Kick-off</a:t>
            </a:r>
            <a:endParaRPr lang="zh-CN" altLang="en-US" sz="1400" dirty="0">
              <a:solidFill>
                <a:prstClr val="black"/>
              </a:solidFill>
              <a:ea typeface="+mj-ea"/>
              <a:cs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3756" y="4048383"/>
            <a:ext cx="211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Descriptive analysis on other data items </a:t>
            </a:r>
            <a:endParaRPr lang="zh-CN" altLang="en-US" sz="1200" dirty="0">
              <a:solidFill>
                <a:prstClr val="black"/>
              </a:solidFill>
              <a:ea typeface="+mj-ea"/>
              <a:cs typeface="Verdana" panose="020B0604030504040204" pitchFamily="34" charset="0"/>
            </a:endParaRPr>
          </a:p>
        </p:txBody>
      </p:sp>
      <p:sp>
        <p:nvSpPr>
          <p:cNvPr id="14" name="流程图: 决策 13"/>
          <p:cNvSpPr/>
          <p:nvPr/>
        </p:nvSpPr>
        <p:spPr>
          <a:xfrm rot="5400000">
            <a:off x="8108874" y="4324546"/>
            <a:ext cx="144000" cy="192000"/>
          </a:xfrm>
          <a:prstGeom prst="flowChartDecision">
            <a:avLst/>
          </a:prstGeom>
          <a:gradFill rotWithShape="1">
            <a:gsLst>
              <a:gs pos="0">
                <a:srgbClr val="F3A447">
                  <a:satMod val="103000"/>
                  <a:lumMod val="102000"/>
                  <a:tint val="94000"/>
                </a:srgbClr>
              </a:gs>
              <a:gs pos="50000">
                <a:srgbClr val="F3A447">
                  <a:satMod val="110000"/>
                  <a:lumMod val="100000"/>
                  <a:shade val="100000"/>
                </a:srgbClr>
              </a:gs>
              <a:gs pos="100000">
                <a:srgbClr val="F3A4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3A4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6200" y="3665648"/>
            <a:ext cx="2438400" cy="31073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3428" y="4072414"/>
            <a:ext cx="1761446" cy="2761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3428" y="4420546"/>
            <a:ext cx="143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Final Report and online tool Development</a:t>
            </a:r>
            <a:endParaRPr lang="zh-CN" altLang="en-US" sz="1200" dirty="0">
              <a:solidFill>
                <a:prstClr val="black"/>
              </a:solidFill>
              <a:ea typeface="+mj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26670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Thank You! 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2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356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4" name="think-cell Slide" r:id="rId80" imgW="470" imgH="469" progId="TCLayout.ActiveDocument.1">
                  <p:embed/>
                </p:oleObj>
              </mc:Choice>
              <mc:Fallback>
                <p:oleObj name="think-cell Slide" r:id="rId80" imgW="470" imgH="469" progId="TCLayout.ActiveDocument.1">
                  <p:embed/>
                  <p:pic>
                    <p:nvPicPr>
                      <p:cNvPr id="6" name="对象 5" hidden="1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 sz="1400" b="1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040" y="409609"/>
            <a:ext cx="808396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 rate for oral anti-fungal market is over 15%.  </a:t>
            </a:r>
            <a:r>
              <a:rPr lang="en-US" altLang="zh-CN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keeps its leading position though it is slowing losing share in this fragmented market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1" name="直接连接符 410"/>
          <p:cNvCxnSpPr/>
          <p:nvPr>
            <p:custDataLst>
              <p:tags r:id="rId4"/>
            </p:custDataLst>
          </p:nvPr>
        </p:nvCxnSpPr>
        <p:spPr bwMode="auto">
          <a:xfrm flipV="1">
            <a:off x="5019675" y="3400425"/>
            <a:ext cx="523875" cy="2952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>
            <p:custDataLst>
              <p:tags r:id="rId5"/>
            </p:custDataLst>
          </p:nvPr>
        </p:nvCxnSpPr>
        <p:spPr bwMode="auto">
          <a:xfrm flipV="1">
            <a:off x="2647950" y="3733800"/>
            <a:ext cx="523875" cy="2476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/>
          <p:nvPr>
            <p:custDataLst>
              <p:tags r:id="rId6"/>
            </p:custDataLst>
          </p:nvPr>
        </p:nvCxnSpPr>
        <p:spPr bwMode="auto">
          <a:xfrm flipV="1">
            <a:off x="3838575" y="3695700"/>
            <a:ext cx="523875" cy="381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>
            <p:custDataLst>
              <p:tags r:id="rId7"/>
            </p:custDataLst>
          </p:nvPr>
        </p:nvCxnSpPr>
        <p:spPr bwMode="auto">
          <a:xfrm flipV="1">
            <a:off x="1466850" y="3981450"/>
            <a:ext cx="523875" cy="1143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54424684"/>
              </p:ext>
            </p:extLst>
          </p:nvPr>
        </p:nvGraphicFramePr>
        <p:xfrm>
          <a:off x="419099" y="2476499"/>
          <a:ext cx="6162682" cy="303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5" name="Chart" r:id="rId82" imgW="6162682" imgH="3038622" progId="MSGraph.Chart.8">
                  <p:embed followColorScheme="full"/>
                </p:oleObj>
              </mc:Choice>
              <mc:Fallback>
                <p:oleObj name="Chart" r:id="rId82" imgW="6162682" imgH="303862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419099" y="2476499"/>
                        <a:ext cx="6162682" cy="3038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7" name="直接连接符 376"/>
          <p:cNvCxnSpPr/>
          <p:nvPr>
            <p:custDataLst>
              <p:tags r:id="rId9"/>
            </p:custDataLst>
          </p:nvPr>
        </p:nvCxnSpPr>
        <p:spPr bwMode="auto">
          <a:xfrm flipV="1">
            <a:off x="1138238" y="2124075"/>
            <a:ext cx="4733925" cy="12382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>
            <p:custDataLst>
              <p:tags r:id="rId10"/>
            </p:custDataLst>
          </p:nvPr>
        </p:nvCxnSpPr>
        <p:spPr bwMode="auto">
          <a:xfrm flipH="1">
            <a:off x="2571750" y="4562475"/>
            <a:ext cx="98425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/>
          <p:nvPr>
            <p:custDataLst>
              <p:tags r:id="rId11"/>
            </p:custDataLst>
          </p:nvPr>
        </p:nvCxnSpPr>
        <p:spPr bwMode="auto">
          <a:xfrm flipH="1">
            <a:off x="2571750" y="4852988"/>
            <a:ext cx="98425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/>
          <p:nvPr>
            <p:custDataLst>
              <p:tags r:id="rId12"/>
            </p:custDataLst>
          </p:nvPr>
        </p:nvCxnSpPr>
        <p:spPr bwMode="auto">
          <a:xfrm flipH="1">
            <a:off x="1390650" y="4524375"/>
            <a:ext cx="98425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20738" y="4741863"/>
            <a:ext cx="307975" cy="212725"/>
          </a:xfrm>
          <a:prstGeom prst="rect">
            <a:avLst/>
          </a:prstGeom>
          <a:solidFill>
            <a:srgbClr val="4C6C9C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5C94002-9443-43B4-A8A1-8C6EE3560E0F}" type="datetime'''''''''''6''''''''%'''''''''''''">
              <a:rPr lang="zh-CN" altLang="en-US" sz="1400">
                <a:solidFill>
                  <a:schemeClr val="bg1"/>
                </a:solidFill>
              </a:rPr>
              <a:pPr/>
              <a:t>6%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9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70175" y="4746625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C6C9C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F087EC72-0A6B-4C6A-87EE-DAB8BD79D09B}" type="datetime'''''''''''''''''''4''''%'''''">
              <a:rPr lang="zh-CN" altLang="en-US" sz="1400"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4%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96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35038" y="5046663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3E49794-803B-48B7-AF91-736745ED86AC}" type="datetime'''''''''''3''3''''''''''''%'''''''''''''''''''''''">
              <a:rPr lang="zh-CN" altLang="en-US" sz="1400"/>
              <a:pPr/>
              <a:t>33%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72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30450" y="4546600"/>
            <a:ext cx="307975" cy="212725"/>
          </a:xfrm>
          <a:prstGeom prst="rect">
            <a:avLst/>
          </a:prstGeom>
          <a:solidFill>
            <a:srgbClr val="9DB1CF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2479AC3-15D3-4FF8-9CB6-96834FB9E30A}" type="datetime'''''''''''''''''''''''''''''''''''7''%'''">
              <a:rPr lang="zh-CN" altLang="en-US" sz="1400"/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7%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0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670175" y="4456113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16B87F67-2013-4D49-BDAA-55DFB0CB15D0}" type="datetime'''''3''''''''''''''''''''''''''''''''''''''%'">
              <a:rPr lang="zh-CN" altLang="en-US" sz="1400"/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3%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93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001838" y="4660900"/>
            <a:ext cx="307975" cy="212725"/>
          </a:xfrm>
          <a:prstGeom prst="rect">
            <a:avLst/>
          </a:prstGeom>
          <a:solidFill>
            <a:srgbClr val="6F8DB9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5ED784D-D97D-40F6-817F-7732529BDE00}" type="datetime'''''''''''''6''''''%'">
              <a:rPr lang="zh-CN" altLang="en-US" sz="1400">
                <a:solidFill>
                  <a:schemeClr val="bg1"/>
                </a:solidFill>
              </a:rPr>
              <a:pPr/>
              <a:t>6%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59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001838" y="4370388"/>
            <a:ext cx="307975" cy="212725"/>
          </a:xfrm>
          <a:prstGeom prst="rect">
            <a:avLst/>
          </a:prstGeom>
          <a:solidFill>
            <a:srgbClr val="007770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262C7D2-1AA4-4C7A-9DE2-2A805A7EAB85}" type="datetime'''''''''''''''''''''''''7%'''''''''''''''''''''''''''''''''''">
              <a:rPr lang="zh-CN" altLang="en-US" sz="1400">
                <a:solidFill>
                  <a:schemeClr val="bg1"/>
                </a:solidFill>
              </a:rPr>
              <a:pPr/>
              <a:t>7%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54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935038" y="3856038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3904B48-89C0-4C96-873E-F9260DB895BE}" type="datetime'''1''''''''''''''''''''''''''''''''''7''''''%'''''''''''''''''">
              <a:rPr lang="zh-CN" altLang="en-US" sz="1400"/>
              <a:pPr/>
              <a:t>17%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116138" y="370840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61BE17D8-1102-4F97-9306-AD1C6A3FDBD8}" type="datetime'''''''''1''''''''''''''''''9''''''''''''''''%'''">
              <a:rPr lang="zh-CN" altLang="en-US" sz="1400"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19%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41388" y="3590925"/>
            <a:ext cx="395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5303FF6B-1C73-4CE4-8790-63B5A4730A87}" type="datetime'''''''''0'''',''''69'''''''''''''''''''''''''''''''">
              <a:rPr lang="zh-CN" altLang="en-US" sz="1400"/>
              <a:pPr/>
              <a:t>0,69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41388" y="5513388"/>
            <a:ext cx="393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86D5190-3D8F-42E1-AE64-ED765DAB196E}" type="datetime'''''''''2''''''''''''''0''''''''1''''''''1'''''">
              <a:rPr lang="zh-CN" altLang="en-US" sz="1400"/>
              <a:pPr/>
              <a:t>2011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74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149350" y="4532313"/>
            <a:ext cx="307975" cy="212725"/>
          </a:xfrm>
          <a:prstGeom prst="rect">
            <a:avLst/>
          </a:prstGeom>
          <a:solidFill>
            <a:srgbClr val="9DB1CF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7006438-155C-4208-B910-C95B804911B2}" type="datetime'''''''''''7''%'''''''''''''''''''''''">
              <a:rPr lang="zh-CN" altLang="en-US" sz="1400"/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7%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5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935038" y="418465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9329F92E-574F-4BC8-BF2E-A2D0B636780E}" type="datetime'''''''''2''''''''''''''''''''''''''''''5''''''''%'''''''">
              <a:rPr lang="zh-CN" altLang="en-US" sz="1400">
                <a:solidFill>
                  <a:schemeClr val="bg1"/>
                </a:solidFill>
              </a:rPr>
              <a:pPr/>
              <a:t>25%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4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20738" y="4465638"/>
            <a:ext cx="307975" cy="212725"/>
          </a:xfrm>
          <a:prstGeom prst="rect">
            <a:avLst/>
          </a:prstGeom>
          <a:solidFill>
            <a:srgbClr val="C3CFE1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913C85B-FE57-4D9B-A1DB-BFB796F1E918}" type="datetime'''''''''''''''''''''''''''''''''''''1''''''''''%'''''''''''">
              <a:rPr lang="zh-CN" altLang="en-US" sz="1400"/>
              <a:pPr/>
              <a:t>1%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6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489075" y="4418013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50DCC32E-DD45-42DC-A875-5EEBEBA00625}" type="datetime'''''''''''''''''5''''''''''''''''''''''''''''''%'">
              <a:rPr lang="zh-CN" altLang="en-US" sz="1400"/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5%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8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116138" y="4094163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30C221D-5F96-4662-9C58-DEDD6432DE34}" type="datetime'''''''''''''''2''''''''''''5''''''''''''%'''''''''''''''''''">
              <a:rPr lang="zh-CN" altLang="en-US" sz="1400">
                <a:solidFill>
                  <a:schemeClr val="bg1"/>
                </a:solidFill>
              </a:rPr>
              <a:pPr/>
              <a:t>25%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71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184525" y="4465638"/>
            <a:ext cx="307975" cy="212725"/>
          </a:xfrm>
          <a:prstGeom prst="rect">
            <a:avLst/>
          </a:prstGeom>
          <a:solidFill>
            <a:srgbClr val="9DB1CF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AD08AF5-DFDF-4523-AF80-90779521254D}" type="datetime'''''''''6''''''''''''''''''''''''''%'''''''''''''">
              <a:rPr lang="zh-CN" altLang="en-US" sz="1400"/>
              <a:pPr/>
              <a:t>6%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517900" y="4351338"/>
            <a:ext cx="307975" cy="212725"/>
          </a:xfrm>
          <a:prstGeom prst="rect">
            <a:avLst/>
          </a:prstGeom>
          <a:solidFill>
            <a:srgbClr val="C3CFE1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14925F1-A35F-4103-936E-C0B06C8633C2}" type="datetime'''''''''''5''''''''''%'''''">
              <a:rPr lang="zh-CN" altLang="en-US" sz="1400"/>
              <a:pPr/>
              <a:t>5%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6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302000" y="3370263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B9696C3-A25A-4D44-AF0E-1047102C8883}" type="datetime'''''''''''''''''24''''''''%'''''''''''''''''">
              <a:rPr lang="zh-CN" altLang="en-US" sz="1400"/>
              <a:pPr/>
              <a:t>24%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122488" y="3409950"/>
            <a:ext cx="395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CD42397-2A6D-48EE-881E-B1F230672588}" type="datetime'''''''''''''0'''''',''7''7'''''''''''''''''''''''''''">
              <a:rPr lang="zh-CN" altLang="en-US" sz="1400"/>
              <a:pPr/>
              <a:t>0,77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6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494213" y="4151313"/>
            <a:ext cx="393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E1823FB-1CFF-4910-8236-16E7B9D34E6A}" type="datetime'''''''''1''''''''''''''''''''''''''1''%'''''''''''''''''''''''">
              <a:rPr lang="zh-CN" altLang="en-US" sz="1400">
                <a:solidFill>
                  <a:schemeClr val="bg1"/>
                </a:solidFill>
              </a:rPr>
              <a:pPr/>
              <a:t>11%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675313" y="2352675"/>
            <a:ext cx="395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234D977-2792-4582-A6E7-A5CD35991AE5}" type="datetime'''''''''1'''',2''''3'''''''''''''''''''''''''''''''">
              <a:rPr lang="zh-CN" altLang="en-US" sz="1400"/>
              <a:pPr/>
              <a:t>1,23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2116138" y="5513388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A1A2D84-856F-4234-9ED4-AFBD6B80D21E}" type="datetime'''''''''''''''''2''0''''''''''12'''''''''''''">
              <a:rPr lang="zh-CN" altLang="en-US" sz="1400"/>
              <a:pPr/>
              <a:t>2012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92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116138" y="504190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69690C7-595F-4172-BEC8-A03826FDAE61}" type="datetime'''''''''3''''''''0''''%'''">
              <a:rPr lang="zh-CN" altLang="en-US" sz="1400"/>
              <a:pPr/>
              <a:t>30%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78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883275" y="4608513"/>
            <a:ext cx="307975" cy="212725"/>
          </a:xfrm>
          <a:prstGeom prst="rect">
            <a:avLst/>
          </a:prstGeom>
          <a:solidFill>
            <a:srgbClr val="6F8DB9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B2034AC-04B6-4F1E-A2A8-80F7667FCFE9}" type="datetime'''''''5''''''''''''''''''''''''''''''''''%'''">
              <a:rPr lang="zh-CN" altLang="en-US" sz="1400">
                <a:solidFill>
                  <a:schemeClr val="bg1"/>
                </a:solidFill>
              </a:rPr>
              <a:pPr/>
              <a:t>5%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69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554663" y="4441825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DEBBF570-66BC-47D6-A324-9E53B0D2B545}" type="datetime'''''''''''''''''''7''''''''''''''''''''''''''''''''%'''">
              <a:rPr lang="zh-CN" altLang="en-US" sz="1400"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7%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67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668963" y="353695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07AF6E24-F0A3-4B63-AFD4-AA676BB753B8}" type="datetime'''''''''''''1''''''''''''''''''''''''''''''''7''''''%'''''''''">
              <a:rPr lang="zh-CN" altLang="en-US" sz="1400">
                <a:solidFill>
                  <a:schemeClr val="bg1"/>
                </a:solidFill>
              </a:rPr>
              <a:pPr/>
              <a:t>17%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66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668963" y="288925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D66972A-11CF-4F34-9B9E-F0E44AB305AD}" type="datetime'''2''''''''9''''''''''%'''''''''''''''">
              <a:rPr lang="zh-CN" altLang="en-US" sz="1400"/>
              <a:pPr/>
              <a:t>29%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494213" y="2838450"/>
            <a:ext cx="395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7AB2B8B-1494-4457-A7D6-A6C1A05D4EAA}" type="datetime'''''''''''1'''''''''''''''',''0''''''''''''''''2'''''''''''''">
              <a:rPr lang="zh-CN" altLang="en-US" sz="1400"/>
              <a:pPr/>
              <a:t>1,02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83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373563" y="4756150"/>
            <a:ext cx="307975" cy="212725"/>
          </a:xfrm>
          <a:prstGeom prst="rect">
            <a:avLst/>
          </a:prstGeom>
          <a:solidFill>
            <a:srgbClr val="4C6C9C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1A602F7-5D98-4544-B035-E4F8C73F51F2}" type="datetime'''''''''''''''''''''''''''''''''3''''''%'''''''">
              <a:rPr lang="zh-CN" altLang="en-US" sz="1400">
                <a:solidFill>
                  <a:schemeClr val="bg1"/>
                </a:solidFill>
              </a:rPr>
              <a:pPr/>
              <a:t>3%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81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668963" y="5032375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06C940D-A2EB-405A-98E9-768049080B7D}" type="datetime'''''''''''''''''1''''''''''''''''''9''''''''''''''''%'''''">
              <a:rPr lang="zh-CN" altLang="en-US" sz="1400"/>
              <a:pPr/>
              <a:t>19%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82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487863" y="5051425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08CBD60-32F3-4D0F-822D-CD14BAF0B465}" type="datetime'''''''''''''''''''''2''''''''''''''''''''''''''''2%'''''''''''">
              <a:rPr lang="zh-CN" altLang="en-US" sz="1400"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22%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70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373563" y="4489450"/>
            <a:ext cx="307975" cy="212725"/>
          </a:xfrm>
          <a:prstGeom prst="rect">
            <a:avLst/>
          </a:prstGeom>
          <a:solidFill>
            <a:srgbClr val="9DB1CF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A5B342A9-0416-4BBA-A6AA-57D151EE1FB2}" type="datetime'''''''''''''''''''''''''''''''''''''7''''''''''''''''''%'">
              <a:rPr lang="zh-CN" altLang="en-US" sz="1400"/>
              <a:pPr/>
              <a:t>7%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13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5668963" y="5513388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60E913F-7F36-4599-BADF-D3E14B24D687}" type="datetime'''''''''2''''''0''''''''''''''''''''''1''''''''''''''5'">
              <a:rPr lang="zh-CN" altLang="en-US" sz="1400"/>
              <a:pPr/>
              <a:t>2015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3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5718175" y="4241800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9265E79B-2B20-4964-8AB9-7EE04CA1B96B}" type="datetime'''''''''''8''''''''''''''''%'''''''''''''''''''''''''''''''">
              <a:rPr lang="zh-CN" altLang="en-US" sz="1400"/>
              <a:pPr/>
              <a:t>8%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63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4487863" y="3279775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D6170CD-44BB-4EFB-B62F-90057290FA58}" type="datetime'''''''''''''''''2''''''''''''''''''''''''''''''6%'''">
              <a:rPr lang="zh-CN" altLang="en-US" sz="1400"/>
              <a:pPr/>
              <a:t>26%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91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3302000" y="502285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35679FB5-B4E5-4FA9-BD63-186A726F9D5D}" type="datetime'2''''''''''''6%'''''''''''''''''''">
              <a:rPr lang="zh-CN" altLang="en-US" sz="1400"/>
              <a:pPr/>
              <a:t>26%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52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702175" y="4346575"/>
            <a:ext cx="307975" cy="212725"/>
          </a:xfrm>
          <a:prstGeom prst="rect">
            <a:avLst/>
          </a:prstGeom>
          <a:solidFill>
            <a:srgbClr val="C3CFE1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A177031-A9DE-4EBB-88FC-10A670199BB9}" type="datetime'6''%'''''">
              <a:rPr lang="zh-CN" altLang="en-US" sz="1400"/>
              <a:pPr/>
              <a:t>6%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89" name="Text Placeholder 2"/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3184525" y="4699000"/>
            <a:ext cx="307975" cy="212725"/>
          </a:xfrm>
          <a:prstGeom prst="rect">
            <a:avLst/>
          </a:prstGeom>
          <a:solidFill>
            <a:srgbClr val="4C6C9C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16AEE66-40CC-4012-A7CC-1AFB26BB8ED4}" type="datetime'''''''''''4''''%'''''''''''''''''''''''''''''''''''''''">
              <a:rPr lang="zh-CN" altLang="en-US" sz="1400">
                <a:solidFill>
                  <a:schemeClr val="bg1"/>
                </a:solidFill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t>4%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64" name="Text Placeholder 2"/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487863" y="3808413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2E65F505-AF95-41ED-B204-5D157911CBD7}" type="datetime'''''''''''''''''''1''''''''''''''9''''''''''%'''''''''''''''''">
              <a:rPr lang="zh-CN" altLang="en-US" sz="1400">
                <a:solidFill>
                  <a:schemeClr val="bg1"/>
                </a:solidFill>
              </a:rPr>
              <a:pPr/>
              <a:t>19%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62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3184525" y="4208463"/>
            <a:ext cx="3079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EDB961FA-06BA-44E8-9FC7-7D481F5BA31D}" type="datetime'''''''9''''''''%'''''''''''''''''''''">
              <a:rPr lang="zh-CN" altLang="en-US" sz="1400">
                <a:solidFill>
                  <a:schemeClr val="bg1"/>
                </a:solidFill>
              </a:rPr>
              <a:pPr/>
              <a:t>9%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3308350" y="2981325"/>
            <a:ext cx="395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ECEC8E7-CA62-496D-948D-43AA9E296CD4}" type="datetime'''''''''''''''''''''''''''''0'',''''9''''''''''''5'''">
              <a:rPr lang="zh-CN" altLang="en-US" sz="1400"/>
              <a:pPr/>
              <a:t>0,95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61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3302000" y="3870325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86A66DB3-A0EF-4234-B6E1-521EC9BA7E50}" type="datetime'2''''''2''''''%'''''''''''''''''''''''''''''">
              <a:rPr lang="zh-CN" altLang="en-US" sz="1400">
                <a:solidFill>
                  <a:schemeClr val="bg1"/>
                </a:solidFill>
              </a:rPr>
              <a:pPr/>
              <a:t>22%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79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5554663" y="4722813"/>
            <a:ext cx="307975" cy="212725"/>
          </a:xfrm>
          <a:prstGeom prst="rect">
            <a:avLst/>
          </a:prstGeom>
          <a:solidFill>
            <a:srgbClr val="4C6C9C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470CDBB3-1915-4163-BDBE-FFCDF153F7D7}" type="datetime'''''''3''''''''''''%'''''''''">
              <a:rPr lang="zh-CN" altLang="en-US" sz="1400">
                <a:solidFill>
                  <a:schemeClr val="bg1"/>
                </a:solidFill>
              </a:rPr>
              <a:pPr/>
              <a:t>3%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68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5668963" y="3956050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120B2A8-1CBC-48CF-8FEA-DEC59961B17B}" type="datetime'''''''''''''''''''''1''''''''''''''2''''''''''''%'''''''''''''">
              <a:rPr lang="zh-CN" altLang="en-US" sz="1400">
                <a:solidFill>
                  <a:schemeClr val="bg1"/>
                </a:solidFill>
              </a:rPr>
              <a:pPr/>
              <a:t>12%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3302000" y="5513388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15BA4520-0C10-4A35-B483-BD11290941B6}" type="datetime'20''''1''''''''''''''''''''3'''''''''''''''''''''''''''''''''">
              <a:rPr lang="zh-CN" altLang="en-US" sz="1400"/>
              <a:pPr/>
              <a:t>2013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87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3517900" y="4594225"/>
            <a:ext cx="307975" cy="212725"/>
          </a:xfrm>
          <a:prstGeom prst="rect">
            <a:avLst/>
          </a:prstGeom>
          <a:solidFill>
            <a:srgbClr val="6F8DB9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F927BE90-C7B3-44F7-8A87-4EB8336128FC}" type="datetime'''''''''''''''''''''''''''''''''''6''''''''%'''''''''''''''''">
              <a:rPr lang="zh-CN" altLang="en-US" sz="1400">
                <a:solidFill>
                  <a:schemeClr val="bg1"/>
                </a:solidFill>
              </a:rPr>
              <a:pPr/>
              <a:t>6%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76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3181350" y="2606675"/>
            <a:ext cx="649288" cy="273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fld id="{BAED0686-399F-4AE3-BA21-F10B57392952}" type="datetime'''''''''''''''''''+1''''''6%'''''''''''''''''''''''''">
              <a:rPr lang="zh-CN" altLang="en-US" sz="1400" b="1"/>
              <a:pPr/>
              <a:t>+16%</a:t>
            </a:fld>
            <a:endParaRPr lang="zh-CN" altLang="en-US" sz="1400" b="1" dirty="0">
              <a:sym typeface="+mn-lt"/>
            </a:endParaRPr>
          </a:p>
        </p:txBody>
      </p:sp>
      <p:sp>
        <p:nvSpPr>
          <p:cNvPr id="112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4487863" y="5513388"/>
            <a:ext cx="406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73277E7D-CAA6-4948-B68C-578D0EF0AAF9}" type="datetime'2''''''0''''''''''''''''''''''1''''''''''''''4'''">
              <a:rPr lang="zh-CN" altLang="en-US" sz="1400"/>
              <a:pPr/>
              <a:t>2014</a:t>
            </a:fld>
            <a:endParaRPr lang="zh-CN" altLang="en-US" sz="1400" dirty="0">
              <a:sym typeface="+mn-lt"/>
            </a:endParaRPr>
          </a:p>
        </p:txBody>
      </p:sp>
      <p:sp>
        <p:nvSpPr>
          <p:cNvPr id="384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4702175" y="4637088"/>
            <a:ext cx="307975" cy="212725"/>
          </a:xfrm>
          <a:prstGeom prst="rect">
            <a:avLst/>
          </a:prstGeom>
          <a:solidFill>
            <a:srgbClr val="6F8DB9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fld id="{C24E5224-156D-46A4-8BE0-B2F9714B6093}" type="datetime'''''6''''''''''''''''''''''''''''''''''''%'''''''''''">
              <a:rPr lang="zh-CN" altLang="en-US" sz="1400">
                <a:solidFill>
                  <a:schemeClr val="bg1"/>
                </a:solidFill>
              </a:rPr>
              <a:pPr/>
              <a:t>6%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91" name="矩形 290"/>
          <p:cNvSpPr/>
          <p:nvPr>
            <p:custDataLst>
              <p:tags r:id="rId63"/>
            </p:custDataLst>
          </p:nvPr>
        </p:nvSpPr>
        <p:spPr bwMode="auto">
          <a:xfrm>
            <a:off x="6548438" y="3194050"/>
            <a:ext cx="250825" cy="187325"/>
          </a:xfrm>
          <a:prstGeom prst="rect">
            <a:avLst/>
          </a:prstGeom>
          <a:solidFill>
            <a:srgbClr val="00777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>
            <p:custDataLst>
              <p:tags r:id="rId64"/>
            </p:custDataLst>
          </p:nvPr>
        </p:nvSpPr>
        <p:spPr bwMode="auto">
          <a:xfrm>
            <a:off x="6548438" y="3721100"/>
            <a:ext cx="250825" cy="187325"/>
          </a:xfrm>
          <a:prstGeom prst="rect">
            <a:avLst/>
          </a:prstGeom>
          <a:solidFill>
            <a:srgbClr val="9DB1CF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>
            <p:custDataLst>
              <p:tags r:id="rId65"/>
            </p:custDataLst>
          </p:nvPr>
        </p:nvSpPr>
        <p:spPr bwMode="auto">
          <a:xfrm>
            <a:off x="6548438" y="4248150"/>
            <a:ext cx="250825" cy="187325"/>
          </a:xfrm>
          <a:prstGeom prst="rect">
            <a:avLst/>
          </a:prstGeom>
          <a:solidFill>
            <a:srgbClr val="4C6C9C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>
            <p:custDataLst>
              <p:tags r:id="rId66"/>
            </p:custDataLst>
          </p:nvPr>
        </p:nvSpPr>
        <p:spPr bwMode="auto">
          <a:xfrm>
            <a:off x="6548438" y="2667000"/>
            <a:ext cx="250825" cy="187325"/>
          </a:xfrm>
          <a:prstGeom prst="rect">
            <a:avLst/>
          </a:prstGeom>
          <a:solidFill>
            <a:srgbClr val="E19C95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>
            <p:custDataLst>
              <p:tags r:id="rId67"/>
            </p:custDataLst>
          </p:nvPr>
        </p:nvSpPr>
        <p:spPr bwMode="auto">
          <a:xfrm>
            <a:off x="6548438" y="2930525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>
            <p:custDataLst>
              <p:tags r:id="rId68"/>
            </p:custDataLst>
          </p:nvPr>
        </p:nvSpPr>
        <p:spPr bwMode="auto">
          <a:xfrm>
            <a:off x="6548438" y="3984625"/>
            <a:ext cx="250825" cy="187325"/>
          </a:xfrm>
          <a:prstGeom prst="rect">
            <a:avLst/>
          </a:prstGeom>
          <a:solidFill>
            <a:srgbClr val="6F8DB9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>
            <p:custDataLst>
              <p:tags r:id="rId69"/>
            </p:custDataLst>
          </p:nvPr>
        </p:nvSpPr>
        <p:spPr bwMode="auto">
          <a:xfrm>
            <a:off x="6548438" y="3457575"/>
            <a:ext cx="250825" cy="187325"/>
          </a:xfrm>
          <a:prstGeom prst="rect">
            <a:avLst/>
          </a:prstGeom>
          <a:solidFill>
            <a:srgbClr val="C3CFE1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>
            <p:custDataLst>
              <p:tags r:id="rId70"/>
            </p:custDataLst>
          </p:nvPr>
        </p:nvSpPr>
        <p:spPr bwMode="auto">
          <a:xfrm>
            <a:off x="6548438" y="4511675"/>
            <a:ext cx="250825" cy="187325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6850063" y="3716338"/>
            <a:ext cx="17859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B1018A6D-A8C7-4348-8DD0-1CE9F1F36881}" type="datetime'D''''IF''LU''''''''C''''AN ''''       ''''  '''''' P''''''ZD'">
              <a:rPr lang="zh-CN" altLang="en-US" sz="1400"/>
              <a:pPr/>
              <a:t>DIFLUCAN           PZD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6850063" y="3189288"/>
            <a:ext cx="21431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7A433E7F-0D1A-4BA7-816C-D4F5FC9471C5}" type="datetime'VO''RI''''CONA''Z''''''''O''L''''E ''   '''''' ''  ''''CDU'''">
              <a:rPr lang="zh-CN" altLang="en-US" sz="1400"/>
              <a:pPr/>
              <a:t>VORICONAZOLE       CDU</a:t>
            </a:fld>
            <a:endParaRPr lang="zh-CN" altLang="en-US" sz="14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6850063" y="3452813"/>
            <a:ext cx="20780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12CD1F04-7DF8-438F-B2F3-F68DCB5E3D8A}" type="datetime'''V''OR''ICON''''AZOL''E''''    ''''  '''' ''S''4+'">
              <a:rPr lang="zh-CN" altLang="en-US" sz="1400"/>
              <a:pPr/>
              <a:t>VORICONAZOLE       S4+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6850063" y="2662238"/>
            <a:ext cx="1627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023A78EE-2EAA-4BCA-99CA-9BD636A4E9FF}" type="datetime'V''F''''''''E''''''ND ''   ''   ''    '''' '' '' ''''P''''FZ'">
              <a:rPr lang="zh-CN" altLang="en-US" sz="1400"/>
              <a:pPr/>
              <a:t>VFEND              PFZ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6850063" y="2925763"/>
            <a:ext cx="18780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7012DF2A-CC5C-44E3-82E6-6B3AF4F77656}" type="datetime'''''S''P''''O''''R''A''NOX  ''''  ''  '' ''''''''    XJ''''S'">
              <a:rPr lang="zh-CN" altLang="en-US" sz="1400"/>
              <a:pPr/>
              <a:t>SPORANOX           XJS</a:t>
            </a:fld>
            <a:endParaRPr lang="zh-CN" altLang="en-US" sz="1400" dirty="0">
              <a:sym typeface="+mn-lt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6850063" y="4243388"/>
            <a:ext cx="1520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EF43E480-EB86-43DD-80A4-8AADFFECBA4F}" type="datetime'B''''E''''I J''''''I''A '' ''  ''   '''''' '' ''   H''3B'''''">
              <a:rPr lang="zh-CN" altLang="en-US" sz="1400"/>
              <a:pPr/>
              <a:t>BEI JIA            H3B</a:t>
            </a:fld>
            <a:endParaRPr lang="zh-CN" altLang="en-US" sz="1400" dirty="0"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6850063" y="3979863"/>
            <a:ext cx="17081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DB868215-186C-4589-8643-3F19E0B0EA84}" type="datetime'D''I''N''''G'''''''''''' KE   ''       '' '' SD''Q'''''''">
              <a:rPr lang="zh-CN" altLang="en-US" sz="1400"/>
              <a:pPr/>
              <a:t>DING KE            SDQ</a:t>
            </a:fld>
            <a:endParaRPr lang="zh-CN" altLang="en-US" sz="14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6850063" y="4506913"/>
            <a:ext cx="5318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fld id="{D31BCFDD-CFBC-4755-8C38-C12C363B42BF}" type="datetime'''''''''''''''O''''t''h''e''''''''''''r''''''''''''''''''s'''">
              <a:rPr lang="zh-CN" altLang="en-US" sz="1400"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buNone/>
              </a:pPr>
              <a:t>Others</a:t>
            </a:fld>
            <a:endParaRPr lang="zh-CN" altLang="en-US" sz="1400" dirty="0">
              <a:sym typeface="+mn-lt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656688" y="1531603"/>
            <a:ext cx="755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ea typeface="Verdana" panose="020B0604030504040204" pitchFamily="34" charset="0"/>
                <a:cs typeface="Verdana" panose="020B0604030504040204" pitchFamily="34" charset="0"/>
              </a:rPr>
              <a:t>Market Landscape of Oral Anti-fungal Market</a:t>
            </a:r>
          </a:p>
          <a:p>
            <a:pPr algn="ctr"/>
            <a:r>
              <a:rPr lang="en-US" altLang="zh-CN" sz="1600" dirty="0">
                <a:ea typeface="Verdana" panose="020B0604030504040204" pitchFamily="34" charset="0"/>
                <a:cs typeface="Verdana" panose="020B0604030504040204" pitchFamily="34" charset="0"/>
              </a:rPr>
              <a:t>(Sales Value, </a:t>
            </a:r>
            <a:r>
              <a:rPr lang="en-US" altLang="zh-CN" sz="1600" dirty="0" err="1">
                <a:ea typeface="Verdana" panose="020B0604030504040204" pitchFamily="34" charset="0"/>
                <a:cs typeface="Verdana" panose="020B0604030504040204" pitchFamily="34" charset="0"/>
              </a:rPr>
              <a:t>Bn</a:t>
            </a:r>
            <a:r>
              <a:rPr lang="en-US" altLang="zh-CN" sz="1600" dirty="0">
                <a:ea typeface="Verdana" panose="020B0604030504040204" pitchFamily="34" charset="0"/>
                <a:cs typeface="Verdana" panose="020B0604030504040204" pitchFamily="34" charset="0"/>
              </a:rPr>
              <a:t> RMB)</a:t>
            </a:r>
            <a:endParaRPr lang="zh-CN" altLang="en-US" sz="1600" dirty="0">
              <a:cs typeface="Verdana" panose="020B0604030504040204" pitchFamily="34" charset="0"/>
            </a:endParaRPr>
          </a:p>
        </p:txBody>
      </p:sp>
      <p:sp>
        <p:nvSpPr>
          <p:cNvPr id="401" name="文本框 400"/>
          <p:cNvSpPr txBox="1"/>
          <p:nvPr/>
        </p:nvSpPr>
        <p:spPr>
          <a:xfrm>
            <a:off x="656687" y="6060392"/>
            <a:ext cx="7556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Verdana" panose="020B0604030504040204" pitchFamily="34" charset="0"/>
                <a:cs typeface="Verdana" panose="020B0604030504040204" pitchFamily="34" charset="0"/>
              </a:rPr>
              <a:t>Data Source: IMS CHPA</a:t>
            </a:r>
            <a:endParaRPr lang="zh-CN" altLang="en-US" sz="1100" dirty="0"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1085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15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6" name="对象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 sz="1400" b="1" dirty="0">
              <a:latin typeface="Arial Unicode MS"/>
              <a:ea typeface="微软雅黑" panose="020B0503020204020204" pitchFamily="34" charset="-122"/>
              <a:sym typeface="Arial Unicode M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89" y="484397"/>
            <a:ext cx="836971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EDA survey tool is equipped to field force in 2016 to optimize detailing strategy with expectation to drive sales</a:t>
            </a:r>
            <a:endParaRPr lang="zh-CN" altLang="en-US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486400" y="2103029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Physician’s perception on disease, treatment, and usage is regularly collected from EDA survey tool to guide detailing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 regular report to track client’s prescription behavior and attitude towards </a:t>
            </a:r>
            <a:r>
              <a:rPr lang="en-US" altLang="zh-CN" sz="1600" dirty="0" err="1"/>
              <a:t>Sporanox</a:t>
            </a:r>
            <a:r>
              <a:rPr lang="en-US" altLang="zh-CN" sz="1600" dirty="0"/>
              <a:t> is needed in order to derive actionable insights for detailing strategy</a:t>
            </a:r>
          </a:p>
          <a:p>
            <a:endParaRPr lang="zh-CN" altLang="en-US" sz="14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46733343"/>
              </p:ext>
            </p:extLst>
          </p:nvPr>
        </p:nvGraphicFramePr>
        <p:xfrm>
          <a:off x="-304800" y="1797108"/>
          <a:ext cx="6324600" cy="422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5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63775"/>
            <a:ext cx="7886700" cy="733101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Content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800" y="2514600"/>
            <a:ext cx="624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Project Objective and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Timeline</a:t>
            </a:r>
            <a:endParaRPr lang="zh-CN" altLang="en-US" sz="2400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6" name="右箭头 3"/>
          <p:cNvSpPr/>
          <p:nvPr/>
        </p:nvSpPr>
        <p:spPr>
          <a:xfrm>
            <a:off x="883920" y="3570595"/>
            <a:ext cx="533400" cy="381000"/>
          </a:xfrm>
          <a:prstGeom prst="rightArrow">
            <a:avLst/>
          </a:prstGeom>
          <a:solidFill>
            <a:srgbClr val="CC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1656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49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995" y="422548"/>
            <a:ext cx="7886700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微软雅黑" panose="020B0503020204020204" pitchFamily="34" charset="-122"/>
                <a:cs typeface="+mn-ea"/>
                <a:sym typeface="Verdana" panose="020B0604030504040204" pitchFamily="34" charset="0"/>
              </a:rPr>
              <a:t>Data mining and descriptive data analysis are conducted for tracking report development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8" name="Pentagon 29"/>
          <p:cNvSpPr/>
          <p:nvPr/>
        </p:nvSpPr>
        <p:spPr>
          <a:xfrm>
            <a:off x="457200" y="1517407"/>
            <a:ext cx="1905000" cy="914400"/>
          </a:xfrm>
          <a:prstGeom prst="homePlate">
            <a:avLst>
              <a:gd name="adj" fmla="val 22180"/>
            </a:avLst>
          </a:prstGeom>
          <a:solidFill>
            <a:srgbClr val="C00000"/>
          </a:solidFill>
          <a:ln w="127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2868"/>
              </a:buClr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latin typeface="Verdana"/>
                <a:ea typeface="+mn-ea"/>
              </a:rPr>
              <a:t>Objectives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1923" y="1559108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erdana" panose="020B0604030504040204" pitchFamily="34" charset="0"/>
                <a:cs typeface="Verdana" panose="020B0604030504040204" pitchFamily="34" charset="0"/>
              </a:rPr>
              <a:t>Develop regular analysis report to track client’s perception progression.  Generate actionable insights to drive detailing strategy</a:t>
            </a:r>
            <a:endParaRPr lang="zh-CN" altLang="en-US" sz="1600" dirty="0">
              <a:cs typeface="Verdana" panose="020B0604030504040204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gray">
          <a:xfrm>
            <a:off x="4462345" y="3502025"/>
            <a:ext cx="0" cy="20520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gray">
          <a:xfrm>
            <a:off x="2545762" y="3486857"/>
            <a:ext cx="0" cy="20520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4450762" y="2589029"/>
            <a:ext cx="2057400" cy="822325"/>
          </a:xfrm>
          <a:prstGeom prst="chevron">
            <a:avLst/>
          </a:prstGeom>
          <a:solidFill>
            <a:srgbClr val="C00000"/>
          </a:solidFill>
          <a:ln w="28575" algn="ctr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Descriptive analysis on additional data items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Verdana" panose="020B0604030504040204" pitchFamily="34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545762" y="2589029"/>
            <a:ext cx="2115766" cy="822325"/>
          </a:xfrm>
          <a:prstGeom prst="chevron">
            <a:avLst/>
          </a:prstGeom>
          <a:solidFill>
            <a:srgbClr val="C00000"/>
          </a:solidFill>
          <a:ln w="28575" algn="ctr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Survey data descriptive analysis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Verdana" panose="020B0604030504040204" pitchFamily="34" charset="0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38332" y="2572458"/>
            <a:ext cx="2053864" cy="822325"/>
          </a:xfrm>
          <a:prstGeom prst="homePlate">
            <a:avLst>
              <a:gd name="adj" fmla="val 51400"/>
            </a:avLst>
          </a:prstGeom>
          <a:solidFill>
            <a:srgbClr val="C00000"/>
          </a:solidFill>
          <a:ln w="28575" algn="ctr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kick-off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4317" y="3488673"/>
            <a:ext cx="1772603" cy="2065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ea typeface="+mn-ea"/>
                <a:cs typeface="Verdana" panose="020B0604030504040204" pitchFamily="34" charset="0"/>
              </a:rPr>
              <a:t>Kick-off meeting will be held with JNJ to better understand </a:t>
            </a:r>
            <a:r>
              <a:rPr lang="en-US" altLang="zh-CN" sz="1200" dirty="0" err="1">
                <a:ea typeface="+mn-ea"/>
                <a:cs typeface="Verdana" panose="020B0604030504040204" pitchFamily="34" charset="0"/>
              </a:rPr>
              <a:t>Sporanox</a:t>
            </a:r>
            <a:r>
              <a:rPr lang="en-US" altLang="zh-CN" sz="1200" dirty="0">
                <a:ea typeface="+mn-ea"/>
                <a:cs typeface="Verdana" panose="020B0604030504040204" pitchFamily="34" charset="0"/>
              </a:rPr>
              <a:t> business environment  </a:t>
            </a:r>
          </a:p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ea typeface="+mn-ea"/>
                <a:cs typeface="Verdana" panose="020B0604030504040204" pitchFamily="34" charset="0"/>
              </a:rPr>
              <a:t>Collect background information on EDA survey</a:t>
            </a:r>
          </a:p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ea typeface="Verdana" panose="020B0604030504040204" pitchFamily="34" charset="0"/>
                <a:cs typeface="Verdana" panose="020B0604030504040204" pitchFamily="34" charset="0"/>
              </a:rPr>
              <a:t>Identify available data source and discuss other data requirement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634605" y="3484874"/>
            <a:ext cx="1784528" cy="27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ea typeface="Verdana" panose="020B0604030504040204" pitchFamily="34" charset="0"/>
                <a:cs typeface="Verdana" panose="020B0604030504040204" pitchFamily="34" charset="0"/>
              </a:rPr>
              <a:t>Conduct descriptive analysis based on physician survey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ea typeface="Verdana" panose="020B0604030504040204" pitchFamily="34" charset="0"/>
                <a:cs typeface="Verdana" panose="020B0604030504040204" pitchFamily="34" charset="0"/>
              </a:rPr>
              <a:t>Identify qualified physicians for tracking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ea typeface="Verdana" panose="020B0604030504040204" pitchFamily="34" charset="0"/>
                <a:cs typeface="Verdana" panose="020B0604030504040204" pitchFamily="34" charset="0"/>
              </a:rPr>
              <a:t>Identify tracking time period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ea typeface="Verdana" panose="020B0604030504040204" pitchFamily="34" charset="0"/>
                <a:cs typeface="Verdana" panose="020B0604030504040204" pitchFamily="34" charset="0"/>
              </a:rPr>
              <a:t>Identify important items to track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51186" y="3502025"/>
            <a:ext cx="1956976" cy="20605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5725" indent="-85725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200" dirty="0">
                <a:latin typeface="+mn-ea"/>
              </a:rPr>
              <a:t>Conduct descriptive analysis on data items that could impact physician perception change</a:t>
            </a:r>
          </a:p>
          <a:p>
            <a:pPr>
              <a:spcBef>
                <a:spcPts val="600"/>
              </a:spcBef>
            </a:pPr>
            <a:r>
              <a:rPr lang="en-US" altLang="zh-CN" sz="1200" dirty="0">
                <a:latin typeface="+mn-ea"/>
              </a:rPr>
              <a:t>- Meeting, calls, etc.</a:t>
            </a:r>
          </a:p>
          <a:p>
            <a:pPr marL="85725" indent="-85725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200" dirty="0">
                <a:latin typeface="+mn-ea"/>
              </a:rPr>
              <a:t>Combine survey data with other data items and conduct descriptive data analysis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gray">
          <a:xfrm>
            <a:off x="6477000" y="3510600"/>
            <a:ext cx="0" cy="20520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6279562" y="2575535"/>
            <a:ext cx="2133600" cy="822325"/>
          </a:xfrm>
          <a:prstGeom prst="chevron">
            <a:avLst/>
          </a:prstGeom>
          <a:solidFill>
            <a:srgbClr val="CC0000"/>
          </a:solidFill>
          <a:ln w="28575" algn="ctr">
            <a:solidFill>
              <a:srgbClr val="FFFFFF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Final </a:t>
            </a:r>
            <a:r>
              <a:rPr lang="en-US" altLang="zh-CN" sz="1200" b="1" kern="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racking </a:t>
            </a:r>
            <a:r>
              <a:rPr lang="en-US" altLang="zh-CN" sz="1200" b="1" kern="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eport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 and online tool development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34425" y="3497737"/>
            <a:ext cx="1716512" cy="20605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latin typeface="+mn-ea"/>
                <a:ea typeface="+mn-ea"/>
              </a:rPr>
              <a:t>Design final tracking report combing insights from data analysis</a:t>
            </a:r>
          </a:p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200" dirty="0">
                <a:latin typeface="+mn-ea"/>
                <a:ea typeface="+mn-ea"/>
              </a:rPr>
              <a:t>Provide online tracking tool for regular tracking purpose</a:t>
            </a:r>
          </a:p>
        </p:txBody>
      </p:sp>
    </p:spTree>
    <p:extLst>
      <p:ext uri="{BB962C8B-B14F-4D97-AF65-F5344CB8AC3E}">
        <p14:creationId xmlns:p14="http://schemas.microsoft.com/office/powerpoint/2010/main" val="410589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63775"/>
            <a:ext cx="7886700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 kick off meeting to align project approach, timeline and expectations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sp>
        <p:nvSpPr>
          <p:cNvPr id="23" name="Pentagon 15"/>
          <p:cNvSpPr/>
          <p:nvPr/>
        </p:nvSpPr>
        <p:spPr>
          <a:xfrm>
            <a:off x="742713" y="1771407"/>
            <a:ext cx="2991087" cy="576000"/>
          </a:xfrm>
          <a:prstGeom prst="homePlate">
            <a:avLst>
              <a:gd name="adj" fmla="val 14655"/>
            </a:avLst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212400" marR="0" lvl="0" indent="-212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68"/>
              </a:buClr>
              <a:buSzTx/>
              <a:buFontTx/>
              <a:buNone/>
              <a:tabLst/>
              <a:defRPr/>
            </a:pPr>
            <a:r>
              <a:rPr lang="en-GB" sz="1400" b="1" kern="0" dirty="0"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Pharbers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Team</a:t>
            </a:r>
          </a:p>
        </p:txBody>
      </p:sp>
      <p:sp>
        <p:nvSpPr>
          <p:cNvPr id="24" name="Pentagon 17"/>
          <p:cNvSpPr/>
          <p:nvPr/>
        </p:nvSpPr>
        <p:spPr>
          <a:xfrm flipH="1">
            <a:off x="5181599" y="1771407"/>
            <a:ext cx="2955878" cy="576000"/>
          </a:xfrm>
          <a:prstGeom prst="homePlate">
            <a:avLst>
              <a:gd name="adj" fmla="val 14655"/>
            </a:avLst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0" rtlCol="0" anchor="ctr" anchorCtr="0"/>
          <a:lstStyle/>
          <a:p>
            <a:pPr marL="212400" marR="0" lvl="0" indent="-212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68"/>
              </a:buClr>
              <a:buSzTx/>
              <a:buFontTx/>
              <a:buNone/>
              <a:tabLst/>
              <a:defRPr/>
            </a:pPr>
            <a:r>
              <a:rPr lang="en-US" altLang="zh-CN" sz="1400" b="1" kern="0" dirty="0"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Xian Janssen Team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763185" y="2531848"/>
            <a:ext cx="7390215" cy="208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212400" marR="0" lvl="0" indent="-2124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Objectives of the Kick-Off Meeting</a:t>
            </a:r>
            <a:endParaRPr kumimoji="0" lang="en-GB" sz="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211138" marR="0" lvl="1" indent="-2111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Align on project goals and objectives </a:t>
            </a:r>
          </a:p>
          <a:p>
            <a:pPr marL="211138" marR="0" lvl="1" indent="-2111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300" kern="0" noProof="0" dirty="0"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Align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project methodology and scope </a:t>
            </a:r>
          </a:p>
          <a:p>
            <a:pPr marL="211138" marR="0" lvl="1" indent="-2111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Collect relevant in-house knowledge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from both parties to be leveraged for the project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211138" marR="0" lvl="1" indent="-2111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300" kern="0" dirty="0"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Align data and information requirement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878076" y="1895541"/>
            <a:ext cx="138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KICK OFF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3185" y="4876800"/>
            <a:ext cx="7923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Data/Information request may include but not limited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Product detailed descriptions and product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EDA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Meeting data</a:t>
            </a:r>
          </a:p>
          <a:p>
            <a:r>
              <a:rPr lang="en-US" altLang="zh-CN" sz="1400" dirty="0"/>
              <a:t>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30BAD7F-338B-40F1-8952-79D383FFB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614" y="19351"/>
            <a:ext cx="3207283" cy="3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0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9" y="463775"/>
            <a:ext cx="839680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 EDA survey flow for descriptive data analysis 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61852680"/>
              </p:ext>
            </p:extLst>
          </p:nvPr>
        </p:nvGraphicFramePr>
        <p:xfrm>
          <a:off x="395947" y="2076748"/>
          <a:ext cx="3605139" cy="2734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矩形 17"/>
          <p:cNvSpPr/>
          <p:nvPr/>
        </p:nvSpPr>
        <p:spPr>
          <a:xfrm>
            <a:off x="1752600" y="5589279"/>
            <a:ext cx="1540997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Concern with the product</a:t>
            </a:r>
            <a:endParaRPr lang="zh-CN" altLang="en-US" sz="14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8002" y="5170179"/>
            <a:ext cx="8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&lt;50%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cxnSpLocks/>
            <a:endCxn id="18" idx="0"/>
          </p:cNvCxnSpPr>
          <p:nvPr/>
        </p:nvCxnSpPr>
        <p:spPr>
          <a:xfrm>
            <a:off x="2523099" y="4953000"/>
            <a:ext cx="0" cy="6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4800" y="1534686"/>
            <a:ext cx="369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u="sng" dirty="0">
                <a:ea typeface="Verdana" panose="020B0604030504040204" pitchFamily="34" charset="0"/>
                <a:cs typeface="Verdana" panose="020B0604030504040204" pitchFamily="34" charset="0"/>
              </a:rPr>
              <a:t>Prescription behavior and attitude toward different disease </a:t>
            </a:r>
            <a:endParaRPr lang="zh-CN" altLang="en-US" sz="1400" b="1" u="sng" dirty="0">
              <a:cs typeface="Verdana" panose="020B060403050404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00600" y="1557573"/>
            <a:ext cx="369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u="sng" dirty="0">
                <a:ea typeface="Verdana" panose="020B0604030504040204" pitchFamily="34" charset="0"/>
                <a:cs typeface="Verdana" panose="020B0604030504040204" pitchFamily="34" charset="0"/>
              </a:rPr>
              <a:t>Prescription behavior and attitude towards </a:t>
            </a:r>
            <a:r>
              <a:rPr lang="en-US" altLang="zh-CN" sz="1400" b="1" u="sng" dirty="0" err="1">
                <a:ea typeface="Verdana" panose="020B0604030504040204" pitchFamily="34" charset="0"/>
                <a:cs typeface="Verdana" panose="020B0604030504040204" pitchFamily="34" charset="0"/>
              </a:rPr>
              <a:t>Sporanox</a:t>
            </a:r>
            <a:endParaRPr lang="zh-CN" altLang="en-US" sz="1400" b="1" u="sng" dirty="0">
              <a:cs typeface="Verdana" panose="020B0604030504040204" pitchFamily="34" charset="0"/>
            </a:endParaRPr>
          </a:p>
        </p:txBody>
      </p: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2018678410"/>
              </p:ext>
            </p:extLst>
          </p:nvPr>
        </p:nvGraphicFramePr>
        <p:xfrm>
          <a:off x="4800600" y="1727544"/>
          <a:ext cx="3977201" cy="196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4559286" y="4248922"/>
            <a:ext cx="442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u="sng" dirty="0">
                <a:ea typeface="Verdana" panose="020B0604030504040204" pitchFamily="34" charset="0"/>
                <a:cs typeface="Verdana" panose="020B0604030504040204" pitchFamily="34" charset="0"/>
              </a:rPr>
              <a:t>Physicians are categorized </a:t>
            </a:r>
          </a:p>
          <a:p>
            <a:pPr algn="ctr"/>
            <a:r>
              <a:rPr lang="en-US" altLang="zh-CN" sz="1400" b="1" u="sng" dirty="0">
                <a:ea typeface="Verdana" panose="020B0604030504040204" pitchFamily="34" charset="0"/>
                <a:cs typeface="Verdana" panose="020B0604030504040204" pitchFamily="34" charset="0"/>
              </a:rPr>
              <a:t>into 3 groups</a:t>
            </a:r>
            <a:endParaRPr lang="zh-CN" altLang="en-US" sz="1400" b="1" u="sng" dirty="0">
              <a:cs typeface="Verdana" panose="020B060403050404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4800" y="1477327"/>
            <a:ext cx="3810000" cy="4847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648200" y="1447800"/>
            <a:ext cx="4267200" cy="2244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/>
          <p:cNvSpPr/>
          <p:nvPr/>
        </p:nvSpPr>
        <p:spPr>
          <a:xfrm>
            <a:off x="4191000" y="2441490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72000" y="4156248"/>
            <a:ext cx="4267200" cy="2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52" name="矩形: 圆角 51"/>
          <p:cNvSpPr/>
          <p:nvPr/>
        </p:nvSpPr>
        <p:spPr>
          <a:xfrm>
            <a:off x="5039714" y="4779580"/>
            <a:ext cx="1149704" cy="4179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 1.0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5034475" y="5272637"/>
            <a:ext cx="1154943" cy="4179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 2.0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5034475" y="5754222"/>
            <a:ext cx="1154943" cy="4179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 3.0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箭头: 右 55"/>
          <p:cNvSpPr/>
          <p:nvPr/>
        </p:nvSpPr>
        <p:spPr>
          <a:xfrm rot="5400000">
            <a:off x="6458243" y="3771900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664AF7C-ACAB-4408-A71A-7E28B87023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5456" y="9054"/>
            <a:ext cx="3219559" cy="407745"/>
          </a:xfrm>
          <a:prstGeom prst="rect">
            <a:avLst/>
          </a:prstGeom>
        </p:spPr>
      </p:pic>
      <p:sp>
        <p:nvSpPr>
          <p:cNvPr id="8" name="标注: 线形(带边框和强调线) 7">
            <a:extLst>
              <a:ext uri="{FF2B5EF4-FFF2-40B4-BE49-F238E27FC236}">
                <a16:creationId xmlns="" xmlns:a16="http://schemas.microsoft.com/office/drawing/2014/main" id="{09844B57-8891-4A51-82AE-5504B71DDE5A}"/>
              </a:ext>
            </a:extLst>
          </p:cNvPr>
          <p:cNvSpPr/>
          <p:nvPr/>
        </p:nvSpPr>
        <p:spPr>
          <a:xfrm>
            <a:off x="6801143" y="4988568"/>
            <a:ext cx="1976657" cy="955031"/>
          </a:xfrm>
          <a:prstGeom prst="accentBorderCallout1">
            <a:avLst>
              <a:gd name="adj1" fmla="val 68845"/>
              <a:gd name="adj2" fmla="val -9214"/>
              <a:gd name="adj3" fmla="val 98248"/>
              <a:gd name="adj4" fmla="val -37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Physician’s perception progression to 3.0 is an important KPI for tracking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156">
            <a:extLst>
              <a:ext uri="{FF2B5EF4-FFF2-40B4-BE49-F238E27FC236}">
                <a16:creationId xmlns="" xmlns:a16="http://schemas.microsoft.com/office/drawing/2014/main" id="{46103119-B2D9-4851-8C3F-84A8B6DAC86A}"/>
              </a:ext>
            </a:extLst>
          </p:cNvPr>
          <p:cNvSpPr txBox="1"/>
          <p:nvPr/>
        </p:nvSpPr>
        <p:spPr>
          <a:xfrm>
            <a:off x="6452640" y="6147079"/>
            <a:ext cx="2457686" cy="31961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</a:ln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ILLUSTRATIVE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2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9" y="463775"/>
            <a:ext cx="8396801" cy="733101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will be four key aspects for descriptive analysis</a:t>
            </a:r>
            <a:endParaRPr lang="zh-CN" altLang="en-US" b="0" dirty="0">
              <a:latin typeface="Verdana" panose="020B0604030504040204" pitchFamily="34" charset="0"/>
              <a:ea typeface="微软雅黑" panose="020B0503020204020204" pitchFamily="34" charset="-122"/>
              <a:cs typeface="+mn-ea"/>
              <a:sym typeface="Verdana" panose="020B060403050404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664AF7C-ACAB-4408-A71A-7E28B8702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456" y="9054"/>
            <a:ext cx="3219559" cy="4077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284488-1ACC-448E-B098-374744B9954D}"/>
              </a:ext>
            </a:extLst>
          </p:cNvPr>
          <p:cNvSpPr/>
          <p:nvPr/>
        </p:nvSpPr>
        <p:spPr>
          <a:xfrm>
            <a:off x="685800" y="1828800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of survey physicians: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count and newly added each tracking period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distribution by selective dimension, e.g. hospital level, territory, department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perception score count and distribution by selective dimensions</a:t>
            </a:r>
            <a:endParaRPr lang="zh-CN" altLang="en-US" sz="11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14333187-4A8C-442C-8508-65223A1342B1}"/>
              </a:ext>
            </a:extLst>
          </p:cNvPr>
          <p:cNvSpPr/>
          <p:nvPr/>
        </p:nvSpPr>
        <p:spPr>
          <a:xfrm>
            <a:off x="4724400" y="1828800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perception progression: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perception progression in each tracking period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Physician progression by selective dimensions</a:t>
            </a:r>
            <a:endParaRPr lang="zh-CN" altLang="en-US" sz="11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AF20F498-214F-475B-AAE1-2D9F2C37DF32}"/>
              </a:ext>
            </a:extLst>
          </p:cNvPr>
          <p:cNvSpPr/>
          <p:nvPr/>
        </p:nvSpPr>
        <p:spPr>
          <a:xfrm>
            <a:off x="685800" y="4038600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of promotion activities for survey physicians: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Frequency of different meeting type for overall population and by different perception level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level for overall population and by different perception level</a:t>
            </a:r>
            <a:endParaRPr lang="zh-CN" altLang="en-US" sz="11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AE57EB1-8B5D-4281-B16D-92D1D8F9F0D5}"/>
              </a:ext>
            </a:extLst>
          </p:cNvPr>
          <p:cNvSpPr/>
          <p:nvPr/>
        </p:nvSpPr>
        <p:spPr>
          <a:xfrm>
            <a:off x="4737100" y="4038600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 of promotion activities for physicians with progression of interest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of meeting attendance for those progressing to 3.0 or others</a:t>
            </a:r>
          </a:p>
          <a:p>
            <a:pPr marL="171450" indent="-171450">
              <a:buFontTx/>
              <a:buChar char="-"/>
            </a:pPr>
            <a:r>
              <a:rPr lang="en-US" altLang="zh-CN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of call activities for physicians progressing to 3.0 or others</a:t>
            </a:r>
            <a:endParaRPr lang="zh-CN" altLang="en-US" sz="11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615D0E4D-17FF-4C44-95F8-D454B86ABDF5}"/>
              </a:ext>
            </a:extLst>
          </p:cNvPr>
          <p:cNvSpPr/>
          <p:nvPr/>
        </p:nvSpPr>
        <p:spPr>
          <a:xfrm>
            <a:off x="609600" y="1741438"/>
            <a:ext cx="228600" cy="23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FE7DE031-F37D-4177-B9A2-BE0E10D1BC05}"/>
              </a:ext>
            </a:extLst>
          </p:cNvPr>
          <p:cNvSpPr/>
          <p:nvPr/>
        </p:nvSpPr>
        <p:spPr>
          <a:xfrm>
            <a:off x="4610100" y="1741438"/>
            <a:ext cx="228600" cy="23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4CB8DC93-4453-40B5-A8D8-12E0BFD03396}"/>
              </a:ext>
            </a:extLst>
          </p:cNvPr>
          <p:cNvSpPr/>
          <p:nvPr/>
        </p:nvSpPr>
        <p:spPr>
          <a:xfrm>
            <a:off x="609600" y="3918719"/>
            <a:ext cx="228600" cy="23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06DFC376-6990-41E1-9DBC-E344A079AF12}"/>
              </a:ext>
            </a:extLst>
          </p:cNvPr>
          <p:cNvSpPr/>
          <p:nvPr/>
        </p:nvSpPr>
        <p:spPr>
          <a:xfrm>
            <a:off x="4630199" y="3918719"/>
            <a:ext cx="228600" cy="23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Y/%#m/%#d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13&quot;&gt;&lt;elem m_fUsage=&quot;2.08354174019453440000E+000&quot;&gt;&lt;m_msothmcolidx val=&quot;0&quot;/&gt;&lt;m_rgb r=&quot;1b&quot; g=&quot;4b&quot; b=&quot;1c&quot;/&gt;&lt;m_ppcolschidx tagver0=&quot;23004&quot; tagname0=&quot;m_ppcolschidxUNRECOGNIZED&quot; val=&quot;0&quot;/&gt;&lt;m_nBrightness val=&quot;0&quot;/&gt;&lt;/elem&gt;&lt;elem m_fUsage=&quot;1.89999999999999990000E+000&quot;&gt;&lt;m_msothmcolidx val=&quot;0&quot;/&gt;&lt;m_rgb r=&quot;f5&quot; g=&quot;bb&quot; b=&quot;94&quot;/&gt;&lt;m_ppcolschidx tagver0=&quot;23004&quot; tagname0=&quot;m_ppcolschidxUNRECOGNIZED&quot; val=&quot;0&quot;/&gt;&lt;m_nBrightness val=&quot;0&quot;/&gt;&lt;/elem&gt;&lt;elem m_fUsage=&quot;1.82178411113061030000E+000&quot;&gt;&lt;m_msothmcolidx val=&quot;0&quot;/&gt;&lt;m_rgb r=&quot;7c&quot; g=&quot;af&quot; b=&quot;89&quot;/&gt;&lt;m_ppcolschidx tagver0=&quot;23004&quot; tagname0=&quot;m_ppcolschidxUNRECOGNIZED&quot; val=&quot;0&quot;/&gt;&lt;m_nBrightness val=&quot;0&quot;/&gt;&lt;/elem&gt;&lt;elem m_fUsage=&quot;1.30357980377067610000E+000&quot;&gt;&lt;m_msothmcolidx val=&quot;0&quot;/&gt;&lt;m_rgb r=&quot;f0&quot; g=&quot;96&quot; b=&quot;59&quot;/&gt;&lt;m_ppcolschidx tagver0=&quot;23004&quot; tagname0=&quot;m_ppcolschidxUNRECOGNIZED&quot; val=&quot;0&quot;/&gt;&lt;m_nBrightness val=&quot;0&quot;/&gt;&lt;/elem&gt;&lt;elem m_fUsage=&quot;1.22886428087084480000E+000&quot;&gt;&lt;m_msothmcolidx val=&quot;0&quot;/&gt;&lt;m_rgb r=&quot;f8&quot; g=&quot;cc&quot; b=&quot;af&quot;/&gt;&lt;m_ppcolschidx tagver0=&quot;23004&quot; tagname0=&quot;m_ppcolschidxUNRECOGNIZED&quot; val=&quot;0&quot;/&gt;&lt;m_nBrightness val=&quot;0&quot;/&gt;&lt;/elem&gt;&lt;elem m_fUsage=&quot;1.06828006750538450000E+000&quot;&gt;&lt;m_msothmcolidx val=&quot;0&quot;/&gt;&lt;m_rgb r=&quot;d9&quot; g=&quot;62&quot; b=&quot;13&quot;/&gt;&lt;m_ppcolschidx tagver0=&quot;23004&quot; tagname0=&quot;m_ppcolschidxUNRECOGNIZED&quot; val=&quot;0&quot;/&gt;&lt;m_nBrightness val=&quot;0&quot;/&gt;&lt;/elem&gt;&lt;elem m_fUsage=&quot;2.03340254582694700000E-001&quot;&gt;&lt;m_msothmcolidx val=&quot;0&quot;/&gt;&lt;m_rgb r=&quot;fc&quot; g=&quot;85&quot; b=&quot;1&quot;/&gt;&lt;m_ppcolschidx tagver0=&quot;23004&quot; tagname0=&quot;m_ppcolschidxUNRECOGNIZED&quot; val=&quot;0&quot;/&gt;&lt;m_nBrightness val=&quot;0&quot;/&gt;&lt;/elem&gt;&lt;elem m_fUsage=&quot;1.34874642136662950000E-001&quot;&gt;&lt;m_msothmcolidx val=&quot;0&quot;/&gt;&lt;m_rgb r=&quot;e1&quot; g=&quot;9c&quot; b=&quot;95&quot;/&gt;&lt;m_ppcolschidx tagver0=&quot;23004&quot; tagname0=&quot;m_ppcolschidxUNRECOGNIZED&quot; val=&quot;0&quot;/&gt;&lt;m_nBrightness val=&quot;0&quot;/&gt;&lt;/elem&gt;&lt;elem m_fUsage=&quot;1.26242483569658890000E-001&quot;&gt;&lt;m_msothmcolidx val=&quot;0&quot;/&gt;&lt;m_rgb r=&quot;e9&quot; g=&quot;59&quot; b=&quot;3&quot;/&gt;&lt;m_ppcolschidx tagver0=&quot;23004&quot; tagname0=&quot;m_ppcolschidxUNRECOGNIZED&quot; val=&quot;0&quot;/&gt;&lt;m_nBrightness val=&quot;0&quot;/&gt;&lt;/elem&gt;&lt;elem m_fUsage=&quot;5.81497370030401100000E-002&quot;&gt;&lt;m_msothmcolidx val=&quot;0&quot;/&gt;&lt;m_rgb r=&quot;f8&quot; g=&quot;61&quot; b=&quot;5&quot;/&gt;&lt;m_ppcolschidx tagver0=&quot;23004&quot; tagname0=&quot;m_ppcolschidxUNRECOGNIZED&quot; val=&quot;0&quot;/&gt;&lt;m_nBrightness val=&quot;0&quot;/&gt;&lt;/elem&gt;&lt;elem m_fUsage=&quot;5.23052491273739570000E-002&quot;&gt;&lt;m_msothmcolidx val=&quot;0&quot;/&gt;&lt;m_rgb r=&quot;f3&quot; g=&quot;ee&quot; b=&quot;1b&quot;/&gt;&lt;m_ppcolschidx tagver0=&quot;23004&quot; tagname0=&quot;m_ppcolschidxUNRECOGNIZED&quot; val=&quot;0&quot;/&gt;&lt;m_nBrightness val=&quot;0&quot;/&gt;&lt;/elem&gt;&lt;elem m_fUsage=&quot;5.79186718785228580000E-003&quot;&gt;&lt;m_msothmcolidx val=&quot;0&quot;/&gt;&lt;m_rgb r=&quot;b6&quot; g=&quot;1&quot; b=&quot;1&quot;/&gt;&lt;m_ppcolschidx tagver0=&quot;23004&quot; tagname0=&quot;m_ppcolschidxUNRECOGNIZED&quot; val=&quot;0&quot;/&gt;&lt;m_nBrightness val=&quot;0&quot;/&gt;&lt;/elem&gt;&lt;elem m_fUsage=&quot;1.45557834293069110000E-003&quot;&gt;&lt;m_msothmcolidx val=&quot;0&quot;/&gt;&lt;m_rgb r=&quot;aa&quot; g=&quot;b3&quot; b=&quot;d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BJncG0Sqez3osRr8HKS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YMBrUoZUWccy57VRDmx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nb4wyZJk.bOQ0WxGxwn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E8VuP9AUC5hskxuoaF5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8VQqMDMU.w3S3EIooWf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KBBl9yHUGWO5rPRc9Ja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8YjSmJm0aw7vHNjuUz7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sOuC2rNkSG5KnrMvMFq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FDGPkUkq2lspr6mkE6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Ywwj4cyEWBQOT_B2Vxl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fjdZQC60KJahiI9hRx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LOmOJQTD.k4WFcabwTN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IqkKgih0GKBSAJnlIut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c9Iqw6OkyB0DwBzL9ZG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MZlBXoekqR5jTC.B.QV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oB6bakEkKvSm3WasLKR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zK0o0o0EWcipr.0RKpE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oFI9OxeUeHaY0ebPPof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lUItTLN0mCrcrPiSMKI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T0.et5SUynbgvBmufow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59PxI0y0KeUxCHiVC_b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LoZ_qeP0esfHed5fIzq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hzjq1AS0.QN6rWTPvi9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cvaxwnjU23bAPlRH34c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LEzFZ.MUy0h7FuB1V75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.r32MS.Uaijg0IgXBsI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2XLp2dgEKvraj8Pv.Vk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fUA5JqOEGVuhzvC3zOC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lXe.MepkOkZyax8gjUu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xgJY_1PECcVU22r9D.C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o008HPNECRwxFg5uQjh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mfuJ.vvkiA_mu5UcycB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3AbH1KBEOt6UWzY7A50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fnXd5jSo25leyF94CW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hsbpdbJU.6PV5p_T7Uq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__ynR_0kePGmmDiRVha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pEFk0i3k.qAznLmJKl.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KvHKplka6.l48kEiZY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60s8mL780WwH3hcZ1rSr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E8VuP9AUC5hskxuoaF5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Kns8Ix7kmcS9YbvgbW3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Q..FUDDUyHdLpd6Wt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xwg_eySmC5pdqfIvBaN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8VQqMDMU.w3S3EIooWf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MLMVDINkikj_1Ydu4fv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nb4wyZJk.bOQ0WxGxwn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iUb48rSUG3pUr8MOtM5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F810OqfkOFaBbmEhPlg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2gkTQ2g0ee0Gw3hUYRV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Z12LcIO0G_qAE5yqVfQ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fjdZQC60KJahiI9hRxp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GZVNxHEEOnM9vDfDTkO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Oomha6YEWDKVcIuG7eE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_Xsxj5SRiNjKT4U316G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zK0o0o0EWcipr.0RKpE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tNm2Cj.i0OweFcowPmL9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rApcWv80a0pWO58a0LL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CvB5sId0O68uWamdv7j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UbbF6fgk.VUSDP45sfg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wQxSMEqkGJOAmLPnfxF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AyrTkO6kuk4EuGq7Z2n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fC.5aUxk6svtCVC._XV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o5XeJfS0iZweTiU00V4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WaYeFx706hv5P_3T0m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jYxoexT8GXsA89531Kl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mQIEp4xkKCQaZFLRUpC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R6LuHHkECZ6HhtEWid7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syOuUq0y9JBPFo_KPz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jOrgCNGUCLKnBp7u_G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b0kDkoEE.3Uda_1jgE8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W0UpcNXEi6V.mG71fs3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PJ3TN0Um_Y.Wmgy1QY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ONKJnIf0GxJ_r3cplp2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Vchx8E1EqvqCn15z46S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weqTyAh0OcZHESuc8mZ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QbKsnRQDGm79bbyDZaf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IFxtUE5EqIazPIFjdXK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Q8EwTu00CJeNPq3_6_a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1C1xYMPUm5foUQ6sIWh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XiQSE33kugginOSCtst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TM1V.75EunSaRmfslv2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z4tUirUWvj6vegg_La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K09_lqFkuL71TGJOoDV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liEZh8oUmXGBGKVYkEt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iRDv5eaESMeZPGcYSgc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q1mWvBOUK6uSCHh44I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4_xgxYS76bxABPcHM_b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gkUu86pkmXwYtHxqdSM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5_MGSLT0CNYvTqNLnaN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tJaTPV0ijSEcynJsRy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4Lq1mV_0u6DuFIYK4oW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Z3LJ7Y02dSyui4Txl_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O3DGfg60GLPBULpKE5G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Qt.l0cckGciS2OZogL5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NO_LYIzUSzYzKGO7Ep1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usAfBPZUSfZ4NzLtmEe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OwAjDZdESOiu_K0dVH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79zcOhQk6ZPt2jx2ZYA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yVnPoYLkqRCupBNGZJY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5kjWz510WLOEDXJHvtT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FVhDpF1UOtIJ.wGdkvv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CtF6QkM0CPvi1WXiT8o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_b43vXZEWL4CIuAWJai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orG18mTkqf9a_I_o5nI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FFpNvjWUSIF_qUuxKVQ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svk6gmF0S.PfMX6DvzG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OD205huEqyzevRkna_s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QZNFrcf02zMHAKF0e8O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4c6wyxB0m5PJum1E9dk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_4NLGYWEOo9kPfbgJep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9Qj1kF4kSlyOiq5Rq2U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0ZiJ64lkSsdvcDmQvJG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Lj1PMXx0SD7Y9_pClSQ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SoeMDZ8EyI43A70obED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FBrJp6TRacW1dg.Jlp0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i8ve_JQUCbxgsC7HbZX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w5b6_dKk.CQPzApij8O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sPjCrzAUmm54DK1tV7x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p1aizZzU.ZR5J0IbOVK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U7ZqdyUqyqrhXvahVq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HcMpAh5kWbejsT91CGM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xl0B_NskylG2qlUilOP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TfzGM5NEKNomoP1vnxq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_vvxW2wkih9c3tTATOt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uY4_230uG57bu53.N6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R8Zo2zTo6ycl.Q7G8ED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8wuZbslkCyTfMHOl78v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YdFX5qm0OG6_lX5bD1.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G.Tac0uEy85_gjfRVn.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Ol9bNcOUy69hw7TfNi3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tgNOSVmkmrtydV1djl_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0e9lxQbU.GO8XiSR9uj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xvM3gSRUm6L2fQ9.JAF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g78YjH70SwTFmJ1bJYJ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8xUGnFKk.DIpMODyZri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kh4O1gNUmPSHzsp41uW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2DTtyyTDCEkmesOKc9H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W5CvwS6UmzQdhCBviak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.iGKtQzikuTNMs9.M2.N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6.OayJ40G9LmnvF9dDU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V8YxctEiWEHquL5ZT7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OSK97XcUyHtxMgbksas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4o8vV.70CdNh3YsDodP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zqTruPHEiwJxT5C78d.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DvSxPC5k6U6uj5E7D0e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b9u9V2GJ0ii34rhRSYr.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oXAP2sTEG2QBSjKeW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RahFVsSPmC1ZakwtHXq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CC.Bynt0GSxv55.VfNC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Ty7FMHx06H0x2g.o1Qv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qxRQHoEEOFkyeoMLI85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FVhDpF1UOtIJ.wGdkvv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40nci7QT.472qUr7q8X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io7n6sUmBIrExcf8F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Kk_.icRH6dwbCZYiq1u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io7n6sUmBIrExcf8FI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io7n6sUmBIrExcf8FI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QJr01vKUanh8lJ1syRt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Vp8UpUF0yQt22KHiNCN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On_ZU8DUGdSjs.6bb6O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rfZ3X3Ek2Am5Iq1Bqb5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X0CMS.ZE6tTePUBwQNl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PaHv_v9EWKLiyr_y37n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xG1IpckE6k.Z9ClRnoY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YVDWmpR76wOCcVe2Fsv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tBp5.jskyKZg37xxlV9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p8l57Qi0iXjmTOe2JO7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fbFo9N1EyVyw_HENq9Y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_lCckmf0KDDH5tzs9Gu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D0jYBPoU2NXpZ9hrogD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Qx1ocB4UujrydYfObU1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JmE080U0eFqhW3yFPik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WC_P_vQ0yDR2CXbNTKV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hvAV_dOUW0xxYgqb0q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aLgMbbo0aY.O7l7V7H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gxfwNnTu6wvqUMtlrNr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nZA0yLLki2.IskUJqIw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smjdcBK0C4prJCRoeD6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GHoqg4E0ewp5vT3kKmr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zbShsAGU.gVBUcckuqv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xhuWNi5UWPjckBoNxqb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5g2hIfH0CCzJ0Lqr3lK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Jev9auAkiG_Od71PliI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xjTMxK0m96z24p5OAA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FXkUM82kGwOlErnQAHz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_OxhAj4Um_G3iqnHV.G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AxKGjFRf.DpLkvnTd7H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xaqux_HUC64kLz94YZg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woTqVWtUa_EV11SEzdx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z..IRTHUq9LHRmxZO._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ejhytZPEq1VBcd6DqUm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G_9oLEwkG25mRkmhdi8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BuySQf8k2BP_q5_th_G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x6gJh72UeQpe.hnAIUs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L1lRmjgkGonjUMVgeFL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_qnZDv.kawqbNJz083V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mhioZRxECo24HHNQaVC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ZOhfMISNOSdlpTuV5A9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yP5JGhG0O5.c6Xr0Cgk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NwQ3AKO0iG1heYTeIns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sShVaRUUOjyQY.DDdAR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lUIgx1bEqSVKqzloJBg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z7FYSwlESKbjxnV90.m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_xYZ2M6k.x0OYZMNLXb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evdUL9Wk2LBMz7WfcG7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kj6TfFMEOyA3XJ6Vj7W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sLGInM70KxNu2eNIrD.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JASocYuEm4RW4A7UWH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J_WRGATBO47M9oBn1K7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Y0BI0cVUK32TB4n6wIP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Lknj5f1kOt4Ba1XxOyd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Cowijxl0ma8EPIxBF9h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1P3STvjEWbSdi40zH37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EtmQp_FkG7tjFeXD7wo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cOyxZLREy3QOGOwXm4u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kdaa59tkGGif57FcMLF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io7n6sUmBIrExcf8FI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Sq.J6kSNiiuL9RyAk.9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40nci7QT.472qUr7q8X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yDSF4SS3mino0PKRXrD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087w3vRDq8pY52aP37E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SLUYcEQDeqda5Cgq40S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iT8nh4Q6KEDSJFf5zm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vAGxmSYCd2hplEVHNP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tA0HJkSk.dEobkDYmd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uFMPx8QhWGKQMpwlKk2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ADGUGPRb6sjJuMwUQC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2zeaUQKWpfNRZyiwpq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lkiOuORDq9FP1269Tw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wCTEk2T0SnQNp.1kwV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w8afUKT7qJ.sOeOyO.n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avp0xVQdCJuB_q_4Hg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ml6W3SSfGnjlwmvXmnD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oldMc8R7.GA3L24du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yTw0EKRuSDSYpy61kV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S1NnpfQuuw0J8me6g5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cq8V1uSxmapNXyJFx8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YGuCzLSp2Wv30EdVRVq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pG3Og_QfeXNAAWNaj_b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ybJU8OTiGWQFDC_18zz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wL.IYyTXKTbRzHzumP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AwF9hgR5uZeCmZ_UYU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1LU_.tShuq2740TXvzY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rPwmoSx2THWskR5jv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6BdSlNQEKsRGYqD_VCV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K1IvZXQrSzGakqiy600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aH1JkGRX6Bn08M2gUf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EABvQ3SwWuIyzKqsi5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P.R8N0QGWSTEFg5NyZg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MPFTjQQdSw2r8gPJTeQ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LiXJHOQWu6xqf2PJPpN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4ckxNQtaNLLABA0oog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3f0iB2QUmaO0rbdyx1l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2CO3fHRkKOzqoiAiID2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UfCYzEQC6SoWvF5unhQ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PbI64ORJmPZQV2REN_M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5Rv.CFQEqkN1uGOmy6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JQ47nQ7CNaK5e2LcS9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ucVmn3TQC5N2gsoZl5W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GqTbXeSuei_7YJwthq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2TKanXTpyeDF.4NpH3L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Oiusu6SuO2dWumjCmqJ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DzDlx1So6U52f9lVcM_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EuTwkwTg.DrXVP2jHDa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e9r.cQQsexwFykHnm1F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9MABryQ0.UCleTh7CxX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zKFDeIRYyOuEb2nMhN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nLTvKXRH.vhCY04G9W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UigJrEQom6HmAKSTpgA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DCKHwFSbural4pncNB1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Qgm44NnSnGFGOmjAw1h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qCgfTESZa44ktQxyB55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Clj8uSIel_PZ_s1aa7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KvHKplka6.l48kEiZY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A6sUnyZk2rJMdZex0D1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Q..FUDDUyHdLpd6WtZtg"/>
</p:tagLst>
</file>

<file path=ppt/theme/theme1.xml><?xml version="1.0" encoding="utf-8"?>
<a:theme xmlns:a="http://schemas.openxmlformats.org/drawingml/2006/main" name="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Temp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default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自定义设计方案">
  <a:themeElements>
    <a:clrScheme name="Pinfo_1">
      <a:dk1>
        <a:srgbClr val="7F7F7F"/>
      </a:dk1>
      <a:lt1>
        <a:srgbClr val="FFFFFF"/>
      </a:lt1>
      <a:dk2>
        <a:srgbClr val="19324C"/>
      </a:dk2>
      <a:lt2>
        <a:srgbClr val="D1E0EF"/>
      </a:lt2>
      <a:accent1>
        <a:srgbClr val="006666"/>
      </a:accent1>
      <a:accent2>
        <a:srgbClr val="C00000"/>
      </a:accent2>
      <a:accent3>
        <a:srgbClr val="FF9933"/>
      </a:accent3>
      <a:accent4>
        <a:srgbClr val="666633"/>
      </a:accent4>
      <a:accent5>
        <a:srgbClr val="339933"/>
      </a:accent5>
      <a:accent6>
        <a:srgbClr val="A3C1E0"/>
      </a:accent6>
      <a:hlink>
        <a:srgbClr val="336699"/>
      </a:hlink>
      <a:folHlink>
        <a:srgbClr val="95EB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自定义 2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36609</TotalTime>
  <Words>1432</Words>
  <Application>Microsoft Office PowerPoint</Application>
  <PresentationFormat>全屏显示(4:3)</PresentationFormat>
  <Paragraphs>436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10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自定义设计方案</vt:lpstr>
      <vt:lpstr>default</vt:lpstr>
      <vt:lpstr>blank</vt:lpstr>
      <vt:lpstr>1_blank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1_Office 主题</vt:lpstr>
      <vt:lpstr>think-cell Slide</vt:lpstr>
      <vt:lpstr>Chart</vt:lpstr>
      <vt:lpstr>图表</vt:lpstr>
      <vt:lpstr>PowerPoint 演示文稿</vt:lpstr>
      <vt:lpstr>Content</vt:lpstr>
      <vt:lpstr>Growth rate for oral anti-fungal market is over 15%.  Sporanox keeps its leading position though it is slowing losing share in this fragmented market</vt:lpstr>
      <vt:lpstr>An EDA survey tool is equipped to field force in 2016 to optimize detailing strategy with expectation to drive sales</vt:lpstr>
      <vt:lpstr>Content</vt:lpstr>
      <vt:lpstr>Data mining and descriptive data analysis are conducted for tracking report development</vt:lpstr>
      <vt:lpstr>Hold kick off meeting to align project approach, timeline and expectations</vt:lpstr>
      <vt:lpstr>Understand EDA survey flow for descriptive data analysis </vt:lpstr>
      <vt:lpstr>There will be four key aspects for descriptive analysis</vt:lpstr>
      <vt:lpstr>Overview of survey physicians will be provided </vt:lpstr>
      <vt:lpstr>Distributions of survey physicians will be provided quarterly</vt:lpstr>
      <vt:lpstr>Tracking of physicians score and ratio based on their highest scores by quarter</vt:lpstr>
      <vt:lpstr>Distributions of overall physicians scores according to their latest response will be investigated quarterly</vt:lpstr>
      <vt:lpstr>Attitude to Sporanox and promotional activities for all physicians (questionnaire Q15 &amp;Q16)</vt:lpstr>
      <vt:lpstr>Perception progression in overall physician or a certain field</vt:lpstr>
      <vt:lpstr>The change distribution for physician with scores progression</vt:lpstr>
      <vt:lpstr>Attitude to Sporanox and promotional activities for physicians with progression (questionnaire Q15 &amp;Q16)</vt:lpstr>
      <vt:lpstr>Survey data combines with data from other sources, more insights can be achieved</vt:lpstr>
      <vt:lpstr>Overview of promotion activities for physicians at different level</vt:lpstr>
      <vt:lpstr>Tracking of promotion activities for physicians at different level</vt:lpstr>
      <vt:lpstr>Relationship of promotion activities and physician perception progression</vt:lpstr>
      <vt:lpstr>Tracking of promotion activities  for physicians with progression and overall</vt:lpstr>
      <vt:lpstr>Final tracking report combining description data analysis on all data sources will be provided</vt:lpstr>
      <vt:lpstr>Content</vt:lpstr>
      <vt:lpstr>A total of 4 weeks is needed to complete the descriptive data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PINFO Consulting</dc:title>
  <dc:creator>pb</dc:creator>
  <cp:lastModifiedBy>Sunny Li</cp:lastModifiedBy>
  <cp:revision>2767</cp:revision>
  <cp:lastPrinted>2014-11-10T12:48:42Z</cp:lastPrinted>
  <dcterms:created xsi:type="dcterms:W3CDTF">2009-04-27T10:02:40Z</dcterms:created>
  <dcterms:modified xsi:type="dcterms:W3CDTF">2017-06-29T01:38:30Z</dcterms:modified>
</cp:coreProperties>
</file>