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9" r:id="rId2"/>
    <p:sldMasterId id="2147483671" r:id="rId3"/>
    <p:sldMasterId id="2147483684" r:id="rId4"/>
  </p:sldMasterIdLst>
  <p:notesMasterIdLst>
    <p:notesMasterId r:id="rId57"/>
  </p:notesMasterIdLst>
  <p:sldIdLst>
    <p:sldId id="260" r:id="rId5"/>
    <p:sldId id="263" r:id="rId6"/>
    <p:sldId id="264" r:id="rId7"/>
    <p:sldId id="265" r:id="rId8"/>
    <p:sldId id="266" r:id="rId9"/>
    <p:sldId id="267" r:id="rId10"/>
    <p:sldId id="297" r:id="rId11"/>
    <p:sldId id="268" r:id="rId12"/>
    <p:sldId id="298" r:id="rId13"/>
    <p:sldId id="269" r:id="rId14"/>
    <p:sldId id="270" r:id="rId15"/>
    <p:sldId id="271" r:id="rId16"/>
    <p:sldId id="272" r:id="rId17"/>
    <p:sldId id="273" r:id="rId18"/>
    <p:sldId id="274" r:id="rId19"/>
    <p:sldId id="275" r:id="rId20"/>
    <p:sldId id="276" r:id="rId21"/>
    <p:sldId id="299" r:id="rId22"/>
    <p:sldId id="277" r:id="rId23"/>
    <p:sldId id="278" r:id="rId24"/>
    <p:sldId id="280" r:id="rId25"/>
    <p:sldId id="279" r:id="rId26"/>
    <p:sldId id="281" r:id="rId27"/>
    <p:sldId id="282" r:id="rId28"/>
    <p:sldId id="300"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1" r:id="rId44"/>
    <p:sldId id="302" r:id="rId45"/>
    <p:sldId id="322" r:id="rId46"/>
    <p:sldId id="306" r:id="rId47"/>
    <p:sldId id="307" r:id="rId48"/>
    <p:sldId id="308" r:id="rId49"/>
    <p:sldId id="309" r:id="rId50"/>
    <p:sldId id="310" r:id="rId51"/>
    <p:sldId id="311" r:id="rId52"/>
    <p:sldId id="329" r:id="rId53"/>
    <p:sldId id="323" r:id="rId54"/>
    <p:sldId id="324" r:id="rId55"/>
    <p:sldId id="326" r:id="rId56"/>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343D27-C36D-436C-80FC-9D9EF88FC5CA}">
          <p14:sldIdLst>
            <p14:sldId id="260"/>
          </p14:sldIdLst>
        </p14:section>
        <p14:section name="An overview of GOST" id="{6CE6CA7F-428E-4650-BBFB-02F473880641}">
          <p14:sldIdLst>
            <p14:sldId id="263"/>
            <p14:sldId id="264"/>
            <p14:sldId id="265"/>
          </p14:sldIdLst>
        </p14:section>
        <p14:section name="Components of GOST" id="{81CA5174-75C2-4554-A933-5543991EF885}">
          <p14:sldIdLst>
            <p14:sldId id="266"/>
            <p14:sldId id="267"/>
            <p14:sldId id="297"/>
            <p14:sldId id="268"/>
            <p14:sldId id="298"/>
            <p14:sldId id="269"/>
            <p14:sldId id="270"/>
            <p14:sldId id="271"/>
            <p14:sldId id="272"/>
            <p14:sldId id="273"/>
            <p14:sldId id="274"/>
            <p14:sldId id="275"/>
            <p14:sldId id="276"/>
            <p14:sldId id="299"/>
            <p14:sldId id="277"/>
            <p14:sldId id="278"/>
            <p14:sldId id="280"/>
            <p14:sldId id="279"/>
          </p14:sldIdLst>
        </p14:section>
        <p14:section name="From Verilog to System Verilog" id="{080A6F50-7EFD-4A46-B4FE-140E0A23F74C}">
          <p14:sldIdLst>
            <p14:sldId id="281"/>
            <p14:sldId id="282"/>
            <p14:sldId id="300"/>
            <p14:sldId id="283"/>
            <p14:sldId id="284"/>
            <p14:sldId id="285"/>
            <p14:sldId id="286"/>
            <p14:sldId id="287"/>
            <p14:sldId id="288"/>
            <p14:sldId id="289"/>
            <p14:sldId id="290"/>
            <p14:sldId id="291"/>
          </p14:sldIdLst>
        </p14:section>
        <p14:section name="Verilog Testbenches" id="{43B1CCA4-7F10-450D-8703-C6825E3B2708}">
          <p14:sldIdLst>
            <p14:sldId id="292"/>
            <p14:sldId id="293"/>
            <p14:sldId id="294"/>
            <p14:sldId id="295"/>
            <p14:sldId id="296"/>
            <p14:sldId id="301"/>
            <p14:sldId id="302"/>
            <p14:sldId id="322"/>
          </p14:sldIdLst>
        </p14:section>
        <p14:section name="System Verilog Assertions" id="{15E67BF5-9B1F-449E-B7DF-62D8924F132D}">
          <p14:sldIdLst>
            <p14:sldId id="306"/>
            <p14:sldId id="307"/>
            <p14:sldId id="308"/>
            <p14:sldId id="309"/>
            <p14:sldId id="310"/>
            <p14:sldId id="311"/>
            <p14:sldId id="329"/>
            <p14:sldId id="323"/>
            <p14:sldId id="324"/>
          </p14:sldIdLst>
        </p14:section>
        <p14:section name="Conclusion" id="{A3DB6CF3-B23C-427D-80C4-891AE6AEBE18}">
          <p14:sldIdLst>
            <p14:sldId id="3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0AD47"/>
    <a:srgbClr val="191919"/>
    <a:srgbClr val="C00000"/>
    <a:srgbClr val="F5F5F5"/>
    <a:srgbClr val="A5A5A5"/>
    <a:srgbClr val="ED7D31"/>
    <a:srgbClr val="E7EBF4"/>
    <a:srgbClr val="9999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8" autoAdjust="0"/>
    <p:restoredTop sz="96327" autoAdjust="0"/>
  </p:normalViewPr>
  <p:slideViewPr>
    <p:cSldViewPr snapToGrid="0">
      <p:cViewPr varScale="1">
        <p:scale>
          <a:sx n="86" d="100"/>
          <a:sy n="86" d="100"/>
        </p:scale>
        <p:origin x="1368" y="58"/>
      </p:cViewPr>
      <p:guideLst>
        <p:guide orient="horz" pos="2160"/>
        <p:guide pos="2880"/>
      </p:guideLst>
    </p:cSldViewPr>
  </p:slideViewPr>
  <p:outlineViewPr>
    <p:cViewPr>
      <p:scale>
        <a:sx n="33" d="100"/>
        <a:sy n="33" d="100"/>
      </p:scale>
      <p:origin x="0" y="-37920"/>
    </p:cViewPr>
  </p:outlineViewPr>
  <p:notesTextViewPr>
    <p:cViewPr>
      <p:scale>
        <a:sx n="3" d="2"/>
        <a:sy n="3" d="2"/>
      </p:scale>
      <p:origin x="0" y="0"/>
    </p:cViewPr>
  </p:notesTextViewPr>
  <p:sorterViewPr>
    <p:cViewPr>
      <p:scale>
        <a:sx n="100" d="100"/>
        <a:sy n="100" d="100"/>
      </p:scale>
      <p:origin x="0" y="-9510"/>
    </p:cViewPr>
  </p:sorterViewPr>
  <p:notesViewPr>
    <p:cSldViewPr snapToGrid="0">
      <p:cViewPr varScale="1">
        <p:scale>
          <a:sx n="80" d="100"/>
          <a:sy n="80" d="100"/>
        </p:scale>
        <p:origin x="401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16.104"/>
    </inkml:context>
    <inkml:brush xml:id="br0">
      <inkml:brushProperty name="width" value="0.05" units="cm"/>
      <inkml:brushProperty name="height" value="0.05" units="cm"/>
      <inkml:brushProperty name="color" value="#FFC114"/>
    </inkml:brush>
  </inkml:definitions>
  <inkml:trace contextRef="#ctx0" brushRef="#br0">842 50 24575,'-15'0'0,"0"1"0,0 0 0,0 0 0,0 2 0,0 0 0,1 1 0,0 0 0,-1 1 0,2 0 0,-1 2 0,1-1 0,-1 2 0,2-1 0,-1 2 0,-14 13 0,-84 97 0,53-54 0,35-38 0,2 1 0,1 1 0,1 1 0,1 0 0,2 2 0,-17 45 0,-58 213 0,36-98 0,27-105 0,-27 154 0,41-158 0,-3 11 0,-6 152 0,25 323 0,1-537 0,1 0 0,1 0 0,2-1 0,1 0 0,15 36 0,-11-29 0,7 11 0,32 62 0,-9-22 0,-26-57 0,1 0 0,2-1 0,1-1 0,1 0 0,2-2 0,1-1 0,1-1 0,1 0 0,1-2 0,1-2 0,2 0 0,0-2 0,37 19 0,-47-30 0,1-1 0,0-1 0,1 0 0,-1-2 0,36 5 0,114 1 0,-158-12 0,0 0 0,-1 0 0,1-1 0,-1-1 0,0 0 0,1-1 0,-1 0 0,-1-1 0,1 0 0,-1-1 0,16-9 0,8-10 0,65-59 0,-75 62 0,5-6 0,40-45 0,-61 60 0,0-1 0,-2 0 0,1-1 0,-2 1 0,0-1 0,6-23 0,3-8 0,134-305 0,-98 182 0,-21 62 0,7-22 0,18-56 0,-39 138 0,-2-1 0,14-98 0,-8 51 0,-11 56 0,5-50 0,-9 30 0,-2 0 0,-4 0 0,-1 0 0,-4 0 0,-21-98 0,18 121 0,-25-86 0,26 95 0,-6-38 0,9 37 0,-13-39 0,-4-1 0,3-2 0,-11-86 0,24 108 0,6 38 0,-1 0 0,0 0 0,0 0 0,-1 1 0,0-1 0,-1 0 0,0 1 0,-1 0 0,0-1 0,0 1 0,-1 1 0,0-1 0,-7-8 0,-17-15 0,-33-27 0,34 34 0,19 17 0,-1 1 0,-1 0 0,1 0 0,-1 1 0,0 1 0,-1 0 0,1 0 0,-1 1 0,0 1 0,-17-3 0,-17-2 0,-64-1 0,110 9 0,-201-2 20,117 3-1405,49-1-5441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17.690"/>
    </inkml:context>
    <inkml:brush xml:id="br0">
      <inkml:brushProperty name="width" value="0.05" units="cm"/>
      <inkml:brushProperty name="height" value="0.05" units="cm"/>
      <inkml:brushProperty name="color" value="#FFC114"/>
    </inkml:brush>
  </inkml:definitions>
  <inkml:trace contextRef="#ctx0" brushRef="#br0">1 1 24575,'8'8'0,"8"7"0,4 10 0,4 4 0,-3 2 0,8 3 0,-1 1 0,-5-1 0,-3-8 0,4-2 0,-2 2 0,-5 1 0,-1-5 0,1 0 0,6-6 0,-1-4-8191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19.252"/>
    </inkml:context>
    <inkml:brush xml:id="br0">
      <inkml:brushProperty name="width" value="0.05" units="cm"/>
      <inkml:brushProperty name="height" value="0.05" units="cm"/>
      <inkml:brushProperty name="color" value="#FFC114"/>
    </inkml:brush>
  </inkml:definitions>
  <inkml:trace contextRef="#ctx0" brushRef="#br0">1 241 24575,'12'0'0,"5"-4"0,3-2 0,2 1 0,2-3 0,6-1 0,1 2 0,-1 2 0,0 1 0,3-6 0,7-6 0,3-4 0,5-8 0,16-11 0,2-4 0,-11 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23.432"/>
    </inkml:context>
    <inkml:brush xml:id="br0">
      <inkml:brushProperty name="width" value="0.05" units="cm"/>
      <inkml:brushProperty name="height" value="0.05" units="cm"/>
      <inkml:brushProperty name="color" value="#FFC114"/>
    </inkml:brush>
  </inkml:definitions>
  <inkml:trace contextRef="#ctx0" brushRef="#br0">0 27 24575,'654'0'0,"-630"-1"0,-1-1 0,29-7 0,37-3 0,424 10 0,-261 4 0,1560-2 0,-1794 0 0,0 2 0,0 0 0,-1 1 0,0 0 0,1 2 0,31 12 0,-7 2 0,60 37 0,113 61 0,-203-111 0,71 34 0,-45-23 0,0 2 0,63 43 0,166 113 0,-235-155 0,181 101 0,-205-116 0,-1 1 0,0 0 0,0 0 0,0 1 0,-1 0 0,10 14 0,28 51 0,-35-56 0,51 109 0,-42-82 0,40 66 0,-26-57 0,56 79 0,-82-123 0,0 1 0,-1 0 0,0 0 0,0 0 0,-1 0 0,-1 1 0,1 0 0,-1 0 0,3 20 0,-1-9 0,5 13 0,1-1 0,2 0 0,22 40 0,-16-36 0,27 76 0,-26-43 0,6 21 0,45 104 0,72 96 0,-126-247 13,-1 0 0,-2 0-1,-2 2 1,-3-1 0,7 73 0,-7 234-582,-9-242-304,0-84-5953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29.017"/>
    </inkml:context>
    <inkml:brush xml:id="br0">
      <inkml:brushProperty name="width" value="0.05" units="cm"/>
      <inkml:brushProperty name="height" value="0.05" units="cm"/>
      <inkml:brushProperty name="color" value="#FFC114"/>
    </inkml:brush>
  </inkml:definitions>
  <inkml:trace contextRef="#ctx0" brushRef="#br0">398 6 24575,'-2'1'0,"0"-1"0,-1 1 0,1 0 0,0-1 0,0 1 0,0 0 0,0 0 0,0 1 0,0-1 0,0 0 0,0 1 0,1-1 0,-1 1 0,0-1 0,1 1 0,0 0 0,-1 0 0,1-1 0,0 1 0,-2 4 0,-1 2 0,-1 0 0,2 0 0,-6 17 0,2 8 0,1 2 0,2-1 0,2 0 0,2 39 0,-6 60 0,-1-71 0,-25 162 0,24-193 0,-19 48 0,19-61 0,1 2 0,0-1 0,2 1 0,0 0 0,1 0 0,-1 29 0,8 63 0,-1-56 0,-5 72 0,-3-92 0,-11 42 0,-5 25 0,-23 178 0,35-215 0,6-35 0,-11 39 0,1-17 0,1 1 0,3 0 0,2 0 0,-1 60 0,-3 27 0,-1 2 0,12-46 0,4 185 0,-2-269 0,2 1 0,0-1 0,0 0 0,1 0 0,0 0 0,2-1 0,-1 0 0,1 1 0,1-2 0,12 18 0,-8-14 0,1-1 0,0 0 0,1-1 0,1-1 0,-1 0 0,2 0 0,20 11 0,-24-17 0,1-1 0,-1 0 0,1-1 0,0-1 0,0 0 0,0 0 0,1-1 0,-1-1 0,16 0 0,-8-1 0,-1-1 0,1 0 0,-1-2 0,0 0 0,23-7 0,-34 7 0,0 0 0,0-1 0,-1 0 0,0 0 0,1-1 0,-1 1 0,-1-2 0,1 1 0,-1-1 0,0 0 0,0 0 0,-1 0 0,0-1 0,0 0 0,0 0 0,4-11 0,5-12 0,-2 0 0,17-64 0,-20 60 0,20-47 0,-13 39 0,-1 0 0,-2 0 0,-2-1 0,9-85 0,-9 73 0,2 1 0,21-58 0,-19 70 0,-2 0 0,-1-1 0,-3-1 0,6-69 0,-14 70 0,2 0 0,2 0 0,11-45 0,65-204 0,-71 240 0,4-101 0,-1 3 0,16-73 0,-7 132 0,-14 63 0,8-47 0,-11 15 0,-2 0 0,-7-90 0,1 125 0,0-1 0,-2 1 0,-1 0 0,-1 0 0,-1 0 0,-1 1 0,-1 0 0,-1 1 0,-2 0 0,0 1 0,-1 1 0,-1 0 0,-1 0 0,-24-23 0,28 32 0,-7-7 0,0 1 0,-36-26 0,46 39 0,1 0 0,-1 0 0,0 1 0,-1 0 0,1 1 0,-1 0 0,1 0 0,-1 1 0,0 0 0,-16 0 0,-88 4-17,71 0-1331,16-1-5478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30.171"/>
    </inkml:context>
    <inkml:brush xml:id="br0">
      <inkml:brushProperty name="width" value="0.05" units="cm"/>
      <inkml:brushProperty name="height" value="0.05" units="cm"/>
      <inkml:brushProperty name="color" value="#FFC114"/>
    </inkml:brush>
  </inkml:definitions>
  <inkml:trace contextRef="#ctx0" brushRef="#br0">0 1 24575,'9'0'0,"6"0"0,5 0 0,8 0 0,3 4 0,1 6 0,-2 1 0,4 7 0,-1 0 0,11 10 0,7 5 0,-2 0 0,-4-5 0,-10-7-8191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31.361"/>
    </inkml:context>
    <inkml:brush xml:id="br0">
      <inkml:brushProperty name="width" value="0.05" units="cm"/>
      <inkml:brushProperty name="height" value="0.05" units="cm"/>
      <inkml:brushProperty name="color" value="#FFC114"/>
    </inkml:brush>
  </inkml:definitions>
  <inkml:trace contextRef="#ctx0" brushRef="#br0">1 368 24575,'4'0'0,"6"-8"0,5-7 0,5-6 0,6 2 0,0-1 0,-1-5 0,8-12 0,11-10 0,10-3 0,1-1 0,-1 8 0,-9 12-8191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9T18:48:34.747"/>
    </inkml:context>
    <inkml:brush xml:id="br0">
      <inkml:brushProperty name="width" value="0.05" units="cm"/>
      <inkml:brushProperty name="height" value="0.05" units="cm"/>
      <inkml:brushProperty name="color" value="#FFC114"/>
    </inkml:brush>
  </inkml:definitions>
  <inkml:trace contextRef="#ctx0" brushRef="#br0">0 128 24575,'93'0'0,"0"-3"0,94-17 0,94-19 0,-180 27 0,26-9 0,-68 10 0,77-5 0,473 13 0,-345 5 0,-185-3 0,-46-1 0,-1 1 0,1 2 0,0 1 0,-1 1 0,40 11 0,-65-12 0,1 1 0,-1 1 0,0-1 0,0 1 0,-1 1 0,1-1 0,-1 1 0,0 0 0,7 7 0,6 10 0,21 27 0,-12-13 0,-17-22 0,1-1 0,1 0 0,0-1 0,0-1 0,1 0 0,0-1 0,32 16 0,128 78 0,-54-37 0,102 48 0,-86-51 0,14 6 0,-81-39 0,-2 3 0,-2 2 0,-1 4 0,81 64 0,38 18 0,-21-16 0,-10 11 0,448 329 0,-318-208 0,-198-156 0,-3 4 0,-5 3 0,89 133 0,-151-200 0,-1 0 0,-1 1 0,0 0 0,9 30 0,20 104 0,-23-87 0,-12-51 0,0 1 0,-2 0 0,0 0 0,-1 1 0,-1-1 0,-2 1 0,-1 30 0,-15 132-1365,15-140-5461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805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2"/>
            <a:ext cx="2945659" cy="498055"/>
          </a:xfrm>
          <a:prstGeom prst="rect">
            <a:avLst/>
          </a:prstGeom>
        </p:spPr>
        <p:txBody>
          <a:bodyPr vert="horz" lIns="91440" tIns="45720" rIns="91440" bIns="45720" rtlCol="0"/>
          <a:lstStyle>
            <a:lvl1pPr algn="r">
              <a:defRPr sz="1200"/>
            </a:lvl1pPr>
          </a:lstStyle>
          <a:p>
            <a:fld id="{3DC84EE4-2998-4A99-B76C-37FB66E4DE9C}" type="datetimeFigureOut">
              <a:rPr lang="en-US" smtClean="0"/>
              <a:t>3/10/2024</a:t>
            </a:fld>
            <a:endParaRPr lang="en-US"/>
          </a:p>
        </p:txBody>
      </p:sp>
      <p:sp>
        <p:nvSpPr>
          <p:cNvPr id="4" name="Slide Image Placeholder 3"/>
          <p:cNvSpPr>
            <a:spLocks noGrp="1" noRot="1" noChangeAspect="1"/>
          </p:cNvSpPr>
          <p:nvPr>
            <p:ph type="sldImg" idx="2"/>
          </p:nvPr>
        </p:nvSpPr>
        <p:spPr>
          <a:xfrm>
            <a:off x="1168400" y="1243013"/>
            <a:ext cx="4460875" cy="3346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2C3E0D82-27CA-413C-87BE-273E1697FA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E0D82-27CA-413C-87BE-273E1697FAF2}"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005840" y="3886200"/>
            <a:ext cx="7071360" cy="990600"/>
          </a:xfrm>
        </p:spPr>
        <p:txBody>
          <a:bodyPr anchor="t" anchorCtr="0"/>
          <a:lstStyle>
            <a:lvl1pPr algn="r">
              <a:defRPr sz="3200">
                <a:solidFill>
                  <a:schemeClr val="tx1"/>
                </a:solidFill>
              </a:defRPr>
            </a:lvl1pPr>
          </a:lstStyle>
          <a:p>
            <a:r>
              <a:rPr kumimoji="0" lang="en-GB"/>
              <a:t>Click to edit Master title style</a:t>
            </a:r>
            <a:endParaRPr kumimoji="0" lang="en-US"/>
          </a:p>
        </p:txBody>
      </p:sp>
      <p:sp>
        <p:nvSpPr>
          <p:cNvPr id="9" name="Subtitle 8"/>
          <p:cNvSpPr>
            <a:spLocks noGrp="1"/>
          </p:cNvSpPr>
          <p:nvPr>
            <p:ph type="subTitle" idx="1"/>
          </p:nvPr>
        </p:nvSpPr>
        <p:spPr>
          <a:xfrm>
            <a:off x="1005840" y="5124450"/>
            <a:ext cx="707136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solidFill>
                  <a:schemeClr val="tx2"/>
                </a:solidFill>
              </a:defRPr>
            </a:lvl1pPr>
          </a:lstStyle>
          <a:p>
            <a:fld id="{742B534A-76E2-4286-9CC8-34C83A3FA1AC}" type="datetime1">
              <a:rPr lang="el-GR" smtClean="0"/>
              <a:t>10/3/2024</a:t>
            </a:fld>
            <a:endParaRPr lang="en-US" dirty="0"/>
          </a:p>
        </p:txBody>
      </p:sp>
      <p:sp>
        <p:nvSpPr>
          <p:cNvPr id="17" name="Footer Placeholder 16"/>
          <p:cNvSpPr>
            <a:spLocks noGrp="1"/>
          </p:cNvSpPr>
          <p:nvPr>
            <p:ph type="ftr" sz="quarter" idx="11"/>
          </p:nvPr>
        </p:nvSpPr>
        <p:spPr>
          <a:xfrm>
            <a:off x="1406106" y="6355080"/>
            <a:ext cx="4967262" cy="365760"/>
          </a:xfrm>
        </p:spPr>
        <p:txBody>
          <a:bodyPr/>
          <a:lstStyle>
            <a:lvl1pPr algn="ctr">
              <a:defRPr sz="1200">
                <a:solidFill>
                  <a:schemeClr val="tx2"/>
                </a:solidFill>
              </a:defRPr>
            </a:lvl1pPr>
          </a:lstStyle>
          <a:p>
            <a:r>
              <a:rPr lang="en-US">
                <a:effectLst>
                  <a:outerShdw blurRad="38100" dist="38100" dir="2700000" algn="tl">
                    <a:srgbClr val="000000">
                      <a:alpha val="43137"/>
                    </a:srgbClr>
                  </a:outerShdw>
                </a:effectLst>
              </a:rPr>
              <a:t>CAS Lab - Template</a:t>
            </a:r>
            <a:endParaRPr lang="en-US" dirty="0"/>
          </a:p>
        </p:txBody>
      </p:sp>
      <p:sp>
        <p:nvSpPr>
          <p:cNvPr id="21" name="Rectangle 20"/>
          <p:cNvSpPr/>
          <p:nvPr/>
        </p:nvSpPr>
        <p:spPr>
          <a:xfrm>
            <a:off x="904875" y="3648075"/>
            <a:ext cx="7315200" cy="1280160"/>
          </a:xfrm>
          <a:prstGeom prst="rect">
            <a:avLst/>
          </a:prstGeom>
          <a:noFill/>
          <a:ln w="6350" cap="rnd" cmpd="sng" algn="ctr">
            <a:solidFill>
              <a:srgbClr val="FFC0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914400" y="5048250"/>
            <a:ext cx="7315200" cy="685800"/>
          </a:xfrm>
          <a:prstGeom prst="rect">
            <a:avLst/>
          </a:prstGeom>
          <a:noFill/>
          <a:ln w="6350" cap="rnd" cmpd="sng" algn="ctr">
            <a:solidFill>
              <a:schemeClr val="accent3">
                <a:lumMod val="5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grpSp>
        <p:nvGrpSpPr>
          <p:cNvPr id="11" name="Group 10"/>
          <p:cNvGrpSpPr/>
          <p:nvPr userDrawn="1"/>
        </p:nvGrpSpPr>
        <p:grpSpPr>
          <a:xfrm>
            <a:off x="0" y="6197473"/>
            <a:ext cx="8961120" cy="76517"/>
            <a:chOff x="0" y="6197473"/>
            <a:chExt cx="8961120" cy="76517"/>
          </a:xfrm>
        </p:grpSpPr>
        <p:sp>
          <p:nvSpPr>
            <p:cNvPr id="12" name="Rectangle 11"/>
            <p:cNvSpPr/>
            <p:nvPr userDrawn="1"/>
          </p:nvSpPr>
          <p:spPr>
            <a:xfrm>
              <a:off x="0" y="6197791"/>
              <a:ext cx="1493520" cy="76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493520" y="6197791"/>
              <a:ext cx="1493520" cy="761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87040" y="6197791"/>
              <a:ext cx="1493520" cy="76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480560" y="6197474"/>
              <a:ext cx="1493520" cy="7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974080" y="6197474"/>
              <a:ext cx="1493520" cy="761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467600" y="6197473"/>
              <a:ext cx="1493520" cy="7619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GB"/>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4" name="Date Placeholder 3"/>
          <p:cNvSpPr>
            <a:spLocks noGrp="1"/>
          </p:cNvSpPr>
          <p:nvPr>
            <p:ph type="dt" sz="half" idx="10"/>
          </p:nvPr>
        </p:nvSpPr>
        <p:spPr/>
        <p:txBody>
          <a:bodyPr/>
          <a:lstStyle/>
          <a:p>
            <a:fld id="{0B75E2BE-2A66-4974-BE6D-720406CF5E75}" type="datetime1">
              <a:rPr lang="el-GR" smtClean="0"/>
              <a:t>10/3/2024</a:t>
            </a:fld>
            <a:endParaRPr lang="en-US"/>
          </a:p>
        </p:txBody>
      </p:sp>
      <p:sp>
        <p:nvSpPr>
          <p:cNvPr id="5" name="Footer Placeholder 4"/>
          <p:cNvSpPr>
            <a:spLocks noGrp="1"/>
          </p:cNvSpPr>
          <p:nvPr>
            <p:ph type="ftr" sz="quarter" idx="11"/>
          </p:nvPr>
        </p:nvSpPr>
        <p:spPr/>
        <p:txBody>
          <a:bodyPr/>
          <a:lstStyle/>
          <a:p>
            <a:r>
              <a:rPr lang="en-US"/>
              <a:t>CAS Lab - Template</a:t>
            </a:r>
          </a:p>
        </p:txBody>
      </p:sp>
      <p:sp>
        <p:nvSpPr>
          <p:cNvPr id="6" name="Slide Number Placeholder 5"/>
          <p:cNvSpPr>
            <a:spLocks noGrp="1"/>
          </p:cNvSpPr>
          <p:nvPr>
            <p:ph type="sldNum" sz="quarter" idx="12"/>
          </p:nvPr>
        </p:nvSpPr>
        <p:spPr/>
        <p:txBody>
          <a:bodyPr/>
          <a:lstStyle/>
          <a:p>
            <a:fld id="{DB684F85-AF29-467A-A53F-1F30592555A7}"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grpSp>
        <p:nvGrpSpPr>
          <p:cNvPr id="10" name="Group 9"/>
          <p:cNvGrpSpPr/>
          <p:nvPr userDrawn="1"/>
        </p:nvGrpSpPr>
        <p:grpSpPr>
          <a:xfrm rot="5400000">
            <a:off x="-3109307" y="3373014"/>
            <a:ext cx="6858001" cy="111972"/>
            <a:chOff x="0" y="6197473"/>
            <a:chExt cx="8961120" cy="76517"/>
          </a:xfrm>
        </p:grpSpPr>
        <p:sp>
          <p:nvSpPr>
            <p:cNvPr id="11" name="Rectangle 10"/>
            <p:cNvSpPr/>
            <p:nvPr userDrawn="1"/>
          </p:nvSpPr>
          <p:spPr>
            <a:xfrm>
              <a:off x="0" y="6197791"/>
              <a:ext cx="1493520" cy="76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493520" y="6197791"/>
              <a:ext cx="1493520" cy="761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987040" y="6197791"/>
              <a:ext cx="1493520" cy="76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480560" y="6197474"/>
              <a:ext cx="1493520" cy="7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974080" y="6197474"/>
              <a:ext cx="1493520" cy="761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467600" y="6197473"/>
              <a:ext cx="1493520" cy="7619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l-G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p:cNvSpPr>
            <a:spLocks noGrp="1"/>
          </p:cNvSpPr>
          <p:nvPr>
            <p:ph type="dt" sz="half" idx="10"/>
          </p:nvPr>
        </p:nvSpPr>
        <p:spPr/>
        <p:txBody>
          <a:bodyPr/>
          <a:lstStyle/>
          <a:p>
            <a:fld id="{C14CCAAA-80FD-482C-82BC-907E7B8C8C3D}"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8D6D5A24-906F-4244-B06C-55CC8978F7CD}"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l-G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1F1E7C-67DB-4DBC-BE47-DAA89E545EB1}"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p:cNvSpPr>
            <a:spLocks noGrp="1"/>
          </p:cNvSpPr>
          <p:nvPr>
            <p:ph type="dt" sz="half" idx="10"/>
          </p:nvPr>
        </p:nvSpPr>
        <p:spPr/>
        <p:txBody>
          <a:bodyPr/>
          <a:lstStyle/>
          <a:p>
            <a:fld id="{29AF9311-313A-4D01-B0A7-B820DE3404A4}"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l-G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p:cNvSpPr>
            <a:spLocks noGrp="1"/>
          </p:cNvSpPr>
          <p:nvPr>
            <p:ph type="dt" sz="half" idx="10"/>
          </p:nvPr>
        </p:nvSpPr>
        <p:spPr/>
        <p:txBody>
          <a:bodyPr/>
          <a:lstStyle/>
          <a:p>
            <a:fld id="{5DC9E689-25AE-4616-B363-88AA4D474206}" type="datetime1">
              <a:rPr lang="el-GR" smtClean="0"/>
              <a:t>10/3/2024</a:t>
            </a:fld>
            <a:endParaRPr lang="el-GR"/>
          </a:p>
        </p:txBody>
      </p:sp>
      <p:sp>
        <p:nvSpPr>
          <p:cNvPr id="8" name="Footer Placeholder 7"/>
          <p:cNvSpPr>
            <a:spLocks noGrp="1"/>
          </p:cNvSpPr>
          <p:nvPr>
            <p:ph type="ftr" sz="quarter" idx="11"/>
          </p:nvPr>
        </p:nvSpPr>
        <p:spPr/>
        <p:txBody>
          <a:bodyPr/>
          <a:lstStyle/>
          <a:p>
            <a:r>
              <a:rPr lang="en-US"/>
              <a:t>CAS Lab - Template</a:t>
            </a:r>
            <a:endParaRPr lang="el-GR"/>
          </a:p>
        </p:txBody>
      </p:sp>
      <p:sp>
        <p:nvSpPr>
          <p:cNvPr id="9" name="Slide Number Placeholder 8"/>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Date Placeholder 2"/>
          <p:cNvSpPr>
            <a:spLocks noGrp="1"/>
          </p:cNvSpPr>
          <p:nvPr>
            <p:ph type="dt" sz="half" idx="10"/>
          </p:nvPr>
        </p:nvSpPr>
        <p:spPr/>
        <p:txBody>
          <a:bodyPr/>
          <a:lstStyle/>
          <a:p>
            <a:fld id="{6A76246F-F5EE-455E-A870-250AAC0C9C79}" type="datetime1">
              <a:rPr lang="el-GR" smtClean="0"/>
              <a:t>10/3/2024</a:t>
            </a:fld>
            <a:endParaRPr lang="el-GR"/>
          </a:p>
        </p:txBody>
      </p:sp>
      <p:sp>
        <p:nvSpPr>
          <p:cNvPr id="4" name="Footer Placeholder 3"/>
          <p:cNvSpPr>
            <a:spLocks noGrp="1"/>
          </p:cNvSpPr>
          <p:nvPr>
            <p:ph type="ftr" sz="quarter" idx="11"/>
          </p:nvPr>
        </p:nvSpPr>
        <p:spPr/>
        <p:txBody>
          <a:bodyPr/>
          <a:lstStyle/>
          <a:p>
            <a:r>
              <a:rPr lang="en-US"/>
              <a:t>CAS Lab - Template</a:t>
            </a:r>
            <a:endParaRPr lang="el-GR"/>
          </a:p>
        </p:txBody>
      </p:sp>
      <p:sp>
        <p:nvSpPr>
          <p:cNvPr id="5" name="Slide Number Placeholder 4"/>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9B323-A16F-41CD-9C53-29023407FB11}" type="datetime1">
              <a:rPr lang="el-GR" smtClean="0"/>
              <a:t>10/3/2024</a:t>
            </a:fld>
            <a:endParaRPr lang="el-GR"/>
          </a:p>
        </p:txBody>
      </p:sp>
      <p:sp>
        <p:nvSpPr>
          <p:cNvPr id="3" name="Footer Placeholder 2"/>
          <p:cNvSpPr>
            <a:spLocks noGrp="1"/>
          </p:cNvSpPr>
          <p:nvPr>
            <p:ph type="ftr" sz="quarter" idx="11"/>
          </p:nvPr>
        </p:nvSpPr>
        <p:spPr/>
        <p:txBody>
          <a:bodyPr/>
          <a:lstStyle/>
          <a:p>
            <a:r>
              <a:rPr lang="en-US"/>
              <a:t>CAS Lab - Template</a:t>
            </a:r>
            <a:endParaRPr lang="el-GR"/>
          </a:p>
        </p:txBody>
      </p:sp>
      <p:sp>
        <p:nvSpPr>
          <p:cNvPr id="4" name="Slide Number Placeholder 3"/>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l-G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2FF51-116B-45F9-9312-BFDEEB577E28}"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l-G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64C97E-5A7B-4A7D-A2B0-720C6AAAE961}"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lgn="ctr">
              <a:defRPr>
                <a:latin typeface="Calibri" panose="020F0502020204030204" pitchFamily="34" charset="0"/>
              </a:defRPr>
            </a:lvl1pPr>
          </a:lstStyle>
          <a:p>
            <a:r>
              <a:rPr kumimoji="0" lang="en-GB"/>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dirty="0"/>
          </a:p>
        </p:txBody>
      </p:sp>
      <p:sp>
        <p:nvSpPr>
          <p:cNvPr id="3" name="Date Placeholder 2"/>
          <p:cNvSpPr>
            <a:spLocks noGrp="1"/>
          </p:cNvSpPr>
          <p:nvPr>
            <p:ph type="dt" sz="half" idx="10"/>
          </p:nvPr>
        </p:nvSpPr>
        <p:spPr/>
        <p:txBody>
          <a:bodyPr/>
          <a:lstStyle>
            <a:lvl1pPr>
              <a:defRPr>
                <a:latin typeface="Calibri" panose="020F0502020204030204" pitchFamily="34" charset="0"/>
              </a:defRPr>
            </a:lvl1pPr>
          </a:lstStyle>
          <a:p>
            <a:fld id="{0EF24CBC-E870-49D7-8364-6539EA82C7EB}" type="datetime1">
              <a:rPr lang="el-GR" smtClean="0"/>
              <a:t>10/3/2024</a:t>
            </a:fld>
            <a:endParaRPr lang="en-US" dirty="0"/>
          </a:p>
        </p:txBody>
      </p:sp>
      <p:sp>
        <p:nvSpPr>
          <p:cNvPr id="9" name="Slide Number Placeholder 8"/>
          <p:cNvSpPr>
            <a:spLocks noGrp="1"/>
          </p:cNvSpPr>
          <p:nvPr>
            <p:ph type="sldNum" sz="quarter" idx="12"/>
          </p:nvPr>
        </p:nvSpPr>
        <p:spPr/>
        <p:txBody>
          <a:bodyPr/>
          <a:lstStyle>
            <a:lvl1pPr>
              <a:defRPr>
                <a:latin typeface="Calibri" panose="020F0502020204030204" pitchFamily="34" charset="0"/>
              </a:defRPr>
            </a:lvl1pPr>
          </a:lstStyle>
          <a:p>
            <a:fld id="{DB684F85-AF29-467A-A53F-1F30592555A7}" type="slidenum">
              <a:rPr lang="en-US" smtClean="0"/>
              <a:t>‹#›</a:t>
            </a:fld>
            <a:endParaRPr lang="en-US" dirty="0"/>
          </a:p>
        </p:txBody>
      </p:sp>
      <p:sp>
        <p:nvSpPr>
          <p:cNvPr id="11" name="Footer Placeholder 16"/>
          <p:cNvSpPr>
            <a:spLocks noGrp="1"/>
          </p:cNvSpPr>
          <p:nvPr>
            <p:ph type="ftr" sz="quarter" idx="11"/>
          </p:nvPr>
        </p:nvSpPr>
        <p:spPr>
          <a:xfrm>
            <a:off x="2088369" y="6356350"/>
            <a:ext cx="4967262" cy="365760"/>
          </a:xfrm>
        </p:spPr>
        <p:txBody>
          <a:bodyPr/>
          <a:lstStyle>
            <a:lvl1pPr algn="ctr">
              <a:defRPr sz="1200">
                <a:solidFill>
                  <a:schemeClr val="tx2"/>
                </a:solidFill>
                <a:effectLst/>
              </a:defRPr>
            </a:lvl1pPr>
          </a:lstStyle>
          <a:p>
            <a:r>
              <a:rPr lang="en-US"/>
              <a:t>CAS Lab - Template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4" name="Date Placeholder 3"/>
          <p:cNvSpPr>
            <a:spLocks noGrp="1"/>
          </p:cNvSpPr>
          <p:nvPr>
            <p:ph type="dt" sz="half" idx="10"/>
          </p:nvPr>
        </p:nvSpPr>
        <p:spPr/>
        <p:txBody>
          <a:bodyPr/>
          <a:lstStyle/>
          <a:p>
            <a:fld id="{32DCDEF1-DDCC-44EA-8921-17ABE8A55CD0}"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F87DA820-3357-4C54-A4FA-B9FD2C8418D8}"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FBFCDBAB-91B3-4D97-83C9-C93659578E66}" type="slidenum">
              <a:rPr lang="el-GR" smtClean="0"/>
              <a:t>‹#›</a:t>
            </a:fld>
            <a:endParaRPr lang="el-G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l-G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p:cNvSpPr>
            <a:spLocks noGrp="1"/>
          </p:cNvSpPr>
          <p:nvPr>
            <p:ph type="dt" sz="half" idx="10"/>
          </p:nvPr>
        </p:nvSpPr>
        <p:spPr/>
        <p:txBody>
          <a:bodyPr/>
          <a:lstStyle/>
          <a:p>
            <a:fld id="{B6A2C95C-BE9C-4A34-B042-951DCE2C6FE5}"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AE29A09E-BC77-46DB-9907-4C589D107846}"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l-G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69D3BA-B9FE-4E3D-A306-CFF50A602E1F}"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p:cNvSpPr>
            <a:spLocks noGrp="1"/>
          </p:cNvSpPr>
          <p:nvPr>
            <p:ph type="dt" sz="half" idx="10"/>
          </p:nvPr>
        </p:nvSpPr>
        <p:spPr/>
        <p:txBody>
          <a:bodyPr/>
          <a:lstStyle/>
          <a:p>
            <a:fld id="{FE132D60-CD17-4626-878E-DCE122888E29}"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l-G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p:cNvSpPr>
            <a:spLocks noGrp="1"/>
          </p:cNvSpPr>
          <p:nvPr>
            <p:ph type="dt" sz="half" idx="10"/>
          </p:nvPr>
        </p:nvSpPr>
        <p:spPr/>
        <p:txBody>
          <a:bodyPr/>
          <a:lstStyle/>
          <a:p>
            <a:fld id="{A87A0636-C7AC-4AF9-A446-CF8F7947D0D6}" type="datetime1">
              <a:rPr lang="el-GR" smtClean="0"/>
              <a:t>10/3/2024</a:t>
            </a:fld>
            <a:endParaRPr lang="el-GR"/>
          </a:p>
        </p:txBody>
      </p:sp>
      <p:sp>
        <p:nvSpPr>
          <p:cNvPr id="8" name="Footer Placeholder 7"/>
          <p:cNvSpPr>
            <a:spLocks noGrp="1"/>
          </p:cNvSpPr>
          <p:nvPr>
            <p:ph type="ftr" sz="quarter" idx="11"/>
          </p:nvPr>
        </p:nvSpPr>
        <p:spPr/>
        <p:txBody>
          <a:bodyPr/>
          <a:lstStyle/>
          <a:p>
            <a:r>
              <a:rPr lang="en-US"/>
              <a:t>CAS Lab - Template</a:t>
            </a:r>
            <a:endParaRPr lang="el-GR"/>
          </a:p>
        </p:txBody>
      </p:sp>
      <p:sp>
        <p:nvSpPr>
          <p:cNvPr id="9" name="Slide Number Placeholder 8"/>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Date Placeholder 2"/>
          <p:cNvSpPr>
            <a:spLocks noGrp="1"/>
          </p:cNvSpPr>
          <p:nvPr>
            <p:ph type="dt" sz="half" idx="10"/>
          </p:nvPr>
        </p:nvSpPr>
        <p:spPr/>
        <p:txBody>
          <a:bodyPr/>
          <a:lstStyle/>
          <a:p>
            <a:fld id="{076FB7E0-84C1-46AD-9092-285073C06668}" type="datetime1">
              <a:rPr lang="el-GR" smtClean="0"/>
              <a:t>10/3/2024</a:t>
            </a:fld>
            <a:endParaRPr lang="el-GR"/>
          </a:p>
        </p:txBody>
      </p:sp>
      <p:sp>
        <p:nvSpPr>
          <p:cNvPr id="4" name="Footer Placeholder 3"/>
          <p:cNvSpPr>
            <a:spLocks noGrp="1"/>
          </p:cNvSpPr>
          <p:nvPr>
            <p:ph type="ftr" sz="quarter" idx="11"/>
          </p:nvPr>
        </p:nvSpPr>
        <p:spPr/>
        <p:txBody>
          <a:bodyPr/>
          <a:lstStyle/>
          <a:p>
            <a:r>
              <a:rPr lang="en-US"/>
              <a:t>CAS Lab - Template</a:t>
            </a:r>
            <a:endParaRPr lang="el-GR"/>
          </a:p>
        </p:txBody>
      </p:sp>
      <p:sp>
        <p:nvSpPr>
          <p:cNvPr id="5" name="Slide Number Placeholder 4"/>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57EEA-1201-4CAC-BCD5-E3CCDE1F5F18}" type="datetime1">
              <a:rPr lang="el-GR" smtClean="0"/>
              <a:t>10/3/2024</a:t>
            </a:fld>
            <a:endParaRPr lang="el-GR"/>
          </a:p>
        </p:txBody>
      </p:sp>
      <p:sp>
        <p:nvSpPr>
          <p:cNvPr id="3" name="Footer Placeholder 2"/>
          <p:cNvSpPr>
            <a:spLocks noGrp="1"/>
          </p:cNvSpPr>
          <p:nvPr>
            <p:ph type="ftr" sz="quarter" idx="11"/>
          </p:nvPr>
        </p:nvSpPr>
        <p:spPr/>
        <p:txBody>
          <a:bodyPr/>
          <a:lstStyle/>
          <a:p>
            <a:r>
              <a:rPr lang="en-US"/>
              <a:t>CAS Lab - Template</a:t>
            </a:r>
            <a:endParaRPr lang="el-GR"/>
          </a:p>
        </p:txBody>
      </p:sp>
      <p:sp>
        <p:nvSpPr>
          <p:cNvPr id="4" name="Slide Number Placeholder 3"/>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l-G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8C6927-7025-4213-B9CC-F494E21F1320}"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GB"/>
              <a:t>Click to edit Master title style</a:t>
            </a:r>
            <a:endParaRPr kumimoji="0" lang="en-US"/>
          </a:p>
        </p:txBody>
      </p:sp>
      <p:sp>
        <p:nvSpPr>
          <p:cNvPr id="5" name="Date Placeholder 4"/>
          <p:cNvSpPr>
            <a:spLocks noGrp="1"/>
          </p:cNvSpPr>
          <p:nvPr>
            <p:ph type="dt" sz="half" idx="10"/>
          </p:nvPr>
        </p:nvSpPr>
        <p:spPr/>
        <p:txBody>
          <a:bodyPr/>
          <a:lstStyle/>
          <a:p>
            <a:fld id="{60DCA8FB-7EE6-4219-8B9A-2564052F69E6}" type="datetime1">
              <a:rPr lang="el-GR" smtClean="0"/>
              <a:t>10/3/2024</a:t>
            </a:fld>
            <a:endParaRPr lang="en-US"/>
          </a:p>
        </p:txBody>
      </p:sp>
      <p:sp>
        <p:nvSpPr>
          <p:cNvPr id="7" name="Slide Number Placeholder 6"/>
          <p:cNvSpPr>
            <a:spLocks noGrp="1"/>
          </p:cNvSpPr>
          <p:nvPr>
            <p:ph type="sldNum" sz="quarter" idx="12"/>
          </p:nvPr>
        </p:nvSpPr>
        <p:spPr/>
        <p:txBody>
          <a:bodyPr/>
          <a:lstStyle/>
          <a:p>
            <a:fld id="{DB684F85-AF29-467A-A53F-1F30592555A7}"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8" name="Footer Placeholder 16"/>
          <p:cNvSpPr>
            <a:spLocks noGrp="1"/>
          </p:cNvSpPr>
          <p:nvPr>
            <p:ph type="ftr" sz="quarter" idx="11"/>
          </p:nvPr>
        </p:nvSpPr>
        <p:spPr>
          <a:xfrm>
            <a:off x="2088369" y="6356350"/>
            <a:ext cx="4967262" cy="365760"/>
          </a:xfrm>
        </p:spPr>
        <p:txBody>
          <a:bodyPr/>
          <a:lstStyle>
            <a:lvl1pPr algn="ctr">
              <a:defRPr sz="1200">
                <a:solidFill>
                  <a:schemeClr val="tx2"/>
                </a:solidFill>
              </a:defRPr>
            </a:lvl1pPr>
          </a:lstStyle>
          <a:p>
            <a:r>
              <a:rPr lang="en-US">
                <a:effectLst>
                  <a:outerShdw blurRad="38100" dist="38100" dir="2700000" algn="tl">
                    <a:srgbClr val="000000">
                      <a:alpha val="43137"/>
                    </a:srgbClr>
                  </a:outerShdw>
                </a:effectLst>
              </a:rPr>
              <a:t>CAS Lab - Template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l-G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669214-B7A4-4691-B750-CB4D30F76A71}"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E0C2C4BD-B6D6-4DEA-A1EC-58B0842F1E42}"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54F220CE-4819-43FF-9995-059B0C1855C9}"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Date Placeholder 2"/>
          <p:cNvSpPr>
            <a:spLocks noGrp="1"/>
          </p:cNvSpPr>
          <p:nvPr>
            <p:ph type="dt" sz="half" idx="10"/>
          </p:nvPr>
        </p:nvSpPr>
        <p:spPr/>
        <p:txBody>
          <a:bodyPr/>
          <a:lstStyle/>
          <a:p>
            <a:fld id="{F09A326C-2299-4F76-94B5-7B607F17616C}" type="datetime1">
              <a:rPr lang="el-GR" smtClean="0"/>
              <a:t>10/3/2024</a:t>
            </a:fld>
            <a:endParaRPr lang="el-GR"/>
          </a:p>
        </p:txBody>
      </p:sp>
      <p:sp>
        <p:nvSpPr>
          <p:cNvPr id="4" name="Footer Placeholder 3"/>
          <p:cNvSpPr>
            <a:spLocks noGrp="1"/>
          </p:cNvSpPr>
          <p:nvPr>
            <p:ph type="ftr" sz="quarter" idx="11"/>
          </p:nvPr>
        </p:nvSpPr>
        <p:spPr/>
        <p:txBody>
          <a:bodyPr/>
          <a:lstStyle/>
          <a:p>
            <a:r>
              <a:rPr lang="en-US"/>
              <a:t>CAS Lab - Template</a:t>
            </a:r>
            <a:endParaRPr lang="el-GR"/>
          </a:p>
        </p:txBody>
      </p:sp>
      <p:sp>
        <p:nvSpPr>
          <p:cNvPr id="5" name="Slide Number Placeholder 4"/>
          <p:cNvSpPr>
            <a:spLocks noGrp="1"/>
          </p:cNvSpPr>
          <p:nvPr>
            <p:ph type="sldNum" sz="quarter" idx="12"/>
          </p:nvPr>
        </p:nvSpPr>
        <p:spPr/>
        <p:txBody>
          <a:bodyPr/>
          <a:lstStyle/>
          <a:p>
            <a:fld id="{B4308714-E972-4BBB-A08C-7AD872D9036C}" type="slidenum">
              <a:rPr lang="el-GR" smtClean="0"/>
              <a:t>‹#›</a:t>
            </a:fld>
            <a:endParaRPr lang="el-G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l-G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p:cNvSpPr>
            <a:spLocks noGrp="1"/>
          </p:cNvSpPr>
          <p:nvPr>
            <p:ph type="dt" sz="half" idx="10"/>
          </p:nvPr>
        </p:nvSpPr>
        <p:spPr/>
        <p:txBody>
          <a:bodyPr/>
          <a:lstStyle/>
          <a:p>
            <a:fld id="{25C6E254-376A-42EE-A87F-5B11C2F889EE}"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7AC4CAD6-4AEF-4C76-BEE0-6D739DC82AC1}"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dirty="0"/>
          </a:p>
        </p:txBody>
      </p:sp>
      <p:sp>
        <p:nvSpPr>
          <p:cNvPr id="6" name="Slide Number Placeholder 5"/>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l-G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D597F-E5FA-4A4B-BFDA-60185EA2B332}"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p:cNvSpPr>
            <a:spLocks noGrp="1"/>
          </p:cNvSpPr>
          <p:nvPr>
            <p:ph type="dt" sz="half" idx="10"/>
          </p:nvPr>
        </p:nvSpPr>
        <p:spPr/>
        <p:txBody>
          <a:bodyPr/>
          <a:lstStyle/>
          <a:p>
            <a:fld id="{38C5CB6B-5725-496B-B4AE-837A80268746}"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l-G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p:cNvSpPr>
            <a:spLocks noGrp="1"/>
          </p:cNvSpPr>
          <p:nvPr>
            <p:ph type="dt" sz="half" idx="10"/>
          </p:nvPr>
        </p:nvSpPr>
        <p:spPr/>
        <p:txBody>
          <a:bodyPr/>
          <a:lstStyle/>
          <a:p>
            <a:fld id="{DD61CBDB-6C32-40D9-B9D5-F853DFE8FE6D}" type="datetime1">
              <a:rPr lang="el-GR" smtClean="0"/>
              <a:t>10/3/2024</a:t>
            </a:fld>
            <a:endParaRPr lang="el-GR"/>
          </a:p>
        </p:txBody>
      </p:sp>
      <p:sp>
        <p:nvSpPr>
          <p:cNvPr id="8" name="Footer Placeholder 7"/>
          <p:cNvSpPr>
            <a:spLocks noGrp="1"/>
          </p:cNvSpPr>
          <p:nvPr>
            <p:ph type="ftr" sz="quarter" idx="11"/>
          </p:nvPr>
        </p:nvSpPr>
        <p:spPr/>
        <p:txBody>
          <a:bodyPr/>
          <a:lstStyle/>
          <a:p>
            <a:r>
              <a:rPr lang="en-US"/>
              <a:t>CAS Lab - Template</a:t>
            </a:r>
            <a:endParaRPr lang="el-GR"/>
          </a:p>
        </p:txBody>
      </p:sp>
      <p:sp>
        <p:nvSpPr>
          <p:cNvPr id="9" name="Slide Number Placeholder 8"/>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Date Placeholder 2"/>
          <p:cNvSpPr>
            <a:spLocks noGrp="1"/>
          </p:cNvSpPr>
          <p:nvPr>
            <p:ph type="dt" sz="half" idx="10"/>
          </p:nvPr>
        </p:nvSpPr>
        <p:spPr/>
        <p:txBody>
          <a:bodyPr/>
          <a:lstStyle/>
          <a:p>
            <a:fld id="{AA0EC0C0-FE92-4FE0-862B-E4E64728CCE5}" type="datetime1">
              <a:rPr lang="el-GR" smtClean="0"/>
              <a:t>10/3/2024</a:t>
            </a:fld>
            <a:endParaRPr lang="el-GR"/>
          </a:p>
        </p:txBody>
      </p:sp>
      <p:sp>
        <p:nvSpPr>
          <p:cNvPr id="4" name="Footer Placeholder 3"/>
          <p:cNvSpPr>
            <a:spLocks noGrp="1"/>
          </p:cNvSpPr>
          <p:nvPr>
            <p:ph type="ftr" sz="quarter" idx="11"/>
          </p:nvPr>
        </p:nvSpPr>
        <p:spPr/>
        <p:txBody>
          <a:bodyPr/>
          <a:lstStyle/>
          <a:p>
            <a:r>
              <a:rPr lang="en-US"/>
              <a:t>CAS Lab - Template</a:t>
            </a:r>
            <a:endParaRPr lang="el-GR"/>
          </a:p>
        </p:txBody>
      </p:sp>
      <p:sp>
        <p:nvSpPr>
          <p:cNvPr id="5" name="Slide Number Placeholder 4"/>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GB"/>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a:t>Click to edit Master text styles</a:t>
            </a:r>
          </a:p>
        </p:txBody>
      </p:sp>
      <p:sp>
        <p:nvSpPr>
          <p:cNvPr id="7" name="Date Placeholder 6"/>
          <p:cNvSpPr>
            <a:spLocks noGrp="1"/>
          </p:cNvSpPr>
          <p:nvPr>
            <p:ph type="dt" sz="half" idx="10"/>
          </p:nvPr>
        </p:nvSpPr>
        <p:spPr/>
        <p:txBody>
          <a:bodyPr/>
          <a:lstStyle/>
          <a:p>
            <a:fld id="{B426359F-D549-49B4-9A0B-3B1548318F12}" type="datetime1">
              <a:rPr lang="el-GR" smtClean="0"/>
              <a:t>10/3/2024</a:t>
            </a:fld>
            <a:endParaRPr lang="en-US"/>
          </a:p>
        </p:txBody>
      </p:sp>
      <p:sp>
        <p:nvSpPr>
          <p:cNvPr id="8" name="Footer Placeholder 7"/>
          <p:cNvSpPr>
            <a:spLocks noGrp="1"/>
          </p:cNvSpPr>
          <p:nvPr>
            <p:ph type="ftr" sz="quarter" idx="11"/>
          </p:nvPr>
        </p:nvSpPr>
        <p:spPr/>
        <p:txBody>
          <a:bodyPr/>
          <a:lstStyle>
            <a:lvl1pPr algn="ctr">
              <a:defRPr/>
            </a:lvl1pPr>
          </a:lstStyle>
          <a:p>
            <a:r>
              <a:rPr lang="en-US"/>
              <a:t>CAS Lab - Template</a:t>
            </a:r>
            <a:endParaRPr lang="en-US" dirty="0"/>
          </a:p>
        </p:txBody>
      </p:sp>
      <p:sp>
        <p:nvSpPr>
          <p:cNvPr id="9" name="Slide Number Placeholder 8"/>
          <p:cNvSpPr>
            <a:spLocks noGrp="1"/>
          </p:cNvSpPr>
          <p:nvPr>
            <p:ph type="sldNum" sz="quarter" idx="12"/>
          </p:nvPr>
        </p:nvSpPr>
        <p:spPr/>
        <p:txBody>
          <a:bodyPr/>
          <a:lstStyle/>
          <a:p>
            <a:fld id="{DB684F85-AF29-467A-A53F-1F30592555A7}"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96B46-4C7E-439E-A13D-B32BD10ED755}" type="datetime1">
              <a:rPr lang="el-GR" smtClean="0"/>
              <a:t>10/3/2024</a:t>
            </a:fld>
            <a:endParaRPr lang="el-GR"/>
          </a:p>
        </p:txBody>
      </p:sp>
      <p:sp>
        <p:nvSpPr>
          <p:cNvPr id="3" name="Footer Placeholder 2"/>
          <p:cNvSpPr>
            <a:spLocks noGrp="1"/>
          </p:cNvSpPr>
          <p:nvPr>
            <p:ph type="ftr" sz="quarter" idx="11"/>
          </p:nvPr>
        </p:nvSpPr>
        <p:spPr/>
        <p:txBody>
          <a:bodyPr/>
          <a:lstStyle/>
          <a:p>
            <a:r>
              <a:rPr lang="en-US"/>
              <a:t>CAS Lab - Template</a:t>
            </a:r>
            <a:endParaRPr lang="el-GR"/>
          </a:p>
        </p:txBody>
      </p:sp>
      <p:sp>
        <p:nvSpPr>
          <p:cNvPr id="4" name="Slide Number Placeholder 3"/>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l-G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359C4-9D7E-4C8E-886D-0F98F0F9EB6D}"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l-G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DEE435-CBC7-42C2-B1AD-0823471FAAA5}" type="datetime1">
              <a:rPr lang="el-GR" smtClean="0"/>
              <a:t>10/3/2024</a:t>
            </a:fld>
            <a:endParaRPr lang="el-GR"/>
          </a:p>
        </p:txBody>
      </p:sp>
      <p:sp>
        <p:nvSpPr>
          <p:cNvPr id="6" name="Footer Placeholder 5"/>
          <p:cNvSpPr>
            <a:spLocks noGrp="1"/>
          </p:cNvSpPr>
          <p:nvPr>
            <p:ph type="ftr" sz="quarter" idx="11"/>
          </p:nvPr>
        </p:nvSpPr>
        <p:spPr/>
        <p:txBody>
          <a:bodyPr/>
          <a:lstStyle/>
          <a:p>
            <a:r>
              <a:rPr lang="en-US"/>
              <a:t>CAS Lab - Template</a:t>
            </a:r>
            <a:endParaRPr lang="el-GR"/>
          </a:p>
        </p:txBody>
      </p:sp>
      <p:sp>
        <p:nvSpPr>
          <p:cNvPr id="7" name="Slide Number Placeholder 6"/>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5F266E1F-4C72-4642-907E-0E5ECD6ACAA1}"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10"/>
          </p:nvPr>
        </p:nvSpPr>
        <p:spPr/>
        <p:txBody>
          <a:bodyPr/>
          <a:lstStyle/>
          <a:p>
            <a:fld id="{CEE4D1AC-5905-439B-8E1E-6B1C72DF8962}" type="datetime1">
              <a:rPr lang="el-GR" smtClean="0"/>
              <a:t>10/3/2024</a:t>
            </a:fld>
            <a:endParaRPr lang="el-GR"/>
          </a:p>
        </p:txBody>
      </p:sp>
      <p:sp>
        <p:nvSpPr>
          <p:cNvPr id="5" name="Footer Placeholder 4"/>
          <p:cNvSpPr>
            <a:spLocks noGrp="1"/>
          </p:cNvSpPr>
          <p:nvPr>
            <p:ph type="ftr" sz="quarter" idx="11"/>
          </p:nvPr>
        </p:nvSpPr>
        <p:spPr/>
        <p:txBody>
          <a:bodyPr/>
          <a:lstStyle/>
          <a:p>
            <a:r>
              <a:rPr lang="en-US"/>
              <a:t>CAS Lab - Template</a:t>
            </a:r>
            <a:endParaRPr lang="el-GR"/>
          </a:p>
        </p:txBody>
      </p:sp>
      <p:sp>
        <p:nvSpPr>
          <p:cNvPr id="6" name="Slide Number Placeholder 5"/>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Date Placeholder 2"/>
          <p:cNvSpPr>
            <a:spLocks noGrp="1"/>
          </p:cNvSpPr>
          <p:nvPr>
            <p:ph type="dt" sz="half" idx="10"/>
          </p:nvPr>
        </p:nvSpPr>
        <p:spPr/>
        <p:txBody>
          <a:bodyPr/>
          <a:lstStyle/>
          <a:p>
            <a:fld id="{A29E785F-74DD-4F6E-A0ED-9D5FA8049B75}" type="datetime1">
              <a:rPr lang="el-GR" smtClean="0"/>
              <a:t>10/3/2024</a:t>
            </a:fld>
            <a:endParaRPr lang="el-GR"/>
          </a:p>
        </p:txBody>
      </p:sp>
      <p:sp>
        <p:nvSpPr>
          <p:cNvPr id="4" name="Footer Placeholder 3"/>
          <p:cNvSpPr>
            <a:spLocks noGrp="1"/>
          </p:cNvSpPr>
          <p:nvPr>
            <p:ph type="ftr" sz="quarter" idx="11"/>
          </p:nvPr>
        </p:nvSpPr>
        <p:spPr/>
        <p:txBody>
          <a:bodyPr/>
          <a:lstStyle/>
          <a:p>
            <a:r>
              <a:rPr lang="en-US"/>
              <a:t>CAS Lab - Template</a:t>
            </a:r>
            <a:endParaRPr lang="el-GR"/>
          </a:p>
        </p:txBody>
      </p:sp>
      <p:sp>
        <p:nvSpPr>
          <p:cNvPr id="5" name="Slide Number Placeholder 4"/>
          <p:cNvSpPr>
            <a:spLocks noGrp="1"/>
          </p:cNvSpPr>
          <p:nvPr>
            <p:ph type="sldNum" sz="quarter" idx="12"/>
          </p:nvPr>
        </p:nvSpPr>
        <p:spPr/>
        <p:txBody>
          <a:bodyPr/>
          <a:lstStyle/>
          <a:p>
            <a:fld id="{54C29C3C-EFDC-4F04-B067-B742CFDDDADC}"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GB"/>
              <a:t>Click to edit Master title style</a:t>
            </a:r>
            <a:endParaRPr kumimoji="0" lang="en-US"/>
          </a:p>
        </p:txBody>
      </p:sp>
      <p:sp>
        <p:nvSpPr>
          <p:cNvPr id="3" name="Date Placeholder 2"/>
          <p:cNvSpPr>
            <a:spLocks noGrp="1"/>
          </p:cNvSpPr>
          <p:nvPr>
            <p:ph type="dt" sz="half" idx="10"/>
          </p:nvPr>
        </p:nvSpPr>
        <p:spPr/>
        <p:txBody>
          <a:bodyPr/>
          <a:lstStyle/>
          <a:p>
            <a:fld id="{6424F632-2751-4B12-8A0F-75EFB8AFDDA8}" type="datetime1">
              <a:rPr lang="el-GR" smtClean="0"/>
              <a:t>10/3/2024</a:t>
            </a:fld>
            <a:endParaRPr lang="en-US"/>
          </a:p>
        </p:txBody>
      </p:sp>
      <p:sp>
        <p:nvSpPr>
          <p:cNvPr id="4" name="Footer Placeholder 3"/>
          <p:cNvSpPr>
            <a:spLocks noGrp="1"/>
          </p:cNvSpPr>
          <p:nvPr>
            <p:ph type="ftr" sz="quarter" idx="11"/>
          </p:nvPr>
        </p:nvSpPr>
        <p:spPr/>
        <p:txBody>
          <a:bodyPr/>
          <a:lstStyle>
            <a:lvl1pPr algn="ctr">
              <a:defRPr/>
            </a:lvl1pPr>
          </a:lstStyle>
          <a:p>
            <a:r>
              <a:rPr lang="en-US"/>
              <a:t>CAS Lab - Template</a:t>
            </a:r>
            <a:endParaRPr lang="en-US" dirty="0"/>
          </a:p>
        </p:txBody>
      </p:sp>
      <p:sp>
        <p:nvSpPr>
          <p:cNvPr id="5" name="Slide Number Placeholder 4"/>
          <p:cNvSpPr>
            <a:spLocks noGrp="1"/>
          </p:cNvSpPr>
          <p:nvPr>
            <p:ph type="sldNum" sz="quarter" idx="12"/>
          </p:nvPr>
        </p:nvSpPr>
        <p:spPr/>
        <p:txBody>
          <a:bodyPr/>
          <a:lstStyle/>
          <a:p>
            <a:fld id="{DB684F85-AF29-467A-A53F-1F30592555A7}" type="slidenum">
              <a:rPr lang="en-US" smtClean="0"/>
              <a:t>‹#›</a:t>
            </a:fld>
            <a:endParaRPr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35735-444B-4D82-83C7-BBAC018AB4E3}" type="datetime1">
              <a:rPr lang="el-GR" smtClean="0"/>
              <a:t>10/3/2024</a:t>
            </a:fld>
            <a:endParaRPr lang="en-US"/>
          </a:p>
        </p:txBody>
      </p:sp>
      <p:sp>
        <p:nvSpPr>
          <p:cNvPr id="3" name="Footer Placeholder 2"/>
          <p:cNvSpPr>
            <a:spLocks noGrp="1"/>
          </p:cNvSpPr>
          <p:nvPr>
            <p:ph type="ftr" sz="quarter" idx="11"/>
          </p:nvPr>
        </p:nvSpPr>
        <p:spPr/>
        <p:txBody>
          <a:bodyPr/>
          <a:lstStyle>
            <a:lvl1pPr algn="ctr">
              <a:defRPr/>
            </a:lvl1pPr>
          </a:lstStyle>
          <a:p>
            <a:r>
              <a:rPr lang="en-US"/>
              <a:t>CAS Lab - Template</a:t>
            </a:r>
          </a:p>
        </p:txBody>
      </p:sp>
      <p:sp>
        <p:nvSpPr>
          <p:cNvPr id="4" name="Slide Number Placeholder 3"/>
          <p:cNvSpPr>
            <a:spLocks noGrp="1"/>
          </p:cNvSpPr>
          <p:nvPr>
            <p:ph type="sldNum" sz="quarter" idx="12"/>
          </p:nvPr>
        </p:nvSpPr>
        <p:spPr/>
        <p:txBody>
          <a:bodyPr/>
          <a:lstStyle/>
          <a:p>
            <a:fld id="{DB684F85-AF29-467A-A53F-1F30592555A7}" type="slidenum">
              <a:rPr lang="en-US" smtClean="0"/>
              <a:t>‹#›</a:t>
            </a:fld>
            <a:endParaRPr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grpSp>
        <p:nvGrpSpPr>
          <p:cNvPr id="7" name="Group 6"/>
          <p:cNvGrpSpPr/>
          <p:nvPr userDrawn="1"/>
        </p:nvGrpSpPr>
        <p:grpSpPr>
          <a:xfrm>
            <a:off x="0" y="6197473"/>
            <a:ext cx="8961120" cy="76517"/>
            <a:chOff x="0" y="6197473"/>
            <a:chExt cx="8961120" cy="76517"/>
          </a:xfrm>
        </p:grpSpPr>
        <p:sp>
          <p:nvSpPr>
            <p:cNvPr id="8" name="Rectangle 7"/>
            <p:cNvSpPr/>
            <p:nvPr userDrawn="1"/>
          </p:nvSpPr>
          <p:spPr>
            <a:xfrm>
              <a:off x="0" y="6197791"/>
              <a:ext cx="1493520" cy="76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493520" y="6197791"/>
              <a:ext cx="1493520" cy="761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987040" y="6197791"/>
              <a:ext cx="1493520" cy="76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480560" y="6197474"/>
              <a:ext cx="1493520" cy="7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5974080" y="6197474"/>
              <a:ext cx="1493520" cy="761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467600" y="6197473"/>
              <a:ext cx="1493520" cy="7619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GB"/>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GB"/>
              <a:t>Click to edit Master text styles</a:t>
            </a:r>
          </a:p>
        </p:txBody>
      </p:sp>
      <p:sp>
        <p:nvSpPr>
          <p:cNvPr id="5" name="Date Placeholder 4"/>
          <p:cNvSpPr>
            <a:spLocks noGrp="1"/>
          </p:cNvSpPr>
          <p:nvPr>
            <p:ph type="dt" sz="half" idx="10"/>
          </p:nvPr>
        </p:nvSpPr>
        <p:spPr/>
        <p:txBody>
          <a:bodyPr/>
          <a:lstStyle/>
          <a:p>
            <a:fld id="{AB3FFFE2-1B29-48E7-A326-5DC3CD2704D1}" type="datetime1">
              <a:rPr lang="el-GR" smtClean="0"/>
              <a:t>10/3/2024</a:t>
            </a:fld>
            <a:endParaRPr lang="en-US"/>
          </a:p>
        </p:txBody>
      </p:sp>
      <p:sp>
        <p:nvSpPr>
          <p:cNvPr id="6" name="Footer Placeholder 5"/>
          <p:cNvSpPr>
            <a:spLocks noGrp="1"/>
          </p:cNvSpPr>
          <p:nvPr>
            <p:ph type="ftr" sz="quarter" idx="11"/>
          </p:nvPr>
        </p:nvSpPr>
        <p:spPr/>
        <p:txBody>
          <a:bodyPr/>
          <a:lstStyle>
            <a:lvl1pPr algn="ctr">
              <a:defRPr/>
            </a:lvl1pPr>
          </a:lstStyle>
          <a:p>
            <a:r>
              <a:rPr lang="en-US"/>
              <a:t>CAS Lab - Template</a:t>
            </a:r>
            <a:endParaRPr lang="en-US" dirty="0"/>
          </a:p>
        </p:txBody>
      </p:sp>
      <p:sp>
        <p:nvSpPr>
          <p:cNvPr id="7" name="Slide Number Placeholder 6"/>
          <p:cNvSpPr>
            <a:spLocks noGrp="1"/>
          </p:cNvSpPr>
          <p:nvPr>
            <p:ph type="sldNum" sz="quarter" idx="12"/>
          </p:nvPr>
        </p:nvSpPr>
        <p:spPr/>
        <p:txBody>
          <a:bodyPr/>
          <a:lstStyle/>
          <a:p>
            <a:fld id="{DB684F85-AF29-467A-A53F-1F30592555A7}" type="slidenum">
              <a:rPr lang="en-US" smtClean="0"/>
              <a:t>‹#›</a:t>
            </a:fld>
            <a:endParaRPr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grpSp>
        <p:nvGrpSpPr>
          <p:cNvPr id="11" name="Group 10"/>
          <p:cNvGrpSpPr/>
          <p:nvPr userDrawn="1"/>
        </p:nvGrpSpPr>
        <p:grpSpPr>
          <a:xfrm>
            <a:off x="0" y="6197473"/>
            <a:ext cx="8961120" cy="76517"/>
            <a:chOff x="0" y="6197473"/>
            <a:chExt cx="8961120" cy="76517"/>
          </a:xfrm>
        </p:grpSpPr>
        <p:sp>
          <p:nvSpPr>
            <p:cNvPr id="13" name="Rectangle 12"/>
            <p:cNvSpPr/>
            <p:nvPr userDrawn="1"/>
          </p:nvSpPr>
          <p:spPr>
            <a:xfrm>
              <a:off x="0" y="6197791"/>
              <a:ext cx="1493520" cy="76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493520" y="6197791"/>
              <a:ext cx="1493520" cy="761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987040" y="6197791"/>
              <a:ext cx="1493520" cy="76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4480560" y="6197474"/>
              <a:ext cx="1493520" cy="7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974080" y="6197474"/>
              <a:ext cx="1493520" cy="761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467600" y="6197473"/>
              <a:ext cx="1493520" cy="7619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GB"/>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GB"/>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GB"/>
              <a:t>Click to edit Master text styles</a:t>
            </a:r>
          </a:p>
        </p:txBody>
      </p:sp>
      <p:sp>
        <p:nvSpPr>
          <p:cNvPr id="5" name="Date Placeholder 4"/>
          <p:cNvSpPr>
            <a:spLocks noGrp="1"/>
          </p:cNvSpPr>
          <p:nvPr>
            <p:ph type="dt" sz="half" idx="10"/>
          </p:nvPr>
        </p:nvSpPr>
        <p:spPr/>
        <p:txBody>
          <a:bodyPr/>
          <a:lstStyle/>
          <a:p>
            <a:fld id="{BC439CE5-6F6E-41A4-93B4-D14FE9E9DCEA}" type="datetime1">
              <a:rPr lang="el-GR" smtClean="0"/>
              <a:t>10/3/2024</a:t>
            </a:fld>
            <a:endParaRPr lang="en-US"/>
          </a:p>
        </p:txBody>
      </p:sp>
      <p:sp>
        <p:nvSpPr>
          <p:cNvPr id="6" name="Footer Placeholder 5"/>
          <p:cNvSpPr>
            <a:spLocks noGrp="1"/>
          </p:cNvSpPr>
          <p:nvPr>
            <p:ph type="ftr" sz="quarter" idx="11"/>
          </p:nvPr>
        </p:nvSpPr>
        <p:spPr/>
        <p:txBody>
          <a:bodyPr/>
          <a:lstStyle/>
          <a:p>
            <a:r>
              <a:rPr lang="en-US"/>
              <a:t>CAS Lab - Template</a:t>
            </a:r>
          </a:p>
        </p:txBody>
      </p:sp>
      <p:sp>
        <p:nvSpPr>
          <p:cNvPr id="7" name="Slide Number Placeholder 6"/>
          <p:cNvSpPr>
            <a:spLocks noGrp="1"/>
          </p:cNvSpPr>
          <p:nvPr>
            <p:ph type="sldNum" sz="quarter" idx="12"/>
          </p:nvPr>
        </p:nvSpPr>
        <p:spPr/>
        <p:txBody>
          <a:bodyPr/>
          <a:lstStyle/>
          <a:p>
            <a:fld id="{DB684F85-AF29-467A-A53F-1F30592555A7}" type="slidenum">
              <a:rPr lang="en-US" smtClean="0"/>
              <a:t>‹#›</a:t>
            </a:fld>
            <a:endParaRPr lang="en-US"/>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grpSp>
        <p:nvGrpSpPr>
          <p:cNvPr id="11" name="Group 10"/>
          <p:cNvGrpSpPr/>
          <p:nvPr userDrawn="1"/>
        </p:nvGrpSpPr>
        <p:grpSpPr>
          <a:xfrm>
            <a:off x="0" y="6197473"/>
            <a:ext cx="8961120" cy="76517"/>
            <a:chOff x="0" y="6197473"/>
            <a:chExt cx="8961120" cy="76517"/>
          </a:xfrm>
        </p:grpSpPr>
        <p:sp>
          <p:nvSpPr>
            <p:cNvPr id="12" name="Rectangle 11"/>
            <p:cNvSpPr/>
            <p:nvPr userDrawn="1"/>
          </p:nvSpPr>
          <p:spPr>
            <a:xfrm>
              <a:off x="0" y="6197791"/>
              <a:ext cx="1493520" cy="76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493520" y="6197791"/>
              <a:ext cx="1493520" cy="761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87040" y="6197791"/>
              <a:ext cx="1493520" cy="76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480560" y="6197474"/>
              <a:ext cx="1493520" cy="7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974080" y="6197474"/>
              <a:ext cx="1493520" cy="761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467600" y="6197473"/>
              <a:ext cx="1493520" cy="7619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4" name="Date Placeholder 3"/>
          <p:cNvSpPr>
            <a:spLocks noGrp="1"/>
          </p:cNvSpPr>
          <p:nvPr>
            <p:ph type="dt" sz="half" idx="10"/>
          </p:nvPr>
        </p:nvSpPr>
        <p:spPr/>
        <p:txBody>
          <a:bodyPr/>
          <a:lstStyle/>
          <a:p>
            <a:fld id="{79277277-B8E4-4A64-8A69-7576E830D009}" type="datetime1">
              <a:rPr lang="el-GR" smtClean="0"/>
              <a:t>10/3/2024</a:t>
            </a:fld>
            <a:endParaRPr lang="en-US"/>
          </a:p>
        </p:txBody>
      </p:sp>
      <p:sp>
        <p:nvSpPr>
          <p:cNvPr id="5" name="Footer Placeholder 4"/>
          <p:cNvSpPr>
            <a:spLocks noGrp="1"/>
          </p:cNvSpPr>
          <p:nvPr>
            <p:ph type="ftr" sz="quarter" idx="11"/>
          </p:nvPr>
        </p:nvSpPr>
        <p:spPr/>
        <p:txBody>
          <a:bodyPr/>
          <a:lstStyle/>
          <a:p>
            <a:r>
              <a:rPr lang="en-US"/>
              <a:t>CAS Lab - Template</a:t>
            </a:r>
          </a:p>
        </p:txBody>
      </p:sp>
      <p:sp>
        <p:nvSpPr>
          <p:cNvPr id="6" name="Slide Number Placeholder 5"/>
          <p:cNvSpPr>
            <a:spLocks noGrp="1"/>
          </p:cNvSpPr>
          <p:nvPr>
            <p:ph type="sldNum" sz="quarter" idx="12"/>
          </p:nvPr>
        </p:nvSpPr>
        <p:spPr/>
        <p:txBody>
          <a:bodyPr/>
          <a:lstStyle/>
          <a:p>
            <a:fld id="{DB684F85-AF29-467A-A53F-1F30592555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GB"/>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GB"/>
              <a:t>Click to edit Master text styles</a:t>
            </a:r>
          </a:p>
          <a:p>
            <a:pPr lvl="1" eaLnBrk="1" latinLnBrk="0" hangingPunct="1"/>
            <a:r>
              <a:rPr kumimoji="0" lang="en-GB"/>
              <a:t>Second level</a:t>
            </a:r>
          </a:p>
          <a:p>
            <a:pPr lvl="2" eaLnBrk="1" latinLnBrk="0" hangingPunct="1"/>
            <a:r>
              <a:rPr kumimoji="0" lang="en-GB"/>
              <a:t>Third level</a:t>
            </a:r>
          </a:p>
          <a:p>
            <a:pPr lvl="3" eaLnBrk="1" latinLnBrk="0" hangingPunct="1"/>
            <a:r>
              <a:rPr kumimoji="0" lang="en-GB"/>
              <a:t>Fourth level</a:t>
            </a:r>
          </a:p>
          <a:p>
            <a:pPr lvl="4" eaLnBrk="1" latinLnBrk="0" hangingPunct="1"/>
            <a:r>
              <a:rPr kumimoji="0" lang="en-GB"/>
              <a:t>Fifth level</a:t>
            </a:r>
            <a:endParaRPr kumimoji="0" lang="en-US" dirty="0"/>
          </a:p>
        </p:txBody>
      </p:sp>
      <p:sp>
        <p:nvSpPr>
          <p:cNvPr id="14" name="Date Placeholder 13"/>
          <p:cNvSpPr>
            <a:spLocks noGrp="1"/>
          </p:cNvSpPr>
          <p:nvPr>
            <p:ph type="dt" sz="half" idx="2"/>
          </p:nvPr>
        </p:nvSpPr>
        <p:spPr>
          <a:xfrm>
            <a:off x="7606602" y="6356350"/>
            <a:ext cx="1083246" cy="365760"/>
          </a:xfrm>
          <a:prstGeom prst="rect">
            <a:avLst/>
          </a:prstGeom>
        </p:spPr>
        <p:txBody>
          <a:bodyPr vert="horz"/>
          <a:lstStyle>
            <a:lvl1pPr algn="l" eaLnBrk="1" latinLnBrk="0" hangingPunct="1">
              <a:defRPr kumimoji="0" sz="1200">
                <a:solidFill>
                  <a:schemeClr val="accent3">
                    <a:lumMod val="50000"/>
                  </a:schemeClr>
                </a:solidFill>
              </a:defRPr>
            </a:lvl1pPr>
          </a:lstStyle>
          <a:p>
            <a:fld id="{73911CB2-1E80-4990-9C45-F1E185777503}" type="datetime1">
              <a:rPr lang="el-GR" smtClean="0"/>
              <a:t>10/3/2024</a:t>
            </a:fld>
            <a:endParaRPr lang="en-US" dirty="0"/>
          </a:p>
        </p:txBody>
      </p:sp>
      <p:sp>
        <p:nvSpPr>
          <p:cNvPr id="3" name="Footer Placeholder 2"/>
          <p:cNvSpPr>
            <a:spLocks noGrp="1"/>
          </p:cNvSpPr>
          <p:nvPr>
            <p:ph type="ftr" sz="quarter" idx="3"/>
          </p:nvPr>
        </p:nvSpPr>
        <p:spPr>
          <a:xfrm>
            <a:off x="1738365" y="6356350"/>
            <a:ext cx="5627077" cy="365760"/>
          </a:xfrm>
          <a:prstGeom prst="rect">
            <a:avLst/>
          </a:prstGeom>
        </p:spPr>
        <p:txBody>
          <a:bodyPr vert="horz"/>
          <a:lstStyle>
            <a:lvl1pPr algn="r" eaLnBrk="1" latinLnBrk="0" hangingPunct="1">
              <a:defRPr kumimoji="0" sz="1200">
                <a:solidFill>
                  <a:schemeClr val="accent1">
                    <a:lumMod val="75000"/>
                  </a:schemeClr>
                </a:solidFill>
              </a:defRPr>
            </a:lvl1pPr>
          </a:lstStyle>
          <a:p>
            <a:r>
              <a:rPr lang="en-US"/>
              <a:t>CAS Lab - Template</a:t>
            </a:r>
            <a:endParaRPr lang="en-US" dirty="0"/>
          </a:p>
        </p:txBody>
      </p:sp>
      <p:sp>
        <p:nvSpPr>
          <p:cNvPr id="23" name="Slide Number Placeholder 22"/>
          <p:cNvSpPr>
            <a:spLocks noGrp="1"/>
          </p:cNvSpPr>
          <p:nvPr>
            <p:ph type="sldNum" sz="quarter" idx="4"/>
          </p:nvPr>
        </p:nvSpPr>
        <p:spPr>
          <a:xfrm>
            <a:off x="612648" y="6356350"/>
            <a:ext cx="880872" cy="365760"/>
          </a:xfrm>
          <a:prstGeom prst="rect">
            <a:avLst/>
          </a:prstGeom>
        </p:spPr>
        <p:txBody>
          <a:bodyPr vert="horz"/>
          <a:lstStyle>
            <a:lvl1pPr algn="l" eaLnBrk="1" latinLnBrk="0" hangingPunct="1">
              <a:defRPr kumimoji="0" sz="1200">
                <a:solidFill>
                  <a:schemeClr val="accent2">
                    <a:lumMod val="50000"/>
                  </a:schemeClr>
                </a:solidFill>
              </a:defRPr>
            </a:lvl1pPr>
          </a:lstStyle>
          <a:p>
            <a:fld id="{DB684F85-AF29-467A-A53F-1F30592555A7}" type="slidenum">
              <a:rPr lang="en-US" smtClean="0"/>
              <a:t>‹#›</a:t>
            </a:fld>
            <a:endParaRPr lang="en-US" dirty="0"/>
          </a:p>
        </p:txBody>
      </p:sp>
      <p:sp>
        <p:nvSpPr>
          <p:cNvPr id="10" name="Isosceles Triangle 9"/>
          <p:cNvSpPr>
            <a:spLocks noChangeAspect="1"/>
          </p:cNvSpPr>
          <p:nvPr userDrawn="1"/>
        </p:nvSpPr>
        <p:spPr>
          <a:xfrm rot="5400000">
            <a:off x="419101" y="6467476"/>
            <a:ext cx="190849" cy="120314"/>
          </a:xfrm>
          <a:prstGeom prst="triangle">
            <a:avLst>
              <a:gd name="adj" fmla="val 50000"/>
            </a:avLst>
          </a:prstGeom>
          <a:solidFill>
            <a:schemeClr val="accent5">
              <a:lumMod val="75000"/>
            </a:schemeClr>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grpSp>
        <p:nvGrpSpPr>
          <p:cNvPr id="5" name="Group 4"/>
          <p:cNvGrpSpPr/>
          <p:nvPr userDrawn="1"/>
        </p:nvGrpSpPr>
        <p:grpSpPr>
          <a:xfrm>
            <a:off x="0" y="6197473"/>
            <a:ext cx="8961120" cy="76517"/>
            <a:chOff x="0" y="6197473"/>
            <a:chExt cx="8961120" cy="76517"/>
          </a:xfrm>
        </p:grpSpPr>
        <p:sp>
          <p:nvSpPr>
            <p:cNvPr id="4" name="Rectangle 3"/>
            <p:cNvSpPr/>
            <p:nvPr userDrawn="1"/>
          </p:nvSpPr>
          <p:spPr>
            <a:xfrm>
              <a:off x="0" y="6197791"/>
              <a:ext cx="1493520" cy="76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493520" y="6197791"/>
              <a:ext cx="1493520" cy="761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987040" y="6197791"/>
              <a:ext cx="1493520" cy="76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480560" y="6197474"/>
              <a:ext cx="1493520" cy="7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974080" y="6197474"/>
              <a:ext cx="1493520" cy="761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67600" y="6197473"/>
              <a:ext cx="1493520" cy="7619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0" y="1108824"/>
            <a:ext cx="8961120" cy="76517"/>
            <a:chOff x="0" y="6197473"/>
            <a:chExt cx="8961120" cy="76517"/>
          </a:xfrm>
        </p:grpSpPr>
        <p:sp>
          <p:nvSpPr>
            <p:cNvPr id="21" name="Rectangle 20"/>
            <p:cNvSpPr/>
            <p:nvPr userDrawn="1"/>
          </p:nvSpPr>
          <p:spPr>
            <a:xfrm>
              <a:off x="0" y="6197791"/>
              <a:ext cx="1493520" cy="761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493520" y="6197791"/>
              <a:ext cx="1493520" cy="761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987040" y="6197791"/>
              <a:ext cx="1493520" cy="76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480560" y="6197474"/>
              <a:ext cx="1493520" cy="761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5974080" y="6197474"/>
              <a:ext cx="1493520" cy="761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467600" y="6197473"/>
              <a:ext cx="1493520" cy="7619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accent3"/>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5"/>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930E-DA78-4FF2-A56A-23097396898B}" type="datetime1">
              <a:rPr lang="el-GR" smtClean="0"/>
              <a:t>10/3/2024</a:t>
            </a:fld>
            <a:endParaRPr lang="el-G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CAS Lab - Template</a:t>
            </a:r>
            <a:endParaRPr lang="el-G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CDBAB-91B3-4D97-83C9-C93659578E66}"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8A20A-B499-4BAA-BA13-F25423A16FDC}" type="datetime1">
              <a:rPr lang="el-GR" smtClean="0"/>
              <a:t>10/3/2024</a:t>
            </a:fld>
            <a:endParaRPr lang="el-G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CAS Lab - Template</a:t>
            </a:r>
            <a:endParaRPr lang="el-G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08714-E972-4BBB-A08C-7AD872D9036C}"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1B710-72C8-4ACD-8839-92E06E951D87}" type="datetime1">
              <a:rPr lang="el-GR" smtClean="0"/>
              <a:t>10/3/2024</a:t>
            </a:fld>
            <a:endParaRPr lang="el-G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CAS Lab - Template</a:t>
            </a:r>
            <a:endParaRPr lang="el-G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29C3C-EFDC-4F04-B067-B742CFDDDADC}"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customXml" Target="../ink/ink6.xml"/><Relationship Id="rId18" Type="http://schemas.openxmlformats.org/officeDocument/2006/relationships/image" Target="../media/image6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9.png"/><Relationship Id="rId17" Type="http://schemas.openxmlformats.org/officeDocument/2006/relationships/customXml" Target="../ink/ink8.xml"/><Relationship Id="rId2" Type="http://schemas.openxmlformats.org/officeDocument/2006/relationships/image" Target="../media/image54.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customXml" Target="../ink/ink4.xml"/><Relationship Id="rId1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HeracrossTheGreek/eek_gost_Marios_Karagiannis_0297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3631512"/>
            <a:ext cx="7353300" cy="1296088"/>
          </a:xfrm>
        </p:spPr>
        <p:txBody>
          <a:bodyPr>
            <a:normAutofit/>
          </a:bodyPr>
          <a:lstStyle/>
          <a:p>
            <a:r>
              <a:rPr lang="en-US" dirty="0">
                <a:latin typeface="+mj-ea"/>
                <a:cs typeface="+mj-ea"/>
              </a:rPr>
              <a:t>Testing &amp; Verification of Digital Circuits</a:t>
            </a:r>
            <a:br>
              <a:rPr lang="en-US" dirty="0">
                <a:latin typeface="+mj-ea"/>
                <a:cs typeface="+mj-ea"/>
              </a:rPr>
            </a:br>
            <a:r>
              <a:rPr lang="en-US" dirty="0">
                <a:latin typeface="+mj-ea"/>
                <a:cs typeface="+mj-ea"/>
              </a:rPr>
              <a:t>Final Project - GOST 28147-89</a:t>
            </a:r>
          </a:p>
        </p:txBody>
      </p:sp>
      <p:sp>
        <p:nvSpPr>
          <p:cNvPr id="3" name="Subtitle 2"/>
          <p:cNvSpPr>
            <a:spLocks noGrp="1"/>
          </p:cNvSpPr>
          <p:nvPr>
            <p:ph type="subTitle" idx="1"/>
          </p:nvPr>
        </p:nvSpPr>
        <p:spPr>
          <a:xfrm>
            <a:off x="1005840" y="5055577"/>
            <a:ext cx="7071360" cy="685800"/>
          </a:xfrm>
        </p:spPr>
        <p:txBody>
          <a:bodyPr>
            <a:normAutofit/>
          </a:bodyPr>
          <a:lstStyle/>
          <a:p>
            <a:r>
              <a:rPr lang="en-US" dirty="0">
                <a:latin typeface="Carlito" panose="020F0502020204030204" charset="0"/>
                <a:cs typeface="Carlito" panose="020F0502020204030204" charset="0"/>
              </a:rPr>
              <a:t>Marios Karagiannis, University of Thessaly</a:t>
            </a:r>
          </a:p>
        </p:txBody>
      </p:sp>
      <p:pic>
        <p:nvPicPr>
          <p:cNvPr id="7" name="Picture 2" descr="http://www.inconet-gcc.eu/wp-content/uploads/2014/03/uth-292x194.png"/>
          <p:cNvPicPr>
            <a:picLocks noChangeAspect="1" noChangeArrowheads="1"/>
          </p:cNvPicPr>
          <p:nvPr/>
        </p:nvPicPr>
        <p:blipFill rotWithShape="1">
          <a:blip r:embed="rId3">
            <a:extLst>
              <a:ext uri="{28A0092B-C50C-407E-A947-70E740481C1C}">
                <a14:useLocalDpi xmlns:a14="http://schemas.microsoft.com/office/drawing/2010/main" val="0"/>
              </a:ext>
            </a:extLst>
          </a:blip>
          <a:srcRect l="27485" t="7927" r="28358" b="7927"/>
          <a:stretch>
            <a:fillRect/>
          </a:stretch>
        </p:blipFill>
        <p:spPr bwMode="auto">
          <a:xfrm>
            <a:off x="6755906" y="1057926"/>
            <a:ext cx="1200839" cy="15203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ECB – Electronic Codebook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normAutofit/>
          </a:bodyPr>
          <a:lstStyle/>
          <a:p>
            <a:r>
              <a:rPr lang="en-US" sz="2400" dirty="0"/>
              <a:t>The Verilog file for ECB has three modules: </a:t>
            </a:r>
          </a:p>
          <a:p>
            <a:pPr lvl="1"/>
            <a:r>
              <a:rPr lang="en-US" sz="2000" dirty="0"/>
              <a:t>An encryption module</a:t>
            </a:r>
          </a:p>
          <a:p>
            <a:pPr lvl="1"/>
            <a:r>
              <a:rPr lang="en-US" sz="2000" dirty="0"/>
              <a:t>A decryption module</a:t>
            </a:r>
          </a:p>
          <a:p>
            <a:pPr lvl="1"/>
            <a:r>
              <a:rPr lang="en-US" sz="2000" dirty="0"/>
              <a:t>A module that can do both operations depending on an input flag</a:t>
            </a:r>
          </a:p>
          <a:p>
            <a:r>
              <a:rPr lang="en-US" sz="2400" dirty="0"/>
              <a:t>The functionality of the encryption and decryption submodules is exactly the same as their respective functionality in the third module</a:t>
            </a:r>
          </a:p>
          <a:p>
            <a:r>
              <a:rPr lang="en-US" sz="2400" dirty="0"/>
              <a:t>So, only the encryption and decryption modules will be presented, but the same functionality and changes can be applied to the third module</a:t>
            </a:r>
            <a:endParaRPr lang="el-GR" sz="24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10</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spTree>
    <p:extLst>
      <p:ext uri="{BB962C8B-B14F-4D97-AF65-F5344CB8AC3E}">
        <p14:creationId xmlns:p14="http://schemas.microsoft.com/office/powerpoint/2010/main" val="362458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ECB – Electronic Codebook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lstStyle/>
          <a:p>
            <a:r>
              <a:rPr lang="en-US" sz="2400" dirty="0"/>
              <a:t>The ECB modules have, as I/O:</a:t>
            </a:r>
          </a:p>
          <a:p>
            <a:pPr lvl="1"/>
            <a:r>
              <a:rPr lang="en-US" sz="2000" dirty="0"/>
              <a:t>A clock</a:t>
            </a:r>
          </a:p>
          <a:p>
            <a:pPr lvl="1"/>
            <a:r>
              <a:rPr lang="en-US" sz="2000" dirty="0"/>
              <a:t>A reset (synchronous, as will be shown in the Verilog code) </a:t>
            </a:r>
          </a:p>
          <a:p>
            <a:pPr lvl="1"/>
            <a:r>
              <a:rPr lang="en-US" sz="2000" dirty="0"/>
              <a:t>A mode (not for the separate encryption/decryption modules)</a:t>
            </a:r>
          </a:p>
          <a:p>
            <a:pPr lvl="1"/>
            <a:r>
              <a:rPr lang="en-US" sz="2000" dirty="0" err="1"/>
              <a:t>Load_data</a:t>
            </a:r>
            <a:r>
              <a:rPr lang="en-US" sz="2000" dirty="0"/>
              <a:t> (signals the start of encryption/decryption)</a:t>
            </a:r>
          </a:p>
          <a:p>
            <a:pPr lvl="1"/>
            <a:r>
              <a:rPr lang="en-US" sz="2000" dirty="0"/>
              <a:t>The 64-bit text as input (plain text for encryption, cipher text for </a:t>
            </a:r>
            <a:r>
              <a:rPr lang="en-US" sz="2000" dirty="0" err="1"/>
              <a:t>recryption</a:t>
            </a:r>
            <a:r>
              <a:rPr lang="en-US" sz="2000" dirty="0"/>
              <a:t>), and as output (the opposite)</a:t>
            </a:r>
          </a:p>
          <a:p>
            <a:pPr lvl="1"/>
            <a:r>
              <a:rPr lang="en-US" sz="2000" dirty="0"/>
              <a:t>The 512-bit </a:t>
            </a:r>
            <a:r>
              <a:rPr lang="en-US" sz="2000" dirty="0" err="1"/>
              <a:t>sbox</a:t>
            </a:r>
            <a:endParaRPr lang="en-US" sz="2000" dirty="0"/>
          </a:p>
          <a:p>
            <a:pPr lvl="1"/>
            <a:r>
              <a:rPr lang="en-US" sz="2000" dirty="0"/>
              <a:t>The 256-bit key</a:t>
            </a:r>
          </a:p>
          <a:p>
            <a:pPr lvl="1"/>
            <a:r>
              <a:rPr lang="en-US" sz="2000" dirty="0"/>
              <a:t>A busy signal</a:t>
            </a:r>
          </a:p>
          <a:p>
            <a:pPr lvl="1"/>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11</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7" name="Picture 6">
            <a:extLst>
              <a:ext uri="{FF2B5EF4-FFF2-40B4-BE49-F238E27FC236}">
                <a16:creationId xmlns:a16="http://schemas.microsoft.com/office/drawing/2014/main" id="{8E67C76A-B0D8-759A-5B78-030B467D8602}"/>
              </a:ext>
            </a:extLst>
          </p:cNvPr>
          <p:cNvPicPr>
            <a:picLocks noChangeAspect="1"/>
          </p:cNvPicPr>
          <p:nvPr/>
        </p:nvPicPr>
        <p:blipFill>
          <a:blip r:embed="rId2"/>
          <a:stretch>
            <a:fillRect/>
          </a:stretch>
        </p:blipFill>
        <p:spPr>
          <a:xfrm>
            <a:off x="3381225" y="3904685"/>
            <a:ext cx="4311276" cy="1993386"/>
          </a:xfrm>
          <a:prstGeom prst="rect">
            <a:avLst/>
          </a:prstGeom>
          <a:ln w="19050">
            <a:solidFill>
              <a:srgbClr val="FF0000"/>
            </a:solidFill>
          </a:ln>
        </p:spPr>
      </p:pic>
    </p:spTree>
    <p:extLst>
      <p:ext uri="{BB962C8B-B14F-4D97-AF65-F5344CB8AC3E}">
        <p14:creationId xmlns:p14="http://schemas.microsoft.com/office/powerpoint/2010/main" val="44420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ECB – Electronic Codebook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200" y="1219200"/>
            <a:ext cx="5641759" cy="4937760"/>
          </a:xfrm>
        </p:spPr>
        <p:txBody>
          <a:bodyPr>
            <a:normAutofit lnSpcReduction="10000"/>
          </a:bodyPr>
          <a:lstStyle/>
          <a:p>
            <a:r>
              <a:rPr lang="en-US" sz="2400" dirty="0"/>
              <a:t>A huge part of the code is the same for the encryption and the decryption</a:t>
            </a:r>
          </a:p>
          <a:p>
            <a:r>
              <a:rPr lang="en-US" sz="2400" dirty="0"/>
              <a:t>Inside the always block</a:t>
            </a:r>
          </a:p>
          <a:p>
            <a:pPr lvl="1"/>
            <a:r>
              <a:rPr lang="en-US" sz="1800" dirty="0"/>
              <a:t>The first block is activated when </a:t>
            </a:r>
            <a:r>
              <a:rPr lang="en-US" sz="1800" dirty="0" err="1"/>
              <a:t>load_data</a:t>
            </a:r>
            <a:r>
              <a:rPr lang="en-US" sz="1800" dirty="0"/>
              <a:t> is active, and it starts the encryption/decryption, filling the 32-bit regs n1 and n2 with half the text each</a:t>
            </a:r>
          </a:p>
          <a:p>
            <a:pPr lvl="1"/>
            <a:r>
              <a:rPr lang="en-US" sz="1800" dirty="0"/>
              <a:t>The second block is activated with reset, and it resets the output flag busy and the round num</a:t>
            </a:r>
          </a:p>
          <a:p>
            <a:pPr lvl="1"/>
            <a:r>
              <a:rPr lang="en-US" sz="1800" dirty="0"/>
              <a:t>The third block is activated after the </a:t>
            </a:r>
            <a:r>
              <a:rPr lang="en-US" sz="1800" dirty="0" err="1"/>
              <a:t>load_data</a:t>
            </a:r>
            <a:r>
              <a:rPr lang="en-US" sz="1800" dirty="0"/>
              <a:t> signal has arrived. It increments the </a:t>
            </a:r>
            <a:r>
              <a:rPr lang="en-US" sz="1800" dirty="0" err="1"/>
              <a:t>round_num</a:t>
            </a:r>
            <a:r>
              <a:rPr lang="en-US" sz="1800" dirty="0"/>
              <a:t> counter every clock cycle, and transfers the values of out1,out2 (which are used as output in the round module) to n1,n2 (which are used as input in the round module). When 32 rounds have been completed, the values are transferred to the out port</a:t>
            </a:r>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12</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10" name="Picture 9">
            <a:extLst>
              <a:ext uri="{FF2B5EF4-FFF2-40B4-BE49-F238E27FC236}">
                <a16:creationId xmlns:a16="http://schemas.microsoft.com/office/drawing/2014/main" id="{73BAA467-86CD-AEBF-3BE5-1492D5F1E8F9}"/>
              </a:ext>
            </a:extLst>
          </p:cNvPr>
          <p:cNvPicPr>
            <a:picLocks noChangeAspect="1"/>
          </p:cNvPicPr>
          <p:nvPr/>
        </p:nvPicPr>
        <p:blipFill>
          <a:blip r:embed="rId2"/>
          <a:stretch>
            <a:fillRect/>
          </a:stretch>
        </p:blipFill>
        <p:spPr>
          <a:xfrm>
            <a:off x="6217629" y="1238638"/>
            <a:ext cx="2704411" cy="4807055"/>
          </a:xfrm>
          <a:prstGeom prst="rect">
            <a:avLst/>
          </a:prstGeom>
        </p:spPr>
      </p:pic>
    </p:spTree>
    <p:extLst>
      <p:ext uri="{BB962C8B-B14F-4D97-AF65-F5344CB8AC3E}">
        <p14:creationId xmlns:p14="http://schemas.microsoft.com/office/powerpoint/2010/main" val="121259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ECB – Electronic Codebook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199" y="1219200"/>
            <a:ext cx="4242101" cy="4937760"/>
          </a:xfrm>
        </p:spPr>
        <p:txBody>
          <a:bodyPr>
            <a:normAutofit fontScale="92500"/>
          </a:bodyPr>
          <a:lstStyle/>
          <a:p>
            <a:r>
              <a:rPr lang="en-US" sz="2400" dirty="0"/>
              <a:t>There is one more sequential always block, which is different between the </a:t>
            </a:r>
            <a:r>
              <a:rPr lang="en-US" sz="2400" dirty="0">
                <a:solidFill>
                  <a:srgbClr val="FF0000"/>
                </a:solidFill>
              </a:rPr>
              <a:t>encryption (left) </a:t>
            </a:r>
            <a:r>
              <a:rPr lang="en-US" sz="2400" dirty="0"/>
              <a:t>and the </a:t>
            </a:r>
            <a:r>
              <a:rPr lang="en-US" sz="2400" dirty="0">
                <a:solidFill>
                  <a:srgbClr val="0070C0"/>
                </a:solidFill>
              </a:rPr>
              <a:t>decryption (right).</a:t>
            </a:r>
          </a:p>
          <a:p>
            <a:r>
              <a:rPr lang="en-US" sz="2400" dirty="0"/>
              <a:t>The reg </a:t>
            </a:r>
            <a:r>
              <a:rPr lang="en-US" sz="2400" dirty="0" err="1"/>
              <a:t>round_key</a:t>
            </a:r>
            <a:r>
              <a:rPr lang="en-US" sz="2400" dirty="0"/>
              <a:t>, which is used as input in the round module, has its values transferred from the key input</a:t>
            </a:r>
          </a:p>
          <a:p>
            <a:r>
              <a:rPr lang="en-US" sz="2400" dirty="0"/>
              <a:t>The difference between the two modules is that, in some rounds, the </a:t>
            </a:r>
            <a:r>
              <a:rPr lang="en-US" sz="2400" dirty="0" err="1"/>
              <a:t>round_key</a:t>
            </a:r>
            <a:r>
              <a:rPr lang="en-US" sz="2400" dirty="0"/>
              <a:t> receives a different word from the key</a:t>
            </a:r>
          </a:p>
          <a:p>
            <a:pPr lvl="1"/>
            <a:r>
              <a:rPr lang="en-US" sz="2100" dirty="0"/>
              <a:t>Namely, in rounds 8-23</a:t>
            </a:r>
            <a:endParaRPr lang="el-GR" sz="21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13</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44BD56B1-2630-0E88-CC88-E988420B398D}"/>
              </a:ext>
            </a:extLst>
          </p:cNvPr>
          <p:cNvPicPr>
            <a:picLocks noChangeAspect="1"/>
          </p:cNvPicPr>
          <p:nvPr/>
        </p:nvPicPr>
        <p:blipFill>
          <a:blip r:embed="rId2"/>
          <a:stretch>
            <a:fillRect/>
          </a:stretch>
        </p:blipFill>
        <p:spPr>
          <a:xfrm>
            <a:off x="4794418" y="1272158"/>
            <a:ext cx="1988411" cy="4809339"/>
          </a:xfrm>
          <a:prstGeom prst="rect">
            <a:avLst/>
          </a:prstGeom>
          <a:ln w="19050">
            <a:solidFill>
              <a:srgbClr val="FF0000"/>
            </a:solidFill>
          </a:ln>
        </p:spPr>
      </p:pic>
      <p:pic>
        <p:nvPicPr>
          <p:cNvPr id="10" name="Picture 9">
            <a:extLst>
              <a:ext uri="{FF2B5EF4-FFF2-40B4-BE49-F238E27FC236}">
                <a16:creationId xmlns:a16="http://schemas.microsoft.com/office/drawing/2014/main" id="{C12DF628-E1FA-7ED0-4461-D390A62DC049}"/>
              </a:ext>
            </a:extLst>
          </p:cNvPr>
          <p:cNvPicPr>
            <a:picLocks noChangeAspect="1"/>
          </p:cNvPicPr>
          <p:nvPr/>
        </p:nvPicPr>
        <p:blipFill>
          <a:blip r:embed="rId3"/>
          <a:stretch>
            <a:fillRect/>
          </a:stretch>
        </p:blipFill>
        <p:spPr>
          <a:xfrm>
            <a:off x="6877946" y="1272159"/>
            <a:ext cx="1978260" cy="4809339"/>
          </a:xfrm>
          <a:prstGeom prst="rect">
            <a:avLst/>
          </a:prstGeom>
          <a:ln w="19050">
            <a:solidFill>
              <a:srgbClr val="0070C0"/>
            </a:solidFill>
          </a:ln>
        </p:spPr>
      </p:pic>
    </p:spTree>
    <p:extLst>
      <p:ext uri="{BB962C8B-B14F-4D97-AF65-F5344CB8AC3E}">
        <p14:creationId xmlns:p14="http://schemas.microsoft.com/office/powerpoint/2010/main" val="355129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CFB – Cipher Feedback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normAutofit/>
          </a:bodyPr>
          <a:lstStyle/>
          <a:p>
            <a:r>
              <a:rPr lang="en-US" sz="2400" dirty="0"/>
              <a:t>CFB is a mode of operation, in which a plaintext is </a:t>
            </a:r>
            <a:r>
              <a:rPr lang="en-US" sz="2400" dirty="0" err="1"/>
              <a:t>XOR’ed</a:t>
            </a:r>
            <a:r>
              <a:rPr lang="en-US" sz="2400" dirty="0"/>
              <a:t> with the output of the encryption of the previous block</a:t>
            </a:r>
          </a:p>
          <a:p>
            <a:r>
              <a:rPr lang="en-US" sz="2400" dirty="0"/>
              <a:t>It solves ECB’s problem of</a:t>
            </a:r>
            <a:br>
              <a:rPr lang="en-US" sz="2400" dirty="0"/>
            </a:br>
            <a:r>
              <a:rPr lang="en-US" sz="2400" dirty="0"/>
              <a:t>producing identical blocks, but</a:t>
            </a:r>
            <a:br>
              <a:rPr lang="en-US" sz="2400" dirty="0"/>
            </a:br>
            <a:r>
              <a:rPr lang="en-US" sz="2400" dirty="0"/>
              <a:t>is less parallelizable, as it is </a:t>
            </a:r>
            <a:br>
              <a:rPr lang="en-US" sz="2400" dirty="0"/>
            </a:br>
            <a:r>
              <a:rPr lang="en-US" sz="2400" dirty="0"/>
              <a:t>sequential</a:t>
            </a:r>
          </a:p>
          <a:p>
            <a:r>
              <a:rPr lang="en-US" sz="2400" dirty="0"/>
              <a:t>Like ECB, the Verilog file comes</a:t>
            </a:r>
            <a:br>
              <a:rPr lang="en-US" sz="2400" dirty="0"/>
            </a:br>
            <a:r>
              <a:rPr lang="en-US" sz="2400" dirty="0"/>
              <a:t>with three separate modules</a:t>
            </a:r>
            <a:br>
              <a:rPr lang="en-US" sz="2400" dirty="0"/>
            </a:br>
            <a:r>
              <a:rPr lang="en-US" sz="2400" dirty="0"/>
              <a:t>that have the same functionality</a:t>
            </a:r>
            <a:br>
              <a:rPr lang="en-US" sz="2400" dirty="0"/>
            </a:br>
            <a:r>
              <a:rPr lang="en-US" sz="2400" dirty="0"/>
              <a:t>for the encryption/decryption </a:t>
            </a:r>
            <a:br>
              <a:rPr lang="en-US" sz="2400" dirty="0"/>
            </a:br>
            <a:r>
              <a:rPr lang="en-US" sz="2400" dirty="0"/>
              <a:t>operations</a:t>
            </a:r>
            <a:endParaRPr lang="el-GR" sz="2000" dirty="0"/>
          </a:p>
          <a:p>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14</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02636579-C6C8-0D1D-0E63-6A504B2FB090}"/>
              </a:ext>
            </a:extLst>
          </p:cNvPr>
          <p:cNvPicPr>
            <a:picLocks noChangeAspect="1"/>
          </p:cNvPicPr>
          <p:nvPr/>
        </p:nvPicPr>
        <p:blipFill>
          <a:blip r:embed="rId2"/>
          <a:stretch>
            <a:fillRect/>
          </a:stretch>
        </p:blipFill>
        <p:spPr>
          <a:xfrm>
            <a:off x="4932843" y="2262434"/>
            <a:ext cx="3969899" cy="3764230"/>
          </a:xfrm>
          <a:prstGeom prst="rect">
            <a:avLst/>
          </a:prstGeom>
        </p:spPr>
      </p:pic>
    </p:spTree>
    <p:extLst>
      <p:ext uri="{BB962C8B-B14F-4D97-AF65-F5344CB8AC3E}">
        <p14:creationId xmlns:p14="http://schemas.microsoft.com/office/powerpoint/2010/main" val="359846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CFB – Cipher Feedback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lstStyle/>
          <a:p>
            <a:r>
              <a:rPr lang="en-US" sz="2400" dirty="0"/>
              <a:t>The CFB modules have, as I/O:</a:t>
            </a:r>
          </a:p>
          <a:p>
            <a:pPr lvl="1"/>
            <a:r>
              <a:rPr lang="en-US" sz="2000" dirty="0"/>
              <a:t>A clock</a:t>
            </a:r>
          </a:p>
          <a:p>
            <a:pPr lvl="1"/>
            <a:r>
              <a:rPr lang="en-US" sz="2000" dirty="0"/>
              <a:t>A synchronous reset</a:t>
            </a:r>
          </a:p>
          <a:p>
            <a:pPr lvl="1"/>
            <a:r>
              <a:rPr lang="en-US" sz="2000" dirty="0"/>
              <a:t>A mode (not for the separate encryption/decryption modules)</a:t>
            </a:r>
          </a:p>
          <a:p>
            <a:pPr lvl="1"/>
            <a:r>
              <a:rPr lang="en-US" sz="2000" dirty="0" err="1"/>
              <a:t>Load_data</a:t>
            </a:r>
            <a:r>
              <a:rPr lang="en-US" sz="2000" dirty="0"/>
              <a:t> (signals the start of encryption/decryption)</a:t>
            </a:r>
          </a:p>
          <a:p>
            <a:pPr lvl="1"/>
            <a:r>
              <a:rPr lang="en-US" sz="2000" dirty="0"/>
              <a:t>The 64-bit text as input (plain text for encryption, cipher text for </a:t>
            </a:r>
            <a:r>
              <a:rPr lang="en-US" sz="2000" dirty="0" err="1"/>
              <a:t>recryption</a:t>
            </a:r>
            <a:r>
              <a:rPr lang="en-US" sz="2000" dirty="0"/>
              <a:t>), and as output (the opposite)</a:t>
            </a:r>
            <a:r>
              <a:rPr lang="el-GR" sz="2000" dirty="0"/>
              <a:t>. </a:t>
            </a:r>
            <a:r>
              <a:rPr lang="en-US" sz="2000" dirty="0"/>
              <a:t>Also expressed as gamma (the feedback value)</a:t>
            </a:r>
          </a:p>
          <a:p>
            <a:pPr lvl="1"/>
            <a:r>
              <a:rPr lang="en-US" sz="2000" dirty="0"/>
              <a:t>The 512-bit </a:t>
            </a:r>
            <a:r>
              <a:rPr lang="en-US" sz="2000" dirty="0" err="1"/>
              <a:t>sbox</a:t>
            </a:r>
            <a:endParaRPr lang="en-US" sz="2000" dirty="0"/>
          </a:p>
          <a:p>
            <a:pPr lvl="1"/>
            <a:r>
              <a:rPr lang="en-US" sz="2000" dirty="0"/>
              <a:t>The 256-bit key</a:t>
            </a:r>
          </a:p>
          <a:p>
            <a:pPr lvl="1"/>
            <a:r>
              <a:rPr lang="en-US" sz="2000" dirty="0"/>
              <a:t>A busy signal</a:t>
            </a:r>
          </a:p>
          <a:p>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15</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7" name="Picture 6">
            <a:extLst>
              <a:ext uri="{FF2B5EF4-FFF2-40B4-BE49-F238E27FC236}">
                <a16:creationId xmlns:a16="http://schemas.microsoft.com/office/drawing/2014/main" id="{BEBD4F18-ADD0-23D3-67F4-AD2786AC9F60}"/>
              </a:ext>
            </a:extLst>
          </p:cNvPr>
          <p:cNvPicPr>
            <a:picLocks noChangeAspect="1"/>
          </p:cNvPicPr>
          <p:nvPr/>
        </p:nvPicPr>
        <p:blipFill>
          <a:blip r:embed="rId2"/>
          <a:stretch>
            <a:fillRect/>
          </a:stretch>
        </p:blipFill>
        <p:spPr>
          <a:xfrm>
            <a:off x="4094413" y="3917272"/>
            <a:ext cx="4053812" cy="1983576"/>
          </a:xfrm>
          <a:prstGeom prst="rect">
            <a:avLst/>
          </a:prstGeom>
          <a:ln w="19050">
            <a:solidFill>
              <a:srgbClr val="0070C0"/>
            </a:solidFill>
          </a:ln>
        </p:spPr>
      </p:pic>
    </p:spTree>
    <p:extLst>
      <p:ext uri="{BB962C8B-B14F-4D97-AF65-F5344CB8AC3E}">
        <p14:creationId xmlns:p14="http://schemas.microsoft.com/office/powerpoint/2010/main" val="398676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CFB – Cipher Feedback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199" y="1219200"/>
            <a:ext cx="8373309" cy="4937760"/>
          </a:xfrm>
        </p:spPr>
        <p:txBody>
          <a:bodyPr>
            <a:normAutofit/>
          </a:bodyPr>
          <a:lstStyle/>
          <a:p>
            <a:r>
              <a:rPr lang="en-US" sz="2400" dirty="0"/>
              <a:t>This module uses the </a:t>
            </a:r>
            <a:r>
              <a:rPr lang="en-US" sz="2400" dirty="0" err="1"/>
              <a:t>ecb</a:t>
            </a:r>
            <a:r>
              <a:rPr lang="en-US" sz="2400" dirty="0"/>
              <a:t> module to encrypt/decrypt the gamma value at each round</a:t>
            </a:r>
          </a:p>
          <a:p>
            <a:r>
              <a:rPr lang="en-US" sz="2400" dirty="0"/>
              <a:t>At reset, gamma receives the value in (corresponds to the initial vector)</a:t>
            </a:r>
          </a:p>
          <a:p>
            <a:r>
              <a:rPr lang="en-US" sz="2400" dirty="0"/>
              <a:t>When the </a:t>
            </a:r>
            <a:r>
              <a:rPr lang="en-US" sz="2400" dirty="0" err="1"/>
              <a:t>load_data</a:t>
            </a:r>
            <a:r>
              <a:rPr lang="en-US" sz="2400" dirty="0"/>
              <a:t> signal is</a:t>
            </a:r>
            <a:br>
              <a:rPr lang="en-US" sz="2400" dirty="0"/>
            </a:br>
            <a:r>
              <a:rPr lang="en-US" sz="2400" dirty="0"/>
              <a:t>activated, the reg </a:t>
            </a:r>
            <a:r>
              <a:rPr lang="en-US" sz="2400" dirty="0" err="1"/>
              <a:t>in_value</a:t>
            </a:r>
            <a:r>
              <a:rPr lang="en-US" sz="2400" dirty="0"/>
              <a:t> receives</a:t>
            </a:r>
            <a:br>
              <a:rPr lang="en-US" sz="2400" dirty="0"/>
            </a:br>
            <a:r>
              <a:rPr lang="en-US" sz="2400" dirty="0"/>
              <a:t>the value from the in input</a:t>
            </a:r>
          </a:p>
          <a:p>
            <a:r>
              <a:rPr lang="en-US" sz="2400" dirty="0"/>
              <a:t>The rounds change inside the ECB</a:t>
            </a:r>
            <a:br>
              <a:rPr lang="en-US" sz="2400" dirty="0"/>
            </a:br>
            <a:r>
              <a:rPr lang="en-US" sz="2400" dirty="0"/>
              <a:t>module, and their status is </a:t>
            </a:r>
            <a:br>
              <a:rPr lang="en-US" sz="2400" dirty="0"/>
            </a:br>
            <a:r>
              <a:rPr lang="en-US" sz="2400" dirty="0"/>
              <a:t>communicated to the top module</a:t>
            </a:r>
            <a:br>
              <a:rPr lang="en-US" sz="2400" dirty="0"/>
            </a:br>
            <a:r>
              <a:rPr lang="en-US" sz="2400" dirty="0"/>
              <a:t>via the </a:t>
            </a:r>
            <a:r>
              <a:rPr lang="en-US" sz="2400" dirty="0" err="1"/>
              <a:t>busy_ecb</a:t>
            </a:r>
            <a:r>
              <a:rPr lang="en-US" sz="2400" dirty="0"/>
              <a:t> status</a:t>
            </a:r>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16</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B36B1CFC-06B6-2688-806B-A5DF2D20E26F}"/>
              </a:ext>
            </a:extLst>
          </p:cNvPr>
          <p:cNvPicPr>
            <a:picLocks noChangeAspect="1"/>
          </p:cNvPicPr>
          <p:nvPr/>
        </p:nvPicPr>
        <p:blipFill>
          <a:blip r:embed="rId2"/>
          <a:stretch>
            <a:fillRect/>
          </a:stretch>
        </p:blipFill>
        <p:spPr>
          <a:xfrm>
            <a:off x="5247818" y="2700008"/>
            <a:ext cx="3438982" cy="3159256"/>
          </a:xfrm>
          <a:prstGeom prst="rect">
            <a:avLst/>
          </a:prstGeom>
        </p:spPr>
      </p:pic>
    </p:spTree>
    <p:extLst>
      <p:ext uri="{BB962C8B-B14F-4D97-AF65-F5344CB8AC3E}">
        <p14:creationId xmlns:p14="http://schemas.microsoft.com/office/powerpoint/2010/main" val="94345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CFB – Cipher Feedback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lstStyle/>
          <a:p>
            <a:r>
              <a:rPr lang="en-US" sz="2400" dirty="0"/>
              <a:t>When a round is not active, the gamma reg receives a value, </a:t>
            </a:r>
            <a:br>
              <a:rPr lang="en-US" sz="2400" dirty="0"/>
            </a:br>
            <a:r>
              <a:rPr lang="en-US" sz="2400" dirty="0"/>
              <a:t>depending on the mode (encryption or decryption), and the out and busy ports also receive values</a:t>
            </a:r>
          </a:p>
          <a:p>
            <a:r>
              <a:rPr lang="en-US" sz="2400" dirty="0"/>
              <a:t>If the mode is encryption:</a:t>
            </a:r>
          </a:p>
          <a:p>
            <a:pPr lvl="1"/>
            <a:r>
              <a:rPr lang="en-US" sz="2100" dirty="0"/>
              <a:t>Gamma receives the XORed value</a:t>
            </a:r>
          </a:p>
          <a:p>
            <a:r>
              <a:rPr lang="en-US" sz="2400" dirty="0"/>
              <a:t>If the mode is decryption:</a:t>
            </a:r>
          </a:p>
          <a:p>
            <a:pPr lvl="1"/>
            <a:r>
              <a:rPr lang="en-US" sz="2100" dirty="0"/>
              <a:t>Gamma receives the input value</a:t>
            </a:r>
          </a:p>
          <a:p>
            <a:r>
              <a:rPr lang="en-US" sz="2400" dirty="0"/>
              <a:t>Out receives the XORed value</a:t>
            </a:r>
          </a:p>
          <a:p>
            <a:pPr lvl="1"/>
            <a:r>
              <a:rPr lang="en-US" sz="2100" dirty="0"/>
              <a:t>Same as gamma for the encryption</a:t>
            </a:r>
          </a:p>
          <a:p>
            <a:pPr lvl="1"/>
            <a:r>
              <a:rPr lang="en-US" sz="2100" dirty="0"/>
              <a:t>Different to gamma for the</a:t>
            </a:r>
            <a:br>
              <a:rPr lang="en-US" sz="2100" dirty="0"/>
            </a:br>
            <a:r>
              <a:rPr lang="en-US" sz="2100" dirty="0"/>
              <a:t>decryption</a:t>
            </a:r>
            <a:endParaRPr lang="el-GR" sz="2100" dirty="0"/>
          </a:p>
          <a:p>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17</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7" name="Picture 6">
            <a:extLst>
              <a:ext uri="{FF2B5EF4-FFF2-40B4-BE49-F238E27FC236}">
                <a16:creationId xmlns:a16="http://schemas.microsoft.com/office/drawing/2014/main" id="{1122E55E-5B09-FBD1-00D6-C957BBE51638}"/>
              </a:ext>
            </a:extLst>
          </p:cNvPr>
          <p:cNvPicPr>
            <a:picLocks noChangeAspect="1"/>
          </p:cNvPicPr>
          <p:nvPr/>
        </p:nvPicPr>
        <p:blipFill>
          <a:blip r:embed="rId2"/>
          <a:stretch>
            <a:fillRect/>
          </a:stretch>
        </p:blipFill>
        <p:spPr>
          <a:xfrm>
            <a:off x="5049933" y="2451431"/>
            <a:ext cx="3728892" cy="3425585"/>
          </a:xfrm>
          <a:prstGeom prst="rect">
            <a:avLst/>
          </a:prstGeom>
        </p:spPr>
      </p:pic>
    </p:spTree>
    <p:extLst>
      <p:ext uri="{BB962C8B-B14F-4D97-AF65-F5344CB8AC3E}">
        <p14:creationId xmlns:p14="http://schemas.microsoft.com/office/powerpoint/2010/main" val="91271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CFB – Cipher Feedback</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normAutofit/>
          </a:bodyPr>
          <a:lstStyle/>
          <a:p>
            <a:r>
              <a:rPr lang="en-US" sz="2400" dirty="0"/>
              <a:t>CFB comes with one extra Verilog file, which includes a pipelined module</a:t>
            </a:r>
          </a:p>
          <a:p>
            <a:r>
              <a:rPr lang="en-US" sz="2400" dirty="0"/>
              <a:t>However, for the sake of simplicity, this module will not be explained in this presentation</a:t>
            </a:r>
          </a:p>
          <a:p>
            <a:pPr lvl="1"/>
            <a:r>
              <a:rPr lang="en-US" sz="2000" dirty="0"/>
              <a:t>It is, however, available along with the other Verilog files</a:t>
            </a:r>
          </a:p>
          <a:p>
            <a:pPr lvl="1"/>
            <a:r>
              <a:rPr lang="en-US" sz="2000" dirty="0"/>
              <a:t>It will undergo the necessary changes to turn into the System Verilog format</a:t>
            </a:r>
            <a:endParaRPr lang="el-GR" sz="20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18</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spTree>
    <p:extLst>
      <p:ext uri="{BB962C8B-B14F-4D97-AF65-F5344CB8AC3E}">
        <p14:creationId xmlns:p14="http://schemas.microsoft.com/office/powerpoint/2010/main" val="3011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MAC – Message Authentication Code</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normAutofit/>
          </a:bodyPr>
          <a:lstStyle/>
          <a:p>
            <a:r>
              <a:rPr lang="en-US" sz="2400" dirty="0"/>
              <a:t>MAC is a technique used to verify the integrity and authenticity of a message. </a:t>
            </a:r>
          </a:p>
          <a:p>
            <a:r>
              <a:rPr lang="en-US" sz="2400" dirty="0"/>
              <a:t>It is not an encryption/decryption mode, like the previous two, but is used alongside encryption to provide assurance</a:t>
            </a:r>
            <a:endParaRPr lang="el-GR" sz="24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19</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B7C8D0D6-8F08-F7B8-07F7-20DA0BB2B4E1}"/>
              </a:ext>
            </a:extLst>
          </p:cNvPr>
          <p:cNvPicPr>
            <a:picLocks noChangeAspect="1"/>
          </p:cNvPicPr>
          <p:nvPr/>
        </p:nvPicPr>
        <p:blipFill>
          <a:blip r:embed="rId2"/>
          <a:stretch>
            <a:fillRect/>
          </a:stretch>
        </p:blipFill>
        <p:spPr>
          <a:xfrm>
            <a:off x="2098205" y="2989137"/>
            <a:ext cx="4947590" cy="3062236"/>
          </a:xfrm>
          <a:prstGeom prst="rect">
            <a:avLst/>
          </a:prstGeom>
        </p:spPr>
      </p:pic>
    </p:spTree>
    <p:extLst>
      <p:ext uri="{BB962C8B-B14F-4D97-AF65-F5344CB8AC3E}">
        <p14:creationId xmlns:p14="http://schemas.microsoft.com/office/powerpoint/2010/main" val="18776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GOST standard</a:t>
            </a:r>
          </a:p>
        </p:txBody>
      </p:sp>
      <p:sp>
        <p:nvSpPr>
          <p:cNvPr id="3" name="Content Placeholder 2"/>
          <p:cNvSpPr>
            <a:spLocks noGrp="1"/>
          </p:cNvSpPr>
          <p:nvPr>
            <p:ph sz="quarter" idx="1"/>
          </p:nvPr>
        </p:nvSpPr>
        <p:spPr/>
        <p:txBody>
          <a:bodyPr>
            <a:normAutofit/>
          </a:bodyPr>
          <a:lstStyle/>
          <a:p>
            <a:r>
              <a:rPr lang="en-US" sz="2400" dirty="0"/>
              <a:t>GOST stands for “</a:t>
            </a:r>
            <a:r>
              <a:rPr lang="en-US" sz="2400" dirty="0" err="1"/>
              <a:t>Gosudarstvennyy</a:t>
            </a:r>
            <a:r>
              <a:rPr lang="en-US" sz="2400" dirty="0"/>
              <a:t> Standard, which translates to “Government Standard”</a:t>
            </a:r>
          </a:p>
          <a:p>
            <a:r>
              <a:rPr lang="en-US" sz="2400" dirty="0"/>
              <a:t>It is a set of technical standards used in the former Soviet Union, and currently in Russia (and, to a lesser extent, other post-Soviet countries)</a:t>
            </a:r>
          </a:p>
          <a:p>
            <a:r>
              <a:rPr lang="en-US" sz="2400" dirty="0"/>
              <a:t>The block cipher </a:t>
            </a:r>
            <a:r>
              <a:rPr lang="en-US" sz="2400" b="1" dirty="0"/>
              <a:t>GOST 28147-89 </a:t>
            </a:r>
            <a:r>
              <a:rPr lang="en-US" sz="2400" dirty="0"/>
              <a:t>is one of these standards</a:t>
            </a:r>
          </a:p>
          <a:p>
            <a:pPr lvl="1"/>
            <a:r>
              <a:rPr lang="en-US" sz="2000" dirty="0"/>
              <a:t>Other standards include:</a:t>
            </a:r>
          </a:p>
          <a:p>
            <a:pPr lvl="2"/>
            <a:r>
              <a:rPr lang="en-US" sz="1800" dirty="0"/>
              <a:t>GOST 27975-88: Programming Language ALGOL 68</a:t>
            </a:r>
          </a:p>
          <a:p>
            <a:pPr lvl="2"/>
            <a:r>
              <a:rPr lang="en-US" sz="1800" dirty="0"/>
              <a:t>GOST 10859: A character set that included non-ASCII symbols</a:t>
            </a:r>
          </a:p>
          <a:p>
            <a:pPr lvl="2"/>
            <a:r>
              <a:rPr lang="en-US" sz="1800" dirty="0"/>
              <a:t>GOST 7396: A standard for power plugs</a:t>
            </a:r>
          </a:p>
        </p:txBody>
      </p:sp>
      <p:sp>
        <p:nvSpPr>
          <p:cNvPr id="4" name="Date Placeholder 3"/>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p:cNvSpPr>
            <a:spLocks noGrp="1"/>
          </p:cNvSpPr>
          <p:nvPr>
            <p:ph type="sldNum" sz="quarter" idx="12"/>
          </p:nvPr>
        </p:nvSpPr>
        <p:spPr/>
        <p:txBody>
          <a:bodyPr/>
          <a:lstStyle/>
          <a:p>
            <a:fld id="{DB684F85-AF29-467A-A53F-1F30592555A7}" type="slidenum">
              <a:rPr lang="en-US" smtClean="0"/>
              <a:t>2</a:t>
            </a:fld>
            <a:endParaRPr lang="en-US" dirty="0"/>
          </a:p>
        </p:txBody>
      </p:sp>
      <p:sp>
        <p:nvSpPr>
          <p:cNvPr id="6" name="Footer Placeholder 5"/>
          <p:cNvSpPr>
            <a:spLocks noGrp="1"/>
          </p:cNvSpPr>
          <p:nvPr>
            <p:ph type="ftr" sz="quarter" idx="11"/>
          </p:nvPr>
        </p:nvSpPr>
        <p:spPr/>
        <p:txBody>
          <a:bodyPr/>
          <a:lstStyle/>
          <a:p>
            <a:r>
              <a:rPr lang="en-US" dirty="0"/>
              <a:t>GOST 28147-89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MAC – Message Authentication Code</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normAutofit/>
          </a:bodyPr>
          <a:lstStyle/>
          <a:p>
            <a:r>
              <a:rPr lang="en-US" sz="2400" dirty="0"/>
              <a:t>Unlike ECB and CFB, there is only one MAC module</a:t>
            </a:r>
          </a:p>
          <a:p>
            <a:r>
              <a:rPr lang="en-US" sz="2400" dirty="0"/>
              <a:t>Its inputs and outputs are:</a:t>
            </a:r>
          </a:p>
          <a:p>
            <a:pPr lvl="1"/>
            <a:r>
              <a:rPr lang="en-US" sz="2000" dirty="0"/>
              <a:t>A clock</a:t>
            </a:r>
          </a:p>
          <a:p>
            <a:pPr lvl="1"/>
            <a:r>
              <a:rPr lang="en-US" sz="2000" dirty="0"/>
              <a:t>A synchronous reset</a:t>
            </a:r>
          </a:p>
          <a:p>
            <a:pPr lvl="1"/>
            <a:r>
              <a:rPr lang="en-US" sz="2000" dirty="0" err="1"/>
              <a:t>Load_data</a:t>
            </a:r>
            <a:r>
              <a:rPr lang="en-US" sz="2000" dirty="0"/>
              <a:t> (signals the start of the MAC calculation)</a:t>
            </a:r>
          </a:p>
          <a:p>
            <a:pPr lvl="1"/>
            <a:r>
              <a:rPr lang="en-US" sz="2000" dirty="0"/>
              <a:t>The 64-bit text as input </a:t>
            </a:r>
          </a:p>
          <a:p>
            <a:pPr lvl="1"/>
            <a:r>
              <a:rPr lang="en-US" sz="2000" dirty="0"/>
              <a:t>A 32-bit MAC as output</a:t>
            </a:r>
          </a:p>
          <a:p>
            <a:pPr lvl="1"/>
            <a:r>
              <a:rPr lang="en-US" sz="2000" dirty="0"/>
              <a:t>The 512-bit </a:t>
            </a:r>
            <a:r>
              <a:rPr lang="en-US" sz="2000" dirty="0" err="1"/>
              <a:t>sbox</a:t>
            </a:r>
            <a:endParaRPr lang="en-US" sz="2000" dirty="0"/>
          </a:p>
          <a:p>
            <a:pPr lvl="1"/>
            <a:r>
              <a:rPr lang="en-US" sz="2000" dirty="0"/>
              <a:t>The 256-bit key</a:t>
            </a:r>
          </a:p>
          <a:p>
            <a:pPr lvl="1"/>
            <a:r>
              <a:rPr lang="en-US" sz="2000" dirty="0"/>
              <a:t>A busy signal</a:t>
            </a:r>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20</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7" name="Picture 6">
            <a:extLst>
              <a:ext uri="{FF2B5EF4-FFF2-40B4-BE49-F238E27FC236}">
                <a16:creationId xmlns:a16="http://schemas.microsoft.com/office/drawing/2014/main" id="{9FDB95EA-6D96-DB08-6302-FF70247D4F69}"/>
              </a:ext>
            </a:extLst>
          </p:cNvPr>
          <p:cNvPicPr>
            <a:picLocks noChangeAspect="1"/>
          </p:cNvPicPr>
          <p:nvPr/>
        </p:nvPicPr>
        <p:blipFill>
          <a:blip r:embed="rId2"/>
          <a:stretch>
            <a:fillRect/>
          </a:stretch>
        </p:blipFill>
        <p:spPr>
          <a:xfrm>
            <a:off x="4065522" y="3688080"/>
            <a:ext cx="4311276" cy="1606265"/>
          </a:xfrm>
          <a:prstGeom prst="rect">
            <a:avLst/>
          </a:prstGeom>
          <a:ln w="19050">
            <a:solidFill>
              <a:srgbClr val="00B050"/>
            </a:solidFill>
          </a:ln>
        </p:spPr>
      </p:pic>
    </p:spTree>
    <p:extLst>
      <p:ext uri="{BB962C8B-B14F-4D97-AF65-F5344CB8AC3E}">
        <p14:creationId xmlns:p14="http://schemas.microsoft.com/office/powerpoint/2010/main" val="1997498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MAC – Message Authentication Code</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normAutofit/>
          </a:bodyPr>
          <a:lstStyle/>
          <a:p>
            <a:r>
              <a:rPr lang="en-US" sz="2400" dirty="0"/>
              <a:t>MAC uses the round module</a:t>
            </a:r>
          </a:p>
          <a:p>
            <a:pPr lvl="1"/>
            <a:r>
              <a:rPr lang="en-US" sz="2000" dirty="0"/>
              <a:t>Its key input is the 32-bit reg </a:t>
            </a:r>
            <a:r>
              <a:rPr lang="en-US" sz="2000" dirty="0" err="1"/>
              <a:t>round_key</a:t>
            </a:r>
            <a:r>
              <a:rPr lang="en-US" sz="2000" dirty="0"/>
              <a:t>, which receives a 32-bit word from the key input every clock cycle (see last always block)</a:t>
            </a:r>
          </a:p>
          <a:p>
            <a:r>
              <a:rPr lang="en-US" sz="2400" dirty="0"/>
              <a:t>MAC uses a counter that counts 17 cycles</a:t>
            </a:r>
          </a:p>
          <a:p>
            <a:pPr lvl="1"/>
            <a:r>
              <a:rPr lang="en-US" sz="2000" dirty="0"/>
              <a:t>Every 17 cycles, it assigns the out2 value to out</a:t>
            </a:r>
          </a:p>
          <a:p>
            <a:pPr lvl="1"/>
            <a:r>
              <a:rPr lang="en-US" sz="2000" dirty="0"/>
              <a:t>At every cycle, it passes the values of out1 and out2 to n1 and n2</a:t>
            </a:r>
          </a:p>
          <a:p>
            <a:r>
              <a:rPr lang="en-US" sz="2300" dirty="0"/>
              <a:t>The </a:t>
            </a:r>
            <a:r>
              <a:rPr lang="en-US" sz="2300" dirty="0" err="1"/>
              <a:t>need_xor</a:t>
            </a:r>
            <a:r>
              <a:rPr lang="en-US" sz="2300" dirty="0"/>
              <a:t> reg is 0 at reset, and becomes 1 when </a:t>
            </a:r>
            <a:r>
              <a:rPr lang="en-US" sz="2300" dirty="0" err="1"/>
              <a:t>load_data</a:t>
            </a:r>
            <a:r>
              <a:rPr lang="en-US" sz="2300" dirty="0"/>
              <a:t> is activated</a:t>
            </a:r>
          </a:p>
          <a:p>
            <a:r>
              <a:rPr lang="en-US" sz="2300" dirty="0"/>
              <a:t>If </a:t>
            </a:r>
            <a:r>
              <a:rPr lang="en-US" sz="2300" dirty="0" err="1"/>
              <a:t>need_xor</a:t>
            </a:r>
            <a:r>
              <a:rPr lang="en-US" sz="2300" dirty="0"/>
              <a:t> is active, the input data is loaded to n1 and n2 with an XOR operation between the respective 32-bit input bus and n2/n1 respectively</a:t>
            </a:r>
          </a:p>
          <a:p>
            <a:r>
              <a:rPr lang="en-US" sz="2300" dirty="0"/>
              <a:t>If </a:t>
            </a:r>
            <a:r>
              <a:rPr lang="en-US" sz="2300" dirty="0" err="1"/>
              <a:t>need_xor</a:t>
            </a:r>
            <a:r>
              <a:rPr lang="en-US" sz="2300" dirty="0"/>
              <a:t> is not active, the input data is loaded without </a:t>
            </a:r>
            <a:r>
              <a:rPr lang="en-US" sz="2300" dirty="0" err="1"/>
              <a:t>xoring</a:t>
            </a:r>
            <a:endParaRPr lang="en-US" sz="2300" dirty="0"/>
          </a:p>
          <a:p>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21</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spTree>
    <p:extLst>
      <p:ext uri="{BB962C8B-B14F-4D97-AF65-F5344CB8AC3E}">
        <p14:creationId xmlns:p14="http://schemas.microsoft.com/office/powerpoint/2010/main" val="285023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MAC – Message Authentication Code</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22</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28B257D0-D8C4-87B2-25A3-5FE10215C9D5}"/>
              </a:ext>
            </a:extLst>
          </p:cNvPr>
          <p:cNvPicPr>
            <a:picLocks noChangeAspect="1"/>
          </p:cNvPicPr>
          <p:nvPr/>
        </p:nvPicPr>
        <p:blipFill>
          <a:blip r:embed="rId2"/>
          <a:stretch>
            <a:fillRect/>
          </a:stretch>
        </p:blipFill>
        <p:spPr>
          <a:xfrm>
            <a:off x="1493520" y="1295399"/>
            <a:ext cx="2664293" cy="4675573"/>
          </a:xfrm>
          <a:prstGeom prst="rect">
            <a:avLst/>
          </a:prstGeom>
        </p:spPr>
      </p:pic>
      <p:pic>
        <p:nvPicPr>
          <p:cNvPr id="10" name="Picture 9">
            <a:extLst>
              <a:ext uri="{FF2B5EF4-FFF2-40B4-BE49-F238E27FC236}">
                <a16:creationId xmlns:a16="http://schemas.microsoft.com/office/drawing/2014/main" id="{A4D20AD9-FB38-8127-FEE1-FB1CDFFBA30F}"/>
              </a:ext>
            </a:extLst>
          </p:cNvPr>
          <p:cNvPicPr>
            <a:picLocks noChangeAspect="1"/>
          </p:cNvPicPr>
          <p:nvPr/>
        </p:nvPicPr>
        <p:blipFill>
          <a:blip r:embed="rId3"/>
          <a:stretch>
            <a:fillRect/>
          </a:stretch>
        </p:blipFill>
        <p:spPr>
          <a:xfrm>
            <a:off x="4801825" y="1295399"/>
            <a:ext cx="2557397" cy="4675573"/>
          </a:xfrm>
          <a:prstGeom prst="rect">
            <a:avLst/>
          </a:prstGeom>
        </p:spPr>
      </p:pic>
    </p:spTree>
    <p:extLst>
      <p:ext uri="{BB962C8B-B14F-4D97-AF65-F5344CB8AC3E}">
        <p14:creationId xmlns:p14="http://schemas.microsoft.com/office/powerpoint/2010/main" val="231855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Make &amp; Icarus Verilog</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200" y="1219200"/>
            <a:ext cx="4576439" cy="4937760"/>
          </a:xfrm>
        </p:spPr>
        <p:txBody>
          <a:bodyPr>
            <a:normAutofit lnSpcReduction="10000"/>
          </a:bodyPr>
          <a:lstStyle/>
          <a:p>
            <a:r>
              <a:rPr lang="en-US" sz="2400" dirty="0"/>
              <a:t>The creator of these modules has also created a </a:t>
            </a:r>
            <a:r>
              <a:rPr lang="en-US" sz="2400" dirty="0" err="1"/>
              <a:t>makefile</a:t>
            </a:r>
            <a:r>
              <a:rPr lang="en-US" sz="2400" dirty="0"/>
              <a:t> that runs all the testbenches and validates that the modules have no syntax errors</a:t>
            </a:r>
          </a:p>
          <a:p>
            <a:r>
              <a:rPr lang="en-US" sz="2400" dirty="0"/>
              <a:t>This </a:t>
            </a:r>
            <a:r>
              <a:rPr lang="en-US" sz="2400" dirty="0" err="1"/>
              <a:t>makefile</a:t>
            </a:r>
            <a:r>
              <a:rPr lang="en-US" sz="2400" dirty="0"/>
              <a:t> is designed to be ran with Icarus Verilog</a:t>
            </a:r>
          </a:p>
          <a:p>
            <a:r>
              <a:rPr lang="en-US" sz="2400" dirty="0"/>
              <a:t>So, the initial compilation and simulation is performed using Icarus Verilog</a:t>
            </a:r>
          </a:p>
          <a:p>
            <a:r>
              <a:rPr lang="en-US" sz="2400" dirty="0"/>
              <a:t>The results show that the tests pass, even after the format of the files has changed to System Verilog</a:t>
            </a:r>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23</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9525FAE0-DE4C-3CF2-AF50-BB3C9C018BC7}"/>
              </a:ext>
            </a:extLst>
          </p:cNvPr>
          <p:cNvPicPr>
            <a:picLocks noChangeAspect="1"/>
          </p:cNvPicPr>
          <p:nvPr/>
        </p:nvPicPr>
        <p:blipFill>
          <a:blip r:embed="rId2"/>
          <a:stretch>
            <a:fillRect/>
          </a:stretch>
        </p:blipFill>
        <p:spPr>
          <a:xfrm>
            <a:off x="5170310" y="1637792"/>
            <a:ext cx="3587512" cy="3946263"/>
          </a:xfrm>
          <a:prstGeom prst="rect">
            <a:avLst/>
          </a:prstGeom>
        </p:spPr>
      </p:pic>
    </p:spTree>
    <p:extLst>
      <p:ext uri="{BB962C8B-B14F-4D97-AF65-F5344CB8AC3E}">
        <p14:creationId xmlns:p14="http://schemas.microsoft.com/office/powerpoint/2010/main" val="296564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Icarus Verilog &amp; </a:t>
            </a:r>
            <a:r>
              <a:rPr lang="en-US" dirty="0" err="1"/>
              <a:t>Vivado</a:t>
            </a:r>
            <a:r>
              <a:rPr lang="en-US" dirty="0"/>
              <a:t> – System Verilog Support</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200" y="1219200"/>
            <a:ext cx="8229600" cy="4870882"/>
          </a:xfrm>
        </p:spPr>
        <p:txBody>
          <a:bodyPr>
            <a:normAutofit/>
          </a:bodyPr>
          <a:lstStyle/>
          <a:p>
            <a:r>
              <a:rPr lang="en-US" sz="2000" dirty="0"/>
              <a:t>However, I tried to add System Verilog syntax in the files and use this </a:t>
            </a:r>
            <a:r>
              <a:rPr lang="en-US" sz="2000" dirty="0" err="1"/>
              <a:t>makefile</a:t>
            </a:r>
            <a:r>
              <a:rPr lang="en-US" sz="2000" dirty="0"/>
              <a:t>, that only works with Icarus Verilog, and it would not run</a:t>
            </a:r>
          </a:p>
          <a:p>
            <a:pPr lvl="1"/>
            <a:r>
              <a:rPr lang="en-US" sz="2000" dirty="0"/>
              <a:t>It seems like not all System Verilog support has been implemented yet in Icarus Verilog</a:t>
            </a:r>
          </a:p>
          <a:p>
            <a:pPr lvl="1"/>
            <a:endParaRPr lang="en-US" sz="2000" dirty="0"/>
          </a:p>
          <a:p>
            <a:pPr lvl="1"/>
            <a:endParaRPr lang="en-US" sz="2000" dirty="0"/>
          </a:p>
          <a:p>
            <a:pPr lvl="1"/>
            <a:endParaRPr lang="en-US" sz="2000" dirty="0"/>
          </a:p>
          <a:p>
            <a:r>
              <a:rPr lang="en-US" sz="2000" dirty="0"/>
              <a:t>So, the rest of the simulations will be carried out in </a:t>
            </a:r>
            <a:r>
              <a:rPr lang="en-US" sz="2000" dirty="0" err="1"/>
              <a:t>Vivado</a:t>
            </a:r>
            <a:endParaRPr lang="en-US" sz="2000" dirty="0"/>
          </a:p>
          <a:p>
            <a:r>
              <a:rPr lang="en-US" sz="2000" dirty="0"/>
              <a:t>A </a:t>
            </a:r>
            <a:r>
              <a:rPr lang="en-US" sz="2000" dirty="0" err="1"/>
              <a:t>makefile</a:t>
            </a:r>
            <a:r>
              <a:rPr lang="en-US" sz="2000" dirty="0"/>
              <a:t> for </a:t>
            </a:r>
            <a:r>
              <a:rPr lang="en-US" sz="2000" dirty="0" err="1"/>
              <a:t>Vivado</a:t>
            </a:r>
            <a:r>
              <a:rPr lang="en-US" sz="2000" dirty="0"/>
              <a:t> is possible, but it requires a TCL script and knowledge of the needed scripting to run a </a:t>
            </a:r>
            <a:r>
              <a:rPr lang="en-US" sz="2000" dirty="0" err="1"/>
              <a:t>Vivado</a:t>
            </a:r>
            <a:r>
              <a:rPr lang="en-US" sz="2000" dirty="0"/>
              <a:t> simulation</a:t>
            </a:r>
          </a:p>
          <a:p>
            <a:pPr lvl="1"/>
            <a:r>
              <a:rPr lang="en-US" sz="2000" dirty="0"/>
              <a:t>So, the simulations in </a:t>
            </a:r>
            <a:r>
              <a:rPr lang="en-US" sz="2000" dirty="0" err="1"/>
              <a:t>Vivado</a:t>
            </a:r>
            <a:r>
              <a:rPr lang="en-US" sz="2000" dirty="0"/>
              <a:t> will be performed manually, for each testbench separately</a:t>
            </a:r>
            <a:endParaRPr lang="el-GR" sz="20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24</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6C43E1A4-7998-FF48-0A78-E208B50AAF85}"/>
              </a:ext>
            </a:extLst>
          </p:cNvPr>
          <p:cNvPicPr>
            <a:picLocks noChangeAspect="1"/>
          </p:cNvPicPr>
          <p:nvPr/>
        </p:nvPicPr>
        <p:blipFill>
          <a:blip r:embed="rId2"/>
          <a:stretch>
            <a:fillRect/>
          </a:stretch>
        </p:blipFill>
        <p:spPr>
          <a:xfrm>
            <a:off x="923321" y="2732392"/>
            <a:ext cx="7439399" cy="702244"/>
          </a:xfrm>
          <a:prstGeom prst="rect">
            <a:avLst/>
          </a:prstGeom>
        </p:spPr>
      </p:pic>
    </p:spTree>
    <p:extLst>
      <p:ext uri="{BB962C8B-B14F-4D97-AF65-F5344CB8AC3E}">
        <p14:creationId xmlns:p14="http://schemas.microsoft.com/office/powerpoint/2010/main" val="9687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4DC-D38D-2A2B-8C17-C7FD5CBA34B1}"/>
              </a:ext>
            </a:extLst>
          </p:cNvPr>
          <p:cNvSpPr>
            <a:spLocks noGrp="1"/>
          </p:cNvSpPr>
          <p:nvPr>
            <p:ph type="title"/>
          </p:nvPr>
        </p:nvSpPr>
        <p:spPr/>
        <p:txBody>
          <a:bodyPr/>
          <a:lstStyle/>
          <a:p>
            <a:r>
              <a:rPr lang="en-US" dirty="0"/>
              <a:t>ECB – </a:t>
            </a:r>
            <a:r>
              <a:rPr lang="en-US" dirty="0" err="1"/>
              <a:t>Vivado</a:t>
            </a:r>
            <a:r>
              <a:rPr lang="en-US" dirty="0"/>
              <a:t> Simulation Result &amp; Waveforms</a:t>
            </a:r>
            <a:endParaRPr lang="el-GR" dirty="0"/>
          </a:p>
        </p:txBody>
      </p:sp>
      <p:sp>
        <p:nvSpPr>
          <p:cNvPr id="3" name="Content Placeholder 2">
            <a:extLst>
              <a:ext uri="{FF2B5EF4-FFF2-40B4-BE49-F238E27FC236}">
                <a16:creationId xmlns:a16="http://schemas.microsoft.com/office/drawing/2014/main" id="{DB8C17C5-4080-8887-0C41-1525651C1558}"/>
              </a:ext>
            </a:extLst>
          </p:cNvPr>
          <p:cNvSpPr>
            <a:spLocks noGrp="1"/>
          </p:cNvSpPr>
          <p:nvPr>
            <p:ph sz="quarter" idx="1"/>
          </p:nvPr>
        </p:nvSpPr>
        <p:spPr/>
        <p:txBody>
          <a:bodyPr/>
          <a:lstStyle/>
          <a:p>
            <a:r>
              <a:rPr lang="en-US" dirty="0"/>
              <a:t>s</a:t>
            </a:r>
            <a:endParaRPr lang="el-GR" dirty="0"/>
          </a:p>
        </p:txBody>
      </p:sp>
      <p:sp>
        <p:nvSpPr>
          <p:cNvPr id="4" name="Date Placeholder 3">
            <a:extLst>
              <a:ext uri="{FF2B5EF4-FFF2-40B4-BE49-F238E27FC236}">
                <a16:creationId xmlns:a16="http://schemas.microsoft.com/office/drawing/2014/main" id="{7E25218D-C76E-8B8E-2E80-68F666903B4A}"/>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F79E5147-E969-784A-E8F8-844863BF191B}"/>
              </a:ext>
            </a:extLst>
          </p:cNvPr>
          <p:cNvSpPr>
            <a:spLocks noGrp="1"/>
          </p:cNvSpPr>
          <p:nvPr>
            <p:ph type="sldNum" sz="quarter" idx="12"/>
          </p:nvPr>
        </p:nvSpPr>
        <p:spPr/>
        <p:txBody>
          <a:bodyPr/>
          <a:lstStyle/>
          <a:p>
            <a:fld id="{DB684F85-AF29-467A-A53F-1F30592555A7}" type="slidenum">
              <a:rPr lang="en-US" smtClean="0"/>
              <a:t>25</a:t>
            </a:fld>
            <a:endParaRPr lang="en-US" dirty="0"/>
          </a:p>
        </p:txBody>
      </p:sp>
      <p:sp>
        <p:nvSpPr>
          <p:cNvPr id="6" name="Footer Placeholder 5">
            <a:extLst>
              <a:ext uri="{FF2B5EF4-FFF2-40B4-BE49-F238E27FC236}">
                <a16:creationId xmlns:a16="http://schemas.microsoft.com/office/drawing/2014/main" id="{D82995B6-DA24-E4A0-1D1B-4FF42E719C5B}"/>
              </a:ext>
            </a:extLst>
          </p:cNvPr>
          <p:cNvSpPr>
            <a:spLocks noGrp="1"/>
          </p:cNvSpPr>
          <p:nvPr>
            <p:ph type="ftr" sz="quarter" idx="11"/>
          </p:nvPr>
        </p:nvSpPr>
        <p:spPr/>
        <p:txBody>
          <a:bodyPr/>
          <a:lstStyle/>
          <a:p>
            <a:r>
              <a:rPr lang="en-US"/>
              <a:t>CAS Lab - Template</a:t>
            </a:r>
            <a:endParaRPr lang="en-US" dirty="0"/>
          </a:p>
        </p:txBody>
      </p:sp>
      <p:pic>
        <p:nvPicPr>
          <p:cNvPr id="8" name="Picture 7">
            <a:extLst>
              <a:ext uri="{FF2B5EF4-FFF2-40B4-BE49-F238E27FC236}">
                <a16:creationId xmlns:a16="http://schemas.microsoft.com/office/drawing/2014/main" id="{F3A4ACC5-775D-FDD5-4A31-5CE5B0775A74}"/>
              </a:ext>
            </a:extLst>
          </p:cNvPr>
          <p:cNvPicPr>
            <a:picLocks noChangeAspect="1"/>
          </p:cNvPicPr>
          <p:nvPr/>
        </p:nvPicPr>
        <p:blipFill>
          <a:blip r:embed="rId2"/>
          <a:stretch>
            <a:fillRect/>
          </a:stretch>
        </p:blipFill>
        <p:spPr>
          <a:xfrm>
            <a:off x="97654" y="1219200"/>
            <a:ext cx="6604986" cy="2364097"/>
          </a:xfrm>
          <a:prstGeom prst="rect">
            <a:avLst/>
          </a:prstGeom>
        </p:spPr>
      </p:pic>
      <p:pic>
        <p:nvPicPr>
          <p:cNvPr id="10" name="Picture 9">
            <a:extLst>
              <a:ext uri="{FF2B5EF4-FFF2-40B4-BE49-F238E27FC236}">
                <a16:creationId xmlns:a16="http://schemas.microsoft.com/office/drawing/2014/main" id="{656BDE58-B64B-ABBF-E652-287869BC66F7}"/>
              </a:ext>
            </a:extLst>
          </p:cNvPr>
          <p:cNvPicPr>
            <a:picLocks noChangeAspect="1"/>
          </p:cNvPicPr>
          <p:nvPr/>
        </p:nvPicPr>
        <p:blipFill>
          <a:blip r:embed="rId3"/>
          <a:stretch>
            <a:fillRect/>
          </a:stretch>
        </p:blipFill>
        <p:spPr>
          <a:xfrm>
            <a:off x="2965143" y="3579964"/>
            <a:ext cx="6001304" cy="2575885"/>
          </a:xfrm>
          <a:prstGeom prst="rect">
            <a:avLst/>
          </a:prstGeom>
        </p:spPr>
      </p:pic>
    </p:spTree>
    <p:extLst>
      <p:ext uri="{BB962C8B-B14F-4D97-AF65-F5344CB8AC3E}">
        <p14:creationId xmlns:p14="http://schemas.microsoft.com/office/powerpoint/2010/main" val="597916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CFB – </a:t>
            </a:r>
            <a:r>
              <a:rPr lang="en-US" dirty="0" err="1"/>
              <a:t>Vivado</a:t>
            </a:r>
            <a:r>
              <a:rPr lang="en-US" dirty="0"/>
              <a:t> Simulation Result &amp; Waveforms</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26</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6084991F-16A7-9232-E692-F434A41F18DD}"/>
              </a:ext>
            </a:extLst>
          </p:cNvPr>
          <p:cNvPicPr>
            <a:picLocks noChangeAspect="1"/>
          </p:cNvPicPr>
          <p:nvPr/>
        </p:nvPicPr>
        <p:blipFill>
          <a:blip r:embed="rId2"/>
          <a:stretch>
            <a:fillRect/>
          </a:stretch>
        </p:blipFill>
        <p:spPr>
          <a:xfrm>
            <a:off x="3410369" y="3524435"/>
            <a:ext cx="5529446" cy="2553975"/>
          </a:xfrm>
          <a:prstGeom prst="rect">
            <a:avLst/>
          </a:prstGeom>
        </p:spPr>
      </p:pic>
      <p:pic>
        <p:nvPicPr>
          <p:cNvPr id="10" name="Picture 9">
            <a:extLst>
              <a:ext uri="{FF2B5EF4-FFF2-40B4-BE49-F238E27FC236}">
                <a16:creationId xmlns:a16="http://schemas.microsoft.com/office/drawing/2014/main" id="{E14A501E-16D3-A9C1-5D49-49EA61326C88}"/>
              </a:ext>
            </a:extLst>
          </p:cNvPr>
          <p:cNvPicPr>
            <a:picLocks noChangeAspect="1"/>
          </p:cNvPicPr>
          <p:nvPr/>
        </p:nvPicPr>
        <p:blipFill>
          <a:blip r:embed="rId3"/>
          <a:stretch>
            <a:fillRect/>
          </a:stretch>
        </p:blipFill>
        <p:spPr>
          <a:xfrm>
            <a:off x="292964" y="1307523"/>
            <a:ext cx="6224890" cy="2216912"/>
          </a:xfrm>
          <a:prstGeom prst="rect">
            <a:avLst/>
          </a:prstGeom>
        </p:spPr>
      </p:pic>
    </p:spTree>
    <p:extLst>
      <p:ext uri="{BB962C8B-B14F-4D97-AF65-F5344CB8AC3E}">
        <p14:creationId xmlns:p14="http://schemas.microsoft.com/office/powerpoint/2010/main" val="708697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MAC – </a:t>
            </a:r>
            <a:r>
              <a:rPr lang="en-US" dirty="0" err="1"/>
              <a:t>Vivado</a:t>
            </a:r>
            <a:r>
              <a:rPr lang="en-US" dirty="0"/>
              <a:t> Simulation Result &amp; Waveforms</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27</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C012C64C-FB6E-01E7-707F-2E3CDB9D66C2}"/>
              </a:ext>
            </a:extLst>
          </p:cNvPr>
          <p:cNvPicPr>
            <a:picLocks noChangeAspect="1"/>
          </p:cNvPicPr>
          <p:nvPr/>
        </p:nvPicPr>
        <p:blipFill>
          <a:blip r:embed="rId2"/>
          <a:stretch>
            <a:fillRect/>
          </a:stretch>
        </p:blipFill>
        <p:spPr>
          <a:xfrm>
            <a:off x="2911876" y="3553578"/>
            <a:ext cx="5934928" cy="2557763"/>
          </a:xfrm>
          <a:prstGeom prst="rect">
            <a:avLst/>
          </a:prstGeom>
        </p:spPr>
      </p:pic>
      <p:pic>
        <p:nvPicPr>
          <p:cNvPr id="10" name="Picture 9">
            <a:extLst>
              <a:ext uri="{FF2B5EF4-FFF2-40B4-BE49-F238E27FC236}">
                <a16:creationId xmlns:a16="http://schemas.microsoft.com/office/drawing/2014/main" id="{27CA2B0A-DFF8-44CC-3767-4D0C8B6D61C0}"/>
              </a:ext>
            </a:extLst>
          </p:cNvPr>
          <p:cNvPicPr>
            <a:picLocks noChangeAspect="1"/>
          </p:cNvPicPr>
          <p:nvPr/>
        </p:nvPicPr>
        <p:blipFill>
          <a:blip r:embed="rId3"/>
          <a:stretch>
            <a:fillRect/>
          </a:stretch>
        </p:blipFill>
        <p:spPr>
          <a:xfrm>
            <a:off x="193833" y="1318373"/>
            <a:ext cx="6625548" cy="2235205"/>
          </a:xfrm>
          <a:prstGeom prst="rect">
            <a:avLst/>
          </a:prstGeom>
        </p:spPr>
      </p:pic>
    </p:spTree>
    <p:extLst>
      <p:ext uri="{BB962C8B-B14F-4D97-AF65-F5344CB8AC3E}">
        <p14:creationId xmlns:p14="http://schemas.microsoft.com/office/powerpoint/2010/main" val="2986116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SV Changes - </a:t>
            </a:r>
            <a:r>
              <a:rPr lang="en-US" dirty="0" err="1"/>
              <a:t>Sbox</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200" y="1219200"/>
            <a:ext cx="3750816" cy="4937760"/>
          </a:xfrm>
        </p:spPr>
        <p:txBody>
          <a:bodyPr>
            <a:normAutofit/>
          </a:bodyPr>
          <a:lstStyle/>
          <a:p>
            <a:r>
              <a:rPr lang="en-US" sz="2000" dirty="0"/>
              <a:t>We can add some System Verilog syntax in the new System Verilog modules, starting with the </a:t>
            </a:r>
            <a:r>
              <a:rPr lang="en-US" sz="2000" dirty="0" err="1"/>
              <a:t>sbox</a:t>
            </a:r>
            <a:r>
              <a:rPr lang="en-US" sz="2000" dirty="0"/>
              <a:t> module</a:t>
            </a:r>
          </a:p>
          <a:p>
            <a:pPr lvl="1"/>
            <a:r>
              <a:rPr lang="en-US" sz="1800" dirty="0"/>
              <a:t>The inputs and output can be declared with the keyword </a:t>
            </a:r>
            <a:r>
              <a:rPr lang="en-US" sz="1800" b="1" dirty="0"/>
              <a:t>logic</a:t>
            </a:r>
            <a:endParaRPr lang="en-US" sz="1800" dirty="0"/>
          </a:p>
          <a:p>
            <a:pPr lvl="1"/>
            <a:r>
              <a:rPr lang="en-US" sz="1800" dirty="0"/>
              <a:t>The always block can be defined as </a:t>
            </a:r>
            <a:r>
              <a:rPr lang="en-US" sz="1800" b="1" dirty="0" err="1"/>
              <a:t>always_comb</a:t>
            </a:r>
            <a:r>
              <a:rPr lang="en-US" sz="1800" b="1" dirty="0"/>
              <a:t>, </a:t>
            </a:r>
            <a:r>
              <a:rPr lang="en-US" sz="1800" dirty="0"/>
              <a:t>without the need of a sensitivity list</a:t>
            </a:r>
          </a:p>
          <a:p>
            <a:pPr lvl="1"/>
            <a:r>
              <a:rPr lang="en-US" sz="1800" dirty="0"/>
              <a:t>The cases can be represented with an enumeration</a:t>
            </a:r>
          </a:p>
          <a:p>
            <a:pPr lvl="2"/>
            <a:r>
              <a:rPr lang="en-US" sz="1600" dirty="0"/>
              <a:t>This may not constitute clearer code, but we apply this for the purposes of adding as many System Verilog features as possible</a:t>
            </a:r>
          </a:p>
          <a:p>
            <a:pPr lvl="2"/>
            <a:endParaRPr lang="en-US"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28</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7FC03D2E-E43F-30B9-52CA-D9081119C15B}"/>
              </a:ext>
            </a:extLst>
          </p:cNvPr>
          <p:cNvPicPr>
            <a:picLocks noChangeAspect="1"/>
          </p:cNvPicPr>
          <p:nvPr/>
        </p:nvPicPr>
        <p:blipFill>
          <a:blip r:embed="rId2"/>
          <a:stretch>
            <a:fillRect/>
          </a:stretch>
        </p:blipFill>
        <p:spPr>
          <a:xfrm>
            <a:off x="4373371" y="1342390"/>
            <a:ext cx="2313574" cy="4560570"/>
          </a:xfrm>
          <a:prstGeom prst="rect">
            <a:avLst/>
          </a:prstGeom>
        </p:spPr>
      </p:pic>
      <p:pic>
        <p:nvPicPr>
          <p:cNvPr id="10" name="Picture 9">
            <a:extLst>
              <a:ext uri="{FF2B5EF4-FFF2-40B4-BE49-F238E27FC236}">
                <a16:creationId xmlns:a16="http://schemas.microsoft.com/office/drawing/2014/main" id="{EA3AC5CD-6750-8BB5-B6F9-43DAC2F3BCD3}"/>
              </a:ext>
            </a:extLst>
          </p:cNvPr>
          <p:cNvPicPr>
            <a:picLocks noChangeAspect="1"/>
          </p:cNvPicPr>
          <p:nvPr/>
        </p:nvPicPr>
        <p:blipFill>
          <a:blip r:embed="rId3"/>
          <a:stretch>
            <a:fillRect/>
          </a:stretch>
        </p:blipFill>
        <p:spPr>
          <a:xfrm>
            <a:off x="6877842" y="2408211"/>
            <a:ext cx="1705147" cy="2802981"/>
          </a:xfrm>
          <a:prstGeom prst="rect">
            <a:avLst/>
          </a:prstGeom>
        </p:spPr>
      </p:pic>
    </p:spTree>
    <p:extLst>
      <p:ext uri="{BB962C8B-B14F-4D97-AF65-F5344CB8AC3E}">
        <p14:creationId xmlns:p14="http://schemas.microsoft.com/office/powerpoint/2010/main" val="2578245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SV Changes - Round</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200" y="1219200"/>
            <a:ext cx="4753992" cy="4937760"/>
          </a:xfrm>
        </p:spPr>
        <p:txBody>
          <a:bodyPr>
            <a:normAutofit/>
          </a:bodyPr>
          <a:lstStyle/>
          <a:p>
            <a:r>
              <a:rPr lang="en-US" sz="2400" dirty="0"/>
              <a:t>Changes applied in the gost89_round module</a:t>
            </a:r>
          </a:p>
          <a:p>
            <a:pPr lvl="1"/>
            <a:r>
              <a:rPr lang="en-US" sz="2100" dirty="0"/>
              <a:t>The inputs and outputs, as well as the wires, can all be declared as </a:t>
            </a:r>
            <a:r>
              <a:rPr lang="en-US" sz="2100" b="1" dirty="0"/>
              <a:t>logic</a:t>
            </a:r>
          </a:p>
          <a:p>
            <a:pPr lvl="1"/>
            <a:r>
              <a:rPr lang="en-US" sz="2100" dirty="0"/>
              <a:t>The module parameters can be </a:t>
            </a:r>
            <a:r>
              <a:rPr lang="en-US" sz="2100" b="1" dirty="0"/>
              <a:t>passed by reference</a:t>
            </a:r>
            <a:r>
              <a:rPr lang="en-US" sz="2100" dirty="0"/>
              <a:t> instead of </a:t>
            </a:r>
            <a:r>
              <a:rPr lang="en-US" sz="2100" b="1" dirty="0"/>
              <a:t>by value</a:t>
            </a:r>
            <a:endParaRPr lang="en-US" sz="2100" dirty="0"/>
          </a:p>
          <a:p>
            <a:pPr lvl="2"/>
            <a:r>
              <a:rPr lang="en-US" sz="1800" dirty="0"/>
              <a:t>Not a System Verilog feature, but still an useful Verilog feature for more readable modules</a:t>
            </a:r>
            <a:endParaRPr lang="el-GR" sz="18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29</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24563BFD-2E49-541C-9A1E-37751FA3B0F4}"/>
              </a:ext>
            </a:extLst>
          </p:cNvPr>
          <p:cNvPicPr>
            <a:picLocks noChangeAspect="1"/>
          </p:cNvPicPr>
          <p:nvPr/>
        </p:nvPicPr>
        <p:blipFill>
          <a:blip r:embed="rId2"/>
          <a:stretch>
            <a:fillRect/>
          </a:stretch>
        </p:blipFill>
        <p:spPr>
          <a:xfrm>
            <a:off x="5211192" y="2167212"/>
            <a:ext cx="3627603" cy="3550007"/>
          </a:xfrm>
          <a:prstGeom prst="rect">
            <a:avLst/>
          </a:prstGeom>
        </p:spPr>
      </p:pic>
    </p:spTree>
    <p:extLst>
      <p:ext uri="{BB962C8B-B14F-4D97-AF65-F5344CB8AC3E}">
        <p14:creationId xmlns:p14="http://schemas.microsoft.com/office/powerpoint/2010/main" val="414471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EC9A-FE53-28B2-C143-CE00E069C3F4}"/>
              </a:ext>
            </a:extLst>
          </p:cNvPr>
          <p:cNvSpPr>
            <a:spLocks noGrp="1"/>
          </p:cNvSpPr>
          <p:nvPr>
            <p:ph type="title"/>
          </p:nvPr>
        </p:nvSpPr>
        <p:spPr/>
        <p:txBody>
          <a:bodyPr/>
          <a:lstStyle/>
          <a:p>
            <a:r>
              <a:rPr lang="en-US" dirty="0"/>
              <a:t>Historical overview of GOST 28147-89</a:t>
            </a:r>
            <a:endParaRPr lang="el-GR" dirty="0"/>
          </a:p>
        </p:txBody>
      </p:sp>
      <p:sp>
        <p:nvSpPr>
          <p:cNvPr id="3" name="Content Placeholder 2">
            <a:extLst>
              <a:ext uri="{FF2B5EF4-FFF2-40B4-BE49-F238E27FC236}">
                <a16:creationId xmlns:a16="http://schemas.microsoft.com/office/drawing/2014/main" id="{7289D14B-1B54-9307-914A-B4F8FF806EEB}"/>
              </a:ext>
            </a:extLst>
          </p:cNvPr>
          <p:cNvSpPr>
            <a:spLocks noGrp="1"/>
          </p:cNvSpPr>
          <p:nvPr>
            <p:ph sz="quarter" idx="1"/>
          </p:nvPr>
        </p:nvSpPr>
        <p:spPr/>
        <p:txBody>
          <a:bodyPr>
            <a:normAutofit/>
          </a:bodyPr>
          <a:lstStyle/>
          <a:p>
            <a:r>
              <a:rPr lang="en-US" sz="2400" dirty="0"/>
              <a:t>GOST 28147-89, commonly referred to as </a:t>
            </a:r>
            <a:r>
              <a:rPr lang="en-US" sz="2400" b="1" dirty="0"/>
              <a:t>GOST</a:t>
            </a:r>
            <a:r>
              <a:rPr lang="en-US" sz="2400" dirty="0"/>
              <a:t>, or </a:t>
            </a:r>
            <a:r>
              <a:rPr lang="en-US" sz="2400" b="1" dirty="0"/>
              <a:t>Magma</a:t>
            </a:r>
            <a:r>
              <a:rPr lang="en-US" sz="2400" dirty="0"/>
              <a:t>, is a symmetric key block cipher developed in the 1970s by the Soviet Union</a:t>
            </a:r>
          </a:p>
          <a:p>
            <a:r>
              <a:rPr lang="en-US" sz="2400" dirty="0"/>
              <a:t>It was initially kept secret, but after the dissolution of the USSR, it was released to the public in 1994</a:t>
            </a:r>
          </a:p>
          <a:p>
            <a:r>
              <a:rPr lang="en-US" sz="2400" dirty="0"/>
              <a:t>It was considered as the Soviet alternative to the DES algorithm, used in the United States</a:t>
            </a:r>
          </a:p>
          <a:p>
            <a:pPr lvl="1"/>
            <a:r>
              <a:rPr lang="en-US" sz="2000" dirty="0"/>
              <a:t>The two algorithms share similarities in their structure</a:t>
            </a:r>
          </a:p>
        </p:txBody>
      </p:sp>
      <p:sp>
        <p:nvSpPr>
          <p:cNvPr id="4" name="Date Placeholder 3">
            <a:extLst>
              <a:ext uri="{FF2B5EF4-FFF2-40B4-BE49-F238E27FC236}">
                <a16:creationId xmlns:a16="http://schemas.microsoft.com/office/drawing/2014/main" id="{36D56400-ADA1-A94B-06B4-79CF518C7FC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1762784F-340C-2412-38A0-D137C847AF44}"/>
              </a:ext>
            </a:extLst>
          </p:cNvPr>
          <p:cNvSpPr>
            <a:spLocks noGrp="1"/>
          </p:cNvSpPr>
          <p:nvPr>
            <p:ph type="sldNum" sz="quarter" idx="12"/>
          </p:nvPr>
        </p:nvSpPr>
        <p:spPr/>
        <p:txBody>
          <a:bodyPr/>
          <a:lstStyle/>
          <a:p>
            <a:fld id="{DB684F85-AF29-467A-A53F-1F30592555A7}" type="slidenum">
              <a:rPr lang="en-US" smtClean="0"/>
              <a:t>3</a:t>
            </a:fld>
            <a:endParaRPr lang="en-US" dirty="0"/>
          </a:p>
        </p:txBody>
      </p:sp>
      <p:sp>
        <p:nvSpPr>
          <p:cNvPr id="6" name="Footer Placeholder 5">
            <a:extLst>
              <a:ext uri="{FF2B5EF4-FFF2-40B4-BE49-F238E27FC236}">
                <a16:creationId xmlns:a16="http://schemas.microsoft.com/office/drawing/2014/main" id="{3F82D304-167F-1267-2E50-8D3B78CAF5E6}"/>
              </a:ext>
            </a:extLst>
          </p:cNvPr>
          <p:cNvSpPr>
            <a:spLocks noGrp="1"/>
          </p:cNvSpPr>
          <p:nvPr>
            <p:ph type="ftr" sz="quarter" idx="11"/>
          </p:nvPr>
        </p:nvSpPr>
        <p:spPr/>
        <p:txBody>
          <a:bodyPr/>
          <a:lstStyle/>
          <a:p>
            <a:r>
              <a:rPr lang="en-US" dirty="0"/>
              <a:t>GOST 28147-89</a:t>
            </a:r>
          </a:p>
        </p:txBody>
      </p:sp>
    </p:spTree>
    <p:extLst>
      <p:ext uri="{BB962C8B-B14F-4D97-AF65-F5344CB8AC3E}">
        <p14:creationId xmlns:p14="http://schemas.microsoft.com/office/powerpoint/2010/main" val="409134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SV Changes - ECB</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lstStyle/>
          <a:p>
            <a:r>
              <a:rPr lang="en-US" sz="2400" dirty="0"/>
              <a:t>Changes applied in the gost89_ecb module</a:t>
            </a:r>
          </a:p>
          <a:p>
            <a:pPr lvl="1"/>
            <a:r>
              <a:rPr lang="en-US" sz="2400" dirty="0"/>
              <a:t>The inputs, outputs and regs can be declared as </a:t>
            </a:r>
            <a:r>
              <a:rPr lang="en-US" sz="2400" b="1" dirty="0"/>
              <a:t>logic</a:t>
            </a:r>
            <a:endParaRPr lang="en-US" sz="2400" dirty="0"/>
          </a:p>
          <a:p>
            <a:pPr lvl="1"/>
            <a:r>
              <a:rPr lang="en-US" sz="2400" dirty="0"/>
              <a:t>The combinational always blocks can be declared with the keyword </a:t>
            </a:r>
            <a:r>
              <a:rPr lang="en-US" sz="2400" b="1" dirty="0" err="1"/>
              <a:t>always_ff</a:t>
            </a:r>
            <a:endParaRPr lang="en-US" sz="2400" b="1" dirty="0"/>
          </a:p>
          <a:p>
            <a:pPr lvl="1"/>
            <a:r>
              <a:rPr lang="en-US" sz="2400" dirty="0"/>
              <a:t>The input/output of the round module that is instantiated can be expressed with the </a:t>
            </a:r>
            <a:r>
              <a:rPr lang="en-US" sz="2400" b="1" dirty="0"/>
              <a:t>.* syntax </a:t>
            </a:r>
            <a:r>
              <a:rPr lang="en-US" sz="2400" dirty="0"/>
              <a:t>for the logic that has the same name</a:t>
            </a:r>
          </a:p>
          <a:p>
            <a:pPr lvl="2"/>
            <a:r>
              <a:rPr lang="en-US" sz="1800" dirty="0"/>
              <a:t>So, for all the ports except </a:t>
            </a:r>
            <a:r>
              <a:rPr lang="en-US" sz="1800" i="1" dirty="0" err="1"/>
              <a:t>round_key</a:t>
            </a:r>
            <a:r>
              <a:rPr lang="en-US" sz="1800" dirty="0"/>
              <a:t>, which is </a:t>
            </a:r>
            <a:r>
              <a:rPr lang="en-US" sz="1800" i="1" dirty="0"/>
              <a:t>key</a:t>
            </a:r>
            <a:r>
              <a:rPr lang="en-US" sz="1800" dirty="0"/>
              <a:t> in the original module</a:t>
            </a:r>
          </a:p>
          <a:p>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30</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7" name="Picture 6">
            <a:extLst>
              <a:ext uri="{FF2B5EF4-FFF2-40B4-BE49-F238E27FC236}">
                <a16:creationId xmlns:a16="http://schemas.microsoft.com/office/drawing/2014/main" id="{0A62CDE0-A648-6364-F1F9-9F91E3F1EEA9}"/>
              </a:ext>
            </a:extLst>
          </p:cNvPr>
          <p:cNvPicPr>
            <a:picLocks noChangeAspect="1"/>
          </p:cNvPicPr>
          <p:nvPr/>
        </p:nvPicPr>
        <p:blipFill rotWithShape="1">
          <a:blip r:embed="rId2"/>
          <a:srcRect t="10800" b="81591"/>
          <a:stretch/>
        </p:blipFill>
        <p:spPr>
          <a:xfrm>
            <a:off x="735837" y="4536489"/>
            <a:ext cx="3267837" cy="441961"/>
          </a:xfrm>
          <a:prstGeom prst="rect">
            <a:avLst/>
          </a:prstGeom>
        </p:spPr>
      </p:pic>
      <p:pic>
        <p:nvPicPr>
          <p:cNvPr id="9" name="Picture 8">
            <a:extLst>
              <a:ext uri="{FF2B5EF4-FFF2-40B4-BE49-F238E27FC236}">
                <a16:creationId xmlns:a16="http://schemas.microsoft.com/office/drawing/2014/main" id="{B348E29E-F3D9-F758-A8FB-D38C0F83AD81}"/>
              </a:ext>
            </a:extLst>
          </p:cNvPr>
          <p:cNvPicPr>
            <a:picLocks noChangeAspect="1"/>
          </p:cNvPicPr>
          <p:nvPr/>
        </p:nvPicPr>
        <p:blipFill>
          <a:blip r:embed="rId3"/>
          <a:stretch>
            <a:fillRect/>
          </a:stretch>
        </p:blipFill>
        <p:spPr>
          <a:xfrm>
            <a:off x="735837" y="5401155"/>
            <a:ext cx="2211549" cy="475289"/>
          </a:xfrm>
          <a:prstGeom prst="rect">
            <a:avLst/>
          </a:prstGeom>
        </p:spPr>
      </p:pic>
      <p:pic>
        <p:nvPicPr>
          <p:cNvPr id="11" name="Picture 10">
            <a:extLst>
              <a:ext uri="{FF2B5EF4-FFF2-40B4-BE49-F238E27FC236}">
                <a16:creationId xmlns:a16="http://schemas.microsoft.com/office/drawing/2014/main" id="{AF871AF0-B6FA-C6D8-DA5B-ABBBEACB765E}"/>
              </a:ext>
            </a:extLst>
          </p:cNvPr>
          <p:cNvPicPr>
            <a:picLocks noChangeAspect="1"/>
          </p:cNvPicPr>
          <p:nvPr/>
        </p:nvPicPr>
        <p:blipFill>
          <a:blip r:embed="rId4"/>
          <a:stretch>
            <a:fillRect/>
          </a:stretch>
        </p:blipFill>
        <p:spPr>
          <a:xfrm>
            <a:off x="5306880" y="4684556"/>
            <a:ext cx="1910665" cy="1284091"/>
          </a:xfrm>
          <a:prstGeom prst="rect">
            <a:avLst/>
          </a:prstGeom>
        </p:spPr>
      </p:pic>
      <p:sp>
        <p:nvSpPr>
          <p:cNvPr id="12" name="Arrow: Down 11">
            <a:extLst>
              <a:ext uri="{FF2B5EF4-FFF2-40B4-BE49-F238E27FC236}">
                <a16:creationId xmlns:a16="http://schemas.microsoft.com/office/drawing/2014/main" id="{E08939C5-F964-59DB-C0B2-4D49E61A6CFC}"/>
              </a:ext>
            </a:extLst>
          </p:cNvPr>
          <p:cNvSpPr/>
          <p:nvPr/>
        </p:nvSpPr>
        <p:spPr>
          <a:xfrm>
            <a:off x="1313895" y="5078027"/>
            <a:ext cx="612559" cy="2485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655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SV Changes - ECB</a:t>
            </a:r>
            <a:endParaRPr lang="el-GR" dirty="0"/>
          </a:p>
        </p:txBody>
      </p:sp>
      <p:pic>
        <p:nvPicPr>
          <p:cNvPr id="10" name="Content Placeholder 9">
            <a:extLst>
              <a:ext uri="{FF2B5EF4-FFF2-40B4-BE49-F238E27FC236}">
                <a16:creationId xmlns:a16="http://schemas.microsoft.com/office/drawing/2014/main" id="{8A7EBCFD-C83A-AEFC-6C65-8609D74E0AFF}"/>
              </a:ext>
            </a:extLst>
          </p:cNvPr>
          <p:cNvPicPr>
            <a:picLocks noGrp="1" noChangeAspect="1"/>
          </p:cNvPicPr>
          <p:nvPr>
            <p:ph sz="quarter" idx="1"/>
          </p:nvPr>
        </p:nvPicPr>
        <p:blipFill>
          <a:blip r:embed="rId2"/>
          <a:stretch>
            <a:fillRect/>
          </a:stretch>
        </p:blipFill>
        <p:spPr>
          <a:xfrm>
            <a:off x="834360" y="2138078"/>
            <a:ext cx="1993038" cy="2400067"/>
          </a:xfrm>
        </p:spPr>
      </p:pic>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31</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12" name="Picture 11">
            <a:extLst>
              <a:ext uri="{FF2B5EF4-FFF2-40B4-BE49-F238E27FC236}">
                <a16:creationId xmlns:a16="http://schemas.microsoft.com/office/drawing/2014/main" id="{F7865FD9-764C-E45E-FABD-4F30D2B57680}"/>
              </a:ext>
            </a:extLst>
          </p:cNvPr>
          <p:cNvPicPr>
            <a:picLocks noChangeAspect="1"/>
          </p:cNvPicPr>
          <p:nvPr/>
        </p:nvPicPr>
        <p:blipFill>
          <a:blip r:embed="rId3"/>
          <a:stretch>
            <a:fillRect/>
          </a:stretch>
        </p:blipFill>
        <p:spPr>
          <a:xfrm>
            <a:off x="3311091" y="1737993"/>
            <a:ext cx="2473412" cy="3382013"/>
          </a:xfrm>
          <a:prstGeom prst="rect">
            <a:avLst/>
          </a:prstGeom>
        </p:spPr>
      </p:pic>
      <p:pic>
        <p:nvPicPr>
          <p:cNvPr id="14" name="Picture 13">
            <a:extLst>
              <a:ext uri="{FF2B5EF4-FFF2-40B4-BE49-F238E27FC236}">
                <a16:creationId xmlns:a16="http://schemas.microsoft.com/office/drawing/2014/main" id="{85B2FDD6-4AC1-1043-3D33-01739D9DE7CC}"/>
              </a:ext>
            </a:extLst>
          </p:cNvPr>
          <p:cNvPicPr>
            <a:picLocks noChangeAspect="1"/>
          </p:cNvPicPr>
          <p:nvPr/>
        </p:nvPicPr>
        <p:blipFill>
          <a:blip r:embed="rId4"/>
          <a:stretch>
            <a:fillRect/>
          </a:stretch>
        </p:blipFill>
        <p:spPr>
          <a:xfrm>
            <a:off x="6308358" y="1324409"/>
            <a:ext cx="2041443" cy="4708490"/>
          </a:xfrm>
          <a:prstGeom prst="rect">
            <a:avLst/>
          </a:prstGeom>
        </p:spPr>
      </p:pic>
    </p:spTree>
    <p:extLst>
      <p:ext uri="{BB962C8B-B14F-4D97-AF65-F5344CB8AC3E}">
        <p14:creationId xmlns:p14="http://schemas.microsoft.com/office/powerpoint/2010/main" val="3648370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SV Changes - CFB</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lstStyle/>
          <a:p>
            <a:r>
              <a:rPr lang="en-US" sz="2400" dirty="0"/>
              <a:t>Changes applied in the gost89_cfb module</a:t>
            </a:r>
          </a:p>
          <a:p>
            <a:pPr lvl="1"/>
            <a:r>
              <a:rPr lang="en-US" sz="2400" dirty="0"/>
              <a:t>The inputs, outputs , wires and regs can be declared as </a:t>
            </a:r>
            <a:r>
              <a:rPr lang="en-US" sz="2400" b="1" dirty="0"/>
              <a:t>logic</a:t>
            </a:r>
            <a:endParaRPr lang="en-US" sz="2400" dirty="0"/>
          </a:p>
          <a:p>
            <a:pPr lvl="1"/>
            <a:r>
              <a:rPr lang="en-US" sz="2400" dirty="0"/>
              <a:t>The combinational always blocks can be declared with the keyword </a:t>
            </a:r>
            <a:r>
              <a:rPr lang="en-US" sz="2400" b="1" dirty="0" err="1"/>
              <a:t>always_ff</a:t>
            </a:r>
            <a:endParaRPr lang="en-US" sz="2400" b="1" dirty="0"/>
          </a:p>
          <a:p>
            <a:pPr lvl="1"/>
            <a:r>
              <a:rPr lang="en-US" sz="2400" dirty="0"/>
              <a:t>The ports of the ECB module that is instantiated can be referenced using the </a:t>
            </a:r>
            <a:r>
              <a:rPr lang="en-US" sz="2400" b="1" dirty="0"/>
              <a:t>pass by reference</a:t>
            </a:r>
            <a:r>
              <a:rPr lang="en-US" sz="2400" dirty="0"/>
              <a:t> syntax, but </a:t>
            </a:r>
            <a:r>
              <a:rPr lang="en-US" sz="2400" b="1" dirty="0"/>
              <a:t>without the need to name ports with the same name</a:t>
            </a:r>
            <a:endParaRPr lang="en-US" sz="2400" dirty="0"/>
          </a:p>
          <a:p>
            <a:pPr marL="0" indent="0">
              <a:buNone/>
            </a:pP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32</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64F6331E-C42D-4971-9E23-08FB70C034C4}"/>
              </a:ext>
            </a:extLst>
          </p:cNvPr>
          <p:cNvPicPr>
            <a:picLocks noChangeAspect="1"/>
          </p:cNvPicPr>
          <p:nvPr/>
        </p:nvPicPr>
        <p:blipFill>
          <a:blip r:embed="rId2"/>
          <a:stretch>
            <a:fillRect/>
          </a:stretch>
        </p:blipFill>
        <p:spPr>
          <a:xfrm>
            <a:off x="372862" y="4235187"/>
            <a:ext cx="8229600" cy="434482"/>
          </a:xfrm>
          <a:prstGeom prst="rect">
            <a:avLst/>
          </a:prstGeom>
        </p:spPr>
      </p:pic>
    </p:spTree>
    <p:extLst>
      <p:ext uri="{BB962C8B-B14F-4D97-AF65-F5344CB8AC3E}">
        <p14:creationId xmlns:p14="http://schemas.microsoft.com/office/powerpoint/2010/main" val="3057080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SV Changes - CFB</a:t>
            </a:r>
            <a:endParaRPr lang="el-GR" dirty="0"/>
          </a:p>
        </p:txBody>
      </p:sp>
      <p:pic>
        <p:nvPicPr>
          <p:cNvPr id="8" name="Content Placeholder 7">
            <a:extLst>
              <a:ext uri="{FF2B5EF4-FFF2-40B4-BE49-F238E27FC236}">
                <a16:creationId xmlns:a16="http://schemas.microsoft.com/office/drawing/2014/main" id="{D6BDBD93-1198-7130-6D52-86E7B2350DD0}"/>
              </a:ext>
            </a:extLst>
          </p:cNvPr>
          <p:cNvPicPr>
            <a:picLocks noGrp="1" noChangeAspect="1"/>
          </p:cNvPicPr>
          <p:nvPr>
            <p:ph sz="quarter" idx="1"/>
          </p:nvPr>
        </p:nvPicPr>
        <p:blipFill>
          <a:blip r:embed="rId2"/>
          <a:stretch>
            <a:fillRect/>
          </a:stretch>
        </p:blipFill>
        <p:spPr>
          <a:xfrm>
            <a:off x="321481" y="1882529"/>
            <a:ext cx="3533775" cy="3457575"/>
          </a:xfrm>
        </p:spPr>
      </p:pic>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33</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10" name="Picture 9">
            <a:extLst>
              <a:ext uri="{FF2B5EF4-FFF2-40B4-BE49-F238E27FC236}">
                <a16:creationId xmlns:a16="http://schemas.microsoft.com/office/drawing/2014/main" id="{92736236-E936-C98D-DAA9-58EA92480CD5}"/>
              </a:ext>
            </a:extLst>
          </p:cNvPr>
          <p:cNvPicPr>
            <a:picLocks noChangeAspect="1"/>
          </p:cNvPicPr>
          <p:nvPr/>
        </p:nvPicPr>
        <p:blipFill>
          <a:blip r:embed="rId3"/>
          <a:stretch>
            <a:fillRect/>
          </a:stretch>
        </p:blipFill>
        <p:spPr>
          <a:xfrm>
            <a:off x="4345168" y="1892054"/>
            <a:ext cx="4229100" cy="3448050"/>
          </a:xfrm>
          <a:prstGeom prst="rect">
            <a:avLst/>
          </a:prstGeom>
        </p:spPr>
      </p:pic>
    </p:spTree>
    <p:extLst>
      <p:ext uri="{BB962C8B-B14F-4D97-AF65-F5344CB8AC3E}">
        <p14:creationId xmlns:p14="http://schemas.microsoft.com/office/powerpoint/2010/main" val="2636866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SV Changes - MAC</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34</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10" name="Picture 9">
            <a:extLst>
              <a:ext uri="{FF2B5EF4-FFF2-40B4-BE49-F238E27FC236}">
                <a16:creationId xmlns:a16="http://schemas.microsoft.com/office/drawing/2014/main" id="{144AD0AC-2089-8063-EE8A-E909EC31C3DE}"/>
              </a:ext>
            </a:extLst>
          </p:cNvPr>
          <p:cNvPicPr>
            <a:picLocks noChangeAspect="1"/>
          </p:cNvPicPr>
          <p:nvPr/>
        </p:nvPicPr>
        <p:blipFill>
          <a:blip r:embed="rId2"/>
          <a:stretch>
            <a:fillRect/>
          </a:stretch>
        </p:blipFill>
        <p:spPr>
          <a:xfrm>
            <a:off x="3572251" y="1293407"/>
            <a:ext cx="2098385" cy="4743408"/>
          </a:xfrm>
          <a:prstGeom prst="rect">
            <a:avLst/>
          </a:prstGeom>
        </p:spPr>
      </p:pic>
      <p:pic>
        <p:nvPicPr>
          <p:cNvPr id="12" name="Picture 11">
            <a:extLst>
              <a:ext uri="{FF2B5EF4-FFF2-40B4-BE49-F238E27FC236}">
                <a16:creationId xmlns:a16="http://schemas.microsoft.com/office/drawing/2014/main" id="{BDBC843C-0AB9-DDDF-072D-F90AE2311EB2}"/>
              </a:ext>
            </a:extLst>
          </p:cNvPr>
          <p:cNvPicPr>
            <a:picLocks noChangeAspect="1"/>
          </p:cNvPicPr>
          <p:nvPr/>
        </p:nvPicPr>
        <p:blipFill>
          <a:blip r:embed="rId3"/>
          <a:stretch>
            <a:fillRect/>
          </a:stretch>
        </p:blipFill>
        <p:spPr>
          <a:xfrm>
            <a:off x="6236688" y="2244363"/>
            <a:ext cx="1976375" cy="2558458"/>
          </a:xfrm>
          <a:prstGeom prst="rect">
            <a:avLst/>
          </a:prstGeom>
        </p:spPr>
      </p:pic>
      <p:pic>
        <p:nvPicPr>
          <p:cNvPr id="14" name="Picture 13">
            <a:extLst>
              <a:ext uri="{FF2B5EF4-FFF2-40B4-BE49-F238E27FC236}">
                <a16:creationId xmlns:a16="http://schemas.microsoft.com/office/drawing/2014/main" id="{8055234B-9061-8AD3-C3BC-4F38B851BC18}"/>
              </a:ext>
            </a:extLst>
          </p:cNvPr>
          <p:cNvPicPr>
            <a:picLocks noChangeAspect="1"/>
          </p:cNvPicPr>
          <p:nvPr/>
        </p:nvPicPr>
        <p:blipFill rotWithShape="1">
          <a:blip r:embed="rId4"/>
          <a:srcRect b="27401"/>
          <a:stretch/>
        </p:blipFill>
        <p:spPr>
          <a:xfrm>
            <a:off x="612648" y="2244363"/>
            <a:ext cx="2268338" cy="2671346"/>
          </a:xfrm>
          <a:prstGeom prst="rect">
            <a:avLst/>
          </a:prstGeom>
        </p:spPr>
      </p:pic>
    </p:spTree>
    <p:extLst>
      <p:ext uri="{BB962C8B-B14F-4D97-AF65-F5344CB8AC3E}">
        <p14:creationId xmlns:p14="http://schemas.microsoft.com/office/powerpoint/2010/main" val="4165316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ECB - Testbench</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normAutofit/>
          </a:bodyPr>
          <a:lstStyle/>
          <a:p>
            <a:r>
              <a:rPr lang="en-US" sz="2400" dirty="0"/>
              <a:t>The goal of the </a:t>
            </a:r>
            <a:r>
              <a:rPr lang="en-US" sz="2400" b="1" dirty="0"/>
              <a:t>testbench</a:t>
            </a:r>
            <a:r>
              <a:rPr lang="en-US" sz="2400" dirty="0"/>
              <a:t> for the ECB circuit is to verify that the encryption and decryption processes each produce the correct encrypted/decrypted word as output, and in the correct number of cycles</a:t>
            </a:r>
          </a:p>
          <a:p>
            <a:r>
              <a:rPr lang="en-US" sz="2400" dirty="0"/>
              <a:t>It checks these cases:</a:t>
            </a:r>
          </a:p>
          <a:p>
            <a:pPr lvl="2"/>
            <a:r>
              <a:rPr lang="en-US" sz="1800" b="1" dirty="0"/>
              <a:t>Normal usage</a:t>
            </a:r>
            <a:r>
              <a:rPr lang="en-US" sz="1800" dirty="0"/>
              <a:t>: </a:t>
            </a:r>
            <a:r>
              <a:rPr lang="en-US" sz="1800" dirty="0" err="1"/>
              <a:t>Load_data</a:t>
            </a:r>
            <a:r>
              <a:rPr lang="en-US" sz="1800" dirty="0"/>
              <a:t> = 1 for one cycle to initiate the process</a:t>
            </a:r>
          </a:p>
          <a:p>
            <a:pPr lvl="2"/>
            <a:r>
              <a:rPr lang="en-US" sz="1800" b="1" dirty="0"/>
              <a:t>Usage after reset</a:t>
            </a:r>
          </a:p>
          <a:p>
            <a:pPr lvl="2"/>
            <a:r>
              <a:rPr lang="en-US" sz="1800" b="1" dirty="0"/>
              <a:t>Usage if a reset cancels out a previous process</a:t>
            </a:r>
          </a:p>
          <a:p>
            <a:pPr lvl="2"/>
            <a:r>
              <a:rPr lang="en-US" sz="1800" b="1" dirty="0"/>
              <a:t>Usage if reset and load are activated simultaneously</a:t>
            </a:r>
          </a:p>
          <a:p>
            <a:pPr lvl="1"/>
            <a:r>
              <a:rPr lang="en-US" sz="2100" dirty="0"/>
              <a:t>If each usage is correct, the message </a:t>
            </a:r>
            <a:r>
              <a:rPr lang="en-US" sz="2100" b="1" dirty="0">
                <a:solidFill>
                  <a:srgbClr val="FF0000"/>
                </a:solidFill>
              </a:rPr>
              <a:t>OK</a:t>
            </a:r>
            <a:r>
              <a:rPr lang="en-US" sz="2100" dirty="0"/>
              <a:t> is printed</a:t>
            </a:r>
          </a:p>
          <a:p>
            <a:r>
              <a:rPr lang="en-US" sz="2400" dirty="0"/>
              <a:t>The module that supports both encryption and decryption, as well as the separate modules are tested for encryption and decryption</a:t>
            </a:r>
          </a:p>
          <a:p>
            <a:pPr lvl="1"/>
            <a:endParaRPr lang="el-GR" sz="21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35</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spTree>
    <p:extLst>
      <p:ext uri="{BB962C8B-B14F-4D97-AF65-F5344CB8AC3E}">
        <p14:creationId xmlns:p14="http://schemas.microsoft.com/office/powerpoint/2010/main" val="137224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ECB - Testbench</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lstStyle/>
          <a:p>
            <a:endParaRPr lang="en-US" dirty="0"/>
          </a:p>
          <a:p>
            <a:r>
              <a:rPr lang="en-US" sz="2000" dirty="0" err="1"/>
              <a:t>Sbox</a:t>
            </a:r>
            <a:r>
              <a:rPr lang="en-US" sz="2000" dirty="0"/>
              <a:t> and key purposefully cut off to fit in the screenshot</a:t>
            </a:r>
            <a:endParaRPr lang="el-GR" sz="2000"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36</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6CF9FA52-DB5F-E16B-611D-2641910ACDDB}"/>
              </a:ext>
            </a:extLst>
          </p:cNvPr>
          <p:cNvPicPr>
            <a:picLocks noChangeAspect="1"/>
          </p:cNvPicPr>
          <p:nvPr/>
        </p:nvPicPr>
        <p:blipFill>
          <a:blip r:embed="rId2"/>
          <a:stretch>
            <a:fillRect/>
          </a:stretch>
        </p:blipFill>
        <p:spPr>
          <a:xfrm>
            <a:off x="207535" y="2442844"/>
            <a:ext cx="4204733" cy="2916298"/>
          </a:xfrm>
          <a:prstGeom prst="rect">
            <a:avLst/>
          </a:prstGeom>
        </p:spPr>
      </p:pic>
      <p:pic>
        <p:nvPicPr>
          <p:cNvPr id="10" name="Picture 9">
            <a:extLst>
              <a:ext uri="{FF2B5EF4-FFF2-40B4-BE49-F238E27FC236}">
                <a16:creationId xmlns:a16="http://schemas.microsoft.com/office/drawing/2014/main" id="{37A7464A-E4AE-C5BD-E1A0-684A7779FC58}"/>
              </a:ext>
            </a:extLst>
          </p:cNvPr>
          <p:cNvPicPr>
            <a:picLocks noChangeAspect="1"/>
          </p:cNvPicPr>
          <p:nvPr/>
        </p:nvPicPr>
        <p:blipFill>
          <a:blip r:embed="rId3"/>
          <a:stretch>
            <a:fillRect/>
          </a:stretch>
        </p:blipFill>
        <p:spPr>
          <a:xfrm>
            <a:off x="4661932" y="3256913"/>
            <a:ext cx="4274533" cy="2102229"/>
          </a:xfrm>
          <a:prstGeom prst="rect">
            <a:avLst/>
          </a:prstGeom>
        </p:spPr>
      </p:pic>
    </p:spTree>
    <p:extLst>
      <p:ext uri="{BB962C8B-B14F-4D97-AF65-F5344CB8AC3E}">
        <p14:creationId xmlns:p14="http://schemas.microsoft.com/office/powerpoint/2010/main" val="1215242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Normal usage &amp; Usage after reset</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37</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10" name="Picture 9">
            <a:extLst>
              <a:ext uri="{FF2B5EF4-FFF2-40B4-BE49-F238E27FC236}">
                <a16:creationId xmlns:a16="http://schemas.microsoft.com/office/drawing/2014/main" id="{9490E3BC-6140-E545-C91B-0C71D17E7A0F}"/>
              </a:ext>
            </a:extLst>
          </p:cNvPr>
          <p:cNvPicPr>
            <a:picLocks noChangeAspect="1"/>
          </p:cNvPicPr>
          <p:nvPr/>
        </p:nvPicPr>
        <p:blipFill>
          <a:blip r:embed="rId2"/>
          <a:stretch>
            <a:fillRect/>
          </a:stretch>
        </p:blipFill>
        <p:spPr>
          <a:xfrm>
            <a:off x="852345" y="1699873"/>
            <a:ext cx="7168626" cy="4099605"/>
          </a:xfrm>
          <a:prstGeom prst="rect">
            <a:avLst/>
          </a:prstGeom>
        </p:spPr>
      </p:pic>
    </p:spTree>
    <p:extLst>
      <p:ext uri="{BB962C8B-B14F-4D97-AF65-F5344CB8AC3E}">
        <p14:creationId xmlns:p14="http://schemas.microsoft.com/office/powerpoint/2010/main" val="3500426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Reset in process &amp; Start with reset</a:t>
            </a:r>
            <a:endParaRPr lang="el-GR" dirty="0"/>
          </a:p>
        </p:txBody>
      </p:sp>
      <p:pic>
        <p:nvPicPr>
          <p:cNvPr id="8" name="Content Placeholder 7">
            <a:extLst>
              <a:ext uri="{FF2B5EF4-FFF2-40B4-BE49-F238E27FC236}">
                <a16:creationId xmlns:a16="http://schemas.microsoft.com/office/drawing/2014/main" id="{CCA86C65-E801-51EA-3C3D-6D220A206384}"/>
              </a:ext>
            </a:extLst>
          </p:cNvPr>
          <p:cNvPicPr>
            <a:picLocks noGrp="1" noChangeAspect="1"/>
          </p:cNvPicPr>
          <p:nvPr>
            <p:ph sz="quarter" idx="1"/>
          </p:nvPr>
        </p:nvPicPr>
        <p:blipFill>
          <a:blip r:embed="rId2"/>
          <a:stretch>
            <a:fillRect/>
          </a:stretch>
        </p:blipFill>
        <p:spPr>
          <a:xfrm>
            <a:off x="1404409" y="1361243"/>
            <a:ext cx="6202193" cy="4640062"/>
          </a:xfrm>
        </p:spPr>
      </p:pic>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38</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spTree>
    <p:extLst>
      <p:ext uri="{BB962C8B-B14F-4D97-AF65-F5344CB8AC3E}">
        <p14:creationId xmlns:p14="http://schemas.microsoft.com/office/powerpoint/2010/main" val="1554990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ECB - Waveforms</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39</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3436C247-8BB6-A6D2-BA4E-81BF292FB730}"/>
              </a:ext>
            </a:extLst>
          </p:cNvPr>
          <p:cNvPicPr>
            <a:picLocks noChangeAspect="1"/>
          </p:cNvPicPr>
          <p:nvPr/>
        </p:nvPicPr>
        <p:blipFill>
          <a:blip r:embed="rId2"/>
          <a:stretch>
            <a:fillRect/>
          </a:stretch>
        </p:blipFill>
        <p:spPr>
          <a:xfrm>
            <a:off x="381740" y="1967535"/>
            <a:ext cx="8380520" cy="3884973"/>
          </a:xfrm>
          <a:prstGeom prst="rect">
            <a:avLst/>
          </a:prstGeom>
        </p:spPr>
      </p:pic>
      <p:sp>
        <p:nvSpPr>
          <p:cNvPr id="9" name="TextBox 8">
            <a:extLst>
              <a:ext uri="{FF2B5EF4-FFF2-40B4-BE49-F238E27FC236}">
                <a16:creationId xmlns:a16="http://schemas.microsoft.com/office/drawing/2014/main" id="{818A9E68-8363-677C-689E-14A941E78DC0}"/>
              </a:ext>
            </a:extLst>
          </p:cNvPr>
          <p:cNvSpPr txBox="1"/>
          <p:nvPr/>
        </p:nvSpPr>
        <p:spPr>
          <a:xfrm>
            <a:off x="3293319" y="1530948"/>
            <a:ext cx="1178659" cy="369332"/>
          </a:xfrm>
          <a:prstGeom prst="rect">
            <a:avLst/>
          </a:prstGeom>
          <a:noFill/>
        </p:spPr>
        <p:txBody>
          <a:bodyPr wrap="square" rtlCol="0">
            <a:spAutoFit/>
          </a:bodyPr>
          <a:lstStyle/>
          <a:p>
            <a:r>
              <a:rPr lang="en-US" dirty="0"/>
              <a:t>Case 1</a:t>
            </a:r>
            <a:endParaRPr lang="el-GR" dirty="0"/>
          </a:p>
        </p:txBody>
      </p:sp>
      <p:sp>
        <p:nvSpPr>
          <p:cNvPr id="10" name="TextBox 9">
            <a:extLst>
              <a:ext uri="{FF2B5EF4-FFF2-40B4-BE49-F238E27FC236}">
                <a16:creationId xmlns:a16="http://schemas.microsoft.com/office/drawing/2014/main" id="{6CEACF6F-5853-EB94-2E32-BA6231F4ED5A}"/>
              </a:ext>
            </a:extLst>
          </p:cNvPr>
          <p:cNvSpPr txBox="1"/>
          <p:nvPr/>
        </p:nvSpPr>
        <p:spPr>
          <a:xfrm>
            <a:off x="4672024" y="1530948"/>
            <a:ext cx="1178659" cy="369332"/>
          </a:xfrm>
          <a:prstGeom prst="rect">
            <a:avLst/>
          </a:prstGeom>
          <a:noFill/>
        </p:spPr>
        <p:txBody>
          <a:bodyPr wrap="square" rtlCol="0">
            <a:spAutoFit/>
          </a:bodyPr>
          <a:lstStyle/>
          <a:p>
            <a:r>
              <a:rPr lang="en-US" dirty="0"/>
              <a:t>Case 2</a:t>
            </a:r>
            <a:endParaRPr lang="el-GR" dirty="0"/>
          </a:p>
        </p:txBody>
      </p:sp>
      <p:sp>
        <p:nvSpPr>
          <p:cNvPr id="11" name="TextBox 10">
            <a:extLst>
              <a:ext uri="{FF2B5EF4-FFF2-40B4-BE49-F238E27FC236}">
                <a16:creationId xmlns:a16="http://schemas.microsoft.com/office/drawing/2014/main" id="{52DE3B0E-CA11-E2D5-20DC-D0EE521ACDE8}"/>
              </a:ext>
            </a:extLst>
          </p:cNvPr>
          <p:cNvSpPr txBox="1"/>
          <p:nvPr/>
        </p:nvSpPr>
        <p:spPr>
          <a:xfrm>
            <a:off x="7407528" y="1530948"/>
            <a:ext cx="1178659" cy="369332"/>
          </a:xfrm>
          <a:prstGeom prst="rect">
            <a:avLst/>
          </a:prstGeom>
          <a:noFill/>
        </p:spPr>
        <p:txBody>
          <a:bodyPr wrap="square" rtlCol="0">
            <a:spAutoFit/>
          </a:bodyPr>
          <a:lstStyle/>
          <a:p>
            <a:r>
              <a:rPr lang="en-US" dirty="0"/>
              <a:t>Case 4</a:t>
            </a:r>
            <a:endParaRPr lang="el-GR" dirty="0"/>
          </a:p>
        </p:txBody>
      </p:sp>
      <p:sp>
        <p:nvSpPr>
          <p:cNvPr id="13" name="TextBox 12">
            <a:extLst>
              <a:ext uri="{FF2B5EF4-FFF2-40B4-BE49-F238E27FC236}">
                <a16:creationId xmlns:a16="http://schemas.microsoft.com/office/drawing/2014/main" id="{2D014E9B-F4DB-806E-B032-047500B8215C}"/>
              </a:ext>
            </a:extLst>
          </p:cNvPr>
          <p:cNvSpPr txBox="1"/>
          <p:nvPr/>
        </p:nvSpPr>
        <p:spPr>
          <a:xfrm>
            <a:off x="6141128" y="1530948"/>
            <a:ext cx="1178659" cy="369332"/>
          </a:xfrm>
          <a:prstGeom prst="rect">
            <a:avLst/>
          </a:prstGeom>
          <a:noFill/>
        </p:spPr>
        <p:txBody>
          <a:bodyPr wrap="square" rtlCol="0">
            <a:spAutoFit/>
          </a:bodyPr>
          <a:lstStyle/>
          <a:p>
            <a:r>
              <a:rPr lang="en-US" dirty="0"/>
              <a:t>Case 3</a:t>
            </a:r>
            <a:endParaRPr lang="el-GR" dirty="0"/>
          </a:p>
        </p:txBody>
      </p:sp>
      <p:sp>
        <p:nvSpPr>
          <p:cNvPr id="14" name="Right Brace 13">
            <a:extLst>
              <a:ext uri="{FF2B5EF4-FFF2-40B4-BE49-F238E27FC236}">
                <a16:creationId xmlns:a16="http://schemas.microsoft.com/office/drawing/2014/main" id="{6EB4B802-5FB1-0AD0-0110-41F6AE3E94D1}"/>
              </a:ext>
            </a:extLst>
          </p:cNvPr>
          <p:cNvSpPr/>
          <p:nvPr/>
        </p:nvSpPr>
        <p:spPr>
          <a:xfrm rot="16200000">
            <a:off x="3269918" y="1835940"/>
            <a:ext cx="1137721" cy="1266399"/>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6" name="Right Brace 15">
            <a:extLst>
              <a:ext uri="{FF2B5EF4-FFF2-40B4-BE49-F238E27FC236}">
                <a16:creationId xmlns:a16="http://schemas.microsoft.com/office/drawing/2014/main" id="{CA4559C4-C125-C555-F9F9-AAC7BC818A5C}"/>
              </a:ext>
            </a:extLst>
          </p:cNvPr>
          <p:cNvSpPr/>
          <p:nvPr/>
        </p:nvSpPr>
        <p:spPr>
          <a:xfrm rot="16200000">
            <a:off x="4587172" y="1835939"/>
            <a:ext cx="1137721" cy="1266399"/>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7" name="Right Brace 16">
            <a:extLst>
              <a:ext uri="{FF2B5EF4-FFF2-40B4-BE49-F238E27FC236}">
                <a16:creationId xmlns:a16="http://schemas.microsoft.com/office/drawing/2014/main" id="{C77E8AF3-5C66-4E5E-0766-FBEF55AB78D3}"/>
              </a:ext>
            </a:extLst>
          </p:cNvPr>
          <p:cNvSpPr/>
          <p:nvPr/>
        </p:nvSpPr>
        <p:spPr>
          <a:xfrm rot="16200000">
            <a:off x="7407876" y="1835939"/>
            <a:ext cx="1137721" cy="1266399"/>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8" name="Right Brace 17">
            <a:extLst>
              <a:ext uri="{FF2B5EF4-FFF2-40B4-BE49-F238E27FC236}">
                <a16:creationId xmlns:a16="http://schemas.microsoft.com/office/drawing/2014/main" id="{0004E221-8BD7-51D0-36D8-DE85515E5ABF}"/>
              </a:ext>
            </a:extLst>
          </p:cNvPr>
          <p:cNvSpPr/>
          <p:nvPr/>
        </p:nvSpPr>
        <p:spPr>
          <a:xfrm rot="16200000">
            <a:off x="6033184" y="1727646"/>
            <a:ext cx="1137721" cy="1482985"/>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Tree>
    <p:extLst>
      <p:ext uri="{BB962C8B-B14F-4D97-AF65-F5344CB8AC3E}">
        <p14:creationId xmlns:p14="http://schemas.microsoft.com/office/powerpoint/2010/main" val="55625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84E9-9EEB-1584-87FD-4DAD9435E064}"/>
              </a:ext>
            </a:extLst>
          </p:cNvPr>
          <p:cNvSpPr>
            <a:spLocks noGrp="1"/>
          </p:cNvSpPr>
          <p:nvPr>
            <p:ph type="title"/>
          </p:nvPr>
        </p:nvSpPr>
        <p:spPr/>
        <p:txBody>
          <a:bodyPr/>
          <a:lstStyle/>
          <a:p>
            <a:r>
              <a:rPr lang="en-US" dirty="0"/>
              <a:t>Functional overview of GOST</a:t>
            </a:r>
            <a:endParaRPr lang="el-GR" dirty="0"/>
          </a:p>
        </p:txBody>
      </p:sp>
      <p:sp>
        <p:nvSpPr>
          <p:cNvPr id="3" name="Content Placeholder 2">
            <a:extLst>
              <a:ext uri="{FF2B5EF4-FFF2-40B4-BE49-F238E27FC236}">
                <a16:creationId xmlns:a16="http://schemas.microsoft.com/office/drawing/2014/main" id="{51BADBDB-75CE-2064-4F50-02397374B22E}"/>
              </a:ext>
            </a:extLst>
          </p:cNvPr>
          <p:cNvSpPr>
            <a:spLocks noGrp="1"/>
          </p:cNvSpPr>
          <p:nvPr>
            <p:ph sz="quarter" idx="1"/>
          </p:nvPr>
        </p:nvSpPr>
        <p:spPr>
          <a:xfrm>
            <a:off x="457200" y="1219200"/>
            <a:ext cx="6245441" cy="4937760"/>
          </a:xfrm>
        </p:spPr>
        <p:txBody>
          <a:bodyPr/>
          <a:lstStyle/>
          <a:p>
            <a:r>
              <a:rPr lang="en-US" sz="2400" dirty="0"/>
              <a:t>GOST is a symmetric block cipher</a:t>
            </a:r>
          </a:p>
          <a:p>
            <a:pPr lvl="1"/>
            <a:r>
              <a:rPr lang="en-US" sz="2000" dirty="0"/>
              <a:t>Meaning that it uses the same key for encryption and decryption</a:t>
            </a:r>
          </a:p>
          <a:p>
            <a:r>
              <a:rPr lang="en-US" sz="2400" dirty="0"/>
              <a:t>It uses 64-bit blocks of data and a key length of 256 bits</a:t>
            </a:r>
          </a:p>
          <a:p>
            <a:r>
              <a:rPr lang="en-US" sz="2400" dirty="0"/>
              <a:t>The encryption process requires 32 rounds</a:t>
            </a:r>
          </a:p>
          <a:p>
            <a:pPr lvl="1"/>
            <a:r>
              <a:rPr lang="en-US" sz="2000" dirty="0"/>
              <a:t>Using substitution and permutation operations to transform the data</a:t>
            </a:r>
          </a:p>
          <a:p>
            <a:r>
              <a:rPr lang="en-US" sz="2400" dirty="0"/>
              <a:t>The S-Boxes it uses take a 4-bit input and produce a 4-bit output</a:t>
            </a:r>
            <a:br>
              <a:rPr lang="en-US" dirty="0"/>
            </a:br>
            <a:endParaRPr lang="en-US" dirty="0"/>
          </a:p>
          <a:p>
            <a:endParaRPr lang="el-GR" dirty="0"/>
          </a:p>
        </p:txBody>
      </p:sp>
      <p:sp>
        <p:nvSpPr>
          <p:cNvPr id="4" name="Date Placeholder 3">
            <a:extLst>
              <a:ext uri="{FF2B5EF4-FFF2-40B4-BE49-F238E27FC236}">
                <a16:creationId xmlns:a16="http://schemas.microsoft.com/office/drawing/2014/main" id="{F0D64FED-1A90-4E8E-9224-27874F8C97DB}"/>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25B718CE-A714-6801-79B8-971E341FA033}"/>
              </a:ext>
            </a:extLst>
          </p:cNvPr>
          <p:cNvSpPr>
            <a:spLocks noGrp="1"/>
          </p:cNvSpPr>
          <p:nvPr>
            <p:ph type="sldNum" sz="quarter" idx="12"/>
          </p:nvPr>
        </p:nvSpPr>
        <p:spPr/>
        <p:txBody>
          <a:bodyPr/>
          <a:lstStyle/>
          <a:p>
            <a:fld id="{DB684F85-AF29-467A-A53F-1F30592555A7}" type="slidenum">
              <a:rPr lang="en-US" smtClean="0"/>
              <a:t>4</a:t>
            </a:fld>
            <a:endParaRPr lang="en-US" dirty="0"/>
          </a:p>
        </p:txBody>
      </p:sp>
      <p:sp>
        <p:nvSpPr>
          <p:cNvPr id="6" name="Footer Placeholder 5">
            <a:extLst>
              <a:ext uri="{FF2B5EF4-FFF2-40B4-BE49-F238E27FC236}">
                <a16:creationId xmlns:a16="http://schemas.microsoft.com/office/drawing/2014/main" id="{40B9B9F1-FA23-6C05-39BE-09F9AC36DF08}"/>
              </a:ext>
            </a:extLst>
          </p:cNvPr>
          <p:cNvSpPr>
            <a:spLocks noGrp="1"/>
          </p:cNvSpPr>
          <p:nvPr>
            <p:ph type="ftr" sz="quarter" idx="11"/>
          </p:nvPr>
        </p:nvSpPr>
        <p:spPr/>
        <p:txBody>
          <a:bodyPr/>
          <a:lstStyle/>
          <a:p>
            <a:r>
              <a:rPr lang="en-US" dirty="0"/>
              <a:t>GOST 28147-89</a:t>
            </a:r>
          </a:p>
        </p:txBody>
      </p:sp>
      <p:pic>
        <p:nvPicPr>
          <p:cNvPr id="1026" name="Picture 2">
            <a:extLst>
              <a:ext uri="{FF2B5EF4-FFF2-40B4-BE49-F238E27FC236}">
                <a16:creationId xmlns:a16="http://schemas.microsoft.com/office/drawing/2014/main" id="{102E9674-4EBF-1F64-7AAB-B49E71D05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641" y="1635442"/>
            <a:ext cx="228600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7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CFB &amp; MAC Testbenches</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The testbenches of CFB and MAC have similar structures</a:t>
            </a:r>
          </a:p>
          <a:p>
            <a:r>
              <a:rPr lang="en-US" sz="2400" dirty="0"/>
              <a:t>CFB checks 3 cases:</a:t>
            </a:r>
          </a:p>
          <a:p>
            <a:pPr lvl="1"/>
            <a:r>
              <a:rPr lang="en-US" sz="2000" dirty="0"/>
              <a:t>Normal usage</a:t>
            </a:r>
          </a:p>
          <a:p>
            <a:pPr lvl="1"/>
            <a:r>
              <a:rPr lang="en-US" sz="2000" dirty="0"/>
              <a:t>Usage after changing gamma</a:t>
            </a:r>
          </a:p>
          <a:p>
            <a:pPr lvl="1"/>
            <a:r>
              <a:rPr lang="en-US" sz="2000" dirty="0"/>
              <a:t>Usage after reset cancels out a previous process</a:t>
            </a:r>
          </a:p>
          <a:p>
            <a:r>
              <a:rPr lang="en-US" sz="2400" dirty="0"/>
              <a:t>MAC checks 3 cases:</a:t>
            </a:r>
          </a:p>
          <a:p>
            <a:pPr lvl="1"/>
            <a:r>
              <a:rPr lang="en-US" sz="2000" dirty="0"/>
              <a:t>Normal usage</a:t>
            </a:r>
          </a:p>
          <a:p>
            <a:pPr lvl="1"/>
            <a:r>
              <a:rPr lang="en-US" sz="2000" dirty="0"/>
              <a:t>Usage after reset</a:t>
            </a:r>
          </a:p>
          <a:p>
            <a:pPr lvl="1"/>
            <a:r>
              <a:rPr lang="en-US" sz="2000" dirty="0"/>
              <a:t>Usage after reset cancels out a previous process</a:t>
            </a:r>
            <a:endParaRPr lang="el-GR" sz="20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40</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spTree>
    <p:extLst>
      <p:ext uri="{BB962C8B-B14F-4D97-AF65-F5344CB8AC3E}">
        <p14:creationId xmlns:p14="http://schemas.microsoft.com/office/powerpoint/2010/main" val="168226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AE7325-E1DE-7223-6DF2-E67662E26CD1}"/>
              </a:ext>
            </a:extLst>
          </p:cNvPr>
          <p:cNvPicPr>
            <a:picLocks noChangeAspect="1"/>
          </p:cNvPicPr>
          <p:nvPr/>
        </p:nvPicPr>
        <p:blipFill>
          <a:blip r:embed="rId2"/>
          <a:stretch>
            <a:fillRect/>
          </a:stretch>
        </p:blipFill>
        <p:spPr>
          <a:xfrm>
            <a:off x="351408" y="1989712"/>
            <a:ext cx="8441184" cy="3660578"/>
          </a:xfrm>
          <a:prstGeom prst="rect">
            <a:avLst/>
          </a:prstGeom>
        </p:spPr>
      </p:pic>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CFB - Waveforms</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41</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sp>
        <p:nvSpPr>
          <p:cNvPr id="9" name="TextBox 8">
            <a:extLst>
              <a:ext uri="{FF2B5EF4-FFF2-40B4-BE49-F238E27FC236}">
                <a16:creationId xmlns:a16="http://schemas.microsoft.com/office/drawing/2014/main" id="{818A9E68-8363-677C-689E-14A941E78DC0}"/>
              </a:ext>
            </a:extLst>
          </p:cNvPr>
          <p:cNvSpPr txBox="1"/>
          <p:nvPr/>
        </p:nvSpPr>
        <p:spPr>
          <a:xfrm>
            <a:off x="4031682" y="1530948"/>
            <a:ext cx="1178659" cy="369332"/>
          </a:xfrm>
          <a:prstGeom prst="rect">
            <a:avLst/>
          </a:prstGeom>
          <a:noFill/>
        </p:spPr>
        <p:txBody>
          <a:bodyPr wrap="square" rtlCol="0">
            <a:spAutoFit/>
          </a:bodyPr>
          <a:lstStyle/>
          <a:p>
            <a:r>
              <a:rPr lang="en-US" dirty="0"/>
              <a:t>Case 1</a:t>
            </a:r>
            <a:endParaRPr lang="el-GR" dirty="0"/>
          </a:p>
        </p:txBody>
      </p:sp>
      <p:sp>
        <p:nvSpPr>
          <p:cNvPr id="11" name="TextBox 10">
            <a:extLst>
              <a:ext uri="{FF2B5EF4-FFF2-40B4-BE49-F238E27FC236}">
                <a16:creationId xmlns:a16="http://schemas.microsoft.com/office/drawing/2014/main" id="{52DE3B0E-CA11-E2D5-20DC-D0EE521ACDE8}"/>
              </a:ext>
            </a:extLst>
          </p:cNvPr>
          <p:cNvSpPr txBox="1"/>
          <p:nvPr/>
        </p:nvSpPr>
        <p:spPr>
          <a:xfrm>
            <a:off x="7407528" y="1530948"/>
            <a:ext cx="1178659" cy="369332"/>
          </a:xfrm>
          <a:prstGeom prst="rect">
            <a:avLst/>
          </a:prstGeom>
          <a:noFill/>
        </p:spPr>
        <p:txBody>
          <a:bodyPr wrap="square" rtlCol="0">
            <a:spAutoFit/>
          </a:bodyPr>
          <a:lstStyle/>
          <a:p>
            <a:r>
              <a:rPr lang="en-US" dirty="0"/>
              <a:t>Case 3</a:t>
            </a:r>
            <a:endParaRPr lang="el-GR" dirty="0"/>
          </a:p>
        </p:txBody>
      </p:sp>
      <p:sp>
        <p:nvSpPr>
          <p:cNvPr id="13" name="TextBox 12">
            <a:extLst>
              <a:ext uri="{FF2B5EF4-FFF2-40B4-BE49-F238E27FC236}">
                <a16:creationId xmlns:a16="http://schemas.microsoft.com/office/drawing/2014/main" id="{2D014E9B-F4DB-806E-B032-047500B8215C}"/>
              </a:ext>
            </a:extLst>
          </p:cNvPr>
          <p:cNvSpPr txBox="1"/>
          <p:nvPr/>
        </p:nvSpPr>
        <p:spPr>
          <a:xfrm>
            <a:off x="5995978" y="1530948"/>
            <a:ext cx="1178659" cy="369332"/>
          </a:xfrm>
          <a:prstGeom prst="rect">
            <a:avLst/>
          </a:prstGeom>
          <a:noFill/>
        </p:spPr>
        <p:txBody>
          <a:bodyPr wrap="square" rtlCol="0">
            <a:spAutoFit/>
          </a:bodyPr>
          <a:lstStyle/>
          <a:p>
            <a:r>
              <a:rPr lang="en-US" dirty="0"/>
              <a:t>Case 2</a:t>
            </a:r>
            <a:endParaRPr lang="el-GR" dirty="0"/>
          </a:p>
        </p:txBody>
      </p:sp>
      <p:sp>
        <p:nvSpPr>
          <p:cNvPr id="14" name="Right Brace 13">
            <a:extLst>
              <a:ext uri="{FF2B5EF4-FFF2-40B4-BE49-F238E27FC236}">
                <a16:creationId xmlns:a16="http://schemas.microsoft.com/office/drawing/2014/main" id="{6EB4B802-5FB1-0AD0-0110-41F6AE3E94D1}"/>
              </a:ext>
            </a:extLst>
          </p:cNvPr>
          <p:cNvSpPr/>
          <p:nvPr/>
        </p:nvSpPr>
        <p:spPr>
          <a:xfrm rot="16200000">
            <a:off x="3888100" y="1217757"/>
            <a:ext cx="1137721" cy="2502763"/>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7" name="Right Brace 16">
            <a:extLst>
              <a:ext uri="{FF2B5EF4-FFF2-40B4-BE49-F238E27FC236}">
                <a16:creationId xmlns:a16="http://schemas.microsoft.com/office/drawing/2014/main" id="{C77E8AF3-5C66-4E5E-0766-FBEF55AB78D3}"/>
              </a:ext>
            </a:extLst>
          </p:cNvPr>
          <p:cNvSpPr/>
          <p:nvPr/>
        </p:nvSpPr>
        <p:spPr>
          <a:xfrm rot="16200000">
            <a:off x="7296054" y="1724116"/>
            <a:ext cx="1137721" cy="1490044"/>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8" name="Right Brace 17">
            <a:extLst>
              <a:ext uri="{FF2B5EF4-FFF2-40B4-BE49-F238E27FC236}">
                <a16:creationId xmlns:a16="http://schemas.microsoft.com/office/drawing/2014/main" id="{0004E221-8BD7-51D0-36D8-DE85515E5ABF}"/>
              </a:ext>
            </a:extLst>
          </p:cNvPr>
          <p:cNvSpPr/>
          <p:nvPr/>
        </p:nvSpPr>
        <p:spPr>
          <a:xfrm rot="16200000">
            <a:off x="5877252" y="1795359"/>
            <a:ext cx="1137721" cy="1347558"/>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Tree>
    <p:extLst>
      <p:ext uri="{BB962C8B-B14F-4D97-AF65-F5344CB8AC3E}">
        <p14:creationId xmlns:p14="http://schemas.microsoft.com/office/powerpoint/2010/main" val="4245094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AB6FF-3B5A-D3AA-9900-CF5104BB9900}"/>
              </a:ext>
            </a:extLst>
          </p:cNvPr>
          <p:cNvPicPr>
            <a:picLocks noChangeAspect="1"/>
          </p:cNvPicPr>
          <p:nvPr/>
        </p:nvPicPr>
        <p:blipFill>
          <a:blip r:embed="rId2"/>
          <a:stretch>
            <a:fillRect/>
          </a:stretch>
        </p:blipFill>
        <p:spPr>
          <a:xfrm>
            <a:off x="115409" y="2577485"/>
            <a:ext cx="8780016" cy="1900828"/>
          </a:xfrm>
          <a:prstGeom prst="rect">
            <a:avLst/>
          </a:prstGeom>
        </p:spPr>
      </p:pic>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MAC - Waveforms</a:t>
            </a:r>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42</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sp>
        <p:nvSpPr>
          <p:cNvPr id="9" name="TextBox 8">
            <a:extLst>
              <a:ext uri="{FF2B5EF4-FFF2-40B4-BE49-F238E27FC236}">
                <a16:creationId xmlns:a16="http://schemas.microsoft.com/office/drawing/2014/main" id="{818A9E68-8363-677C-689E-14A941E78DC0}"/>
              </a:ext>
            </a:extLst>
          </p:cNvPr>
          <p:cNvSpPr txBox="1"/>
          <p:nvPr/>
        </p:nvSpPr>
        <p:spPr>
          <a:xfrm>
            <a:off x="3554210" y="1530948"/>
            <a:ext cx="1178659" cy="369332"/>
          </a:xfrm>
          <a:prstGeom prst="rect">
            <a:avLst/>
          </a:prstGeom>
          <a:noFill/>
        </p:spPr>
        <p:txBody>
          <a:bodyPr wrap="square" rtlCol="0">
            <a:spAutoFit/>
          </a:bodyPr>
          <a:lstStyle/>
          <a:p>
            <a:r>
              <a:rPr lang="en-US" dirty="0"/>
              <a:t>Case 1</a:t>
            </a:r>
            <a:endParaRPr lang="el-GR" dirty="0"/>
          </a:p>
        </p:txBody>
      </p:sp>
      <p:sp>
        <p:nvSpPr>
          <p:cNvPr id="11" name="TextBox 10">
            <a:extLst>
              <a:ext uri="{FF2B5EF4-FFF2-40B4-BE49-F238E27FC236}">
                <a16:creationId xmlns:a16="http://schemas.microsoft.com/office/drawing/2014/main" id="{52DE3B0E-CA11-E2D5-20DC-D0EE521ACDE8}"/>
              </a:ext>
            </a:extLst>
          </p:cNvPr>
          <p:cNvSpPr txBox="1"/>
          <p:nvPr/>
        </p:nvSpPr>
        <p:spPr>
          <a:xfrm>
            <a:off x="7407528" y="1530948"/>
            <a:ext cx="1178659" cy="369332"/>
          </a:xfrm>
          <a:prstGeom prst="rect">
            <a:avLst/>
          </a:prstGeom>
          <a:noFill/>
        </p:spPr>
        <p:txBody>
          <a:bodyPr wrap="square" rtlCol="0">
            <a:spAutoFit/>
          </a:bodyPr>
          <a:lstStyle/>
          <a:p>
            <a:r>
              <a:rPr lang="en-US" dirty="0"/>
              <a:t>Case 3</a:t>
            </a:r>
            <a:endParaRPr lang="el-GR" dirty="0"/>
          </a:p>
        </p:txBody>
      </p:sp>
      <p:sp>
        <p:nvSpPr>
          <p:cNvPr id="13" name="TextBox 12">
            <a:extLst>
              <a:ext uri="{FF2B5EF4-FFF2-40B4-BE49-F238E27FC236}">
                <a16:creationId xmlns:a16="http://schemas.microsoft.com/office/drawing/2014/main" id="{2D014E9B-F4DB-806E-B032-047500B8215C}"/>
              </a:ext>
            </a:extLst>
          </p:cNvPr>
          <p:cNvSpPr txBox="1"/>
          <p:nvPr/>
        </p:nvSpPr>
        <p:spPr>
          <a:xfrm>
            <a:off x="5480869" y="1530948"/>
            <a:ext cx="1178659" cy="369332"/>
          </a:xfrm>
          <a:prstGeom prst="rect">
            <a:avLst/>
          </a:prstGeom>
          <a:noFill/>
        </p:spPr>
        <p:txBody>
          <a:bodyPr wrap="square" rtlCol="0">
            <a:spAutoFit/>
          </a:bodyPr>
          <a:lstStyle/>
          <a:p>
            <a:r>
              <a:rPr lang="en-US" dirty="0"/>
              <a:t>Case 2</a:t>
            </a:r>
            <a:endParaRPr lang="el-GR" dirty="0"/>
          </a:p>
        </p:txBody>
      </p:sp>
      <p:sp>
        <p:nvSpPr>
          <p:cNvPr id="14" name="Right Brace 13">
            <a:extLst>
              <a:ext uri="{FF2B5EF4-FFF2-40B4-BE49-F238E27FC236}">
                <a16:creationId xmlns:a16="http://schemas.microsoft.com/office/drawing/2014/main" id="{6EB4B802-5FB1-0AD0-0110-41F6AE3E94D1}"/>
              </a:ext>
            </a:extLst>
          </p:cNvPr>
          <p:cNvSpPr/>
          <p:nvPr/>
        </p:nvSpPr>
        <p:spPr>
          <a:xfrm rot="16200000">
            <a:off x="3331275" y="1557576"/>
            <a:ext cx="1137721" cy="1823123"/>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7" name="Right Brace 16">
            <a:extLst>
              <a:ext uri="{FF2B5EF4-FFF2-40B4-BE49-F238E27FC236}">
                <a16:creationId xmlns:a16="http://schemas.microsoft.com/office/drawing/2014/main" id="{C77E8AF3-5C66-4E5E-0766-FBEF55AB78D3}"/>
              </a:ext>
            </a:extLst>
          </p:cNvPr>
          <p:cNvSpPr/>
          <p:nvPr/>
        </p:nvSpPr>
        <p:spPr>
          <a:xfrm rot="16200000">
            <a:off x="7207279" y="1635341"/>
            <a:ext cx="1137721" cy="1667594"/>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8" name="Right Brace 17">
            <a:extLst>
              <a:ext uri="{FF2B5EF4-FFF2-40B4-BE49-F238E27FC236}">
                <a16:creationId xmlns:a16="http://schemas.microsoft.com/office/drawing/2014/main" id="{0004E221-8BD7-51D0-36D8-DE85515E5ABF}"/>
              </a:ext>
            </a:extLst>
          </p:cNvPr>
          <p:cNvSpPr/>
          <p:nvPr/>
        </p:nvSpPr>
        <p:spPr>
          <a:xfrm rot="16200000">
            <a:off x="5356987" y="1452644"/>
            <a:ext cx="1137721" cy="2032987"/>
          </a:xfrm>
          <a:prstGeom prst="rightBrace">
            <a:avLst>
              <a:gd name="adj1" fmla="val 26162"/>
              <a:gd name="adj2" fmla="val 4700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Tree>
    <p:extLst>
      <p:ext uri="{BB962C8B-B14F-4D97-AF65-F5344CB8AC3E}">
        <p14:creationId xmlns:p14="http://schemas.microsoft.com/office/powerpoint/2010/main" val="85371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000" dirty="0"/>
              <a:t>We can add some example </a:t>
            </a:r>
            <a:r>
              <a:rPr lang="en-US" sz="2000" b="1" dirty="0"/>
              <a:t>System Verilog Assertions</a:t>
            </a:r>
            <a:r>
              <a:rPr lang="en-US" sz="2000" dirty="0"/>
              <a:t> to help us verify the circuits</a:t>
            </a:r>
          </a:p>
          <a:p>
            <a:pPr lvl="1"/>
            <a:r>
              <a:rPr lang="en-US" sz="2000" dirty="0"/>
              <a:t>Will add only in ECB, but similar assertions can be applied to the other modules</a:t>
            </a:r>
          </a:p>
          <a:p>
            <a:pPr lvl="1"/>
            <a:r>
              <a:rPr lang="en-US" sz="2000" dirty="0"/>
              <a:t>SVA is supported by the newest version of </a:t>
            </a:r>
            <a:r>
              <a:rPr lang="en-US" sz="2000" dirty="0" err="1"/>
              <a:t>Vivado</a:t>
            </a:r>
            <a:r>
              <a:rPr lang="en-US" sz="2000" dirty="0"/>
              <a:t>, so the simulation will still be performed in </a:t>
            </a:r>
            <a:r>
              <a:rPr lang="en-US" sz="2000" dirty="0" err="1"/>
              <a:t>Vivado</a:t>
            </a:r>
            <a:endParaRPr lang="en-US" sz="2000" dirty="0"/>
          </a:p>
          <a:p>
            <a:r>
              <a:rPr lang="en-US" sz="2000" dirty="0"/>
              <a:t>In the ECB testbench, we insert this simple assertion that checks if the encryption/decryption outputs are identical between the specialized encryption/decryption module and the module that can operate on both</a:t>
            </a:r>
          </a:p>
          <a:p>
            <a:r>
              <a:rPr lang="en-US" sz="2000" dirty="0"/>
              <a:t>If these values are different, an error is printed</a:t>
            </a:r>
            <a:endParaRPr lang="el-GR" sz="20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43</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DEE1FF17-18D5-A36E-C923-623512B92D21}"/>
              </a:ext>
            </a:extLst>
          </p:cNvPr>
          <p:cNvPicPr>
            <a:picLocks noChangeAspect="1"/>
          </p:cNvPicPr>
          <p:nvPr/>
        </p:nvPicPr>
        <p:blipFill>
          <a:blip r:embed="rId2"/>
          <a:stretch>
            <a:fillRect/>
          </a:stretch>
        </p:blipFill>
        <p:spPr>
          <a:xfrm>
            <a:off x="581487" y="4753201"/>
            <a:ext cx="7981025" cy="1002303"/>
          </a:xfrm>
          <a:prstGeom prst="rect">
            <a:avLst/>
          </a:prstGeom>
        </p:spPr>
      </p:pic>
    </p:spTree>
    <p:extLst>
      <p:ext uri="{BB962C8B-B14F-4D97-AF65-F5344CB8AC3E}">
        <p14:creationId xmlns:p14="http://schemas.microsoft.com/office/powerpoint/2010/main" val="2357179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This assertion is not 100% correct, because it does not take the x values into consideration</a:t>
            </a:r>
          </a:p>
          <a:p>
            <a:r>
              <a:rPr lang="en-US" sz="2400" dirty="0"/>
              <a:t>Therefore it prints errors for each check up to the 67ns mark</a:t>
            </a:r>
          </a:p>
          <a:p>
            <a:pPr lvl="1"/>
            <a:r>
              <a:rPr lang="en-US" sz="2100" dirty="0"/>
              <a:t>It does not print errors after 67ns</a:t>
            </a:r>
            <a:endParaRPr lang="el-GR" sz="21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44</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72938889-FD06-3BD2-4900-FF793161D655}"/>
              </a:ext>
            </a:extLst>
          </p:cNvPr>
          <p:cNvPicPr>
            <a:picLocks noChangeAspect="1"/>
          </p:cNvPicPr>
          <p:nvPr/>
        </p:nvPicPr>
        <p:blipFill>
          <a:blip r:embed="rId2"/>
          <a:stretch>
            <a:fillRect/>
          </a:stretch>
        </p:blipFill>
        <p:spPr>
          <a:xfrm>
            <a:off x="466166" y="2886996"/>
            <a:ext cx="7190912" cy="755369"/>
          </a:xfrm>
          <a:prstGeom prst="rect">
            <a:avLst/>
          </a:prstGeom>
        </p:spPr>
      </p:pic>
      <p:pic>
        <p:nvPicPr>
          <p:cNvPr id="10" name="Picture 9">
            <a:extLst>
              <a:ext uri="{FF2B5EF4-FFF2-40B4-BE49-F238E27FC236}">
                <a16:creationId xmlns:a16="http://schemas.microsoft.com/office/drawing/2014/main" id="{F556A698-4301-A75C-5023-3994F052C817}"/>
              </a:ext>
            </a:extLst>
          </p:cNvPr>
          <p:cNvPicPr>
            <a:picLocks noChangeAspect="1"/>
          </p:cNvPicPr>
          <p:nvPr/>
        </p:nvPicPr>
        <p:blipFill>
          <a:blip r:embed="rId3"/>
          <a:stretch>
            <a:fillRect/>
          </a:stretch>
        </p:blipFill>
        <p:spPr>
          <a:xfrm>
            <a:off x="466166" y="3841755"/>
            <a:ext cx="7079942" cy="403595"/>
          </a:xfrm>
          <a:prstGeom prst="rect">
            <a:avLst/>
          </a:prstGeom>
        </p:spPr>
      </p:pic>
      <p:pic>
        <p:nvPicPr>
          <p:cNvPr id="12" name="Picture 11">
            <a:extLst>
              <a:ext uri="{FF2B5EF4-FFF2-40B4-BE49-F238E27FC236}">
                <a16:creationId xmlns:a16="http://schemas.microsoft.com/office/drawing/2014/main" id="{439F2B2A-981C-AB59-94FD-8AC7437F88C8}"/>
              </a:ext>
            </a:extLst>
          </p:cNvPr>
          <p:cNvPicPr>
            <a:picLocks noChangeAspect="1"/>
          </p:cNvPicPr>
          <p:nvPr/>
        </p:nvPicPr>
        <p:blipFill>
          <a:blip r:embed="rId4"/>
          <a:stretch>
            <a:fillRect/>
          </a:stretch>
        </p:blipFill>
        <p:spPr>
          <a:xfrm>
            <a:off x="466166" y="4597150"/>
            <a:ext cx="7739767" cy="966193"/>
          </a:xfrm>
          <a:prstGeom prst="rect">
            <a:avLst/>
          </a:prstGeom>
        </p:spPr>
      </p:pic>
    </p:spTree>
    <p:extLst>
      <p:ext uri="{BB962C8B-B14F-4D97-AF65-F5344CB8AC3E}">
        <p14:creationId xmlns:p14="http://schemas.microsoft.com/office/powerpoint/2010/main" val="1196732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This issue can be solved in multiple ways</a:t>
            </a:r>
          </a:p>
          <a:p>
            <a:r>
              <a:rPr lang="en-US" sz="2400" dirty="0"/>
              <a:t>One simple way is to replace the == equalities with </a:t>
            </a:r>
            <a:br>
              <a:rPr lang="en-US" sz="2400" dirty="0"/>
            </a:br>
            <a:r>
              <a:rPr lang="en-US" sz="2400" b="1" dirty="0">
                <a:solidFill>
                  <a:srgbClr val="FF0000"/>
                </a:solidFill>
              </a:rPr>
              <a:t>=== equalities </a:t>
            </a:r>
          </a:p>
          <a:p>
            <a:pPr lvl="1"/>
            <a:r>
              <a:rPr lang="en-US" sz="2100" dirty="0"/>
              <a:t>The === equality symbol tests 4-state logical equality, so if the two logic units are X, the equality will be true</a:t>
            </a:r>
            <a:endParaRPr lang="en-US" sz="2400" dirty="0"/>
          </a:p>
          <a:p>
            <a:endParaRPr lang="en-US" sz="2400" dirty="0"/>
          </a:p>
          <a:p>
            <a:endParaRPr lang="en-US" sz="2400" dirty="0"/>
          </a:p>
          <a:p>
            <a:endParaRPr lang="en-US" sz="2400" dirty="0"/>
          </a:p>
          <a:p>
            <a:r>
              <a:rPr lang="en-US" sz="2400" dirty="0"/>
              <a:t>Also, using the assert property syntax:</a:t>
            </a:r>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45</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40C7F418-41FC-4476-D526-CA29805FEA20}"/>
              </a:ext>
            </a:extLst>
          </p:cNvPr>
          <p:cNvPicPr>
            <a:picLocks noChangeAspect="1"/>
          </p:cNvPicPr>
          <p:nvPr/>
        </p:nvPicPr>
        <p:blipFill>
          <a:blip r:embed="rId2"/>
          <a:stretch>
            <a:fillRect/>
          </a:stretch>
        </p:blipFill>
        <p:spPr>
          <a:xfrm>
            <a:off x="368423" y="3319415"/>
            <a:ext cx="8407153" cy="737329"/>
          </a:xfrm>
          <a:prstGeom prst="rect">
            <a:avLst/>
          </a:prstGeom>
        </p:spPr>
      </p:pic>
      <p:pic>
        <p:nvPicPr>
          <p:cNvPr id="10" name="Picture 9">
            <a:extLst>
              <a:ext uri="{FF2B5EF4-FFF2-40B4-BE49-F238E27FC236}">
                <a16:creationId xmlns:a16="http://schemas.microsoft.com/office/drawing/2014/main" id="{9930FDD3-E91B-0AEF-BB05-737250C15763}"/>
              </a:ext>
            </a:extLst>
          </p:cNvPr>
          <p:cNvPicPr>
            <a:picLocks noChangeAspect="1"/>
          </p:cNvPicPr>
          <p:nvPr/>
        </p:nvPicPr>
        <p:blipFill>
          <a:blip r:embed="rId3"/>
          <a:stretch>
            <a:fillRect/>
          </a:stretch>
        </p:blipFill>
        <p:spPr>
          <a:xfrm>
            <a:off x="457200" y="5157806"/>
            <a:ext cx="5657850" cy="295275"/>
          </a:xfrm>
          <a:prstGeom prst="rect">
            <a:avLst/>
          </a:prstGeom>
        </p:spPr>
      </p:pic>
    </p:spTree>
    <p:extLst>
      <p:ext uri="{BB962C8B-B14F-4D97-AF65-F5344CB8AC3E}">
        <p14:creationId xmlns:p14="http://schemas.microsoft.com/office/powerpoint/2010/main" val="768631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Another way to ignore the x values is to hardcode the time at which we start checking for the equalities</a:t>
            </a:r>
          </a:p>
          <a:p>
            <a:pPr lvl="1"/>
            <a:r>
              <a:rPr lang="en-US" sz="2100" dirty="0"/>
              <a:t>Represented </a:t>
            </a:r>
            <a:r>
              <a:rPr lang="en-US" sz="2100" dirty="0" err="1"/>
              <a:t>usingng</a:t>
            </a:r>
            <a:r>
              <a:rPr lang="en-US" sz="2100" dirty="0"/>
              <a:t> clock cycles</a:t>
            </a:r>
          </a:p>
          <a:p>
            <a:r>
              <a:rPr lang="en-US" sz="2400" dirty="0"/>
              <a:t>This is completed with </a:t>
            </a:r>
            <a:r>
              <a:rPr lang="en-US" sz="2400" b="1" dirty="0"/>
              <a:t>##34</a:t>
            </a:r>
            <a:r>
              <a:rPr lang="en-US" sz="2400" dirty="0"/>
              <a:t>, meaning that the equalities will be checked only after 34 clock cycles have been completed, which translates to 68 time units </a:t>
            </a:r>
            <a:endParaRPr lang="el-GR" sz="2400" b="1"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46</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21FB4B48-8053-129B-E6CC-6929EB6AAFBB}"/>
              </a:ext>
            </a:extLst>
          </p:cNvPr>
          <p:cNvPicPr>
            <a:picLocks noChangeAspect="1"/>
          </p:cNvPicPr>
          <p:nvPr/>
        </p:nvPicPr>
        <p:blipFill>
          <a:blip r:embed="rId2"/>
          <a:stretch>
            <a:fillRect/>
          </a:stretch>
        </p:blipFill>
        <p:spPr>
          <a:xfrm>
            <a:off x="0" y="3830123"/>
            <a:ext cx="9144000" cy="606035"/>
          </a:xfrm>
          <a:prstGeom prst="rect">
            <a:avLst/>
          </a:prstGeom>
        </p:spPr>
      </p:pic>
    </p:spTree>
    <p:extLst>
      <p:ext uri="{BB962C8B-B14F-4D97-AF65-F5344CB8AC3E}">
        <p14:creationId xmlns:p14="http://schemas.microsoft.com/office/powerpoint/2010/main" val="2574857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However, it is not a good practice to use hardcoded clock cycles, but rather to know on which logic unit the status of the variables depends</a:t>
            </a:r>
            <a:endParaRPr lang="el-GR" sz="24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47</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7949357C-744B-369A-F9D2-ED344EF277D8}"/>
              </a:ext>
            </a:extLst>
          </p:cNvPr>
          <p:cNvPicPr>
            <a:picLocks noChangeAspect="1"/>
          </p:cNvPicPr>
          <p:nvPr/>
        </p:nvPicPr>
        <p:blipFill>
          <a:blip r:embed="rId2"/>
          <a:stretch>
            <a:fillRect/>
          </a:stretch>
        </p:blipFill>
        <p:spPr>
          <a:xfrm>
            <a:off x="1493520" y="2693124"/>
            <a:ext cx="4905375" cy="2714625"/>
          </a:xfrm>
          <a:prstGeom prst="rect">
            <a:avLst/>
          </a:prstGeom>
        </p:spPr>
      </p:pic>
      <p:grpSp>
        <p:nvGrpSpPr>
          <p:cNvPr id="31" name="Group 30">
            <a:extLst>
              <a:ext uri="{FF2B5EF4-FFF2-40B4-BE49-F238E27FC236}">
                <a16:creationId xmlns:a16="http://schemas.microsoft.com/office/drawing/2014/main" id="{F8B052E3-5B5C-5068-03B1-CBC5787C3E6A}"/>
              </a:ext>
            </a:extLst>
          </p:cNvPr>
          <p:cNvGrpSpPr/>
          <p:nvPr/>
        </p:nvGrpSpPr>
        <p:grpSpPr>
          <a:xfrm>
            <a:off x="1775104" y="2806948"/>
            <a:ext cx="2345400" cy="2493720"/>
            <a:chOff x="1775104" y="2806948"/>
            <a:chExt cx="2345400" cy="2493720"/>
          </a:xfrm>
        </p:grpSpPr>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E72D9DBC-E525-69C6-DC72-0E5B9D141166}"/>
                    </a:ext>
                  </a:extLst>
                </p14:cNvPr>
                <p14:cNvContentPartPr/>
                <p14:nvPr/>
              </p14:nvContentPartPr>
              <p14:xfrm>
                <a:off x="3469984" y="4100788"/>
                <a:ext cx="650520" cy="1199880"/>
              </p14:xfrm>
            </p:contentPart>
          </mc:Choice>
          <mc:Fallback xmlns="">
            <p:pic>
              <p:nvPicPr>
                <p:cNvPr id="27" name="Ink 26">
                  <a:extLst>
                    <a:ext uri="{FF2B5EF4-FFF2-40B4-BE49-F238E27FC236}">
                      <a16:creationId xmlns:a16="http://schemas.microsoft.com/office/drawing/2014/main" id="{E72D9DBC-E525-69C6-DC72-0E5B9D141166}"/>
                    </a:ext>
                  </a:extLst>
                </p:cNvPr>
                <p:cNvPicPr/>
                <p:nvPr/>
              </p:nvPicPr>
              <p:blipFill>
                <a:blip r:embed="rId4"/>
                <a:stretch>
                  <a:fillRect/>
                </a:stretch>
              </p:blipFill>
              <p:spPr>
                <a:xfrm>
                  <a:off x="3461344" y="4091788"/>
                  <a:ext cx="668160" cy="1217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D5231021-77CF-BC1F-E801-179B4D77ABB1}"/>
                    </a:ext>
                  </a:extLst>
                </p14:cNvPr>
                <p14:cNvContentPartPr/>
                <p14:nvPr/>
              </p14:nvContentPartPr>
              <p14:xfrm>
                <a:off x="1775104" y="2902708"/>
                <a:ext cx="119160" cy="139320"/>
              </p14:xfrm>
            </p:contentPart>
          </mc:Choice>
          <mc:Fallback xmlns="">
            <p:pic>
              <p:nvPicPr>
                <p:cNvPr id="28" name="Ink 27">
                  <a:extLst>
                    <a:ext uri="{FF2B5EF4-FFF2-40B4-BE49-F238E27FC236}">
                      <a16:creationId xmlns:a16="http://schemas.microsoft.com/office/drawing/2014/main" id="{D5231021-77CF-BC1F-E801-179B4D77ABB1}"/>
                    </a:ext>
                  </a:extLst>
                </p:cNvPr>
                <p:cNvPicPr/>
                <p:nvPr/>
              </p:nvPicPr>
              <p:blipFill>
                <a:blip r:embed="rId6"/>
                <a:stretch>
                  <a:fillRect/>
                </a:stretch>
              </p:blipFill>
              <p:spPr>
                <a:xfrm>
                  <a:off x="1766464" y="2894068"/>
                  <a:ext cx="1368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Ink 28">
                  <a:extLst>
                    <a:ext uri="{FF2B5EF4-FFF2-40B4-BE49-F238E27FC236}">
                      <a16:creationId xmlns:a16="http://schemas.microsoft.com/office/drawing/2014/main" id="{A2AC8023-49B8-FF94-8C58-F4818900B0A1}"/>
                    </a:ext>
                  </a:extLst>
                </p14:cNvPr>
                <p14:cNvContentPartPr/>
                <p14:nvPr/>
              </p14:nvContentPartPr>
              <p14:xfrm>
                <a:off x="1793104" y="2806948"/>
                <a:ext cx="203760" cy="87120"/>
              </p14:xfrm>
            </p:contentPart>
          </mc:Choice>
          <mc:Fallback xmlns="">
            <p:pic>
              <p:nvPicPr>
                <p:cNvPr id="29" name="Ink 28">
                  <a:extLst>
                    <a:ext uri="{FF2B5EF4-FFF2-40B4-BE49-F238E27FC236}">
                      <a16:creationId xmlns:a16="http://schemas.microsoft.com/office/drawing/2014/main" id="{A2AC8023-49B8-FF94-8C58-F4818900B0A1}"/>
                    </a:ext>
                  </a:extLst>
                </p:cNvPr>
                <p:cNvPicPr/>
                <p:nvPr/>
              </p:nvPicPr>
              <p:blipFill>
                <a:blip r:embed="rId8"/>
                <a:stretch>
                  <a:fillRect/>
                </a:stretch>
              </p:blipFill>
              <p:spPr>
                <a:xfrm>
                  <a:off x="1784464" y="2798308"/>
                  <a:ext cx="221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C02659A6-FBEE-EFEF-E94B-447297F32684}"/>
                    </a:ext>
                  </a:extLst>
                </p14:cNvPr>
                <p14:cNvContentPartPr/>
                <p14:nvPr/>
              </p14:nvContentPartPr>
              <p14:xfrm>
                <a:off x="1819744" y="2901988"/>
                <a:ext cx="2024640" cy="1161720"/>
              </p14:xfrm>
            </p:contentPart>
          </mc:Choice>
          <mc:Fallback xmlns="">
            <p:pic>
              <p:nvPicPr>
                <p:cNvPr id="30" name="Ink 29">
                  <a:extLst>
                    <a:ext uri="{FF2B5EF4-FFF2-40B4-BE49-F238E27FC236}">
                      <a16:creationId xmlns:a16="http://schemas.microsoft.com/office/drawing/2014/main" id="{C02659A6-FBEE-EFEF-E94B-447297F32684}"/>
                    </a:ext>
                  </a:extLst>
                </p:cNvPr>
                <p:cNvPicPr/>
                <p:nvPr/>
              </p:nvPicPr>
              <p:blipFill>
                <a:blip r:embed="rId10"/>
                <a:stretch>
                  <a:fillRect/>
                </a:stretch>
              </p:blipFill>
              <p:spPr>
                <a:xfrm>
                  <a:off x="1810744" y="2893348"/>
                  <a:ext cx="2042280" cy="1179360"/>
                </a:xfrm>
                <a:prstGeom prst="rect">
                  <a:avLst/>
                </a:prstGeom>
              </p:spPr>
            </p:pic>
          </mc:Fallback>
        </mc:AlternateContent>
      </p:grpSp>
      <p:grpSp>
        <p:nvGrpSpPr>
          <p:cNvPr id="37" name="Group 36">
            <a:extLst>
              <a:ext uri="{FF2B5EF4-FFF2-40B4-BE49-F238E27FC236}">
                <a16:creationId xmlns:a16="http://schemas.microsoft.com/office/drawing/2014/main" id="{923DAC46-D3BA-4280-3B91-4F0AB3B8EBA2}"/>
              </a:ext>
            </a:extLst>
          </p:cNvPr>
          <p:cNvGrpSpPr/>
          <p:nvPr/>
        </p:nvGrpSpPr>
        <p:grpSpPr>
          <a:xfrm>
            <a:off x="4092424" y="2850148"/>
            <a:ext cx="2238840" cy="2471040"/>
            <a:chOff x="4092424" y="2850148"/>
            <a:chExt cx="2238840" cy="2471040"/>
          </a:xfrm>
        </p:grpSpPr>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C4695E2F-8A04-D538-3A77-1E0D93C0282E}"/>
                    </a:ext>
                  </a:extLst>
                </p14:cNvPr>
                <p14:cNvContentPartPr/>
                <p14:nvPr/>
              </p14:nvContentPartPr>
              <p14:xfrm>
                <a:off x="5937784" y="4152268"/>
                <a:ext cx="393480" cy="1168920"/>
              </p14:xfrm>
            </p:contentPart>
          </mc:Choice>
          <mc:Fallback xmlns="">
            <p:pic>
              <p:nvPicPr>
                <p:cNvPr id="32" name="Ink 31">
                  <a:extLst>
                    <a:ext uri="{FF2B5EF4-FFF2-40B4-BE49-F238E27FC236}">
                      <a16:creationId xmlns:a16="http://schemas.microsoft.com/office/drawing/2014/main" id="{C4695E2F-8A04-D538-3A77-1E0D93C0282E}"/>
                    </a:ext>
                  </a:extLst>
                </p:cNvPr>
                <p:cNvPicPr/>
                <p:nvPr/>
              </p:nvPicPr>
              <p:blipFill>
                <a:blip r:embed="rId12"/>
                <a:stretch>
                  <a:fillRect/>
                </a:stretch>
              </p:blipFill>
              <p:spPr>
                <a:xfrm>
                  <a:off x="5929144" y="4143628"/>
                  <a:ext cx="411120" cy="118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C1DDA552-95A6-2DDB-CEAD-C2F07E364271}"/>
                    </a:ext>
                  </a:extLst>
                </p14:cNvPr>
                <p14:cNvContentPartPr/>
                <p14:nvPr/>
              </p14:nvContentPartPr>
              <p14:xfrm>
                <a:off x="4092424" y="2991268"/>
                <a:ext cx="164160" cy="73800"/>
              </p14:xfrm>
            </p:contentPart>
          </mc:Choice>
          <mc:Fallback xmlns="">
            <p:pic>
              <p:nvPicPr>
                <p:cNvPr id="33" name="Ink 32">
                  <a:extLst>
                    <a:ext uri="{FF2B5EF4-FFF2-40B4-BE49-F238E27FC236}">
                      <a16:creationId xmlns:a16="http://schemas.microsoft.com/office/drawing/2014/main" id="{C1DDA552-95A6-2DDB-CEAD-C2F07E364271}"/>
                    </a:ext>
                  </a:extLst>
                </p:cNvPr>
                <p:cNvPicPr/>
                <p:nvPr/>
              </p:nvPicPr>
              <p:blipFill>
                <a:blip r:embed="rId14"/>
                <a:stretch>
                  <a:fillRect/>
                </a:stretch>
              </p:blipFill>
              <p:spPr>
                <a:xfrm>
                  <a:off x="4083424" y="2982628"/>
                  <a:ext cx="1818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FCD483A0-E67D-A6DE-CD04-EEDF97994C76}"/>
                    </a:ext>
                  </a:extLst>
                </p14:cNvPr>
                <p14:cNvContentPartPr/>
                <p14:nvPr/>
              </p14:nvContentPartPr>
              <p14:xfrm>
                <a:off x="4118704" y="2850148"/>
                <a:ext cx="148320" cy="132480"/>
              </p14:xfrm>
            </p:contentPart>
          </mc:Choice>
          <mc:Fallback xmlns="">
            <p:pic>
              <p:nvPicPr>
                <p:cNvPr id="34" name="Ink 33">
                  <a:extLst>
                    <a:ext uri="{FF2B5EF4-FFF2-40B4-BE49-F238E27FC236}">
                      <a16:creationId xmlns:a16="http://schemas.microsoft.com/office/drawing/2014/main" id="{FCD483A0-E67D-A6DE-CD04-EEDF97994C76}"/>
                    </a:ext>
                  </a:extLst>
                </p:cNvPr>
                <p:cNvPicPr/>
                <p:nvPr/>
              </p:nvPicPr>
              <p:blipFill>
                <a:blip r:embed="rId16"/>
                <a:stretch>
                  <a:fillRect/>
                </a:stretch>
              </p:blipFill>
              <p:spPr>
                <a:xfrm>
                  <a:off x="4110064" y="2841508"/>
                  <a:ext cx="1659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5">
                  <a:extLst>
                    <a:ext uri="{FF2B5EF4-FFF2-40B4-BE49-F238E27FC236}">
                      <a16:creationId xmlns:a16="http://schemas.microsoft.com/office/drawing/2014/main" id="{BBD59E6B-4AE5-FF9C-1B0B-C9927F9FCBCB}"/>
                    </a:ext>
                  </a:extLst>
                </p14:cNvPr>
                <p14:cNvContentPartPr/>
                <p14:nvPr/>
              </p14:nvContentPartPr>
              <p14:xfrm>
                <a:off x="4145704" y="2954188"/>
                <a:ext cx="2057400" cy="1168560"/>
              </p14:xfrm>
            </p:contentPart>
          </mc:Choice>
          <mc:Fallback xmlns="">
            <p:pic>
              <p:nvPicPr>
                <p:cNvPr id="36" name="Ink 35">
                  <a:extLst>
                    <a:ext uri="{FF2B5EF4-FFF2-40B4-BE49-F238E27FC236}">
                      <a16:creationId xmlns:a16="http://schemas.microsoft.com/office/drawing/2014/main" id="{BBD59E6B-4AE5-FF9C-1B0B-C9927F9FCBCB}"/>
                    </a:ext>
                  </a:extLst>
                </p:cNvPr>
                <p:cNvPicPr/>
                <p:nvPr/>
              </p:nvPicPr>
              <p:blipFill>
                <a:blip r:embed="rId18"/>
                <a:stretch>
                  <a:fillRect/>
                </a:stretch>
              </p:blipFill>
              <p:spPr>
                <a:xfrm>
                  <a:off x="4136704" y="2945548"/>
                  <a:ext cx="2075040" cy="1186200"/>
                </a:xfrm>
                <a:prstGeom prst="rect">
                  <a:avLst/>
                </a:prstGeom>
              </p:spPr>
            </p:pic>
          </mc:Fallback>
        </mc:AlternateContent>
      </p:grpSp>
    </p:spTree>
    <p:extLst>
      <p:ext uri="{BB962C8B-B14F-4D97-AF65-F5344CB8AC3E}">
        <p14:creationId xmlns:p14="http://schemas.microsoft.com/office/powerpoint/2010/main" val="2038585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A way to implement that dependence on the past is by using the</a:t>
            </a:r>
            <a:r>
              <a:rPr lang="en-US" sz="2400" b="1" dirty="0"/>
              <a:t> $past() </a:t>
            </a:r>
            <a:r>
              <a:rPr lang="en-US" sz="2400" dirty="0"/>
              <a:t>syntax, along with </a:t>
            </a:r>
            <a:r>
              <a:rPr lang="en-US" sz="2400" b="1" dirty="0"/>
              <a:t>$changed()</a:t>
            </a:r>
          </a:p>
          <a:p>
            <a:r>
              <a:rPr lang="en-US" sz="2400" dirty="0"/>
              <a:t>This assertion means that, if the variable out_d1 changed at any point, the </a:t>
            </a:r>
            <a:r>
              <a:rPr lang="en-US" sz="2400" dirty="0" err="1"/>
              <a:t>load_data</a:t>
            </a:r>
            <a:r>
              <a:rPr lang="en-US" sz="2400" dirty="0"/>
              <a:t> flag must have been active 33 cycles ago</a:t>
            </a:r>
          </a:p>
          <a:p>
            <a:r>
              <a:rPr lang="en-US" sz="2400" dirty="0"/>
              <a:t>If that is not true, an error is raised</a:t>
            </a:r>
            <a:endParaRPr lang="el-GR" sz="24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48</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10" name="Picture 9">
            <a:extLst>
              <a:ext uri="{FF2B5EF4-FFF2-40B4-BE49-F238E27FC236}">
                <a16:creationId xmlns:a16="http://schemas.microsoft.com/office/drawing/2014/main" id="{46CCE36B-52FD-E761-772D-FEB6195030BA}"/>
              </a:ext>
            </a:extLst>
          </p:cNvPr>
          <p:cNvPicPr>
            <a:picLocks noChangeAspect="1"/>
          </p:cNvPicPr>
          <p:nvPr/>
        </p:nvPicPr>
        <p:blipFill>
          <a:blip r:embed="rId2"/>
          <a:stretch>
            <a:fillRect/>
          </a:stretch>
        </p:blipFill>
        <p:spPr>
          <a:xfrm>
            <a:off x="1493520" y="4010744"/>
            <a:ext cx="4895850" cy="1457325"/>
          </a:xfrm>
          <a:prstGeom prst="rect">
            <a:avLst/>
          </a:prstGeom>
        </p:spPr>
      </p:pic>
    </p:spTree>
    <p:extLst>
      <p:ext uri="{BB962C8B-B14F-4D97-AF65-F5344CB8AC3E}">
        <p14:creationId xmlns:p14="http://schemas.microsoft.com/office/powerpoint/2010/main" val="784733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However, this assertion does not take a possible reset, which can itself change the output values, into consideration</a:t>
            </a:r>
          </a:p>
          <a:p>
            <a:endParaRPr lang="en-US" sz="2400" dirty="0"/>
          </a:p>
          <a:p>
            <a:endParaRPr lang="en-US" sz="2400" dirty="0"/>
          </a:p>
          <a:p>
            <a:endParaRPr lang="en-US" sz="2400" dirty="0"/>
          </a:p>
          <a:p>
            <a:endParaRPr lang="en-US" sz="2400" dirty="0"/>
          </a:p>
          <a:p>
            <a:pPr marL="274320" lvl="1" indent="0">
              <a:buNone/>
            </a:pPr>
            <a:endParaRPr lang="en-US" sz="2400" dirty="0"/>
          </a:p>
          <a:p>
            <a:pPr lvl="1"/>
            <a:r>
              <a:rPr lang="en-US" sz="2100" dirty="0"/>
              <a:t>This is settled with the assertion below, which uses </a:t>
            </a:r>
            <a:r>
              <a:rPr lang="en-US" sz="2100" b="1" dirty="0"/>
              <a:t>$past(reset):</a:t>
            </a:r>
            <a:endParaRPr lang="el-GR" sz="2100" b="1"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49</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BB5B46B6-0839-3B15-56B8-7DD2CB04EF71}"/>
              </a:ext>
            </a:extLst>
          </p:cNvPr>
          <p:cNvPicPr>
            <a:picLocks noChangeAspect="1"/>
          </p:cNvPicPr>
          <p:nvPr/>
        </p:nvPicPr>
        <p:blipFill>
          <a:blip r:embed="rId2"/>
          <a:stretch>
            <a:fillRect/>
          </a:stretch>
        </p:blipFill>
        <p:spPr>
          <a:xfrm>
            <a:off x="601736" y="2098108"/>
            <a:ext cx="7648113" cy="1723767"/>
          </a:xfrm>
          <a:prstGeom prst="rect">
            <a:avLst/>
          </a:prstGeom>
        </p:spPr>
      </p:pic>
      <p:pic>
        <p:nvPicPr>
          <p:cNvPr id="10" name="Picture 9">
            <a:extLst>
              <a:ext uri="{FF2B5EF4-FFF2-40B4-BE49-F238E27FC236}">
                <a16:creationId xmlns:a16="http://schemas.microsoft.com/office/drawing/2014/main" id="{C19C9775-3FC1-FB4D-E4E6-D3219CB1E874}"/>
              </a:ext>
            </a:extLst>
          </p:cNvPr>
          <p:cNvPicPr>
            <a:picLocks noChangeAspect="1"/>
          </p:cNvPicPr>
          <p:nvPr/>
        </p:nvPicPr>
        <p:blipFill>
          <a:blip r:embed="rId3"/>
          <a:stretch>
            <a:fillRect/>
          </a:stretch>
        </p:blipFill>
        <p:spPr>
          <a:xfrm>
            <a:off x="1522192" y="4700783"/>
            <a:ext cx="5807199" cy="1280742"/>
          </a:xfrm>
          <a:prstGeom prst="rect">
            <a:avLst/>
          </a:prstGeom>
        </p:spPr>
      </p:pic>
    </p:spTree>
    <p:extLst>
      <p:ext uri="{BB962C8B-B14F-4D97-AF65-F5344CB8AC3E}">
        <p14:creationId xmlns:p14="http://schemas.microsoft.com/office/powerpoint/2010/main" val="255672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36B2-F9F9-1070-65C9-C8CDDEEEA15A}"/>
              </a:ext>
            </a:extLst>
          </p:cNvPr>
          <p:cNvSpPr>
            <a:spLocks noGrp="1"/>
          </p:cNvSpPr>
          <p:nvPr>
            <p:ph type="title"/>
          </p:nvPr>
        </p:nvSpPr>
        <p:spPr/>
        <p:txBody>
          <a:bodyPr/>
          <a:lstStyle/>
          <a:p>
            <a:r>
              <a:rPr lang="en-US" dirty="0"/>
              <a:t>GOST </a:t>
            </a:r>
            <a:r>
              <a:rPr lang="en-US" dirty="0" err="1"/>
              <a:t>Sbox</a:t>
            </a:r>
            <a:endParaRPr lang="el-GR" dirty="0"/>
          </a:p>
        </p:txBody>
      </p:sp>
      <p:sp>
        <p:nvSpPr>
          <p:cNvPr id="3" name="Content Placeholder 2">
            <a:extLst>
              <a:ext uri="{FF2B5EF4-FFF2-40B4-BE49-F238E27FC236}">
                <a16:creationId xmlns:a16="http://schemas.microsoft.com/office/drawing/2014/main" id="{DCE8F81E-C388-F609-0902-D4D13B8E0E7B}"/>
              </a:ext>
            </a:extLst>
          </p:cNvPr>
          <p:cNvSpPr>
            <a:spLocks noGrp="1"/>
          </p:cNvSpPr>
          <p:nvPr>
            <p:ph sz="quarter" idx="1"/>
          </p:nvPr>
        </p:nvSpPr>
        <p:spPr>
          <a:xfrm>
            <a:off x="457200" y="1219200"/>
            <a:ext cx="5561860" cy="4826317"/>
          </a:xfrm>
        </p:spPr>
        <p:txBody>
          <a:bodyPr>
            <a:normAutofit lnSpcReduction="10000"/>
          </a:bodyPr>
          <a:lstStyle/>
          <a:p>
            <a:r>
              <a:rPr lang="en-US" sz="2400" dirty="0"/>
              <a:t>The </a:t>
            </a:r>
            <a:r>
              <a:rPr lang="en-US" sz="2400" b="1" dirty="0" err="1"/>
              <a:t>sbox</a:t>
            </a:r>
            <a:r>
              <a:rPr lang="en-US" sz="2400" dirty="0"/>
              <a:t> (or substitution box) takes 4 bits as input, and a 64-bit “</a:t>
            </a:r>
            <a:r>
              <a:rPr lang="en-US" sz="2400" dirty="0" err="1"/>
              <a:t>sbox</a:t>
            </a:r>
            <a:r>
              <a:rPr lang="en-US" sz="2400" dirty="0"/>
              <a:t>”, and returns as output a 4-bit set of the </a:t>
            </a:r>
            <a:r>
              <a:rPr lang="en-US" sz="2400" dirty="0" err="1"/>
              <a:t>sbox</a:t>
            </a:r>
            <a:r>
              <a:rPr lang="en-US" sz="2400" dirty="0"/>
              <a:t> input, depending on the value of the 4-bit input</a:t>
            </a:r>
          </a:p>
          <a:p>
            <a:r>
              <a:rPr lang="en-US" sz="2400" dirty="0"/>
              <a:t>So, the 4 input bits are replaced with another set of 4 bits</a:t>
            </a:r>
          </a:p>
          <a:p>
            <a:r>
              <a:rPr lang="en-US" sz="2400" dirty="0"/>
              <a:t>In Verilog, this functionality is achieved with a simple combinational always block and a case statement</a:t>
            </a:r>
          </a:p>
          <a:p>
            <a:pPr lvl="1"/>
            <a:r>
              <a:rPr lang="en-US" sz="2100" dirty="0"/>
              <a:t>Note: Using non-blocking assignment is not recommended for a combinational always block. We fix that later along with the SV additions</a:t>
            </a:r>
            <a:endParaRPr lang="el-GR" sz="2100" dirty="0"/>
          </a:p>
        </p:txBody>
      </p:sp>
      <p:sp>
        <p:nvSpPr>
          <p:cNvPr id="4" name="Date Placeholder 3">
            <a:extLst>
              <a:ext uri="{FF2B5EF4-FFF2-40B4-BE49-F238E27FC236}">
                <a16:creationId xmlns:a16="http://schemas.microsoft.com/office/drawing/2014/main" id="{27799B74-2F8A-6C7E-2CC1-E1D702788CD5}"/>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2CE99E2B-3C9B-A30C-E435-C5FEE630E4BD}"/>
              </a:ext>
            </a:extLst>
          </p:cNvPr>
          <p:cNvSpPr>
            <a:spLocks noGrp="1"/>
          </p:cNvSpPr>
          <p:nvPr>
            <p:ph type="sldNum" sz="quarter" idx="12"/>
          </p:nvPr>
        </p:nvSpPr>
        <p:spPr/>
        <p:txBody>
          <a:bodyPr/>
          <a:lstStyle/>
          <a:p>
            <a:fld id="{DB684F85-AF29-467A-A53F-1F30592555A7}" type="slidenum">
              <a:rPr lang="en-US" smtClean="0"/>
              <a:t>5</a:t>
            </a:fld>
            <a:endParaRPr lang="en-US" dirty="0"/>
          </a:p>
        </p:txBody>
      </p:sp>
      <p:sp>
        <p:nvSpPr>
          <p:cNvPr id="6" name="Footer Placeholder 5">
            <a:extLst>
              <a:ext uri="{FF2B5EF4-FFF2-40B4-BE49-F238E27FC236}">
                <a16:creationId xmlns:a16="http://schemas.microsoft.com/office/drawing/2014/main" id="{E61AD8A3-0238-BC64-0B3F-6717D7808296}"/>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61E4F472-1A25-5B9C-56F5-1D1811AFDFDF}"/>
              </a:ext>
            </a:extLst>
          </p:cNvPr>
          <p:cNvPicPr>
            <a:picLocks noChangeAspect="1"/>
          </p:cNvPicPr>
          <p:nvPr/>
        </p:nvPicPr>
        <p:blipFill>
          <a:blip r:embed="rId2"/>
          <a:stretch>
            <a:fillRect/>
          </a:stretch>
        </p:blipFill>
        <p:spPr>
          <a:xfrm>
            <a:off x="6165310" y="1330642"/>
            <a:ext cx="2619375" cy="4714875"/>
          </a:xfrm>
          <a:prstGeom prst="rect">
            <a:avLst/>
          </a:prstGeom>
        </p:spPr>
      </p:pic>
    </p:spTree>
    <p:extLst>
      <p:ext uri="{BB962C8B-B14F-4D97-AF65-F5344CB8AC3E}">
        <p14:creationId xmlns:p14="http://schemas.microsoft.com/office/powerpoint/2010/main" val="3884791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We can insert two more assertions that check that the busy signals receive their values appropriately</a:t>
            </a:r>
          </a:p>
          <a:p>
            <a:r>
              <a:rPr lang="en-US" sz="2400" dirty="0"/>
              <a:t>The first assertion checks that, if the busy signal fell, then this must have happened because either </a:t>
            </a:r>
            <a:r>
              <a:rPr lang="en-US" sz="2400" dirty="0" err="1"/>
              <a:t>load_data</a:t>
            </a:r>
            <a:r>
              <a:rPr lang="en-US" sz="2400" dirty="0"/>
              <a:t> was active 33 cycles ago, or a reset happened</a:t>
            </a:r>
          </a:p>
          <a:p>
            <a:r>
              <a:rPr lang="en-US" sz="2400" dirty="0"/>
              <a:t>The second assertion checks, if a busy signal rose, it is because </a:t>
            </a:r>
            <a:r>
              <a:rPr lang="en-US" sz="2400" dirty="0" err="1"/>
              <a:t>load_data</a:t>
            </a:r>
            <a:r>
              <a:rPr lang="en-US" sz="2400" dirty="0"/>
              <a:t> also rose at the same cycle</a:t>
            </a:r>
            <a:endParaRPr lang="el-GR" sz="24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50</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71147F7A-6665-4F7D-6121-EEE5671FDF75}"/>
              </a:ext>
            </a:extLst>
          </p:cNvPr>
          <p:cNvPicPr>
            <a:picLocks noChangeAspect="1"/>
          </p:cNvPicPr>
          <p:nvPr/>
        </p:nvPicPr>
        <p:blipFill>
          <a:blip r:embed="rId2"/>
          <a:stretch>
            <a:fillRect/>
          </a:stretch>
        </p:blipFill>
        <p:spPr>
          <a:xfrm>
            <a:off x="4191001" y="3956613"/>
            <a:ext cx="4384829" cy="2112204"/>
          </a:xfrm>
          <a:prstGeom prst="rect">
            <a:avLst/>
          </a:prstGeom>
        </p:spPr>
      </p:pic>
    </p:spTree>
    <p:extLst>
      <p:ext uri="{BB962C8B-B14F-4D97-AF65-F5344CB8AC3E}">
        <p14:creationId xmlns:p14="http://schemas.microsoft.com/office/powerpoint/2010/main" val="2007995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System Verilog Assertions - ECB</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400" dirty="0"/>
              <a:t>The checking of the busy signals could happen both ways</a:t>
            </a:r>
          </a:p>
          <a:p>
            <a:pPr lvl="1"/>
            <a:r>
              <a:rPr lang="en-US" sz="2100" dirty="0"/>
              <a:t>Check the past, like we did</a:t>
            </a:r>
          </a:p>
          <a:p>
            <a:pPr lvl="1"/>
            <a:r>
              <a:rPr lang="en-US" sz="2100" dirty="0"/>
              <a:t>Or check that the reset and </a:t>
            </a:r>
            <a:r>
              <a:rPr lang="en-US" sz="2100" dirty="0" err="1"/>
              <a:t>load_data</a:t>
            </a:r>
            <a:r>
              <a:rPr lang="en-US" sz="2100" dirty="0"/>
              <a:t> signals affect the busy signals after X cycles</a:t>
            </a:r>
          </a:p>
          <a:p>
            <a:r>
              <a:rPr lang="en-US" sz="2400" dirty="0"/>
              <a:t>The second method is tricker, because possible resets can happen at any cycle, so you have to constantly check if a reset rose</a:t>
            </a:r>
            <a:endParaRPr lang="el-GR" sz="24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51</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pic>
        <p:nvPicPr>
          <p:cNvPr id="8" name="Picture 7">
            <a:extLst>
              <a:ext uri="{FF2B5EF4-FFF2-40B4-BE49-F238E27FC236}">
                <a16:creationId xmlns:a16="http://schemas.microsoft.com/office/drawing/2014/main" id="{12E5F277-DEEB-877C-876F-9CC7444447E8}"/>
              </a:ext>
            </a:extLst>
          </p:cNvPr>
          <p:cNvPicPr>
            <a:picLocks noChangeAspect="1"/>
          </p:cNvPicPr>
          <p:nvPr/>
        </p:nvPicPr>
        <p:blipFill>
          <a:blip r:embed="rId2"/>
          <a:stretch>
            <a:fillRect/>
          </a:stretch>
        </p:blipFill>
        <p:spPr>
          <a:xfrm>
            <a:off x="457200" y="4231286"/>
            <a:ext cx="8163017" cy="1132878"/>
          </a:xfrm>
          <a:prstGeom prst="rect">
            <a:avLst/>
          </a:prstGeom>
        </p:spPr>
      </p:pic>
    </p:spTree>
    <p:extLst>
      <p:ext uri="{BB962C8B-B14F-4D97-AF65-F5344CB8AC3E}">
        <p14:creationId xmlns:p14="http://schemas.microsoft.com/office/powerpoint/2010/main" val="1649801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A529-00A4-4AAF-A501-4E24BC384848}"/>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28AB360F-36DA-516D-0840-E618EAE984A0}"/>
              </a:ext>
            </a:extLst>
          </p:cNvPr>
          <p:cNvSpPr>
            <a:spLocks noGrp="1"/>
          </p:cNvSpPr>
          <p:nvPr>
            <p:ph sz="quarter" idx="1"/>
          </p:nvPr>
        </p:nvSpPr>
        <p:spPr/>
        <p:txBody>
          <a:bodyPr>
            <a:normAutofit/>
          </a:bodyPr>
          <a:lstStyle/>
          <a:p>
            <a:r>
              <a:rPr lang="en-US" sz="2000" dirty="0"/>
              <a:t>To conclude, the GOST module can benefit significantly from many features of the System Verilog language</a:t>
            </a:r>
          </a:p>
          <a:p>
            <a:r>
              <a:rPr lang="en-US" sz="2000" dirty="0"/>
              <a:t>Not only is the code more readable and friendly to the Verilog programmer, but it provides the user/programmer with many new verification tools in the form of SVA Assertions</a:t>
            </a:r>
          </a:p>
          <a:p>
            <a:r>
              <a:rPr lang="en-US" sz="2000" dirty="0"/>
              <a:t>I have only scratched the surface of the capabilities of System Verilog, just to demonstrate them for the purposes of this project</a:t>
            </a:r>
          </a:p>
          <a:p>
            <a:r>
              <a:rPr lang="en-US" sz="2000" dirty="0"/>
              <a:t>I apologize for a potential lack of general cryptography knowledge, as I have not taken any related course. I hope this presentation was clear and concise</a:t>
            </a:r>
          </a:p>
          <a:p>
            <a:r>
              <a:rPr lang="en-US" sz="2000" dirty="0"/>
              <a:t>All commits can be found in </a:t>
            </a:r>
            <a:r>
              <a:rPr lang="en-US" sz="1100" dirty="0" err="1">
                <a:hlinkClick r:id="rId2"/>
              </a:rPr>
              <a:t>HeracrossTheGreek</a:t>
            </a:r>
            <a:r>
              <a:rPr lang="en-US" sz="1100" dirty="0">
                <a:hlinkClick r:id="rId2"/>
              </a:rPr>
              <a:t>/eek_gost_Marios_Karagiannis_02976: This is the repository of my implementation of the GOST 28147-89 block cipher, in System Verilog language, for the purposes of the ECE425 - Testing and Verification of Digital Circuits (github.com)</a:t>
            </a:r>
            <a:endParaRPr lang="en-US" sz="1600" dirty="0"/>
          </a:p>
        </p:txBody>
      </p:sp>
      <p:sp>
        <p:nvSpPr>
          <p:cNvPr id="4" name="Date Placeholder 3">
            <a:extLst>
              <a:ext uri="{FF2B5EF4-FFF2-40B4-BE49-F238E27FC236}">
                <a16:creationId xmlns:a16="http://schemas.microsoft.com/office/drawing/2014/main" id="{9C714B86-4367-76B2-CE30-A5F0497F5722}"/>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D3528182-2F44-1EFC-5F7A-CC345E078DD3}"/>
              </a:ext>
            </a:extLst>
          </p:cNvPr>
          <p:cNvSpPr>
            <a:spLocks noGrp="1"/>
          </p:cNvSpPr>
          <p:nvPr>
            <p:ph type="sldNum" sz="quarter" idx="12"/>
          </p:nvPr>
        </p:nvSpPr>
        <p:spPr/>
        <p:txBody>
          <a:bodyPr/>
          <a:lstStyle/>
          <a:p>
            <a:fld id="{DB684F85-AF29-467A-A53F-1F30592555A7}" type="slidenum">
              <a:rPr lang="en-US" smtClean="0"/>
              <a:t>52</a:t>
            </a:fld>
            <a:endParaRPr lang="en-US" dirty="0"/>
          </a:p>
        </p:txBody>
      </p:sp>
      <p:sp>
        <p:nvSpPr>
          <p:cNvPr id="6" name="Footer Placeholder 5">
            <a:extLst>
              <a:ext uri="{FF2B5EF4-FFF2-40B4-BE49-F238E27FC236}">
                <a16:creationId xmlns:a16="http://schemas.microsoft.com/office/drawing/2014/main" id="{5CCF3199-99E5-169A-0CA7-18C410DB25A1}"/>
              </a:ext>
            </a:extLst>
          </p:cNvPr>
          <p:cNvSpPr>
            <a:spLocks noGrp="1"/>
          </p:cNvSpPr>
          <p:nvPr>
            <p:ph type="ftr" sz="quarter" idx="11"/>
          </p:nvPr>
        </p:nvSpPr>
        <p:spPr/>
        <p:txBody>
          <a:bodyPr/>
          <a:lstStyle/>
          <a:p>
            <a:r>
              <a:rPr lang="en-US" dirty="0"/>
              <a:t>GOST 28147-89</a:t>
            </a:r>
          </a:p>
        </p:txBody>
      </p:sp>
    </p:spTree>
    <p:extLst>
      <p:ext uri="{BB962C8B-B14F-4D97-AF65-F5344CB8AC3E}">
        <p14:creationId xmlns:p14="http://schemas.microsoft.com/office/powerpoint/2010/main" val="297059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GOST Round</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200" y="1219200"/>
            <a:ext cx="4665216" cy="4937760"/>
          </a:xfrm>
        </p:spPr>
        <p:txBody>
          <a:bodyPr>
            <a:normAutofit fontScale="85000" lnSpcReduction="20000"/>
          </a:bodyPr>
          <a:lstStyle/>
          <a:p>
            <a:r>
              <a:rPr lang="en-US" sz="2400" dirty="0"/>
              <a:t>A GOST round is a sequential circuit that takes as I/O:</a:t>
            </a:r>
          </a:p>
          <a:p>
            <a:pPr lvl="1"/>
            <a:r>
              <a:rPr lang="en-US" sz="2100" dirty="0"/>
              <a:t>Input:</a:t>
            </a:r>
          </a:p>
          <a:p>
            <a:pPr lvl="2"/>
            <a:r>
              <a:rPr lang="en-US" sz="1800" dirty="0"/>
              <a:t>A 512-bit </a:t>
            </a:r>
            <a:r>
              <a:rPr lang="en-US" sz="1800" dirty="0" err="1"/>
              <a:t>sbox</a:t>
            </a:r>
            <a:endParaRPr lang="en-US" sz="1800" dirty="0"/>
          </a:p>
          <a:p>
            <a:pPr lvl="2"/>
            <a:r>
              <a:rPr lang="en-US" sz="1800" dirty="0"/>
              <a:t>A 32-bit key</a:t>
            </a:r>
          </a:p>
          <a:p>
            <a:pPr lvl="2"/>
            <a:r>
              <a:rPr lang="en-US" sz="1800" dirty="0"/>
              <a:t>Two 32-bit buses, n1 and n2</a:t>
            </a:r>
          </a:p>
          <a:p>
            <a:pPr lvl="1"/>
            <a:r>
              <a:rPr lang="en-US" sz="2100" dirty="0"/>
              <a:t>Output:</a:t>
            </a:r>
          </a:p>
          <a:p>
            <a:pPr lvl="2"/>
            <a:r>
              <a:rPr lang="en-US" sz="1800" dirty="0"/>
              <a:t>Two 32-bit buses, out1 and out2</a:t>
            </a:r>
          </a:p>
          <a:p>
            <a:r>
              <a:rPr lang="en-US" sz="2400" dirty="0"/>
              <a:t>It uses two 32-bit wires</a:t>
            </a:r>
          </a:p>
          <a:p>
            <a:pPr lvl="1"/>
            <a:r>
              <a:rPr lang="en-US" sz="2100" dirty="0"/>
              <a:t>Tmp1, tmp2</a:t>
            </a:r>
          </a:p>
          <a:p>
            <a:pPr lvl="2"/>
            <a:r>
              <a:rPr lang="en-US" sz="1800" dirty="0"/>
              <a:t>Tmp1 = n1  + key</a:t>
            </a:r>
          </a:p>
          <a:p>
            <a:r>
              <a:rPr lang="en-US" sz="2400" dirty="0"/>
              <a:t>It calls the previous </a:t>
            </a:r>
            <a:r>
              <a:rPr lang="en-US" sz="2400" dirty="0" err="1"/>
              <a:t>sbox</a:t>
            </a:r>
            <a:r>
              <a:rPr lang="en-US" sz="2400" dirty="0"/>
              <a:t> module 8 times, replacing the current value of tmp1 and storing it in tmp2</a:t>
            </a:r>
          </a:p>
          <a:p>
            <a:r>
              <a:rPr lang="en-US" sz="2100" dirty="0"/>
              <a:t>Out1 is computed using the XOR operation between parts tmp2 and n2</a:t>
            </a:r>
          </a:p>
          <a:p>
            <a:r>
              <a:rPr lang="en-US" sz="2100" dirty="0"/>
              <a:t>Out2 receives the value of n1</a:t>
            </a:r>
          </a:p>
          <a:p>
            <a:pPr lvl="1"/>
            <a:r>
              <a:rPr lang="en-US" sz="1800" dirty="0"/>
              <a:t>Maybe pointless</a:t>
            </a:r>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6</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9398C8C3-36CC-ED2E-5FB5-3249138598B7}"/>
              </a:ext>
            </a:extLst>
          </p:cNvPr>
          <p:cNvPicPr>
            <a:picLocks noChangeAspect="1"/>
          </p:cNvPicPr>
          <p:nvPr/>
        </p:nvPicPr>
        <p:blipFill>
          <a:blip r:embed="rId2"/>
          <a:stretch>
            <a:fillRect/>
          </a:stretch>
        </p:blipFill>
        <p:spPr>
          <a:xfrm>
            <a:off x="5292829" y="1342390"/>
            <a:ext cx="3525604" cy="4653125"/>
          </a:xfrm>
          <a:prstGeom prst="rect">
            <a:avLst/>
          </a:prstGeom>
        </p:spPr>
      </p:pic>
    </p:spTree>
    <p:extLst>
      <p:ext uri="{BB962C8B-B14F-4D97-AF65-F5344CB8AC3E}">
        <p14:creationId xmlns:p14="http://schemas.microsoft.com/office/powerpoint/2010/main" val="361217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GOST Round</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a:xfrm>
            <a:off x="457200" y="1219200"/>
            <a:ext cx="4665216" cy="4937760"/>
          </a:xfrm>
        </p:spPr>
        <p:txBody>
          <a:bodyPr>
            <a:normAutofit/>
          </a:bodyPr>
          <a:lstStyle/>
          <a:p>
            <a:r>
              <a:rPr lang="en-US" sz="2400" dirty="0"/>
              <a:t>In other words, the Round module performs </a:t>
            </a:r>
            <a:r>
              <a:rPr lang="en-US" sz="2400" b="1" dirty="0"/>
              <a:t>key mixing, </a:t>
            </a:r>
            <a:br>
              <a:rPr lang="en-US" sz="2400" b="1" dirty="0"/>
            </a:br>
            <a:r>
              <a:rPr lang="en-US" sz="2400" b="1" dirty="0"/>
              <a:t>S-box substitution and XOR operations</a:t>
            </a:r>
            <a:r>
              <a:rPr lang="en-US" sz="2400" dirty="0"/>
              <a:t> on the input data to produce </a:t>
            </a:r>
            <a:r>
              <a:rPr lang="en-US" sz="2400" b="1" dirty="0"/>
              <a:t>encrypted or decrypted output blocks</a:t>
            </a:r>
            <a:r>
              <a:rPr lang="en-US" sz="2400" dirty="0"/>
              <a:t> for each round of the encryption or decryption process</a:t>
            </a:r>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7</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9398C8C3-36CC-ED2E-5FB5-3249138598B7}"/>
              </a:ext>
            </a:extLst>
          </p:cNvPr>
          <p:cNvPicPr>
            <a:picLocks noChangeAspect="1"/>
          </p:cNvPicPr>
          <p:nvPr/>
        </p:nvPicPr>
        <p:blipFill>
          <a:blip r:embed="rId2"/>
          <a:stretch>
            <a:fillRect/>
          </a:stretch>
        </p:blipFill>
        <p:spPr>
          <a:xfrm>
            <a:off x="5292829" y="1342390"/>
            <a:ext cx="3525604" cy="4653125"/>
          </a:xfrm>
          <a:prstGeom prst="rect">
            <a:avLst/>
          </a:prstGeom>
        </p:spPr>
      </p:pic>
    </p:spTree>
    <p:extLst>
      <p:ext uri="{BB962C8B-B14F-4D97-AF65-F5344CB8AC3E}">
        <p14:creationId xmlns:p14="http://schemas.microsoft.com/office/powerpoint/2010/main" val="202375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7333-9E30-B572-38B2-3D919569297A}"/>
              </a:ext>
            </a:extLst>
          </p:cNvPr>
          <p:cNvSpPr>
            <a:spLocks noGrp="1"/>
          </p:cNvSpPr>
          <p:nvPr>
            <p:ph type="title"/>
          </p:nvPr>
        </p:nvSpPr>
        <p:spPr/>
        <p:txBody>
          <a:bodyPr/>
          <a:lstStyle/>
          <a:p>
            <a:r>
              <a:rPr lang="en-US" dirty="0"/>
              <a:t>GOST Encryption Modes</a:t>
            </a:r>
            <a:endParaRPr lang="el-GR" dirty="0"/>
          </a:p>
        </p:txBody>
      </p:sp>
      <p:sp>
        <p:nvSpPr>
          <p:cNvPr id="3" name="Content Placeholder 2">
            <a:extLst>
              <a:ext uri="{FF2B5EF4-FFF2-40B4-BE49-F238E27FC236}">
                <a16:creationId xmlns:a16="http://schemas.microsoft.com/office/drawing/2014/main" id="{B7A40360-4510-8310-9D30-8EE5E9AC9213}"/>
              </a:ext>
            </a:extLst>
          </p:cNvPr>
          <p:cNvSpPr>
            <a:spLocks noGrp="1"/>
          </p:cNvSpPr>
          <p:nvPr>
            <p:ph sz="quarter" idx="1"/>
          </p:nvPr>
        </p:nvSpPr>
        <p:spPr/>
        <p:txBody>
          <a:bodyPr/>
          <a:lstStyle/>
          <a:p>
            <a:r>
              <a:rPr lang="en-US" sz="2400" dirty="0"/>
              <a:t>This GOST circuit comes with three encryption modes</a:t>
            </a:r>
          </a:p>
          <a:p>
            <a:pPr lvl="1"/>
            <a:r>
              <a:rPr lang="en-US" sz="2000" dirty="0">
                <a:solidFill>
                  <a:srgbClr val="FF0000"/>
                </a:solidFill>
              </a:rPr>
              <a:t>ECB(Electronic Codebook)</a:t>
            </a:r>
          </a:p>
          <a:p>
            <a:pPr lvl="1"/>
            <a:r>
              <a:rPr lang="en-US" sz="2000" dirty="0">
                <a:solidFill>
                  <a:srgbClr val="0070C0"/>
                </a:solidFill>
              </a:rPr>
              <a:t>CFB(Cipher Feedback)</a:t>
            </a:r>
          </a:p>
          <a:p>
            <a:pPr lvl="1"/>
            <a:r>
              <a:rPr lang="en-US" sz="2000" dirty="0">
                <a:solidFill>
                  <a:srgbClr val="00B050"/>
                </a:solidFill>
              </a:rPr>
              <a:t>MAC(Message </a:t>
            </a:r>
            <a:br>
              <a:rPr lang="en-US" sz="2000" dirty="0">
                <a:solidFill>
                  <a:srgbClr val="00B050"/>
                </a:solidFill>
              </a:rPr>
            </a:br>
            <a:r>
              <a:rPr lang="en-US" sz="2000" dirty="0">
                <a:solidFill>
                  <a:srgbClr val="00B050"/>
                </a:solidFill>
              </a:rPr>
              <a:t>Authentication Code)</a:t>
            </a:r>
          </a:p>
          <a:p>
            <a:endParaRPr lang="el-GR" dirty="0"/>
          </a:p>
        </p:txBody>
      </p:sp>
      <p:sp>
        <p:nvSpPr>
          <p:cNvPr id="4" name="Date Placeholder 3">
            <a:extLst>
              <a:ext uri="{FF2B5EF4-FFF2-40B4-BE49-F238E27FC236}">
                <a16:creationId xmlns:a16="http://schemas.microsoft.com/office/drawing/2014/main" id="{B4F1D744-4BB0-C8A6-5F44-2D1B81BBEAA0}"/>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99D64899-3709-4C33-F54D-1D85636A986E}"/>
              </a:ext>
            </a:extLst>
          </p:cNvPr>
          <p:cNvSpPr>
            <a:spLocks noGrp="1"/>
          </p:cNvSpPr>
          <p:nvPr>
            <p:ph type="sldNum" sz="quarter" idx="12"/>
          </p:nvPr>
        </p:nvSpPr>
        <p:spPr/>
        <p:txBody>
          <a:bodyPr/>
          <a:lstStyle/>
          <a:p>
            <a:fld id="{DB684F85-AF29-467A-A53F-1F30592555A7}" type="slidenum">
              <a:rPr lang="en-US" smtClean="0"/>
              <a:t>8</a:t>
            </a:fld>
            <a:endParaRPr lang="en-US" dirty="0"/>
          </a:p>
        </p:txBody>
      </p:sp>
      <p:sp>
        <p:nvSpPr>
          <p:cNvPr id="6" name="Footer Placeholder 5">
            <a:extLst>
              <a:ext uri="{FF2B5EF4-FFF2-40B4-BE49-F238E27FC236}">
                <a16:creationId xmlns:a16="http://schemas.microsoft.com/office/drawing/2014/main" id="{3C61EB90-28B5-EF12-FD4E-A301F6AAFA8C}"/>
              </a:ext>
            </a:extLst>
          </p:cNvPr>
          <p:cNvSpPr>
            <a:spLocks noGrp="1"/>
          </p:cNvSpPr>
          <p:nvPr>
            <p:ph type="ftr" sz="quarter" idx="11"/>
          </p:nvPr>
        </p:nvSpPr>
        <p:spPr/>
        <p:txBody>
          <a:bodyPr/>
          <a:lstStyle/>
          <a:p>
            <a:r>
              <a:rPr lang="en-US" dirty="0"/>
              <a:t>GOST 28147-89</a:t>
            </a:r>
          </a:p>
          <a:p>
            <a:endParaRPr lang="en-US" dirty="0"/>
          </a:p>
        </p:txBody>
      </p:sp>
      <p:pic>
        <p:nvPicPr>
          <p:cNvPr id="8" name="Picture 7">
            <a:extLst>
              <a:ext uri="{FF2B5EF4-FFF2-40B4-BE49-F238E27FC236}">
                <a16:creationId xmlns:a16="http://schemas.microsoft.com/office/drawing/2014/main" id="{BCD1656A-EE27-E19A-0F26-67887933FDBA}"/>
              </a:ext>
            </a:extLst>
          </p:cNvPr>
          <p:cNvPicPr>
            <a:picLocks noChangeAspect="1"/>
          </p:cNvPicPr>
          <p:nvPr/>
        </p:nvPicPr>
        <p:blipFill>
          <a:blip r:embed="rId2"/>
          <a:stretch>
            <a:fillRect/>
          </a:stretch>
        </p:blipFill>
        <p:spPr>
          <a:xfrm>
            <a:off x="4367363" y="2175466"/>
            <a:ext cx="4311276" cy="1993386"/>
          </a:xfrm>
          <a:prstGeom prst="rect">
            <a:avLst/>
          </a:prstGeom>
          <a:ln w="19050">
            <a:solidFill>
              <a:srgbClr val="FF0000"/>
            </a:solidFill>
          </a:ln>
        </p:spPr>
      </p:pic>
      <p:pic>
        <p:nvPicPr>
          <p:cNvPr id="10" name="Picture 9">
            <a:extLst>
              <a:ext uri="{FF2B5EF4-FFF2-40B4-BE49-F238E27FC236}">
                <a16:creationId xmlns:a16="http://schemas.microsoft.com/office/drawing/2014/main" id="{A33FEAB7-0378-8F0B-B902-209445298D78}"/>
              </a:ext>
            </a:extLst>
          </p:cNvPr>
          <p:cNvPicPr>
            <a:picLocks noChangeAspect="1"/>
          </p:cNvPicPr>
          <p:nvPr/>
        </p:nvPicPr>
        <p:blipFill>
          <a:blip r:embed="rId3"/>
          <a:stretch>
            <a:fillRect/>
          </a:stretch>
        </p:blipFill>
        <p:spPr>
          <a:xfrm>
            <a:off x="4367363" y="4235242"/>
            <a:ext cx="4311276" cy="1606265"/>
          </a:xfrm>
          <a:prstGeom prst="rect">
            <a:avLst/>
          </a:prstGeom>
          <a:ln w="19050">
            <a:solidFill>
              <a:srgbClr val="00B050"/>
            </a:solidFill>
          </a:ln>
        </p:spPr>
      </p:pic>
      <p:pic>
        <p:nvPicPr>
          <p:cNvPr id="12" name="Picture 11">
            <a:extLst>
              <a:ext uri="{FF2B5EF4-FFF2-40B4-BE49-F238E27FC236}">
                <a16:creationId xmlns:a16="http://schemas.microsoft.com/office/drawing/2014/main" id="{F06FAC6A-EF8F-2A70-4099-26D6CAA53568}"/>
              </a:ext>
            </a:extLst>
          </p:cNvPr>
          <p:cNvPicPr>
            <a:picLocks noChangeAspect="1"/>
          </p:cNvPicPr>
          <p:nvPr/>
        </p:nvPicPr>
        <p:blipFill>
          <a:blip r:embed="rId4"/>
          <a:stretch>
            <a:fillRect/>
          </a:stretch>
        </p:blipFill>
        <p:spPr>
          <a:xfrm>
            <a:off x="239975" y="3429000"/>
            <a:ext cx="4053812" cy="1983576"/>
          </a:xfrm>
          <a:prstGeom prst="rect">
            <a:avLst/>
          </a:prstGeom>
          <a:ln w="19050">
            <a:solidFill>
              <a:srgbClr val="0070C0"/>
            </a:solidFill>
          </a:ln>
        </p:spPr>
      </p:pic>
    </p:spTree>
    <p:extLst>
      <p:ext uri="{BB962C8B-B14F-4D97-AF65-F5344CB8AC3E}">
        <p14:creationId xmlns:p14="http://schemas.microsoft.com/office/powerpoint/2010/main" val="73203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DCE4-B848-053B-BA10-527504FDB76A}"/>
              </a:ext>
            </a:extLst>
          </p:cNvPr>
          <p:cNvSpPr>
            <a:spLocks noGrp="1"/>
          </p:cNvSpPr>
          <p:nvPr>
            <p:ph type="title"/>
          </p:nvPr>
        </p:nvSpPr>
        <p:spPr/>
        <p:txBody>
          <a:bodyPr/>
          <a:lstStyle/>
          <a:p>
            <a:r>
              <a:rPr lang="en-US" dirty="0"/>
              <a:t>ECB = Electronic </a:t>
            </a:r>
            <a:r>
              <a:rPr lang="en-US" dirty="0" err="1"/>
              <a:t>CodeBook</a:t>
            </a:r>
            <a:endParaRPr lang="el-GR" dirty="0"/>
          </a:p>
        </p:txBody>
      </p:sp>
      <p:sp>
        <p:nvSpPr>
          <p:cNvPr id="3" name="Content Placeholder 2">
            <a:extLst>
              <a:ext uri="{FF2B5EF4-FFF2-40B4-BE49-F238E27FC236}">
                <a16:creationId xmlns:a16="http://schemas.microsoft.com/office/drawing/2014/main" id="{A1DEE697-B8C5-7231-9FFC-E8BB3EDE081B}"/>
              </a:ext>
            </a:extLst>
          </p:cNvPr>
          <p:cNvSpPr>
            <a:spLocks noGrp="1"/>
          </p:cNvSpPr>
          <p:nvPr>
            <p:ph sz="quarter" idx="1"/>
          </p:nvPr>
        </p:nvSpPr>
        <p:spPr/>
        <p:txBody>
          <a:bodyPr>
            <a:normAutofit/>
          </a:bodyPr>
          <a:lstStyle/>
          <a:p>
            <a:r>
              <a:rPr lang="en-US" sz="2400" dirty="0"/>
              <a:t>ECB is a simple encryption mode that works by dividing the plaintext into blocks of fixed size and encrypting each block separately</a:t>
            </a:r>
          </a:p>
          <a:p>
            <a:r>
              <a:rPr lang="en-US" sz="2400" dirty="0"/>
              <a:t>It has a major drawback: </a:t>
            </a:r>
            <a:br>
              <a:rPr lang="en-US" sz="2400" dirty="0"/>
            </a:br>
            <a:r>
              <a:rPr lang="en-US" sz="2400" dirty="0"/>
              <a:t>Identical blocks of plaintext will</a:t>
            </a:r>
            <a:br>
              <a:rPr lang="en-US" sz="2400" dirty="0"/>
            </a:br>
            <a:r>
              <a:rPr lang="en-US" sz="2400" dirty="0"/>
              <a:t>result in identical blocks of </a:t>
            </a:r>
            <a:br>
              <a:rPr lang="en-US" sz="2400" dirty="0"/>
            </a:br>
            <a:r>
              <a:rPr lang="en-US" sz="2400" dirty="0"/>
              <a:t>ciphertext</a:t>
            </a:r>
          </a:p>
          <a:p>
            <a:pPr lvl="1"/>
            <a:r>
              <a:rPr lang="en-US" sz="2000" dirty="0"/>
              <a:t>It is, therefore, not recommended</a:t>
            </a:r>
            <a:br>
              <a:rPr lang="en-US" sz="2000" dirty="0"/>
            </a:br>
            <a:r>
              <a:rPr lang="en-US" sz="2000" dirty="0"/>
              <a:t>for use</a:t>
            </a:r>
            <a:endParaRPr lang="el-GR" sz="2000" dirty="0"/>
          </a:p>
        </p:txBody>
      </p:sp>
      <p:sp>
        <p:nvSpPr>
          <p:cNvPr id="4" name="Date Placeholder 3">
            <a:extLst>
              <a:ext uri="{FF2B5EF4-FFF2-40B4-BE49-F238E27FC236}">
                <a16:creationId xmlns:a16="http://schemas.microsoft.com/office/drawing/2014/main" id="{FE09DB98-9558-6632-8F1B-BEF14EB741D5}"/>
              </a:ext>
            </a:extLst>
          </p:cNvPr>
          <p:cNvSpPr>
            <a:spLocks noGrp="1"/>
          </p:cNvSpPr>
          <p:nvPr>
            <p:ph type="dt" sz="half" idx="10"/>
          </p:nvPr>
        </p:nvSpPr>
        <p:spPr/>
        <p:txBody>
          <a:bodyPr/>
          <a:lstStyle/>
          <a:p>
            <a:fld id="{0EF24CBC-E870-49D7-8364-6539EA82C7EB}" type="datetime1">
              <a:rPr lang="el-GR" smtClean="0"/>
              <a:t>10/3/2024</a:t>
            </a:fld>
            <a:endParaRPr lang="en-US" dirty="0"/>
          </a:p>
        </p:txBody>
      </p:sp>
      <p:sp>
        <p:nvSpPr>
          <p:cNvPr id="5" name="Slide Number Placeholder 4">
            <a:extLst>
              <a:ext uri="{FF2B5EF4-FFF2-40B4-BE49-F238E27FC236}">
                <a16:creationId xmlns:a16="http://schemas.microsoft.com/office/drawing/2014/main" id="{7810A4C5-08E9-8E01-0381-266FDBC12873}"/>
              </a:ext>
            </a:extLst>
          </p:cNvPr>
          <p:cNvSpPr>
            <a:spLocks noGrp="1"/>
          </p:cNvSpPr>
          <p:nvPr>
            <p:ph type="sldNum" sz="quarter" idx="12"/>
          </p:nvPr>
        </p:nvSpPr>
        <p:spPr/>
        <p:txBody>
          <a:bodyPr/>
          <a:lstStyle/>
          <a:p>
            <a:fld id="{DB684F85-AF29-467A-A53F-1F30592555A7}" type="slidenum">
              <a:rPr lang="en-US" smtClean="0"/>
              <a:t>9</a:t>
            </a:fld>
            <a:endParaRPr lang="en-US" dirty="0"/>
          </a:p>
        </p:txBody>
      </p:sp>
      <p:sp>
        <p:nvSpPr>
          <p:cNvPr id="6" name="Footer Placeholder 5">
            <a:extLst>
              <a:ext uri="{FF2B5EF4-FFF2-40B4-BE49-F238E27FC236}">
                <a16:creationId xmlns:a16="http://schemas.microsoft.com/office/drawing/2014/main" id="{2961EF34-B69F-DCB0-5284-61BB33E48E65}"/>
              </a:ext>
            </a:extLst>
          </p:cNvPr>
          <p:cNvSpPr>
            <a:spLocks noGrp="1"/>
          </p:cNvSpPr>
          <p:nvPr>
            <p:ph type="ftr" sz="quarter" idx="11"/>
          </p:nvPr>
        </p:nvSpPr>
        <p:spPr/>
        <p:txBody>
          <a:bodyPr/>
          <a:lstStyle/>
          <a:p>
            <a:r>
              <a:rPr lang="en-US"/>
              <a:t>CAS Lab - Template</a:t>
            </a:r>
            <a:endParaRPr lang="en-US" dirty="0"/>
          </a:p>
        </p:txBody>
      </p:sp>
      <p:pic>
        <p:nvPicPr>
          <p:cNvPr id="8" name="Picture 7">
            <a:extLst>
              <a:ext uri="{FF2B5EF4-FFF2-40B4-BE49-F238E27FC236}">
                <a16:creationId xmlns:a16="http://schemas.microsoft.com/office/drawing/2014/main" id="{59D3632B-7333-FEB5-0CFF-F1C67B5DB101}"/>
              </a:ext>
            </a:extLst>
          </p:cNvPr>
          <p:cNvPicPr>
            <a:picLocks noChangeAspect="1"/>
          </p:cNvPicPr>
          <p:nvPr/>
        </p:nvPicPr>
        <p:blipFill>
          <a:blip r:embed="rId2"/>
          <a:stretch>
            <a:fillRect/>
          </a:stretch>
        </p:blipFill>
        <p:spPr>
          <a:xfrm>
            <a:off x="4761021" y="2102868"/>
            <a:ext cx="4199355" cy="3978336"/>
          </a:xfrm>
          <a:prstGeom prst="rect">
            <a:avLst/>
          </a:prstGeom>
        </p:spPr>
      </p:pic>
    </p:spTree>
    <p:extLst>
      <p:ext uri="{BB962C8B-B14F-4D97-AF65-F5344CB8AC3E}">
        <p14:creationId xmlns:p14="http://schemas.microsoft.com/office/powerpoint/2010/main" val="3935390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5">
      <a:dk1>
        <a:sysClr val="windowText" lastClr="000000"/>
      </a:dk1>
      <a:lt1>
        <a:sysClr val="window" lastClr="FFFFFF"/>
      </a:lt1>
      <a:dk2>
        <a:srgbClr val="464653"/>
      </a:dk2>
      <a:lt2>
        <a:srgbClr val="DDE9EC"/>
      </a:lt2>
      <a:accent1>
        <a:srgbClr val="FF0000"/>
      </a:accent1>
      <a:accent2>
        <a:srgbClr val="0070C0"/>
      </a:accent2>
      <a:accent3>
        <a:srgbClr val="00B050"/>
      </a:accent3>
      <a:accent4>
        <a:srgbClr val="FFC000"/>
      </a:accent4>
      <a:accent5>
        <a:srgbClr val="945D4A"/>
      </a:accent5>
      <a:accent6>
        <a:srgbClr val="BFBFBF"/>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1647</TotalTime>
  <Words>3185</Words>
  <Application>Microsoft Office PowerPoint</Application>
  <PresentationFormat>On-screen Show (4:3)</PresentationFormat>
  <Paragraphs>423</Paragraphs>
  <Slides>52</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52</vt:i4>
      </vt:variant>
    </vt:vector>
  </HeadingPairs>
  <TitlesOfParts>
    <vt:vector size="64" baseType="lpstr">
      <vt:lpstr>Arial</vt:lpstr>
      <vt:lpstr>Bookman Old Style</vt:lpstr>
      <vt:lpstr>Calibri</vt:lpstr>
      <vt:lpstr>Calibri Light</vt:lpstr>
      <vt:lpstr>Carlito</vt:lpstr>
      <vt:lpstr>Gill Sans MT</vt:lpstr>
      <vt:lpstr>Wingdings</vt:lpstr>
      <vt:lpstr>Wingdings 3</vt:lpstr>
      <vt:lpstr>Origin</vt:lpstr>
      <vt:lpstr>Custom Design</vt:lpstr>
      <vt:lpstr>1_Custom Design</vt:lpstr>
      <vt:lpstr>2_Custom Design</vt:lpstr>
      <vt:lpstr>Testing &amp; Verification of Digital Circuits Final Project - GOST 28147-89</vt:lpstr>
      <vt:lpstr>Overview of the GOST standard</vt:lpstr>
      <vt:lpstr>Historical overview of GOST 28147-89</vt:lpstr>
      <vt:lpstr>Functional overview of GOST</vt:lpstr>
      <vt:lpstr>GOST Sbox</vt:lpstr>
      <vt:lpstr>GOST Round</vt:lpstr>
      <vt:lpstr>GOST Round</vt:lpstr>
      <vt:lpstr>GOST Encryption Modes</vt:lpstr>
      <vt:lpstr>ECB = Electronic CodeBook</vt:lpstr>
      <vt:lpstr>ECB – Electronic Codebook</vt:lpstr>
      <vt:lpstr>ECB – Electronic Codebook</vt:lpstr>
      <vt:lpstr>ECB – Electronic Codebook</vt:lpstr>
      <vt:lpstr>ECB – Electronic Codebook</vt:lpstr>
      <vt:lpstr>CFB – Cipher Feedback</vt:lpstr>
      <vt:lpstr>CFB – Cipher Feedback</vt:lpstr>
      <vt:lpstr>CFB – Cipher Feedback</vt:lpstr>
      <vt:lpstr>CFB – Cipher Feedback</vt:lpstr>
      <vt:lpstr>CFB – Cipher Feedback</vt:lpstr>
      <vt:lpstr>MAC – Message Authentication Code</vt:lpstr>
      <vt:lpstr>MAC – Message Authentication Code</vt:lpstr>
      <vt:lpstr>MAC – Message Authentication Code</vt:lpstr>
      <vt:lpstr>MAC – Message Authentication Code</vt:lpstr>
      <vt:lpstr>Make &amp; Icarus Verilog</vt:lpstr>
      <vt:lpstr>Icarus Verilog &amp; Vivado – System Verilog Support</vt:lpstr>
      <vt:lpstr>ECB – Vivado Simulation Result &amp; Waveforms</vt:lpstr>
      <vt:lpstr>CFB – Vivado Simulation Result &amp; Waveforms</vt:lpstr>
      <vt:lpstr>MAC – Vivado Simulation Result &amp; Waveforms</vt:lpstr>
      <vt:lpstr>SV Changes - Sbox</vt:lpstr>
      <vt:lpstr>SV Changes - Round</vt:lpstr>
      <vt:lpstr>SV Changes - ECB</vt:lpstr>
      <vt:lpstr>SV Changes - ECB</vt:lpstr>
      <vt:lpstr>SV Changes - CFB</vt:lpstr>
      <vt:lpstr>SV Changes - CFB</vt:lpstr>
      <vt:lpstr>SV Changes - MAC</vt:lpstr>
      <vt:lpstr>ECB - Testbench</vt:lpstr>
      <vt:lpstr>ECB - Testbench</vt:lpstr>
      <vt:lpstr>Normal usage &amp; Usage after reset</vt:lpstr>
      <vt:lpstr>Reset in process &amp; Start with reset</vt:lpstr>
      <vt:lpstr>ECB - Waveforms</vt:lpstr>
      <vt:lpstr>CFB &amp; MAC Testbenches</vt:lpstr>
      <vt:lpstr>CFB - Waveforms</vt:lpstr>
      <vt:lpstr>MAC - Waveforms</vt:lpstr>
      <vt:lpstr>System Verilog Assertions - ECB</vt:lpstr>
      <vt:lpstr>System Verilog Assertions - ECB</vt:lpstr>
      <vt:lpstr>System Verilog Assertions - ECB</vt:lpstr>
      <vt:lpstr>System Verilog Assertions - ECB</vt:lpstr>
      <vt:lpstr>System Verilog Assertions - ECB</vt:lpstr>
      <vt:lpstr>System Verilog Assertions - ECB</vt:lpstr>
      <vt:lpstr>System Verilog Assertions - ECB</vt:lpstr>
      <vt:lpstr>System Verilog Assertions - ECB</vt:lpstr>
      <vt:lpstr>System Verilog Assertions - ECB</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AFSMGen Tool</dc:title>
  <dc:creator>KARAGIANNIS MARIOS</dc:creator>
  <cp:lastModifiedBy>KARAGIANNIS MARIOS</cp:lastModifiedBy>
  <cp:revision>243</cp:revision>
  <cp:lastPrinted>2022-05-10T14:00:57Z</cp:lastPrinted>
  <dcterms:created xsi:type="dcterms:W3CDTF">2022-05-10T14:00:57Z</dcterms:created>
  <dcterms:modified xsi:type="dcterms:W3CDTF">2024-03-10T15:24:23Z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