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5"/>
  </p:notesMasterIdLst>
  <p:handoutMasterIdLst>
    <p:handoutMasterId r:id="rId16"/>
  </p:handoutMasterIdLst>
  <p:sldIdLst>
    <p:sldId id="654" r:id="rId2"/>
    <p:sldId id="731" r:id="rId3"/>
    <p:sldId id="739" r:id="rId4"/>
    <p:sldId id="736" r:id="rId5"/>
    <p:sldId id="757" r:id="rId6"/>
    <p:sldId id="758" r:id="rId7"/>
    <p:sldId id="760" r:id="rId8"/>
    <p:sldId id="761" r:id="rId9"/>
    <p:sldId id="763" r:id="rId10"/>
    <p:sldId id="764" r:id="rId11"/>
    <p:sldId id="766" r:id="rId12"/>
    <p:sldId id="767" r:id="rId13"/>
    <p:sldId id="617" r:id="rId14"/>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00"/>
    <a:srgbClr val="3366CC"/>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14" autoAdjust="0"/>
  </p:normalViewPr>
  <p:slideViewPr>
    <p:cSldViewPr>
      <p:cViewPr varScale="1">
        <p:scale>
          <a:sx n="56" d="100"/>
          <a:sy n="56" d="100"/>
        </p:scale>
        <p:origin x="58" y="52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36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pPr>
              <a:defRPr/>
            </a:pPr>
            <a:endParaRPr lang="en-US" altLang="zh-CN"/>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pPr>
              <a:defRPr/>
            </a:pPr>
            <a:endParaRPr lang="en-US" altLang="zh-CN"/>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pPr>
              <a:defRPr/>
            </a:pPr>
            <a:endParaRPr lang="zh-CN" altLang="zh-CN"/>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pPr>
              <a:defRPr/>
            </a:pPr>
            <a:fld id="{08FA6C7B-A4F6-4C3D-8501-C880E05D5D7D}" type="slidenum">
              <a:rPr lang="en-US" altLang="zh-CN"/>
              <a:pPr>
                <a:defRPr/>
              </a:pPr>
              <a:t>‹#›</a:t>
            </a:fld>
            <a:endParaRPr lang="en-US" altLang="zh-CN"/>
          </a:p>
        </p:txBody>
      </p:sp>
    </p:spTree>
    <p:extLst>
      <p:ext uri="{BB962C8B-B14F-4D97-AF65-F5344CB8AC3E}">
        <p14:creationId xmlns:p14="http://schemas.microsoft.com/office/powerpoint/2010/main" val="1572627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latinLnBrk="1">
              <a:spcBef>
                <a:spcPct val="0"/>
              </a:spcBef>
              <a:defRPr sz="1200"/>
            </a:lvl1pPr>
          </a:lstStyle>
          <a:p>
            <a:pPr>
              <a:defRPr/>
            </a:pPr>
            <a:endParaRPr lang="en-US" altLang="zh-CN"/>
          </a:p>
        </p:txBody>
      </p:sp>
      <p:sp>
        <p:nvSpPr>
          <p:cNvPr id="276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latinLnBrk="1">
              <a:spcBef>
                <a:spcPct val="0"/>
              </a:spcBef>
              <a:defRPr sz="120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latinLnBrk="1">
              <a:spcBef>
                <a:spcPct val="0"/>
              </a:spcBef>
              <a:defRPr sz="1200"/>
            </a:lvl1pPr>
          </a:lstStyle>
          <a:p>
            <a:pPr>
              <a:defRPr/>
            </a:pPr>
            <a:endParaRPr lang="en-US" altLang="zh-CN"/>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latinLnBrk="1">
              <a:spcBef>
                <a:spcPct val="0"/>
              </a:spcBef>
              <a:defRPr sz="1200"/>
            </a:lvl1pPr>
          </a:lstStyle>
          <a:p>
            <a:pPr>
              <a:defRPr/>
            </a:pPr>
            <a:fld id="{768AD893-918A-4DB5-B3B8-63D808E37D93}" type="slidenum">
              <a:rPr lang="en-US" altLang="zh-CN"/>
              <a:pPr>
                <a:defRPr/>
              </a:pPr>
              <a:t>‹#›</a:t>
            </a:fld>
            <a:endParaRPr lang="en-US" altLang="zh-CN"/>
          </a:p>
        </p:txBody>
      </p:sp>
    </p:spTree>
    <p:extLst>
      <p:ext uri="{BB962C8B-B14F-4D97-AF65-F5344CB8AC3E}">
        <p14:creationId xmlns:p14="http://schemas.microsoft.com/office/powerpoint/2010/main" val="22746448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B158EB77-01E1-4F48-9026-C5F22AF08A0F}" type="slidenum">
              <a:rPr lang="en-US" altLang="zh-CN" sz="1200" smtClean="0"/>
              <a:pPr eaLnBrk="1" hangingPunct="1"/>
              <a:t>1</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10</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71497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11</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6576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12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3586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82A7085A-9594-47A7-8110-96ECF64F3098}" type="slidenum">
              <a:rPr lang="en-US" altLang="zh-CN" sz="1200" smtClean="0"/>
              <a:pPr eaLnBrk="1" hangingPunct="1"/>
              <a:t>13</a:t>
            </a:fld>
            <a:endParaRPr lang="en-US"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2</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343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3</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9798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4</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3700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5</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655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6</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21092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7</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2876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8</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0279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100">
                <a:solidFill>
                  <a:schemeClr val="tx1"/>
                </a:solidFill>
                <a:latin typeface="Times New Roman" pitchFamily="18" charset="0"/>
                <a:ea typeface="宋体" pitchFamily="2" charset="-122"/>
              </a:defRPr>
            </a:lvl1pPr>
            <a:lvl2pPr marL="685817" indent="-263776" eaLnBrk="0" hangingPunct="0">
              <a:spcBef>
                <a:spcPct val="30000"/>
              </a:spcBef>
              <a:defRPr kumimoji="1" sz="1100">
                <a:solidFill>
                  <a:schemeClr val="tx1"/>
                </a:solidFill>
                <a:latin typeface="Times New Roman" pitchFamily="18" charset="0"/>
                <a:ea typeface="宋体" pitchFamily="2" charset="-122"/>
              </a:defRPr>
            </a:lvl2pPr>
            <a:lvl3pPr marL="1055103" indent="-211021" eaLnBrk="0" hangingPunct="0">
              <a:spcBef>
                <a:spcPct val="30000"/>
              </a:spcBef>
              <a:defRPr kumimoji="1" sz="1100">
                <a:solidFill>
                  <a:schemeClr val="tx1"/>
                </a:solidFill>
                <a:latin typeface="Times New Roman" pitchFamily="18" charset="0"/>
                <a:ea typeface="宋体" pitchFamily="2" charset="-122"/>
              </a:defRPr>
            </a:lvl3pPr>
            <a:lvl4pPr marL="1477145" indent="-211021" eaLnBrk="0" hangingPunct="0">
              <a:spcBef>
                <a:spcPct val="30000"/>
              </a:spcBef>
              <a:defRPr kumimoji="1" sz="1100">
                <a:solidFill>
                  <a:schemeClr val="tx1"/>
                </a:solidFill>
                <a:latin typeface="Times New Roman" pitchFamily="18" charset="0"/>
                <a:ea typeface="宋体" pitchFamily="2" charset="-122"/>
              </a:defRPr>
            </a:lvl4pPr>
            <a:lvl5pPr marL="1899186" indent="-211021" eaLnBrk="0" hangingPunct="0">
              <a:spcBef>
                <a:spcPct val="30000"/>
              </a:spcBef>
              <a:defRPr kumimoji="1" sz="1100">
                <a:solidFill>
                  <a:schemeClr val="tx1"/>
                </a:solidFill>
                <a:latin typeface="Times New Roman" pitchFamily="18" charset="0"/>
                <a:ea typeface="宋体" pitchFamily="2" charset="-122"/>
              </a:defRPr>
            </a:lvl5pPr>
            <a:lvl6pPr marL="2321227"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6pPr>
            <a:lvl7pPr marL="2743269"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7pPr>
            <a:lvl8pPr marL="3165310"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8pPr>
            <a:lvl9pPr marL="3587351" indent="-211021" eaLnBrk="0" fontAlgn="base" hangingPunct="0">
              <a:spcBef>
                <a:spcPct val="30000"/>
              </a:spcBef>
              <a:spcAft>
                <a:spcPct val="0"/>
              </a:spcAft>
              <a:defRPr kumimoji="1" sz="1100">
                <a:solidFill>
                  <a:schemeClr val="tx1"/>
                </a:solidFill>
                <a:latin typeface="Times New Roman" pitchFamily="18" charset="0"/>
                <a:ea typeface="宋体" pitchFamily="2" charset="-122"/>
              </a:defRPr>
            </a:lvl9pPr>
          </a:lstStyle>
          <a:p>
            <a:pPr eaLnBrk="1" hangingPunct="1">
              <a:spcBef>
                <a:spcPct val="0"/>
              </a:spcBef>
            </a:pPr>
            <a:fld id="{450CC8C1-1669-442A-A600-6E07882954AF}" type="slidenum">
              <a:rPr lang="en-US" altLang="zh-CN" sz="1200">
                <a:solidFill>
                  <a:prstClr val="black"/>
                </a:solidFill>
              </a:rPr>
              <a:pPr eaLnBrk="1" hangingPunct="1">
                <a:spcBef>
                  <a:spcPct val="0"/>
                </a:spcBef>
              </a:pPr>
              <a:t>9</a:t>
            </a:fld>
            <a:endParaRPr lang="en-US" altLang="zh-CN" sz="1200">
              <a:solidFill>
                <a:prstClr val="black"/>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0243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25" name="Rectangle 5"/>
          <p:cNvSpPr>
            <a:spLocks noGrp="1" noChangeArrowheads="1"/>
          </p:cNvSpPr>
          <p:nvPr>
            <p:ph type="ctrTitle"/>
          </p:nvPr>
        </p:nvSpPr>
        <p:spPr>
          <a:xfrm>
            <a:off x="1143000" y="1981200"/>
            <a:ext cx="7772400" cy="1143000"/>
          </a:xfrm>
        </p:spPr>
        <p:txBody>
          <a:bodyPr/>
          <a:lstStyle>
            <a:lvl1pPr>
              <a:defRPr/>
            </a:lvl1pPr>
          </a:lstStyle>
          <a:p>
            <a:r>
              <a:rPr lang="zh-CN" altLang="en-US"/>
              <a:t>单击此处编辑母版标题样式</a:t>
            </a:r>
          </a:p>
        </p:txBody>
      </p:sp>
      <p:sp>
        <p:nvSpPr>
          <p:cNvPr id="30726"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zh-CN" altLang="en-US"/>
              <a:t>单击此处编辑母版副标题样式</a:t>
            </a:r>
          </a:p>
        </p:txBody>
      </p:sp>
      <p:sp>
        <p:nvSpPr>
          <p:cNvPr id="4" name="Rectangle 7"/>
          <p:cNvSpPr>
            <a:spLocks noGrp="1" noChangeArrowheads="1"/>
          </p:cNvSpPr>
          <p:nvPr>
            <p:ph type="dt" sz="half" idx="10"/>
          </p:nvPr>
        </p:nvSpPr>
        <p:spPr>
          <a:xfrm>
            <a:off x="685800" y="6324600"/>
            <a:ext cx="1905000" cy="457200"/>
          </a:xfrm>
        </p:spPr>
        <p:txBody>
          <a:bodyPr anchor="b"/>
          <a:lstStyle>
            <a:lvl1pPr>
              <a:spcBef>
                <a:spcPct val="0"/>
              </a:spcBef>
              <a:defRPr kumimoji="0">
                <a:solidFill>
                  <a:schemeClr val="tx2"/>
                </a:solidFill>
              </a:defRPr>
            </a:lvl1pPr>
          </a:lstStyle>
          <a:p>
            <a:pPr>
              <a:defRPr/>
            </a:pPr>
            <a:fld id="{488AC3AA-2081-4A5A-8932-133C6B0DB2C5}" type="datetime2">
              <a:rPr lang="zh-CN" altLang="en-US"/>
              <a:pPr>
                <a:defRPr/>
              </a:pPr>
              <a:t>2024年10月20日</a:t>
            </a:fld>
            <a:endParaRPr lang="en-US" altLang="zh-CN"/>
          </a:p>
        </p:txBody>
      </p:sp>
      <p:sp>
        <p:nvSpPr>
          <p:cNvPr id="5" name="Rectangle 8"/>
          <p:cNvSpPr>
            <a:spLocks noGrp="1" noChangeArrowheads="1"/>
          </p:cNvSpPr>
          <p:nvPr>
            <p:ph type="ftr" sz="quarter" idx="11"/>
          </p:nvPr>
        </p:nvSpPr>
        <p:spPr>
          <a:xfrm>
            <a:off x="3124200" y="6324600"/>
            <a:ext cx="2895600" cy="457200"/>
          </a:xfrm>
        </p:spPr>
        <p:txBody>
          <a:bodyPr anchor="b"/>
          <a:lstStyle>
            <a:lvl1pPr>
              <a:spcBef>
                <a:spcPct val="0"/>
              </a:spcBef>
              <a:defRPr kumimoji="0">
                <a:solidFill>
                  <a:schemeClr val="tx2"/>
                </a:solidFill>
              </a:defRPr>
            </a:lvl1pPr>
          </a:lstStyle>
          <a:p>
            <a:pPr>
              <a:defRPr/>
            </a:pPr>
            <a:r>
              <a:rPr lang="en-US" altLang="zh-CN"/>
              <a:t>北京交通大学计算机学院     翟高寿</a:t>
            </a:r>
          </a:p>
        </p:txBody>
      </p:sp>
      <p:sp>
        <p:nvSpPr>
          <p:cNvPr id="6" name="Rectangle 9"/>
          <p:cNvSpPr>
            <a:spLocks noGrp="1" noChangeArrowheads="1"/>
          </p:cNvSpPr>
          <p:nvPr>
            <p:ph type="sldNum" sz="quarter" idx="12"/>
          </p:nvPr>
        </p:nvSpPr>
        <p:spPr>
          <a:xfrm>
            <a:off x="6553200" y="6324600"/>
            <a:ext cx="1905000" cy="457200"/>
          </a:xfrm>
        </p:spPr>
        <p:txBody>
          <a:bodyPr/>
          <a:lstStyle>
            <a:lvl1pPr>
              <a:defRPr>
                <a:solidFill>
                  <a:schemeClr val="tx2"/>
                </a:solidFill>
              </a:defRPr>
            </a:lvl1pPr>
          </a:lstStyle>
          <a:p>
            <a:pPr>
              <a:defRPr/>
            </a:pPr>
            <a:fld id="{CFE96C05-5E84-4489-8BF0-9A2ED292BECD}" type="slidenum">
              <a:rPr lang="en-US" altLang="zh-CN"/>
              <a:pPr>
                <a:defRPr/>
              </a:pPr>
              <a:t>‹#›</a:t>
            </a:fld>
            <a:endParaRPr lang="en-US" altLang="zh-CN"/>
          </a:p>
        </p:txBody>
      </p:sp>
    </p:spTree>
    <p:extLst>
      <p:ext uri="{BB962C8B-B14F-4D97-AF65-F5344CB8AC3E}">
        <p14:creationId xmlns:p14="http://schemas.microsoft.com/office/powerpoint/2010/main" val="24430814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B7E6F8B1-372E-43DC-85B1-1DA2CF072322}"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82618EAF-2306-47B3-B8F3-8BC8B3E4D702}" type="datetime2">
              <a:rPr lang="zh-CN" altLang="en-US"/>
              <a:pPr>
                <a:defRPr/>
              </a:pPr>
              <a:t>2024年10月20日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3372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2E54DD18-0EC5-4072-88B3-5C0EE0305EA6}"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9E34B5FF-AC76-471C-868C-C3AFF21D7F43}" type="datetime2">
              <a:rPr lang="zh-CN" altLang="en-US"/>
              <a:pPr>
                <a:defRPr/>
              </a:pPr>
              <a:t>2024年10月20日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0503127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sldNum" sz="quarter" idx="10"/>
          </p:nvPr>
        </p:nvSpPr>
        <p:spPr>
          <a:ln/>
        </p:spPr>
        <p:txBody>
          <a:bodyPr/>
          <a:lstStyle>
            <a:lvl1pPr>
              <a:defRPr/>
            </a:lvl1pPr>
          </a:lstStyle>
          <a:p>
            <a:pPr>
              <a:defRPr/>
            </a:pPr>
            <a:fld id="{927EC65E-79EA-4395-874E-0C56D747590B}"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D9604CA8-C000-4A47-B6CE-04B04DB00EA8}" type="datetime2">
              <a:rPr lang="zh-CN" altLang="en-US"/>
              <a:pPr>
                <a:defRPr/>
              </a:pPr>
              <a:t>2024年10月20日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6845990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sldNum" sz="quarter" idx="10"/>
          </p:nvPr>
        </p:nvSpPr>
        <p:spPr>
          <a:ln/>
        </p:spPr>
        <p:txBody>
          <a:bodyPr/>
          <a:lstStyle>
            <a:lvl1pPr>
              <a:defRPr/>
            </a:lvl1pPr>
          </a:lstStyle>
          <a:p>
            <a:pPr>
              <a:defRPr/>
            </a:pPr>
            <a:fld id="{5D2423EC-D2C5-44FC-8231-354618F101FD}" type="slidenum">
              <a:rPr lang="en-US" altLang="zh-CN"/>
              <a:pPr>
                <a:defRPr/>
              </a:pPr>
              <a:t>‹#›</a:t>
            </a:fld>
            <a:endParaRPr lang="en-US" altLang="zh-CN"/>
          </a:p>
        </p:txBody>
      </p:sp>
      <p:sp>
        <p:nvSpPr>
          <p:cNvPr id="5" name="Rectangle 13"/>
          <p:cNvSpPr>
            <a:spLocks noGrp="1" noChangeArrowheads="1"/>
          </p:cNvSpPr>
          <p:nvPr>
            <p:ph type="dt" sz="half" idx="11"/>
          </p:nvPr>
        </p:nvSpPr>
        <p:spPr>
          <a:ln/>
        </p:spPr>
        <p:txBody>
          <a:bodyPr/>
          <a:lstStyle>
            <a:lvl1pPr>
              <a:defRPr/>
            </a:lvl1pPr>
          </a:lstStyle>
          <a:p>
            <a:pPr>
              <a:defRPr/>
            </a:pPr>
            <a:fld id="{4C36F4DD-9B96-43AD-B77A-1DE958DF56FC}" type="datetime2">
              <a:rPr lang="zh-CN" altLang="en-US"/>
              <a:pPr>
                <a:defRPr/>
              </a:pPr>
              <a:t>2024年10月20日</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7536294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sldNum" sz="quarter" idx="10"/>
          </p:nvPr>
        </p:nvSpPr>
        <p:spPr>
          <a:ln/>
        </p:spPr>
        <p:txBody>
          <a:bodyPr/>
          <a:lstStyle>
            <a:lvl1pPr>
              <a:defRPr/>
            </a:lvl1pPr>
          </a:lstStyle>
          <a:p>
            <a:pPr>
              <a:defRPr/>
            </a:pPr>
            <a:fld id="{D03A3773-5795-4D8A-B1EC-FD43726EFC65}"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EF8C55D2-FFF4-4F22-B7F1-91E302751428}" type="datetime2">
              <a:rPr lang="zh-CN" altLang="en-US"/>
              <a:pPr>
                <a:defRPr/>
              </a:pPr>
              <a:t>2024年10月20日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9254295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sldNum" sz="quarter" idx="10"/>
          </p:nvPr>
        </p:nvSpPr>
        <p:spPr>
          <a:ln/>
        </p:spPr>
        <p:txBody>
          <a:bodyPr/>
          <a:lstStyle>
            <a:lvl1pPr>
              <a:defRPr/>
            </a:lvl1pPr>
          </a:lstStyle>
          <a:p>
            <a:pPr>
              <a:defRPr/>
            </a:pPr>
            <a:fld id="{D84B0306-4E16-4CD6-8871-55E4E7206159}" type="slidenum">
              <a:rPr lang="en-US" altLang="zh-CN"/>
              <a:pPr>
                <a:defRPr/>
              </a:pPr>
              <a:t>‹#›</a:t>
            </a:fld>
            <a:endParaRPr lang="en-US" altLang="zh-CN"/>
          </a:p>
        </p:txBody>
      </p:sp>
      <p:sp>
        <p:nvSpPr>
          <p:cNvPr id="8" name="Rectangle 13"/>
          <p:cNvSpPr>
            <a:spLocks noGrp="1" noChangeArrowheads="1"/>
          </p:cNvSpPr>
          <p:nvPr>
            <p:ph type="dt" sz="half" idx="11"/>
          </p:nvPr>
        </p:nvSpPr>
        <p:spPr>
          <a:ln/>
        </p:spPr>
        <p:txBody>
          <a:bodyPr/>
          <a:lstStyle>
            <a:lvl1pPr>
              <a:defRPr/>
            </a:lvl1pPr>
          </a:lstStyle>
          <a:p>
            <a:pPr>
              <a:defRPr/>
            </a:pPr>
            <a:fld id="{7CE81609-F19D-4D41-901D-66470A014DA9}" type="datetime2">
              <a:rPr lang="zh-CN" altLang="en-US"/>
              <a:pPr>
                <a:defRPr/>
              </a:pPr>
              <a:t>2024年10月20日</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18200167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sldNum" sz="quarter" idx="10"/>
          </p:nvPr>
        </p:nvSpPr>
        <p:spPr>
          <a:ln/>
        </p:spPr>
        <p:txBody>
          <a:bodyPr/>
          <a:lstStyle>
            <a:lvl1pPr>
              <a:defRPr/>
            </a:lvl1pPr>
          </a:lstStyle>
          <a:p>
            <a:pPr>
              <a:defRPr/>
            </a:pPr>
            <a:fld id="{D4F6B517-B4FE-412D-8119-AEB4C6DE2FD2}" type="slidenum">
              <a:rPr lang="en-US" altLang="zh-CN"/>
              <a:pPr>
                <a:defRPr/>
              </a:pPr>
              <a:t>‹#›</a:t>
            </a:fld>
            <a:endParaRPr lang="en-US" altLang="zh-CN"/>
          </a:p>
        </p:txBody>
      </p:sp>
      <p:sp>
        <p:nvSpPr>
          <p:cNvPr id="4" name="Rectangle 13"/>
          <p:cNvSpPr>
            <a:spLocks noGrp="1" noChangeArrowheads="1"/>
          </p:cNvSpPr>
          <p:nvPr>
            <p:ph type="dt" sz="half" idx="11"/>
          </p:nvPr>
        </p:nvSpPr>
        <p:spPr>
          <a:ln/>
        </p:spPr>
        <p:txBody>
          <a:bodyPr/>
          <a:lstStyle>
            <a:lvl1pPr>
              <a:defRPr/>
            </a:lvl1pPr>
          </a:lstStyle>
          <a:p>
            <a:pPr>
              <a:defRPr/>
            </a:pPr>
            <a:fld id="{90554830-A3BC-4DEC-BDD5-B4F0046148BC}" type="datetime2">
              <a:rPr lang="zh-CN" altLang="en-US"/>
              <a:pPr>
                <a:defRPr/>
              </a:pPr>
              <a:t>2024年10月20日</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271051899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97234AC2-5CDF-4692-98F9-81FB96BAF09C}" type="slidenum">
              <a:rPr lang="en-US" altLang="zh-CN"/>
              <a:pPr>
                <a:defRPr/>
              </a:pPr>
              <a:t>‹#›</a:t>
            </a:fld>
            <a:endParaRPr lang="en-US" altLang="zh-CN"/>
          </a:p>
        </p:txBody>
      </p:sp>
      <p:sp>
        <p:nvSpPr>
          <p:cNvPr id="3" name="Rectangle 13"/>
          <p:cNvSpPr>
            <a:spLocks noGrp="1" noChangeArrowheads="1"/>
          </p:cNvSpPr>
          <p:nvPr>
            <p:ph type="dt" sz="half" idx="11"/>
          </p:nvPr>
        </p:nvSpPr>
        <p:spPr>
          <a:ln/>
        </p:spPr>
        <p:txBody>
          <a:bodyPr/>
          <a:lstStyle>
            <a:lvl1pPr>
              <a:defRPr/>
            </a:lvl1pPr>
          </a:lstStyle>
          <a:p>
            <a:pPr>
              <a:defRPr/>
            </a:pPr>
            <a:fld id="{FCA1B858-E041-4BAA-8492-48B4D9E4B3E7}" type="datetime2">
              <a:rPr lang="zh-CN" altLang="en-US"/>
              <a:pPr>
                <a:defRPr/>
              </a:pPr>
              <a:t>2024年10月20日</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2387224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085F6A88-3316-4F62-9E23-503F18191C89}"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295642A6-A905-464D-B485-45D636CA9E92}" type="datetime2">
              <a:rPr lang="zh-CN" altLang="en-US"/>
              <a:pPr>
                <a:defRPr/>
              </a:pPr>
              <a:t>2024年10月20日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30066173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a:defRPr/>
            </a:pPr>
            <a:fld id="{3CB0F6F3-BC2A-45D8-BAF5-B434E11EE3A3}" type="slidenum">
              <a:rPr lang="en-US" altLang="zh-CN"/>
              <a:pPr>
                <a:defRPr/>
              </a:pPr>
              <a:t>‹#›</a:t>
            </a:fld>
            <a:endParaRPr lang="en-US" altLang="zh-CN"/>
          </a:p>
        </p:txBody>
      </p:sp>
      <p:sp>
        <p:nvSpPr>
          <p:cNvPr id="6" name="Rectangle 13"/>
          <p:cNvSpPr>
            <a:spLocks noGrp="1" noChangeArrowheads="1"/>
          </p:cNvSpPr>
          <p:nvPr>
            <p:ph type="dt" sz="half" idx="11"/>
          </p:nvPr>
        </p:nvSpPr>
        <p:spPr>
          <a:ln/>
        </p:spPr>
        <p:txBody>
          <a:bodyPr/>
          <a:lstStyle>
            <a:lvl1pPr>
              <a:defRPr/>
            </a:lvl1pPr>
          </a:lstStyle>
          <a:p>
            <a:pPr>
              <a:defRPr/>
            </a:pPr>
            <a:fld id="{3FEB3B49-88AD-4991-9F0C-C497494DE02D}" type="datetime2">
              <a:rPr lang="zh-CN" altLang="en-US"/>
              <a:pPr>
                <a:defRPr/>
              </a:pPr>
              <a:t>2024年10月20日</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en-US" altLang="zh-CN"/>
              <a:t>北京交通大学计算机学院     翟高寿</a:t>
            </a:r>
          </a:p>
        </p:txBody>
      </p:sp>
    </p:spTree>
    <p:extLst>
      <p:ext uri="{BB962C8B-B14F-4D97-AF65-F5344CB8AC3E}">
        <p14:creationId xmlns:p14="http://schemas.microsoft.com/office/powerpoint/2010/main" val="41144846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66800" y="838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9707" name="Rectangle 11"/>
          <p:cNvSpPr>
            <a:spLocks noGrp="1" noChangeArrowheads="1"/>
          </p:cNvSpPr>
          <p:nvPr>
            <p:ph type="sldNum" sz="quarter" idx="4"/>
          </p:nvPr>
        </p:nvSpPr>
        <p:spPr bwMode="auto">
          <a:xfrm>
            <a:off x="7924800" y="62484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vl1pPr>
          </a:lstStyle>
          <a:p>
            <a:pPr>
              <a:defRPr/>
            </a:pPr>
            <a:fld id="{CFC42944-37ED-43E9-87C9-630B181C3B9F}" type="slidenum">
              <a:rPr lang="en-US" altLang="zh-CN"/>
              <a:pPr>
                <a:defRPr/>
              </a:pPr>
              <a:t>‹#›</a:t>
            </a:fld>
            <a:endParaRPr lang="en-US" altLang="zh-CN"/>
          </a:p>
        </p:txBody>
      </p:sp>
      <p:sp>
        <p:nvSpPr>
          <p:cNvPr id="1028" name="Rectangle 12"/>
          <p:cNvSpPr>
            <a:spLocks noGrp="1" noChangeArrowheads="1"/>
          </p:cNvSpPr>
          <p:nvPr>
            <p:ph type="body" idx="1"/>
          </p:nvPr>
        </p:nvSpPr>
        <p:spPr bwMode="auto">
          <a:xfrm>
            <a:off x="1066800" y="21018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9"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7060B1F3-78FC-4431-A037-8BFCF300B5D9}" type="datetime2">
              <a:rPr lang="zh-CN" altLang="en-US"/>
              <a:pPr>
                <a:defRPr/>
              </a:pPr>
              <a:t>2024年10月20日</a:t>
            </a:fld>
            <a:endParaRPr lang="en-US" altLang="zh-CN"/>
          </a:p>
        </p:txBody>
      </p:sp>
      <p:sp>
        <p:nvSpPr>
          <p:cNvPr id="29710" name="Rectangle 1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zh-CN"/>
              <a:t>北京交通大学计算机学院     翟高寿</a:t>
            </a:r>
          </a:p>
        </p:txBody>
      </p:sp>
    </p:spTree>
  </p:cSld>
  <p:clrMap bg1="lt1" tx1="dk1" bg2="lt2" tx2="dk2" accent1="accent1" accent2="accent2" accent3="accent3" accent4="accent4" accent5="accent5" accent6="accent6" hlink="hlink" folHlink="folHlink"/>
  <p:sldLayoutIdLst>
    <p:sldLayoutId id="2147483782"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p:hf hdr="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solidFill>
          <a:latin typeface="+mn-lt"/>
          <a:ea typeface="+mn-ea"/>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solidFill>
          <a:latin typeface="+mn-lt"/>
          <a:ea typeface="+mn-ea"/>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A3403295-A9DF-44BE-8E66-414080625301}" type="slidenum">
              <a:rPr kumimoji="0" lang="en-US" altLang="zh-CN" sz="1400" smtClean="0"/>
              <a:pPr eaLnBrk="1" hangingPunct="1"/>
              <a:t>1</a:t>
            </a:fld>
            <a:endParaRPr kumimoji="0" lang="en-US" altLang="zh-CN" sz="1400"/>
          </a:p>
        </p:txBody>
      </p:sp>
      <p:sp>
        <p:nvSpPr>
          <p:cNvPr id="3075"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48D23073-46DE-4253-8487-5DC8011D2E17}" type="datetime2">
              <a:rPr lang="zh-CN" altLang="en-US" sz="1400" smtClean="0"/>
              <a:pPr eaLnBrk="1" hangingPunct="1"/>
              <a:t>2024年10月20日</a:t>
            </a:fld>
            <a:endParaRPr lang="en-US" altLang="zh-CN" sz="1400"/>
          </a:p>
        </p:txBody>
      </p:sp>
      <p:sp>
        <p:nvSpPr>
          <p:cNvPr id="3076"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3077" name="Text Box 2"/>
          <p:cNvSpPr txBox="1">
            <a:spLocks noChangeArrowheads="1"/>
          </p:cNvSpPr>
          <p:nvPr/>
        </p:nvSpPr>
        <p:spPr bwMode="auto">
          <a:xfrm>
            <a:off x="2667000" y="3302000"/>
            <a:ext cx="55054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dirty="0">
                <a:solidFill>
                  <a:srgbClr val="000000"/>
                </a:solidFill>
              </a:rPr>
              <a:t>主讲教师：</a:t>
            </a:r>
            <a:r>
              <a:rPr lang="zh-CN" altLang="en-US" b="1" dirty="0">
                <a:solidFill>
                  <a:srgbClr val="000000"/>
                </a:solidFill>
              </a:rPr>
              <a:t>翟高寿</a:t>
            </a:r>
            <a:endParaRPr lang="zh-CN" altLang="en-US" dirty="0">
              <a:solidFill>
                <a:srgbClr val="000000"/>
              </a:solidFill>
            </a:endParaRPr>
          </a:p>
          <a:p>
            <a:pPr eaLnBrk="1" hangingPunct="1"/>
            <a:r>
              <a:rPr lang="zh-CN" altLang="en-US" dirty="0">
                <a:solidFill>
                  <a:srgbClr val="000000"/>
                </a:solidFill>
              </a:rPr>
              <a:t>联系电话：</a:t>
            </a:r>
            <a:r>
              <a:rPr lang="en-US" altLang="zh-CN" b="1" dirty="0">
                <a:solidFill>
                  <a:srgbClr val="000000"/>
                </a:solidFill>
              </a:rPr>
              <a:t>010-51684177</a:t>
            </a:r>
            <a:r>
              <a:rPr lang="en-US" altLang="zh-CN" dirty="0">
                <a:solidFill>
                  <a:srgbClr val="000000"/>
                </a:solidFill>
              </a:rPr>
              <a:t> (</a:t>
            </a:r>
            <a:r>
              <a:rPr lang="zh-CN" altLang="en-US" dirty="0">
                <a:solidFill>
                  <a:srgbClr val="000000"/>
                </a:solidFill>
              </a:rPr>
              <a:t>办</a:t>
            </a:r>
            <a:r>
              <a:rPr lang="en-US" altLang="zh-CN" dirty="0">
                <a:solidFill>
                  <a:srgbClr val="000000"/>
                </a:solidFill>
              </a:rPr>
              <a:t>) </a:t>
            </a:r>
          </a:p>
          <a:p>
            <a:pPr eaLnBrk="1" hangingPunct="1"/>
            <a:r>
              <a:rPr lang="zh-CN" altLang="en-US" dirty="0">
                <a:solidFill>
                  <a:srgbClr val="000000"/>
                </a:solidFill>
              </a:rPr>
              <a:t>电子邮件：</a:t>
            </a:r>
            <a:r>
              <a:rPr lang="en-US" altLang="zh-CN" b="1" dirty="0">
                <a:solidFill>
                  <a:srgbClr val="000000"/>
                </a:solidFill>
              </a:rPr>
              <a:t>gszhai@bjtu.edu.cn</a:t>
            </a:r>
            <a:endParaRPr lang="en-US" altLang="zh-CN" b="1" u="sng" dirty="0">
              <a:solidFill>
                <a:srgbClr val="000000"/>
              </a:solidFill>
            </a:endParaRPr>
          </a:p>
          <a:p>
            <a:pPr eaLnBrk="1" hangingPunct="1"/>
            <a:r>
              <a:rPr lang="zh-CN" altLang="en-US" dirty="0">
                <a:solidFill>
                  <a:srgbClr val="000000"/>
                </a:solidFill>
              </a:rPr>
              <a:t>制作人：</a:t>
            </a:r>
            <a:r>
              <a:rPr lang="zh-CN" altLang="en-US" b="1" dirty="0">
                <a:solidFill>
                  <a:srgbClr val="000000"/>
                </a:solidFill>
              </a:rPr>
              <a:t>翟高寿</a:t>
            </a:r>
            <a:endParaRPr lang="zh-CN" altLang="en-US" dirty="0">
              <a:solidFill>
                <a:srgbClr val="000000"/>
              </a:solidFill>
            </a:endParaRPr>
          </a:p>
          <a:p>
            <a:pPr eaLnBrk="1" hangingPunct="1"/>
            <a:r>
              <a:rPr lang="zh-CN" altLang="en-US" dirty="0">
                <a:solidFill>
                  <a:srgbClr val="000000"/>
                </a:solidFill>
              </a:rPr>
              <a:t>制作单位：</a:t>
            </a:r>
            <a:r>
              <a:rPr lang="zh-CN" altLang="en-US" b="1" dirty="0">
                <a:solidFill>
                  <a:srgbClr val="000000"/>
                </a:solidFill>
              </a:rPr>
              <a:t>北京交通大学计算机学院</a:t>
            </a:r>
          </a:p>
        </p:txBody>
      </p:sp>
      <p:pic>
        <p:nvPicPr>
          <p:cNvPr id="3078" name="Picture 3" descr="BS005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787400"/>
            <a:ext cx="52578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6"/>
          <p:cNvSpPr>
            <a:spLocks noGrp="1" noChangeArrowheads="1"/>
          </p:cNvSpPr>
          <p:nvPr>
            <p:ph type="title" orient="vert"/>
          </p:nvPr>
        </p:nvSpPr>
        <p:spPr>
          <a:xfrm>
            <a:off x="790575" y="188913"/>
            <a:ext cx="1128713" cy="6048375"/>
          </a:xfrm>
          <a:solidFill>
            <a:srgbClr val="FF99CC"/>
          </a:solidFill>
        </p:spPr>
        <p:txBody>
          <a:bodyPr lIns="198000" tIns="0" rIns="198000" bIns="0" anchor="ctr" anchorCtr="1">
            <a:spAutoFit/>
          </a:bodyPr>
          <a:lstStyle/>
          <a:p>
            <a:pPr algn="ctr" eaLnBrk="1" hangingPunct="1"/>
            <a:r>
              <a:rPr lang="en-US" altLang="zh-CN" b="1"/>
              <a:t>《</a:t>
            </a:r>
            <a:r>
              <a:rPr lang="zh-CN" altLang="en-US" b="1"/>
              <a:t>操作系统实验指导</a:t>
            </a:r>
            <a:r>
              <a:rPr lang="en-US" altLang="zh-CN" b="1"/>
              <a: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10</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10-</a:t>
            </a:r>
            <a:r>
              <a:rPr lang="zh-CN" altLang="en-US" sz="3200" b="1" dirty="0"/>
              <a:t>银行家算法模拟实现</a:t>
            </a:r>
            <a:r>
              <a:rPr lang="en-US" altLang="zh-CN" sz="2000" dirty="0">
                <a:solidFill>
                  <a:srgbClr val="FF0000"/>
                </a:solidFill>
              </a:rPr>
              <a:t>2-2</a:t>
            </a: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、基于</a:t>
            </a:r>
            <a:r>
              <a:rPr lang="en-US" altLang="zh-CN" sz="2800" dirty="0">
                <a:cs typeface="Times New Roman" panose="02020603050405020304" pitchFamily="18" charset="0"/>
              </a:rPr>
              <a:t>C</a:t>
            </a:r>
            <a:r>
              <a:rPr lang="zh-CN" altLang="en-US" sz="2800" dirty="0">
                <a:cs typeface="Times New Roman" panose="02020603050405020304" pitchFamily="18" charset="0"/>
              </a:rPr>
              <a:t>语言的银行家算法的设计与实现；</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计算机系统资源的模拟管理和处理场景的构建（初始化操作包括系统各类资源配备情况、一组并发进程及相应资源最大需求明细，进程申请资源操作需要指定进程及其对所需各类资源的申请数量，进程释放资源操作需要指定进程及其对当前所占用各类资源的释放数量）；</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、算法原型应能正确处理进程申请</a:t>
            </a:r>
            <a:r>
              <a:rPr lang="en-US" altLang="zh-CN" sz="2800" dirty="0">
                <a:cs typeface="Times New Roman" panose="02020603050405020304" pitchFamily="18" charset="0"/>
              </a:rPr>
              <a:t>/</a:t>
            </a:r>
            <a:r>
              <a:rPr lang="zh-CN" altLang="en-US" sz="2800" dirty="0">
                <a:cs typeface="Times New Roman" panose="02020603050405020304" pitchFamily="18" charset="0"/>
              </a:rPr>
              <a:t>释放资源的各种操作请求；</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、针对银行家算法原型开展基于计算机系统资源管理的完备的测试验证。</a:t>
            </a:r>
          </a:p>
        </p:txBody>
      </p:sp>
    </p:spTree>
    <p:extLst>
      <p:ext uri="{BB962C8B-B14F-4D97-AF65-F5344CB8AC3E}">
        <p14:creationId xmlns:p14="http://schemas.microsoft.com/office/powerpoint/2010/main" val="36928469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11</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11-</a:t>
            </a:r>
            <a:r>
              <a:rPr lang="zh-CN" altLang="en-US" sz="3200" b="1" dirty="0"/>
              <a:t>死锁检测算法模拟实现</a:t>
            </a:r>
            <a:r>
              <a:rPr lang="en-US" altLang="zh-CN" sz="2000" dirty="0">
                <a:solidFill>
                  <a:srgbClr val="FF0000"/>
                </a:solidFill>
              </a:rPr>
              <a:t>2-1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理解并掌握死锁检测算法的基本设计思想、关键数据结构和算法流程。利用</a:t>
            </a:r>
            <a:r>
              <a:rPr lang="en-US" altLang="zh-CN" sz="3200" dirty="0">
                <a:cs typeface="Times New Roman" panose="02020603050405020304" pitchFamily="18" charset="0"/>
              </a:rPr>
              <a:t>C</a:t>
            </a:r>
            <a:r>
              <a:rPr lang="zh-CN" altLang="en-US" sz="3200" dirty="0">
                <a:cs typeface="Times New Roman" panose="02020603050405020304" pitchFamily="18" charset="0"/>
              </a:rPr>
              <a:t>语言设计与实现死锁检测算法，构建计算机系统的进程</a:t>
            </a:r>
            <a:r>
              <a:rPr lang="en-US" altLang="zh-CN" sz="3200" dirty="0">
                <a:cs typeface="Times New Roman" panose="02020603050405020304" pitchFamily="18" charset="0"/>
              </a:rPr>
              <a:t>-</a:t>
            </a:r>
            <a:r>
              <a:rPr lang="zh-CN" altLang="en-US" sz="3200" dirty="0">
                <a:cs typeface="Times New Roman" panose="02020603050405020304" pitchFamily="18" charset="0"/>
              </a:rPr>
              <a:t>资源场景随机发生机制，并对自己的死锁检测算法实现方案加以测试验证。</a:t>
            </a:r>
            <a:endParaRPr lang="en-US" altLang="zh-CN" sz="3200" dirty="0">
              <a:cs typeface="Times New Roman" panose="02020603050405020304" pitchFamily="18" charset="0"/>
            </a:endParaRPr>
          </a:p>
          <a:p>
            <a:pPr algn="just">
              <a:spcBef>
                <a:spcPts val="0"/>
              </a:spcBef>
            </a:pPr>
            <a:r>
              <a:rPr lang="zh-CN" altLang="en-US" sz="3200" b="1" dirty="0">
                <a:solidFill>
                  <a:srgbClr val="FF0000"/>
                </a:solidFill>
              </a:rPr>
              <a:t>注意：</a:t>
            </a:r>
            <a:endParaRPr lang="en-US" altLang="zh-CN" sz="3200" b="1" dirty="0">
              <a:solidFill>
                <a:srgbClr val="FF0000"/>
              </a:solidFill>
            </a:endParaRPr>
          </a:p>
          <a:p>
            <a:pPr algn="just">
              <a:spcBef>
                <a:spcPts val="0"/>
              </a:spcBef>
            </a:pPr>
            <a:r>
              <a:rPr lang="zh-CN" altLang="en-US" sz="3200" b="1" dirty="0">
                <a:solidFill>
                  <a:srgbClr val="FF0000"/>
                </a:solidFill>
              </a:rPr>
              <a:t>本实验课题和“银行家算法模拟实现”实验课题只能二选一。</a:t>
            </a:r>
          </a:p>
        </p:txBody>
      </p:sp>
    </p:spTree>
    <p:extLst>
      <p:ext uri="{BB962C8B-B14F-4D97-AF65-F5344CB8AC3E}">
        <p14:creationId xmlns:p14="http://schemas.microsoft.com/office/powerpoint/2010/main" val="21444200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12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11-</a:t>
            </a:r>
            <a:r>
              <a:rPr lang="zh-CN" altLang="en-US" sz="3200" b="1" dirty="0"/>
              <a:t>死锁检测算法模拟实现</a:t>
            </a:r>
            <a:r>
              <a:rPr lang="en-US" altLang="zh-CN" sz="2000" dirty="0">
                <a:solidFill>
                  <a:srgbClr val="FF0000"/>
                </a:solidFill>
              </a:rPr>
              <a:t>2-2</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、基于</a:t>
            </a:r>
            <a:r>
              <a:rPr lang="en-US" altLang="zh-CN" sz="2800" dirty="0">
                <a:cs typeface="Times New Roman" panose="02020603050405020304" pitchFamily="18" charset="0"/>
              </a:rPr>
              <a:t>C</a:t>
            </a:r>
            <a:r>
              <a:rPr lang="zh-CN" altLang="en-US" sz="2800" dirty="0">
                <a:cs typeface="Times New Roman" panose="02020603050405020304" pitchFamily="18" charset="0"/>
              </a:rPr>
              <a:t>语言的死锁检测算法的设计与实现；</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、计算机系统的进程</a:t>
            </a:r>
            <a:r>
              <a:rPr lang="en-US" altLang="zh-CN" sz="2800" dirty="0">
                <a:cs typeface="Times New Roman" panose="02020603050405020304" pitchFamily="18" charset="0"/>
              </a:rPr>
              <a:t>-</a:t>
            </a:r>
            <a:r>
              <a:rPr lang="zh-CN" altLang="en-US" sz="2800" dirty="0">
                <a:cs typeface="Times New Roman" panose="02020603050405020304" pitchFamily="18" charset="0"/>
              </a:rPr>
              <a:t>资源场景随机发生机制的构建（随机生成系统各类资源配备数量明细、一组并发进程及当前各类资源占有</a:t>
            </a:r>
            <a:r>
              <a:rPr lang="en-US" altLang="zh-CN" sz="2800" dirty="0">
                <a:cs typeface="Times New Roman" panose="02020603050405020304" pitchFamily="18" charset="0"/>
              </a:rPr>
              <a:t>/</a:t>
            </a:r>
            <a:r>
              <a:rPr lang="zh-CN" altLang="en-US" sz="2800" dirty="0">
                <a:cs typeface="Times New Roman" panose="02020603050405020304" pitchFamily="18" charset="0"/>
              </a:rPr>
              <a:t>需求数量）；</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、算法原型应能正确判断对应进程</a:t>
            </a:r>
            <a:r>
              <a:rPr lang="en-US" altLang="zh-CN" sz="2800" dirty="0">
                <a:cs typeface="Times New Roman" panose="02020603050405020304" pitchFamily="18" charset="0"/>
              </a:rPr>
              <a:t>-</a:t>
            </a:r>
            <a:r>
              <a:rPr lang="zh-CN" altLang="en-US" sz="2800" dirty="0">
                <a:cs typeface="Times New Roman" panose="02020603050405020304" pitchFamily="18" charset="0"/>
              </a:rPr>
              <a:t>资源场景是否陷入了死锁状态；</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、针对死锁检测算法原型开展基于进程</a:t>
            </a:r>
            <a:r>
              <a:rPr lang="en-US" altLang="zh-CN" sz="2800" dirty="0">
                <a:cs typeface="Times New Roman" panose="02020603050405020304" pitchFamily="18" charset="0"/>
              </a:rPr>
              <a:t>-</a:t>
            </a:r>
            <a:r>
              <a:rPr lang="zh-CN" altLang="en-US" sz="2800" dirty="0">
                <a:cs typeface="Times New Roman" panose="02020603050405020304" pitchFamily="18" charset="0"/>
              </a:rPr>
              <a:t>资源场景的完备的测试验证。</a:t>
            </a:r>
          </a:p>
        </p:txBody>
      </p:sp>
    </p:spTree>
    <p:extLst>
      <p:ext uri="{BB962C8B-B14F-4D97-AF65-F5344CB8AC3E}">
        <p14:creationId xmlns:p14="http://schemas.microsoft.com/office/powerpoint/2010/main" val="26809809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238AD307-1501-4DDF-A1C4-1A70638E3837}" type="slidenum">
              <a:rPr kumimoji="0" lang="en-US" altLang="zh-CN" sz="1400" smtClean="0"/>
              <a:pPr eaLnBrk="1" hangingPunct="1"/>
              <a:t>13</a:t>
            </a:fld>
            <a:endParaRPr kumimoji="0" lang="en-US" altLang="zh-CN" sz="1400"/>
          </a:p>
        </p:txBody>
      </p:sp>
      <p:sp>
        <p:nvSpPr>
          <p:cNvPr id="27651"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fld id="{69CD6EE6-6729-4B7F-B552-5B354BC13291}" type="datetime2">
              <a:rPr lang="zh-CN" altLang="en-US" sz="1400" smtClean="0"/>
              <a:pPr eaLnBrk="1" hangingPunct="1"/>
              <a:t>2024年10月20日</a:t>
            </a:fld>
            <a:endParaRPr lang="en-US" altLang="zh-CN" sz="1400"/>
          </a:p>
        </p:txBody>
      </p:sp>
      <p:sp>
        <p:nvSpPr>
          <p:cNvPr id="27652"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400"/>
              <a:t>北京交通大学计算机学院     翟高寿</a:t>
            </a:r>
          </a:p>
        </p:txBody>
      </p:sp>
      <p:sp>
        <p:nvSpPr>
          <p:cNvPr id="27653" name="Text Box 2"/>
          <p:cNvSpPr txBox="1">
            <a:spLocks noChangeArrowheads="1"/>
          </p:cNvSpPr>
          <p:nvPr/>
        </p:nvSpPr>
        <p:spPr bwMode="auto">
          <a:xfrm>
            <a:off x="838200" y="10668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pic>
        <p:nvPicPr>
          <p:cNvPr id="27654" name="Picture 4" descr="SAILBO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50" y="1931988"/>
            <a:ext cx="5005388" cy="38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5"/>
          <p:cNvSpPr>
            <a:spLocks noGrp="1" noChangeArrowheads="1"/>
          </p:cNvSpPr>
          <p:nvPr>
            <p:ph type="title"/>
          </p:nvPr>
        </p:nvSpPr>
        <p:spPr>
          <a:xfrm>
            <a:off x="2700338" y="1485900"/>
            <a:ext cx="5832475" cy="3311525"/>
          </a:xfrm>
        </p:spPr>
        <p:txBody>
          <a:bodyPr/>
          <a:lstStyle/>
          <a:p>
            <a:pPr eaLnBrk="1" hangingPunct="1"/>
            <a:r>
              <a:rPr lang="zh-CN" altLang="en-US" sz="7200" b="1">
                <a:solidFill>
                  <a:srgbClr val="000000"/>
                </a:solidFill>
                <a:ea typeface="隶书" pitchFamily="49" charset="-122"/>
              </a:rPr>
              <a:t>预祝</a:t>
            </a:r>
            <a:r>
              <a:rPr lang="zh-CN" altLang="en-US" sz="6000" b="1">
                <a:solidFill>
                  <a:srgbClr val="000000"/>
                </a:solidFill>
                <a:ea typeface="隶书" pitchFamily="49" charset="-122"/>
              </a:rPr>
              <a:t>各位同学		</a:t>
            </a:r>
            <a:r>
              <a:rPr lang="zh-CN" altLang="en-US" sz="7200" b="1">
                <a:solidFill>
                  <a:srgbClr val="000000"/>
                </a:solidFill>
                <a:ea typeface="隶书" pitchFamily="49" charset="-122"/>
              </a:rPr>
              <a:t>秉承知行，</a:t>
            </a:r>
            <a:br>
              <a:rPr lang="zh-CN" altLang="en-US" sz="7200" b="1">
                <a:solidFill>
                  <a:srgbClr val="000000"/>
                </a:solidFill>
                <a:ea typeface="隶书" pitchFamily="49" charset="-122"/>
              </a:rPr>
            </a:br>
            <a:r>
              <a:rPr lang="zh-CN" altLang="en-US" sz="7200" b="1">
                <a:solidFill>
                  <a:srgbClr val="000000"/>
                </a:solidFill>
                <a:ea typeface="隶书" pitchFamily="49" charset="-122"/>
              </a:rPr>
              <a:t>	实践真知！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2</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76672"/>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7-</a:t>
            </a:r>
            <a:r>
              <a:rPr lang="zh-CN" altLang="en-US" sz="3200" b="1" dirty="0"/>
              <a:t>处理器调度算法模拟实现与比较</a:t>
            </a:r>
            <a:r>
              <a:rPr lang="en-US" altLang="zh-CN" sz="2000" dirty="0">
                <a:solidFill>
                  <a:srgbClr val="FF0000"/>
                </a:solidFill>
              </a:rPr>
              <a:t>3-1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4968552"/>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分析处理器实施进程调度的前提条件，理解并掌握处理器调度算法的设计原理和实现机制，随机发生和模拟进程创建及相关事件，编程实现基于特定处理器调度算法（</a:t>
            </a:r>
            <a:r>
              <a:rPr lang="en-US" altLang="zh-CN" sz="3200" dirty="0">
                <a:cs typeface="Times New Roman" panose="02020603050405020304" pitchFamily="18" charset="0"/>
              </a:rPr>
              <a:t>3+</a:t>
            </a:r>
            <a:r>
              <a:rPr lang="zh-CN" altLang="en-US" sz="3200" dirty="0">
                <a:cs typeface="Times New Roman" panose="02020603050405020304" pitchFamily="18" charset="0"/>
              </a:rPr>
              <a:t>种，譬如先来先服务调度算法、短进程优先调度算法、高优先权优先调度算法、高响应比优先调度算法、时间片轮转调度算法、多级反馈队列调度算法）的系统调度处理过程，并加以测试验证。</a:t>
            </a:r>
            <a:endParaRPr lang="zh-CN" altLang="en-US" sz="3200" dirty="0"/>
          </a:p>
        </p:txBody>
      </p:sp>
    </p:spTree>
    <p:extLst>
      <p:ext uri="{BB962C8B-B14F-4D97-AF65-F5344CB8AC3E}">
        <p14:creationId xmlns:p14="http://schemas.microsoft.com/office/powerpoint/2010/main" val="32867321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3</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260648"/>
            <a:ext cx="8568952"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7-</a:t>
            </a:r>
            <a:r>
              <a:rPr lang="zh-CN" altLang="en-US" sz="3200" b="1" dirty="0"/>
              <a:t>处理器调度算法模拟实现与比较</a:t>
            </a:r>
            <a:r>
              <a:rPr lang="en-US" altLang="zh-CN" sz="2000" dirty="0">
                <a:solidFill>
                  <a:srgbClr val="FF0000"/>
                </a:solidFill>
              </a:rPr>
              <a:t>3-2</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、选取和设计实现三种以上的处理器调度算法；</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、针对特定的处理器调度算法，分析处理器实施进程调度的前提条件和要求（譬如进程创建时刻、运行时间长短、各</a:t>
            </a:r>
            <a:r>
              <a:rPr lang="en-US" altLang="zh-CN" sz="2800" dirty="0">
                <a:cs typeface="Times New Roman" panose="02020603050405020304" pitchFamily="18" charset="0"/>
              </a:rPr>
              <a:t>【</a:t>
            </a:r>
            <a:r>
              <a:rPr lang="zh-CN" altLang="en-US" sz="2800" dirty="0">
                <a:cs typeface="Times New Roman" panose="02020603050405020304" pitchFamily="18" charset="0"/>
              </a:rPr>
              <a:t>集中计算运行</a:t>
            </a:r>
            <a:r>
              <a:rPr lang="en-US" altLang="zh-CN" sz="2800" dirty="0">
                <a:cs typeface="Times New Roman" panose="02020603050405020304" pitchFamily="18" charset="0"/>
              </a:rPr>
              <a:t>/</a:t>
            </a:r>
            <a:r>
              <a:rPr lang="zh-CN" altLang="en-US" sz="2800" dirty="0">
                <a:cs typeface="Times New Roman" panose="02020603050405020304" pitchFamily="18" charset="0"/>
              </a:rPr>
              <a:t>输入输出操作</a:t>
            </a:r>
            <a:r>
              <a:rPr lang="en-US" altLang="zh-CN" sz="2800" dirty="0">
                <a:cs typeface="Times New Roman" panose="02020603050405020304" pitchFamily="18" charset="0"/>
              </a:rPr>
              <a:t>】</a:t>
            </a:r>
            <a:r>
              <a:rPr lang="zh-CN" altLang="en-US" sz="2800" dirty="0">
                <a:cs typeface="Times New Roman" panose="02020603050405020304" pitchFamily="18" charset="0"/>
              </a:rPr>
              <a:t>时间段长短、优先级），并随机发生和模拟处理对应的进程创建及相关事件；</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、针对特定的处理器调度算法和随机事件序列，编程实现相应的调度处理过程，涵盖进程相关事件、处理器调度操作或处理措施以及各状态进程列表；</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、测试验证处理器调度机制的有效性及有关处理器调度算法设计方案的正确性。</a:t>
            </a:r>
          </a:p>
        </p:txBody>
      </p:sp>
    </p:spTree>
    <p:extLst>
      <p:ext uri="{BB962C8B-B14F-4D97-AF65-F5344CB8AC3E}">
        <p14:creationId xmlns:p14="http://schemas.microsoft.com/office/powerpoint/2010/main" val="5856108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4</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95536" y="40466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7-</a:t>
            </a:r>
            <a:r>
              <a:rPr lang="zh-CN" altLang="en-US" sz="3200" b="1" dirty="0"/>
              <a:t>处理器调度算法模拟实现与比较</a:t>
            </a:r>
            <a:r>
              <a:rPr lang="en-US" altLang="zh-CN" sz="2000" dirty="0">
                <a:solidFill>
                  <a:srgbClr val="FF0000"/>
                </a:solidFill>
              </a:rPr>
              <a:t>3-3</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24744"/>
            <a:ext cx="8352928" cy="504056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实验报告撰写和提交要求</a:t>
            </a:r>
            <a:endParaRPr lang="zh-CN" altLang="zh-CN" sz="3200" b="1" kern="100" dirty="0">
              <a:cs typeface="Times New Roman" panose="02020603050405020304" pitchFamily="18" charset="0"/>
            </a:endParaRPr>
          </a:p>
          <a:p>
            <a:pPr algn="just">
              <a:spcBef>
                <a:spcPts val="0"/>
              </a:spcBef>
            </a:pPr>
            <a:r>
              <a:rPr lang="en-US" altLang="zh-CN" sz="3200" dirty="0">
                <a:latin typeface="宋体" panose="02010600030101010101" pitchFamily="2" charset="-122"/>
                <a:cs typeface="Times New Roman" panose="02020603050405020304" pitchFamily="18" charset="0"/>
              </a:rPr>
              <a:t>……</a:t>
            </a:r>
            <a:r>
              <a:rPr lang="zh-CN" altLang="en-US" sz="3200" dirty="0">
                <a:cs typeface="Times New Roman" panose="02020603050405020304" pitchFamily="18" charset="0"/>
              </a:rPr>
              <a:t>结果截图、疑难解惑及经验教训</a:t>
            </a:r>
            <a:r>
              <a:rPr lang="en-US" altLang="zh-CN" sz="3200" dirty="0">
                <a:latin typeface="宋体" panose="02010600030101010101" pitchFamily="2" charset="-122"/>
                <a:cs typeface="Times New Roman" panose="02020603050405020304" pitchFamily="18" charset="0"/>
              </a:rPr>
              <a:t>……</a:t>
            </a:r>
            <a:endParaRPr lang="en-US" altLang="zh-CN" sz="3200" dirty="0">
              <a:cs typeface="Times New Roman" panose="02020603050405020304" pitchFamily="18" charset="0"/>
            </a:endParaRPr>
          </a:p>
          <a:p>
            <a:pPr algn="just">
              <a:spcBef>
                <a:spcPts val="600"/>
              </a:spcBef>
              <a:spcAft>
                <a:spcPts val="600"/>
              </a:spcAft>
            </a:pPr>
            <a:r>
              <a:rPr lang="zh-CN" altLang="en-US" sz="3200" b="1" kern="100" dirty="0">
                <a:cs typeface="Times New Roman" panose="02020603050405020304" pitchFamily="18" charset="0"/>
              </a:rPr>
              <a:t>成绩评价说明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en-US" altLang="zh-CN" sz="3200" dirty="0">
                <a:latin typeface="宋体" panose="02010600030101010101" pitchFamily="2" charset="-122"/>
                <a:cs typeface="Times New Roman" panose="02020603050405020304" pitchFamily="18" charset="0"/>
              </a:rPr>
              <a:t>……</a:t>
            </a:r>
            <a:endParaRPr lang="zh-CN" altLang="en-US" sz="3200" dirty="0">
              <a:cs typeface="Times New Roman" panose="02020603050405020304" pitchFamily="18" charset="0"/>
            </a:endParaRPr>
          </a:p>
          <a:p>
            <a:pPr algn="just">
              <a:spcBef>
                <a:spcPts val="600"/>
              </a:spcBef>
              <a:spcAft>
                <a:spcPts val="600"/>
              </a:spcAft>
            </a:pPr>
            <a:r>
              <a:rPr lang="zh-CN" altLang="en-US" sz="3200" b="1" kern="100" dirty="0">
                <a:cs typeface="Times New Roman" panose="02020603050405020304" pitchFamily="18" charset="0"/>
              </a:rPr>
              <a:t>成绩评定细则指导建议</a:t>
            </a:r>
            <a:endParaRPr lang="zh-CN" altLang="zh-CN" sz="3200" b="1" kern="100" dirty="0">
              <a:cs typeface="Times New Roman" panose="02020603050405020304" pitchFamily="18" charset="0"/>
            </a:endParaRPr>
          </a:p>
          <a:p>
            <a:pPr algn="just">
              <a:spcBef>
                <a:spcPts val="600"/>
              </a:spcBef>
            </a:pPr>
            <a:r>
              <a:rPr lang="en-US" altLang="zh-CN" sz="3200" dirty="0">
                <a:latin typeface="宋体" panose="02010600030101010101" pitchFamily="2" charset="-122"/>
                <a:cs typeface="Times New Roman" panose="02020603050405020304" pitchFamily="18" charset="0"/>
              </a:rPr>
              <a:t>……</a:t>
            </a:r>
            <a:endParaRPr lang="zh-CN" altLang="en-US" sz="3200" dirty="0"/>
          </a:p>
          <a:p>
            <a:pPr algn="just">
              <a:spcBef>
                <a:spcPts val="600"/>
              </a:spcBef>
              <a:spcAft>
                <a:spcPts val="600"/>
              </a:spcAft>
            </a:pPr>
            <a:r>
              <a:rPr lang="zh-CN" altLang="en-US" sz="3200" b="1" kern="100" dirty="0">
                <a:cs typeface="Times New Roman" panose="02020603050405020304" pitchFamily="18" charset="0"/>
              </a:rPr>
              <a:t>国产平台鼓励说明</a:t>
            </a:r>
            <a:endParaRPr lang="zh-CN" altLang="zh-CN" sz="3200" b="1" kern="100" dirty="0">
              <a:latin typeface="Calibri" panose="020F0502020204030204" pitchFamily="34" charset="0"/>
              <a:cs typeface="Times New Roman" panose="02020603050405020304" pitchFamily="18" charset="0"/>
            </a:endParaRPr>
          </a:p>
          <a:p>
            <a:pPr>
              <a:spcBef>
                <a:spcPts val="0"/>
              </a:spcBef>
            </a:pPr>
            <a:r>
              <a:rPr lang="zh-CN" altLang="en-US" sz="3200" dirty="0">
                <a:cs typeface="Times New Roman" panose="02020603050405020304" pitchFamily="18" charset="0"/>
              </a:rPr>
              <a:t>鼓励基于</a:t>
            </a:r>
            <a:r>
              <a:rPr lang="en-US" altLang="zh-CN" sz="3200" dirty="0" err="1">
                <a:cs typeface="Times New Roman" panose="02020603050405020304" pitchFamily="18" charset="0"/>
              </a:rPr>
              <a:t>LoongArc</a:t>
            </a:r>
            <a:r>
              <a:rPr lang="zh-CN" altLang="en-US" sz="3200" dirty="0">
                <a:cs typeface="Times New Roman" panose="02020603050405020304" pitchFamily="18" charset="0"/>
              </a:rPr>
              <a:t>体系结构及国产操作系统</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a:t>
            </a:r>
            <a:r>
              <a:rPr lang="en-US" altLang="zh-CN" sz="3200" dirty="0" err="1">
                <a:cs typeface="Times New Roman" panose="02020603050405020304" pitchFamily="18" charset="0"/>
              </a:rPr>
              <a:t>OpenEulerOS</a:t>
            </a:r>
            <a:r>
              <a:rPr lang="zh-CN" altLang="en-US" sz="3200" dirty="0">
                <a:cs typeface="Times New Roman" panose="02020603050405020304" pitchFamily="18" charset="0"/>
              </a:rPr>
              <a:t>、</a:t>
            </a:r>
            <a:r>
              <a:rPr lang="en-US" altLang="zh-CN" sz="3200" dirty="0" err="1">
                <a:cs typeface="Times New Roman" panose="02020603050405020304" pitchFamily="18" charset="0"/>
              </a:rPr>
              <a:t>LoongsonOS</a:t>
            </a:r>
            <a:r>
              <a:rPr lang="en-US" altLang="zh-CN" sz="3200" dirty="0">
                <a:latin typeface="宋体" panose="02010600030101010101" pitchFamily="2" charset="-122"/>
                <a:cs typeface="Times New Roman" panose="02020603050405020304" pitchFamily="18" charset="0"/>
              </a:rPr>
              <a:t>……</a:t>
            </a:r>
            <a:endParaRPr lang="zh-CN" altLang="en-US" sz="3200" dirty="0">
              <a:latin typeface="宋体" panose="02010600030101010101" pitchFamily="2" charset="-122"/>
            </a:endParaRPr>
          </a:p>
        </p:txBody>
      </p:sp>
    </p:spTree>
    <p:extLst>
      <p:ext uri="{BB962C8B-B14F-4D97-AF65-F5344CB8AC3E}">
        <p14:creationId xmlns:p14="http://schemas.microsoft.com/office/powerpoint/2010/main" val="13329458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5</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251520" y="515144"/>
            <a:ext cx="8659688" cy="609600"/>
          </a:xfrm>
        </p:spPr>
        <p:txBody>
          <a:bodyPr lIns="18000" tIns="10800" rIns="18000" bIns="10800" anchor="ctr"/>
          <a:lstStyle/>
          <a:p>
            <a:pPr eaLnBrk="1" hangingPunct="1"/>
            <a:r>
              <a:rPr kumimoji="0" lang="zh-CN" altLang="en-US" sz="1000" dirty="0">
                <a:solidFill>
                  <a:srgbClr val="000000"/>
                </a:solidFill>
                <a:latin typeface="隶书" pitchFamily="49" charset="-122"/>
                <a:ea typeface="隶书" pitchFamily="49" charset="-122"/>
              </a:rPr>
              <a:t>实验课题</a:t>
            </a:r>
            <a:r>
              <a:rPr kumimoji="0" lang="en-US" altLang="zh-CN" sz="1000" dirty="0">
                <a:solidFill>
                  <a:srgbClr val="000000"/>
                </a:solidFill>
                <a:latin typeface="隶书" pitchFamily="49" charset="-122"/>
                <a:ea typeface="隶书" pitchFamily="49" charset="-122"/>
              </a:rPr>
              <a:t>8-</a:t>
            </a:r>
            <a:r>
              <a:rPr lang="en-US" altLang="zh-CN" sz="3200" b="1" dirty="0"/>
              <a:t>Linux</a:t>
            </a:r>
            <a:r>
              <a:rPr lang="zh-CN" altLang="en-US" sz="3200" b="1" dirty="0"/>
              <a:t>处理器调度机制及相关调度算法探析</a:t>
            </a:r>
            <a:r>
              <a:rPr lang="en-US" altLang="zh-CN" sz="2000" dirty="0">
                <a:solidFill>
                  <a:srgbClr val="FF0000"/>
                </a:solidFill>
              </a:rPr>
              <a:t>2-1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1196752"/>
            <a:ext cx="8352928" cy="4896544"/>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下载和研读</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内核源码（可以是任意版本），探索、分析和理解实现处理器调度的基本原理及内在机制，完成相应</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内核源码的编译和启用，并在虚拟机平台及该版</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内核操作系统上通过运行特定命令或程序（可以是自己编写的程序、也可以是系统自带程序或第三方程序）加以测试验证。 </a:t>
            </a:r>
            <a:endParaRPr lang="zh-CN" altLang="en-US" sz="3200" dirty="0"/>
          </a:p>
        </p:txBody>
      </p:sp>
    </p:spTree>
    <p:extLst>
      <p:ext uri="{BB962C8B-B14F-4D97-AF65-F5344CB8AC3E}">
        <p14:creationId xmlns:p14="http://schemas.microsoft.com/office/powerpoint/2010/main" val="284442983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6</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2" name="矩形 1">
            <a:extLst>
              <a:ext uri="{FF2B5EF4-FFF2-40B4-BE49-F238E27FC236}">
                <a16:creationId xmlns:a16="http://schemas.microsoft.com/office/drawing/2014/main" id="{A4363C0E-A80F-4C6A-8A44-7088649409E9}"/>
              </a:ext>
            </a:extLst>
          </p:cNvPr>
          <p:cNvSpPr/>
          <p:nvPr/>
        </p:nvSpPr>
        <p:spPr>
          <a:xfrm>
            <a:off x="395536" y="836712"/>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、下载和研读</a:t>
            </a:r>
            <a:r>
              <a:rPr lang="en-US" altLang="zh-CN" sz="2800" dirty="0">
                <a:cs typeface="Times New Roman" panose="02020603050405020304" pitchFamily="18" charset="0"/>
              </a:rPr>
              <a:t>Linux</a:t>
            </a:r>
            <a:r>
              <a:rPr lang="zh-CN" altLang="en-US" sz="2800" dirty="0">
                <a:cs typeface="Times New Roman" panose="02020603050405020304" pitchFamily="18" charset="0"/>
              </a:rPr>
              <a:t>内核源码（可以是任意版本）；</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、围绕操作系统关于处理器调度的内在实现机制，研读</a:t>
            </a:r>
            <a:r>
              <a:rPr lang="en-US" altLang="zh-CN" sz="2800" dirty="0">
                <a:cs typeface="Times New Roman" panose="02020603050405020304" pitchFamily="18" charset="0"/>
              </a:rPr>
              <a:t>Linux</a:t>
            </a:r>
            <a:r>
              <a:rPr lang="zh-CN" altLang="en-US" sz="2800" dirty="0">
                <a:cs typeface="Times New Roman" panose="02020603050405020304" pitchFamily="18" charset="0"/>
              </a:rPr>
              <a:t>内核对应源码（包括汇编代码、</a:t>
            </a:r>
            <a:r>
              <a:rPr lang="en-US" altLang="zh-CN" sz="2800" dirty="0">
                <a:cs typeface="Times New Roman" panose="02020603050405020304" pitchFamily="18" charset="0"/>
              </a:rPr>
              <a:t>C</a:t>
            </a:r>
            <a:r>
              <a:rPr lang="zh-CN" altLang="en-US" sz="2800" dirty="0">
                <a:cs typeface="Times New Roman" panose="02020603050405020304" pitchFamily="18" charset="0"/>
              </a:rPr>
              <a:t>程序、</a:t>
            </a:r>
            <a:r>
              <a:rPr lang="en-US" altLang="zh-CN" sz="2800" dirty="0">
                <a:cs typeface="Times New Roman" panose="02020603050405020304" pitchFamily="18" charset="0"/>
              </a:rPr>
              <a:t>Makefile</a:t>
            </a:r>
            <a:r>
              <a:rPr lang="zh-CN" altLang="en-US" sz="2800" dirty="0">
                <a:cs typeface="Times New Roman" panose="02020603050405020304" pitchFamily="18" charset="0"/>
              </a:rPr>
              <a:t>及相关配置文件），归纳总结操作系统实现处理器调度的基本原理、关键环节（包括处理器平台相关部分和无关部分，前者可针对</a:t>
            </a:r>
            <a:r>
              <a:rPr lang="en-US" altLang="zh-CN" sz="2800" dirty="0" err="1">
                <a:cs typeface="Times New Roman" panose="02020603050405020304" pitchFamily="18" charset="0"/>
              </a:rPr>
              <a:t>LoongArc</a:t>
            </a:r>
            <a:r>
              <a:rPr lang="zh-CN" altLang="en-US" sz="2800" dirty="0">
                <a:cs typeface="Times New Roman" panose="02020603050405020304" pitchFamily="18" charset="0"/>
              </a:rPr>
              <a:t>、</a:t>
            </a:r>
            <a:r>
              <a:rPr lang="en-US" altLang="zh-CN" sz="2800" dirty="0">
                <a:cs typeface="Times New Roman" panose="02020603050405020304" pitchFamily="18" charset="0"/>
              </a:rPr>
              <a:t>x86</a:t>
            </a:r>
            <a:r>
              <a:rPr lang="zh-CN" altLang="en-US" sz="2800" dirty="0">
                <a:cs typeface="Times New Roman" panose="02020603050405020304" pitchFamily="18" charset="0"/>
              </a:rPr>
              <a:t>、</a:t>
            </a:r>
            <a:r>
              <a:rPr lang="en-US" altLang="zh-CN" sz="2800" dirty="0">
                <a:cs typeface="Times New Roman" panose="02020603050405020304" pitchFamily="18" charset="0"/>
              </a:rPr>
              <a:t>MIPS</a:t>
            </a:r>
            <a:r>
              <a:rPr lang="zh-CN" altLang="en-US" sz="2800" dirty="0">
                <a:cs typeface="Times New Roman" panose="02020603050405020304" pitchFamily="18" charset="0"/>
              </a:rPr>
              <a:t>、</a:t>
            </a:r>
            <a:r>
              <a:rPr lang="en-US" altLang="zh-CN" sz="2800" dirty="0">
                <a:cs typeface="Times New Roman" panose="02020603050405020304" pitchFamily="18" charset="0"/>
              </a:rPr>
              <a:t>ARM64</a:t>
            </a:r>
            <a:r>
              <a:rPr lang="zh-CN" altLang="en-US" sz="2800" dirty="0">
                <a:cs typeface="Times New Roman" panose="02020603050405020304" pitchFamily="18" charset="0"/>
              </a:rPr>
              <a:t>）及相关数据结构与调度算法；</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、完成相应</a:t>
            </a:r>
            <a:r>
              <a:rPr lang="en-US" altLang="zh-CN" sz="2800" dirty="0">
                <a:cs typeface="Times New Roman" panose="02020603050405020304" pitchFamily="18" charset="0"/>
              </a:rPr>
              <a:t>Linux</a:t>
            </a:r>
            <a:r>
              <a:rPr lang="zh-CN" altLang="en-US" sz="2800" dirty="0">
                <a:cs typeface="Times New Roman" panose="02020603050405020304" pitchFamily="18" charset="0"/>
              </a:rPr>
              <a:t>内核源码的编译和启用；</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、在虚拟机平台上启用相应</a:t>
            </a:r>
            <a:r>
              <a:rPr lang="en-US" altLang="zh-CN" sz="2800" dirty="0">
                <a:cs typeface="Times New Roman" panose="02020603050405020304" pitchFamily="18" charset="0"/>
              </a:rPr>
              <a:t>Linux</a:t>
            </a:r>
            <a:r>
              <a:rPr lang="zh-CN" altLang="en-US" sz="2800" dirty="0">
                <a:cs typeface="Times New Roman" panose="02020603050405020304" pitchFamily="18" charset="0"/>
              </a:rPr>
              <a:t>内核，并通过运行特定命令或程序进行测试验证，检查确认系统相关显示信息和自己关于内核源码分析结果的一致性。</a:t>
            </a:r>
          </a:p>
        </p:txBody>
      </p:sp>
      <p:sp>
        <p:nvSpPr>
          <p:cNvPr id="9" name="Rectangle 2">
            <a:extLst>
              <a:ext uri="{FF2B5EF4-FFF2-40B4-BE49-F238E27FC236}">
                <a16:creationId xmlns:a16="http://schemas.microsoft.com/office/drawing/2014/main" id="{9A652E78-9E2D-4479-94F9-6FB63196442C}"/>
              </a:ext>
            </a:extLst>
          </p:cNvPr>
          <p:cNvSpPr>
            <a:spLocks noGrp="1" noChangeArrowheads="1"/>
          </p:cNvSpPr>
          <p:nvPr>
            <p:ph type="title"/>
          </p:nvPr>
        </p:nvSpPr>
        <p:spPr>
          <a:xfrm>
            <a:off x="251520" y="260648"/>
            <a:ext cx="8659688" cy="609600"/>
          </a:xfrm>
        </p:spPr>
        <p:txBody>
          <a:bodyPr lIns="18000" tIns="10800" rIns="18000" bIns="10800" anchor="ctr"/>
          <a:lstStyle/>
          <a:p>
            <a:pPr eaLnBrk="1" hangingPunct="1"/>
            <a:r>
              <a:rPr kumimoji="0" lang="zh-CN" altLang="en-US" sz="1000" dirty="0">
                <a:solidFill>
                  <a:srgbClr val="000000"/>
                </a:solidFill>
                <a:latin typeface="隶书" pitchFamily="49" charset="-122"/>
                <a:ea typeface="隶书" pitchFamily="49" charset="-122"/>
              </a:rPr>
              <a:t>实验课题</a:t>
            </a:r>
            <a:r>
              <a:rPr kumimoji="0" lang="en-US" altLang="zh-CN" sz="1000" dirty="0">
                <a:solidFill>
                  <a:srgbClr val="000000"/>
                </a:solidFill>
                <a:latin typeface="隶书" pitchFamily="49" charset="-122"/>
                <a:ea typeface="隶书" pitchFamily="49" charset="-122"/>
              </a:rPr>
              <a:t>8-</a:t>
            </a:r>
            <a:r>
              <a:rPr lang="en-US" altLang="zh-CN" sz="3200" b="1" dirty="0"/>
              <a:t>Linux</a:t>
            </a:r>
            <a:r>
              <a:rPr lang="zh-CN" altLang="en-US" sz="3200" b="1" dirty="0"/>
              <a:t>处理器调度机制及相关调度算法探析</a:t>
            </a:r>
            <a:r>
              <a:rPr lang="en-US" altLang="zh-CN" sz="2000" dirty="0">
                <a:solidFill>
                  <a:srgbClr val="FF0000"/>
                </a:solidFill>
              </a:rPr>
              <a:t>2-2</a:t>
            </a:r>
            <a:endParaRPr lang="en-US" altLang="zh-CN" sz="2000"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18673881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7</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71685" name="Rectangle 2"/>
          <p:cNvSpPr>
            <a:spLocks noGrp="1" noChangeArrowheads="1"/>
          </p:cNvSpPr>
          <p:nvPr>
            <p:ph type="title"/>
          </p:nvPr>
        </p:nvSpPr>
        <p:spPr>
          <a:xfrm>
            <a:off x="376808" y="260648"/>
            <a:ext cx="8443664" cy="609600"/>
          </a:xfrm>
        </p:spPr>
        <p:txBody>
          <a:bodyPr lIns="18000" tIns="10800" rIns="18000" bIns="10800" anchor="ctr"/>
          <a:lstStyle/>
          <a:p>
            <a:pPr eaLnBrk="1" hangingPunct="1"/>
            <a:r>
              <a:rPr kumimoji="0" lang="zh-CN" altLang="en-US" sz="1800" dirty="0">
                <a:solidFill>
                  <a:srgbClr val="000000"/>
                </a:solidFill>
                <a:latin typeface="隶书" pitchFamily="49" charset="-122"/>
                <a:ea typeface="隶书" pitchFamily="49" charset="-122"/>
              </a:rPr>
              <a:t>实验课题</a:t>
            </a:r>
            <a:r>
              <a:rPr kumimoji="0" lang="en-US" altLang="zh-CN" sz="2600" dirty="0">
                <a:solidFill>
                  <a:srgbClr val="000000"/>
                </a:solidFill>
                <a:latin typeface="隶书" pitchFamily="49" charset="-122"/>
                <a:ea typeface="隶书" pitchFamily="49" charset="-122"/>
              </a:rPr>
              <a:t>9-</a:t>
            </a:r>
            <a:r>
              <a:rPr lang="en-US" altLang="zh-CN" sz="2600" b="1" dirty="0"/>
              <a:t>Linux</a:t>
            </a:r>
            <a:r>
              <a:rPr lang="zh-CN" altLang="en-US" sz="2600" b="1" dirty="0"/>
              <a:t>处理器调度新型算法设计实现与测试验证</a:t>
            </a:r>
            <a:r>
              <a:rPr lang="en-US" altLang="zh-CN" sz="2000" dirty="0">
                <a:solidFill>
                  <a:srgbClr val="FF0000"/>
                </a:solidFill>
              </a:rPr>
              <a:t>2-1</a:t>
            </a:r>
            <a:endParaRPr lang="en-US" altLang="zh-CN" sz="2000" dirty="0">
              <a:solidFill>
                <a:srgbClr val="FF0000"/>
              </a:solidFill>
              <a:latin typeface="隶书" pitchFamily="49" charset="-122"/>
              <a:ea typeface="隶书" pitchFamily="49" charset="-122"/>
            </a:endParaRPr>
          </a:p>
        </p:txBody>
      </p:sp>
      <p:sp>
        <p:nvSpPr>
          <p:cNvPr id="2" name="矩形 1">
            <a:extLst>
              <a:ext uri="{FF2B5EF4-FFF2-40B4-BE49-F238E27FC236}">
                <a16:creationId xmlns:a16="http://schemas.microsoft.com/office/drawing/2014/main" id="{A4363C0E-A80F-4C6A-8A44-7088649409E9}"/>
              </a:ext>
            </a:extLst>
          </p:cNvPr>
          <p:cNvSpPr/>
          <p:nvPr/>
        </p:nvSpPr>
        <p:spPr>
          <a:xfrm>
            <a:off x="395536" y="870248"/>
            <a:ext cx="8352928" cy="522304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探索、理解并掌握操作系统处理器调度机制的内在实现关键环节和编程设计要旨。在虚拟机平台上，安装</a:t>
            </a:r>
            <a:r>
              <a:rPr lang="en-US" altLang="zh-CN" sz="3200" dirty="0" err="1">
                <a:cs typeface="Times New Roman" panose="02020603050405020304" pitchFamily="18" charset="0"/>
              </a:rPr>
              <a:t>KylinOS</a:t>
            </a:r>
            <a:r>
              <a:rPr lang="zh-CN" altLang="en-US" sz="3200" dirty="0">
                <a:cs typeface="Times New Roman" panose="02020603050405020304" pitchFamily="18" charset="0"/>
              </a:rPr>
              <a:t>、</a:t>
            </a:r>
            <a:r>
              <a:rPr lang="en-US" altLang="zh-CN" sz="3200" dirty="0">
                <a:cs typeface="Times New Roman" panose="02020603050405020304" pitchFamily="18" charset="0"/>
              </a:rPr>
              <a:t>Ubuntu</a:t>
            </a:r>
            <a:r>
              <a:rPr lang="zh-CN" altLang="en-US" sz="3200" dirty="0">
                <a:cs typeface="Times New Roman" panose="02020603050405020304" pitchFamily="18" charset="0"/>
              </a:rPr>
              <a:t>等</a:t>
            </a:r>
            <a:r>
              <a:rPr lang="en-US" altLang="zh-CN" sz="3200" dirty="0">
                <a:cs typeface="Times New Roman" panose="02020603050405020304" pitchFamily="18" charset="0"/>
              </a:rPr>
              <a:t>Linux</a:t>
            </a:r>
            <a:r>
              <a:rPr lang="zh-CN" altLang="en-US" sz="3200" dirty="0">
                <a:cs typeface="Times New Roman" panose="02020603050405020304" pitchFamily="18" charset="0"/>
              </a:rPr>
              <a:t>系统，然后下载某一版本的</a:t>
            </a:r>
            <a:r>
              <a:rPr lang="en-US" altLang="zh-CN" sz="3200" dirty="0">
                <a:cs typeface="Times New Roman" panose="02020603050405020304" pitchFamily="18" charset="0"/>
              </a:rPr>
              <a:t>Linux</a:t>
            </a:r>
            <a:r>
              <a:rPr lang="zh-CN" altLang="en-US" sz="3200" dirty="0">
                <a:cs typeface="Times New Roman" panose="02020603050405020304" pitchFamily="18" charset="0"/>
              </a:rPr>
              <a:t>内核源码，在研读分析确认处理器调度相关的源码文件的基础上，修改处理器调度算法为自己设计的处理器调度算法（譬如非抢占式最短运行时间优先调度算法，参课件：</a:t>
            </a:r>
            <a:r>
              <a:rPr lang="en-US" altLang="zh-CN" sz="3200" dirty="0">
                <a:cs typeface="Times New Roman" panose="02020603050405020304" pitchFamily="18" charset="0"/>
              </a:rPr>
              <a:t>ZGSOS[3-2-3]</a:t>
            </a:r>
            <a:r>
              <a:rPr lang="zh-CN" altLang="en-US" sz="3200" dirty="0">
                <a:cs typeface="Times New Roman" panose="02020603050405020304" pitchFamily="18" charset="0"/>
              </a:rPr>
              <a:t>最短运行时间优先调度算法），并编译、启动运行和测试验证。</a:t>
            </a:r>
            <a:endParaRPr lang="zh-CN" altLang="en-US" sz="3200" dirty="0"/>
          </a:p>
        </p:txBody>
      </p:sp>
    </p:spTree>
    <p:extLst>
      <p:ext uri="{BB962C8B-B14F-4D97-AF65-F5344CB8AC3E}">
        <p14:creationId xmlns:p14="http://schemas.microsoft.com/office/powerpoint/2010/main" val="8002175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8</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a:solidFill>
                  <a:srgbClr val="000000"/>
                </a:solidFill>
              </a:rPr>
              <a:t>北京交通大学计算机学院翟高寿</a:t>
            </a:r>
          </a:p>
        </p:txBody>
      </p:sp>
      <p:sp>
        <p:nvSpPr>
          <p:cNvPr id="2" name="矩形 1">
            <a:extLst>
              <a:ext uri="{FF2B5EF4-FFF2-40B4-BE49-F238E27FC236}">
                <a16:creationId xmlns:a16="http://schemas.microsoft.com/office/drawing/2014/main" id="{A4363C0E-A80F-4C6A-8A44-7088649409E9}"/>
              </a:ext>
            </a:extLst>
          </p:cNvPr>
          <p:cNvSpPr/>
          <p:nvPr/>
        </p:nvSpPr>
        <p:spPr>
          <a:xfrm>
            <a:off x="395536" y="908720"/>
            <a:ext cx="8352928" cy="5339680"/>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功能设计要求</a:t>
            </a:r>
            <a:endParaRPr lang="zh-CN" altLang="zh-CN" sz="3200" b="1" kern="1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1</a:t>
            </a:r>
            <a:r>
              <a:rPr lang="zh-CN" altLang="en-US" sz="2800" dirty="0">
                <a:cs typeface="Times New Roman" panose="02020603050405020304" pitchFamily="18" charset="0"/>
              </a:rPr>
              <a:t>、包括虚拟机创建和</a:t>
            </a:r>
            <a:r>
              <a:rPr lang="en-US" altLang="zh-CN" sz="2800" dirty="0" err="1">
                <a:cs typeface="Times New Roman" panose="02020603050405020304" pitchFamily="18" charset="0"/>
              </a:rPr>
              <a:t>KylinOS</a:t>
            </a:r>
            <a:r>
              <a:rPr lang="zh-CN" altLang="en-US" sz="2800" dirty="0">
                <a:cs typeface="Times New Roman" panose="02020603050405020304" pitchFamily="18" charset="0"/>
              </a:rPr>
              <a:t>等系统安装、</a:t>
            </a:r>
            <a:r>
              <a:rPr lang="en-US" altLang="zh-CN" sz="2800" dirty="0">
                <a:cs typeface="Times New Roman" panose="02020603050405020304" pitchFamily="18" charset="0"/>
              </a:rPr>
              <a:t>Linux</a:t>
            </a:r>
            <a:r>
              <a:rPr lang="zh-CN" altLang="en-US" sz="2800" dirty="0">
                <a:cs typeface="Times New Roman" panose="02020603050405020304" pitchFamily="18" charset="0"/>
              </a:rPr>
              <a:t>内核源码下载和编译启用、修改（实现自己设计的处理器调度算法）后内核源码编译启用测试等步骤；</a:t>
            </a:r>
          </a:p>
          <a:p>
            <a:pPr algn="just">
              <a:spcBef>
                <a:spcPts val="0"/>
              </a:spcBef>
            </a:pPr>
            <a:r>
              <a:rPr lang="en-US" altLang="zh-CN" sz="2800" dirty="0">
                <a:cs typeface="Times New Roman" panose="02020603050405020304" pitchFamily="18" charset="0"/>
              </a:rPr>
              <a:t>2</a:t>
            </a:r>
            <a:r>
              <a:rPr lang="zh-CN" altLang="en-US" sz="2800" dirty="0">
                <a:cs typeface="Times New Roman" panose="02020603050405020304" pitchFamily="18" charset="0"/>
              </a:rPr>
              <a:t>、设计自制处理器调度算法的数据结构和功能函数；</a:t>
            </a:r>
          </a:p>
          <a:p>
            <a:pPr algn="just">
              <a:spcBef>
                <a:spcPts val="0"/>
              </a:spcBef>
            </a:pPr>
            <a:r>
              <a:rPr lang="en-US" altLang="zh-CN" sz="2800" dirty="0">
                <a:cs typeface="Times New Roman" panose="02020603050405020304" pitchFamily="18" charset="0"/>
              </a:rPr>
              <a:t>3</a:t>
            </a:r>
            <a:r>
              <a:rPr lang="zh-CN" altLang="en-US" sz="2800" dirty="0">
                <a:cs typeface="Times New Roman" panose="02020603050405020304" pitchFamily="18" charset="0"/>
              </a:rPr>
              <a:t>、设计科学合理的可验证自制处理器调度算法启用效果的测试用例；</a:t>
            </a:r>
          </a:p>
          <a:p>
            <a:pPr algn="just">
              <a:spcBef>
                <a:spcPts val="0"/>
              </a:spcBef>
            </a:pPr>
            <a:r>
              <a:rPr lang="en-US" altLang="zh-CN" sz="2800" dirty="0">
                <a:cs typeface="Times New Roman" panose="02020603050405020304" pitchFamily="18" charset="0"/>
              </a:rPr>
              <a:t>4</a:t>
            </a:r>
            <a:r>
              <a:rPr lang="zh-CN" altLang="en-US" sz="2800" dirty="0">
                <a:cs typeface="Times New Roman" panose="02020603050405020304" pitchFamily="18" charset="0"/>
              </a:rPr>
              <a:t>、开展有关测试用例在虚拟机平台及自己下载的</a:t>
            </a:r>
            <a:r>
              <a:rPr lang="en-US" altLang="zh-CN" sz="2800" dirty="0">
                <a:cs typeface="Times New Roman" panose="02020603050405020304" pitchFamily="18" charset="0"/>
              </a:rPr>
              <a:t>Linux</a:t>
            </a:r>
            <a:r>
              <a:rPr lang="zh-CN" altLang="en-US" sz="2800" dirty="0">
                <a:cs typeface="Times New Roman" panose="02020603050405020304" pitchFamily="18" charset="0"/>
              </a:rPr>
              <a:t>内核原版系统上的测试实验；</a:t>
            </a:r>
            <a:endParaRPr lang="en-US" altLang="zh-CN" sz="2800" dirty="0">
              <a:cs typeface="Times New Roman" panose="02020603050405020304" pitchFamily="18" charset="0"/>
            </a:endParaRPr>
          </a:p>
          <a:p>
            <a:pPr algn="just">
              <a:spcBef>
                <a:spcPts val="0"/>
              </a:spcBef>
            </a:pPr>
            <a:r>
              <a:rPr lang="en-US" altLang="zh-CN" sz="2800" dirty="0">
                <a:cs typeface="Times New Roman" panose="02020603050405020304" pitchFamily="18" charset="0"/>
              </a:rPr>
              <a:t>5</a:t>
            </a:r>
            <a:r>
              <a:rPr lang="zh-CN" altLang="en-US" sz="2800" dirty="0">
                <a:cs typeface="Times New Roman" panose="02020603050405020304" pitchFamily="18" charset="0"/>
              </a:rPr>
              <a:t>、开展有关测试用例在虚拟机平台及实现自制处理器调度算法后</a:t>
            </a:r>
            <a:r>
              <a:rPr lang="en-US" altLang="zh-CN" sz="2800" dirty="0">
                <a:cs typeface="Times New Roman" panose="02020603050405020304" pitchFamily="18" charset="0"/>
              </a:rPr>
              <a:t>Linux</a:t>
            </a:r>
            <a:r>
              <a:rPr lang="zh-CN" altLang="en-US" sz="2800" dirty="0">
                <a:cs typeface="Times New Roman" panose="02020603050405020304" pitchFamily="18" charset="0"/>
              </a:rPr>
              <a:t>内核系统上的对比性测试实验，检查验证确认有关处理器调度算法的实际效果。</a:t>
            </a:r>
          </a:p>
        </p:txBody>
      </p:sp>
      <p:sp>
        <p:nvSpPr>
          <p:cNvPr id="9" name="Rectangle 2">
            <a:extLst>
              <a:ext uri="{FF2B5EF4-FFF2-40B4-BE49-F238E27FC236}">
                <a16:creationId xmlns:a16="http://schemas.microsoft.com/office/drawing/2014/main" id="{0ECA04B9-9664-4FFC-A0F4-2BD5723CBB34}"/>
              </a:ext>
            </a:extLst>
          </p:cNvPr>
          <p:cNvSpPr>
            <a:spLocks noGrp="1" noChangeArrowheads="1"/>
          </p:cNvSpPr>
          <p:nvPr>
            <p:ph type="title"/>
          </p:nvPr>
        </p:nvSpPr>
        <p:spPr>
          <a:xfrm>
            <a:off x="376808" y="260648"/>
            <a:ext cx="8443664" cy="609600"/>
          </a:xfrm>
        </p:spPr>
        <p:txBody>
          <a:bodyPr lIns="18000" tIns="10800" rIns="18000" bIns="10800" anchor="ctr"/>
          <a:lstStyle/>
          <a:p>
            <a:pPr eaLnBrk="1" hangingPunct="1"/>
            <a:r>
              <a:rPr kumimoji="0" lang="zh-CN" altLang="en-US" sz="1800" dirty="0">
                <a:solidFill>
                  <a:srgbClr val="000000"/>
                </a:solidFill>
                <a:latin typeface="隶书" pitchFamily="49" charset="-122"/>
                <a:ea typeface="隶书" pitchFamily="49" charset="-122"/>
              </a:rPr>
              <a:t>实验课题</a:t>
            </a:r>
            <a:r>
              <a:rPr kumimoji="0" lang="en-US" altLang="zh-CN" sz="2600" dirty="0">
                <a:solidFill>
                  <a:srgbClr val="000000"/>
                </a:solidFill>
                <a:latin typeface="隶书" pitchFamily="49" charset="-122"/>
                <a:ea typeface="隶书" pitchFamily="49" charset="-122"/>
              </a:rPr>
              <a:t>9-</a:t>
            </a:r>
            <a:r>
              <a:rPr lang="en-US" altLang="zh-CN" sz="2600" b="1" dirty="0"/>
              <a:t>Linux</a:t>
            </a:r>
            <a:r>
              <a:rPr lang="zh-CN" altLang="en-US" sz="2600" b="1" dirty="0"/>
              <a:t>处理器调度新型算法设计实现与测试验证</a:t>
            </a:r>
            <a:r>
              <a:rPr lang="en-US" altLang="zh-CN" sz="2000" dirty="0">
                <a:solidFill>
                  <a:srgbClr val="FF0000"/>
                </a:solidFill>
              </a:rPr>
              <a:t>2-2</a:t>
            </a:r>
            <a:endParaRPr lang="en-US" altLang="zh-CN" sz="2000" dirty="0">
              <a:solidFill>
                <a:srgbClr val="FF0000"/>
              </a:solidFill>
              <a:latin typeface="隶书" pitchFamily="49" charset="-122"/>
              <a:ea typeface="隶书" pitchFamily="49" charset="-122"/>
            </a:endParaRPr>
          </a:p>
        </p:txBody>
      </p:sp>
    </p:spTree>
    <p:extLst>
      <p:ext uri="{BB962C8B-B14F-4D97-AF65-F5344CB8AC3E}">
        <p14:creationId xmlns:p14="http://schemas.microsoft.com/office/powerpoint/2010/main" val="15820358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0"/>
              </a:spcBef>
              <a:buClrTx/>
              <a:buSzTx/>
              <a:buFontTx/>
              <a:buNone/>
            </a:pPr>
            <a:fld id="{21406BAD-124B-4D13-AC7B-A2EA384D1FE9}" type="slidenum">
              <a:rPr kumimoji="0" lang="en-US" altLang="zh-CN" sz="1400" smtClean="0">
                <a:solidFill>
                  <a:srgbClr val="000000"/>
                </a:solidFill>
              </a:rPr>
              <a:pPr eaLnBrk="1" hangingPunct="1">
                <a:spcBef>
                  <a:spcPct val="0"/>
                </a:spcBef>
                <a:buClrTx/>
                <a:buSzTx/>
                <a:buFontTx/>
                <a:buNone/>
              </a:pPr>
              <a:t>9</a:t>
            </a:fld>
            <a:endParaRPr kumimoji="0" lang="en-US" altLang="zh-CN" sz="1400">
              <a:solidFill>
                <a:srgbClr val="000000"/>
              </a:solidFill>
            </a:endParaRPr>
          </a:p>
        </p:txBody>
      </p:sp>
      <p:sp>
        <p:nvSpPr>
          <p:cNvPr id="71683" name="日期占位符 4"/>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fld id="{BF654C3E-9A00-4900-A20A-E0139E31087B}" type="datetime3">
              <a:rPr lang="zh-CN" altLang="en-US" sz="1400" smtClean="0">
                <a:solidFill>
                  <a:srgbClr val="000000"/>
                </a:solidFill>
              </a:rPr>
              <a:pPr eaLnBrk="1" hangingPunct="1">
                <a:spcBef>
                  <a:spcPct val="50000"/>
                </a:spcBef>
                <a:buClrTx/>
                <a:buSzTx/>
                <a:buFontTx/>
                <a:buNone/>
              </a:pPr>
              <a:t>2024年10月20日星期日</a:t>
            </a:fld>
            <a:endParaRPr lang="en-US" altLang="zh-CN" sz="1400">
              <a:solidFill>
                <a:srgbClr val="000000"/>
              </a:solidFill>
            </a:endParaRPr>
          </a:p>
        </p:txBody>
      </p:sp>
      <p:sp>
        <p:nvSpPr>
          <p:cNvPr id="71684" name="页脚占位符 5"/>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A50021"/>
              </a:buClr>
              <a:buSzPct val="75000"/>
              <a:buFont typeface="Wingdings" pitchFamily="2" charset="2"/>
              <a:buChar char="n"/>
              <a:defRPr kumimoji="1" sz="3200">
                <a:solidFill>
                  <a:schemeClr val="tx1"/>
                </a:solidFill>
                <a:latin typeface="Times New Roman" pitchFamily="18" charset="0"/>
                <a:ea typeface="宋体" pitchFamily="2" charset="-122"/>
              </a:defRPr>
            </a:lvl1pPr>
            <a:lvl2pPr marL="742950" indent="-285750" eaLnBrk="0" hangingPunct="0">
              <a:spcBef>
                <a:spcPct val="20000"/>
              </a:spcBef>
              <a:buClr>
                <a:schemeClr val="accent2"/>
              </a:buClr>
              <a:buSzPct val="75000"/>
              <a:buFont typeface="Wingdings" pitchFamily="2" charset="2"/>
              <a:buChar char="n"/>
              <a:defRPr kumimoji="1" sz="2800">
                <a:solidFill>
                  <a:schemeClr val="tx1"/>
                </a:solidFill>
                <a:latin typeface="Times New Roman" pitchFamily="18" charset="0"/>
                <a:ea typeface="宋体" pitchFamily="2" charset="-122"/>
              </a:defRPr>
            </a:lvl2pPr>
            <a:lvl3pPr marL="1143000" indent="-228600" eaLnBrk="0" hangingPunct="0">
              <a:spcBef>
                <a:spcPct val="20000"/>
              </a:spcBef>
              <a:buClr>
                <a:srgbClr val="666699"/>
              </a:buClr>
              <a:buSzPct val="70000"/>
              <a:buFont typeface="Wingdings" pitchFamily="2" charset="2"/>
              <a:buChar char="n"/>
              <a:defRPr kumimoji="1" sz="2400">
                <a:solidFill>
                  <a:schemeClr val="tx1"/>
                </a:solidFill>
                <a:latin typeface="Times New Roman" pitchFamily="18" charset="0"/>
                <a:ea typeface="宋体" pitchFamily="2" charset="-122"/>
              </a:defRPr>
            </a:lvl3pPr>
            <a:lvl4pPr marL="1600200" indent="-228600" eaLnBrk="0" hangingPunct="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eaLnBrk="0" hangingPunct="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eaLnBrk="1" hangingPunct="1">
              <a:spcBef>
                <a:spcPct val="50000"/>
              </a:spcBef>
              <a:buClrTx/>
              <a:buSzTx/>
              <a:buFontTx/>
              <a:buNone/>
            </a:pPr>
            <a:r>
              <a:rPr lang="en-US" altLang="zh-CN" sz="1400" dirty="0" err="1">
                <a:solidFill>
                  <a:srgbClr val="000000"/>
                </a:solidFill>
              </a:rPr>
              <a:t>北京交通大学计算机学院翟高寿</a:t>
            </a:r>
            <a:endParaRPr lang="en-US" altLang="zh-CN" sz="1400" dirty="0">
              <a:solidFill>
                <a:srgbClr val="000000"/>
              </a:solidFill>
            </a:endParaRPr>
          </a:p>
        </p:txBody>
      </p:sp>
      <p:sp>
        <p:nvSpPr>
          <p:cNvPr id="71685" name="Rectangle 2"/>
          <p:cNvSpPr>
            <a:spLocks noGrp="1" noChangeArrowheads="1"/>
          </p:cNvSpPr>
          <p:nvPr>
            <p:ph type="title"/>
          </p:nvPr>
        </p:nvSpPr>
        <p:spPr>
          <a:xfrm>
            <a:off x="395536" y="515144"/>
            <a:ext cx="8443664" cy="609600"/>
          </a:xfrm>
        </p:spPr>
        <p:txBody>
          <a:bodyPr lIns="18000" tIns="10800" rIns="18000" bIns="10800" anchor="ctr"/>
          <a:lstStyle/>
          <a:p>
            <a:pPr eaLnBrk="1" hangingPunct="1"/>
            <a:r>
              <a:rPr kumimoji="0" lang="zh-CN" altLang="en-US" sz="3200" dirty="0">
                <a:solidFill>
                  <a:srgbClr val="000000"/>
                </a:solidFill>
                <a:latin typeface="隶书" pitchFamily="49" charset="-122"/>
                <a:ea typeface="隶书" pitchFamily="49" charset="-122"/>
              </a:rPr>
              <a:t>实验课题</a:t>
            </a:r>
            <a:r>
              <a:rPr kumimoji="0" lang="en-US" altLang="zh-CN" sz="3200" dirty="0">
                <a:solidFill>
                  <a:srgbClr val="000000"/>
                </a:solidFill>
                <a:latin typeface="隶书" pitchFamily="49" charset="-122"/>
                <a:ea typeface="隶书" pitchFamily="49" charset="-122"/>
              </a:rPr>
              <a:t>10-</a:t>
            </a:r>
            <a:r>
              <a:rPr lang="zh-CN" altLang="en-US" sz="3200" b="1" dirty="0"/>
              <a:t>银行家算法模拟实现</a:t>
            </a:r>
            <a:r>
              <a:rPr lang="en-US" altLang="zh-CN" sz="2000" dirty="0">
                <a:solidFill>
                  <a:srgbClr val="FF0000"/>
                </a:solidFill>
              </a:rPr>
              <a:t>2-1</a:t>
            </a:r>
          </a:p>
        </p:txBody>
      </p:sp>
      <p:sp>
        <p:nvSpPr>
          <p:cNvPr id="2" name="矩形 1">
            <a:extLst>
              <a:ext uri="{FF2B5EF4-FFF2-40B4-BE49-F238E27FC236}">
                <a16:creationId xmlns:a16="http://schemas.microsoft.com/office/drawing/2014/main" id="{A4363C0E-A80F-4C6A-8A44-7088649409E9}"/>
              </a:ext>
            </a:extLst>
          </p:cNvPr>
          <p:cNvSpPr/>
          <p:nvPr/>
        </p:nvSpPr>
        <p:spPr>
          <a:xfrm>
            <a:off x="395536" y="1340768"/>
            <a:ext cx="8352928" cy="4752528"/>
          </a:xfrm>
          <a:prstGeom prst="rect">
            <a:avLst/>
          </a:prstGeom>
          <a:noFill/>
          <a:ln w="25400">
            <a:solidFill>
              <a:srgbClr val="336600"/>
            </a:solidFill>
          </a:ln>
        </p:spPr>
        <p:txBody>
          <a:bodyPr wrap="square">
            <a:noAutofit/>
          </a:bodyPr>
          <a:lstStyle/>
          <a:p>
            <a:pPr algn="just">
              <a:spcBef>
                <a:spcPts val="600"/>
              </a:spcBef>
              <a:spcAft>
                <a:spcPts val="600"/>
              </a:spcAft>
            </a:pPr>
            <a:r>
              <a:rPr lang="zh-CN" altLang="en-US" sz="3200" b="1" kern="100" dirty="0">
                <a:cs typeface="Times New Roman" panose="02020603050405020304" pitchFamily="18" charset="0"/>
              </a:rPr>
              <a:t>实验目的与</a:t>
            </a:r>
            <a:r>
              <a:rPr lang="zh-CN" altLang="zh-CN" sz="3200" b="1" kern="100" dirty="0">
                <a:cs typeface="Times New Roman" panose="02020603050405020304" pitchFamily="18" charset="0"/>
              </a:rPr>
              <a:t>实验内容</a:t>
            </a:r>
            <a:endParaRPr lang="zh-CN" altLang="zh-CN" sz="3200" b="1" kern="100" dirty="0">
              <a:latin typeface="Calibri" panose="020F0502020204030204" pitchFamily="34" charset="0"/>
              <a:cs typeface="Times New Roman" panose="02020603050405020304" pitchFamily="18" charset="0"/>
            </a:endParaRPr>
          </a:p>
          <a:p>
            <a:pPr algn="just">
              <a:spcBef>
                <a:spcPts val="0"/>
              </a:spcBef>
            </a:pPr>
            <a:r>
              <a:rPr lang="zh-CN" altLang="en-US" sz="3200" dirty="0">
                <a:cs typeface="Times New Roman" panose="02020603050405020304" pitchFamily="18" charset="0"/>
              </a:rPr>
              <a:t>理解并掌握银行家算法的基本设计思想、关键数据结构和算法流程。利用</a:t>
            </a:r>
            <a:r>
              <a:rPr lang="en-US" altLang="zh-CN" sz="3200" dirty="0">
                <a:cs typeface="Times New Roman" panose="02020603050405020304" pitchFamily="18" charset="0"/>
              </a:rPr>
              <a:t>C</a:t>
            </a:r>
            <a:r>
              <a:rPr lang="zh-CN" altLang="en-US" sz="3200" dirty="0">
                <a:cs typeface="Times New Roman" panose="02020603050405020304" pitchFamily="18" charset="0"/>
              </a:rPr>
              <a:t>语言设计与实现银行家算法，构建计算机系统资源的模拟管理和处理场景并对自己的银行家算法实现方案加以测试验证。</a:t>
            </a:r>
            <a:endParaRPr lang="en-US" altLang="zh-CN" sz="3200" dirty="0">
              <a:cs typeface="Times New Roman" panose="02020603050405020304" pitchFamily="18" charset="0"/>
            </a:endParaRPr>
          </a:p>
          <a:p>
            <a:pPr algn="just">
              <a:spcBef>
                <a:spcPts val="0"/>
              </a:spcBef>
            </a:pPr>
            <a:r>
              <a:rPr lang="zh-CN" altLang="en-US" sz="3200" b="1" dirty="0">
                <a:solidFill>
                  <a:srgbClr val="FF0000"/>
                </a:solidFill>
              </a:rPr>
              <a:t>注意：</a:t>
            </a:r>
            <a:endParaRPr lang="en-US" altLang="zh-CN" sz="3200" b="1" dirty="0">
              <a:solidFill>
                <a:srgbClr val="FF0000"/>
              </a:solidFill>
            </a:endParaRPr>
          </a:p>
          <a:p>
            <a:pPr algn="just">
              <a:spcBef>
                <a:spcPts val="0"/>
              </a:spcBef>
            </a:pPr>
            <a:r>
              <a:rPr lang="zh-CN" altLang="en-US" sz="3200" b="1" dirty="0">
                <a:solidFill>
                  <a:srgbClr val="FF0000"/>
                </a:solidFill>
              </a:rPr>
              <a:t>本实验课题和“死锁检测算法模拟实现”实验课题只能二选一。</a:t>
            </a:r>
          </a:p>
        </p:txBody>
      </p:sp>
    </p:spTree>
    <p:extLst>
      <p:ext uri="{BB962C8B-B14F-4D97-AF65-F5344CB8AC3E}">
        <p14:creationId xmlns:p14="http://schemas.microsoft.com/office/powerpoint/2010/main" val="1972366749"/>
      </p:ext>
    </p:extLst>
  </p:cSld>
  <p:clrMapOvr>
    <a:masterClrMapping/>
  </p:clrMapOvr>
  <p:transition/>
</p:sld>
</file>

<file path=ppt/theme/theme1.xml><?xml version="1.0" encoding="utf-8"?>
<a:theme xmlns:a="http://schemas.openxmlformats.org/drawingml/2006/main" name="Nature">
  <a:themeElements>
    <a:clrScheme name="">
      <a:dk1>
        <a:srgbClr val="000000"/>
      </a:dk1>
      <a:lt1>
        <a:srgbClr val="FFFFFF"/>
      </a:lt1>
      <a:dk2>
        <a:srgbClr val="000000"/>
      </a:dk2>
      <a:lt2>
        <a:srgbClr val="CEC8BA"/>
      </a:lt2>
      <a:accent1>
        <a:srgbClr val="C9DDF1"/>
      </a:accent1>
      <a:accent2>
        <a:srgbClr val="000000"/>
      </a:accent2>
      <a:accent3>
        <a:srgbClr val="FFFFFF"/>
      </a:accent3>
      <a:accent4>
        <a:srgbClr val="000000"/>
      </a:accent4>
      <a:accent5>
        <a:srgbClr val="E1EBF7"/>
      </a:accent5>
      <a:accent6>
        <a:srgbClr val="000000"/>
      </a:accent6>
      <a:hlink>
        <a:srgbClr val="000000"/>
      </a:hlink>
      <a:folHlink>
        <a:srgbClr val="000000"/>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99CC"/>
        </a:solidFill>
        <a:ln w="9525" cap="flat" cmpd="sng" algn="ctr">
          <a:noFill/>
          <a:prstDash val="solid"/>
          <a:round/>
          <a:headEnd type="none" w="med" len="med"/>
          <a:tailEnd type="none" w="med" len="med"/>
        </a:ln>
        <a:effectLst/>
      </a:spPr>
      <a:bodyPr vert="eaVert" wrap="square" lIns="91440" tIns="0" rIns="9144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4188</TotalTime>
  <Words>1292</Words>
  <Application>Microsoft Office PowerPoint</Application>
  <PresentationFormat>全屏显示(4:3)</PresentationFormat>
  <Paragraphs>118</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隶书</vt:lpstr>
      <vt:lpstr>宋体</vt:lpstr>
      <vt:lpstr>Calibri</vt:lpstr>
      <vt:lpstr>Times New Roman</vt:lpstr>
      <vt:lpstr>Wingdings</vt:lpstr>
      <vt:lpstr>Nature</vt:lpstr>
      <vt:lpstr>《操作系统实验指导》</vt:lpstr>
      <vt:lpstr>实验课题7-处理器调度算法模拟实现与比较3-1</vt:lpstr>
      <vt:lpstr>实验课题7-处理器调度算法模拟实现与比较3-2</vt:lpstr>
      <vt:lpstr>实验课题7-处理器调度算法模拟实现与比较3-3</vt:lpstr>
      <vt:lpstr>实验课题8-Linux处理器调度机制及相关调度算法探析2-1</vt:lpstr>
      <vt:lpstr>实验课题8-Linux处理器调度机制及相关调度算法探析2-2</vt:lpstr>
      <vt:lpstr>实验课题9-Linux处理器调度新型算法设计实现与测试验证2-1</vt:lpstr>
      <vt:lpstr>实验课题9-Linux处理器调度新型算法设计实现与测试验证2-2</vt:lpstr>
      <vt:lpstr>实验课题10-银行家算法模拟实现2-1</vt:lpstr>
      <vt:lpstr>实验课题10-银行家算法模拟实现2-2</vt:lpstr>
      <vt:lpstr>实验课题11-死锁检测算法模拟实现2-1</vt:lpstr>
      <vt:lpstr>实验课题11-死锁检测算法模拟实现2-2</vt:lpstr>
      <vt:lpstr>预祝各位同学  秉承知行，  实践真知！</vt:lpstr>
    </vt:vector>
  </TitlesOfParts>
  <Company>北京交通大学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操作系统实验指导电子课件2008-2009-II</dc:title>
  <dc:subject>操作系统实验指导电子课件</dc:subject>
  <dc:creator>翟高寿</dc:creator>
  <cp:lastModifiedBy>Shin-Chan .</cp:lastModifiedBy>
  <cp:revision>237</cp:revision>
  <cp:lastPrinted>1601-01-01T00:00:00Z</cp:lastPrinted>
  <dcterms:created xsi:type="dcterms:W3CDTF">1601-01-01T00:00:00Z</dcterms:created>
  <dcterms:modified xsi:type="dcterms:W3CDTF">2024-10-20T07:39:49Z</dcterms:modified>
</cp:coreProperties>
</file>