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35" r:id="rId2"/>
  </p:sldMasterIdLst>
  <p:notesMasterIdLst>
    <p:notesMasterId r:id="rId33"/>
  </p:notesMasterIdLst>
  <p:handoutMasterIdLst>
    <p:handoutMasterId r:id="rId34"/>
  </p:handoutMasterIdLst>
  <p:sldIdLst>
    <p:sldId id="654" r:id="rId3"/>
    <p:sldId id="709" r:id="rId4"/>
    <p:sldId id="665" r:id="rId5"/>
    <p:sldId id="710" r:id="rId6"/>
    <p:sldId id="718" r:id="rId7"/>
    <p:sldId id="717" r:id="rId8"/>
    <p:sldId id="716" r:id="rId9"/>
    <p:sldId id="715" r:id="rId10"/>
    <p:sldId id="714" r:id="rId11"/>
    <p:sldId id="719" r:id="rId12"/>
    <p:sldId id="720" r:id="rId13"/>
    <p:sldId id="721" r:id="rId14"/>
    <p:sldId id="722" r:id="rId15"/>
    <p:sldId id="723" r:id="rId16"/>
    <p:sldId id="724" r:id="rId17"/>
    <p:sldId id="725" r:id="rId18"/>
    <p:sldId id="726" r:id="rId19"/>
    <p:sldId id="727" r:id="rId20"/>
    <p:sldId id="728" r:id="rId21"/>
    <p:sldId id="729" r:id="rId22"/>
    <p:sldId id="730" r:id="rId23"/>
    <p:sldId id="731" r:id="rId24"/>
    <p:sldId id="732" r:id="rId25"/>
    <p:sldId id="737" r:id="rId26"/>
    <p:sldId id="733" r:id="rId27"/>
    <p:sldId id="734" r:id="rId28"/>
    <p:sldId id="735" r:id="rId29"/>
    <p:sldId id="736" r:id="rId30"/>
    <p:sldId id="822" r:id="rId31"/>
    <p:sldId id="617" r:id="rId32"/>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3366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14" autoAdjust="0"/>
  </p:normalViewPr>
  <p:slideViewPr>
    <p:cSldViewPr>
      <p:cViewPr varScale="1">
        <p:scale>
          <a:sx n="81" d="100"/>
          <a:sy n="81" d="100"/>
        </p:scale>
        <p:origin x="11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14"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zh-CN" altLang="zh-CN"/>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108000" numCol="1" anchor="b" anchorCtr="0" compatLnSpc="1">
            <a:prstTxWarp prst="textNoShape">
              <a:avLst/>
            </a:prstTxWarp>
          </a:bodyPr>
          <a:lstStyle>
            <a:lvl1pPr algn="r">
              <a:spcBef>
                <a:spcPct val="0"/>
              </a:spcBef>
              <a:defRPr sz="1200"/>
            </a:lvl1pPr>
          </a:lstStyle>
          <a:p>
            <a:pPr>
              <a:defRPr/>
            </a:pPr>
            <a:fld id="{AEC70745-A0E6-4E5A-ABF8-5A69C44C1CE7}" type="slidenum">
              <a:rPr lang="en-US" altLang="zh-CN"/>
              <a:pPr>
                <a:defRPr/>
              </a:pPr>
              <a:t>‹#›</a:t>
            </a:fld>
            <a:endParaRPr lang="en-US" altLang="zh-CN" dirty="0"/>
          </a:p>
        </p:txBody>
      </p:sp>
    </p:spTree>
    <p:extLst>
      <p:ext uri="{BB962C8B-B14F-4D97-AF65-F5344CB8AC3E}">
        <p14:creationId xmlns:p14="http://schemas.microsoft.com/office/powerpoint/2010/main" val="500137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spcBef>
                <a:spcPct val="0"/>
              </a:spcBef>
              <a:defRPr sz="120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0"/>
              </a:spcBef>
              <a:defRPr sz="1200"/>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spcBef>
                <a:spcPct val="0"/>
              </a:spcBef>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spcBef>
                <a:spcPct val="0"/>
              </a:spcBef>
              <a:defRPr sz="1200"/>
            </a:lvl1pPr>
          </a:lstStyle>
          <a:p>
            <a:pPr>
              <a:defRPr/>
            </a:pPr>
            <a:fld id="{96C6F20D-5211-41A2-A61B-931FCD5103D0}" type="slidenum">
              <a:rPr lang="en-US" altLang="zh-CN"/>
              <a:pPr>
                <a:defRPr/>
              </a:pPr>
              <a:t>‹#›</a:t>
            </a:fld>
            <a:endParaRPr lang="en-US" altLang="zh-CN"/>
          </a:p>
        </p:txBody>
      </p:sp>
    </p:spTree>
    <p:extLst>
      <p:ext uri="{BB962C8B-B14F-4D97-AF65-F5344CB8AC3E}">
        <p14:creationId xmlns:p14="http://schemas.microsoft.com/office/powerpoint/2010/main" val="3598500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79DB1E81-66CE-495C-9898-7FB44FD60AE0}" type="slidenum">
              <a:rPr lang="en-US" altLang="zh-CN" sz="1200" smtClean="0"/>
              <a:pPr eaLnBrk="1" hangingPunct="1"/>
              <a:t>1</a:t>
            </a:fld>
            <a:endParaRPr lang="en-US" altLang="zh-CN"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6717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5682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2206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4860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93180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885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01418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0965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913593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3845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3432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8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46716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0637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3975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63281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7005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43179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F0F8024-9500-4128-8BC4-A68490491CFE}" type="slidenum">
              <a:rPr lang="en-US" altLang="zh-CN" sz="1200" smtClean="0"/>
              <a:pPr eaLnBrk="1" hangingPunct="1"/>
              <a:t>30</a:t>
            </a:fld>
            <a:endParaRPr lang="en-US"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93488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276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8480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96698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09428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29891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1025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xfrm>
            <a:off x="7924800" y="6248400"/>
            <a:ext cx="914400" cy="276944"/>
          </a:xfrm>
          <a:ln/>
        </p:spPr>
        <p:txBody>
          <a:bodyPr/>
          <a:lstStyle>
            <a:lvl1pPr>
              <a:defRPr/>
            </a:lvl1pPr>
          </a:lstStyle>
          <a:p>
            <a:pPr>
              <a:defRPr/>
            </a:pPr>
            <a:fld id="{847763F2-70A6-4237-BFC9-460AA033E4D1}"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4F3CBA47-B963-443E-BEA5-962A4B6C05B9}" type="datetime2">
              <a:rPr lang="zh-CN" altLang="en-US"/>
              <a:pPr>
                <a:defRPr/>
              </a:pPr>
              <a:t>2022年9月4日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5543343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xfrm>
            <a:off x="7924800" y="6248400"/>
            <a:ext cx="914400" cy="276944"/>
          </a:xfrm>
          <a:ln/>
        </p:spPr>
        <p:txBody>
          <a:bodyPr/>
          <a:lstStyle>
            <a:lvl1pPr>
              <a:defRPr/>
            </a:lvl1pPr>
          </a:lstStyle>
          <a:p>
            <a:pPr>
              <a:defRPr/>
            </a:pPr>
            <a:fld id="{F3B7A875-2B81-468B-B08D-0B8C6516FB53}"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C55076D4-33FF-4DCA-82FA-233929255123}" type="datetime2">
              <a:rPr lang="zh-CN" altLang="en-US"/>
              <a:pPr>
                <a:defRPr/>
              </a:pPr>
              <a:t>2022年9月4日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6918787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618BA7A5-E6A5-4FBB-8E9F-A255C1D0EE38}" type="slidenum">
              <a:rPr lang="en-US" altLang="zh-CN">
                <a:solidFill>
                  <a:srgbClr val="000000"/>
                </a:solidFill>
              </a:rPr>
              <a:pPr>
                <a:defRPr/>
              </a:pPr>
              <a:t>‹#›</a:t>
            </a:fld>
            <a:endParaRPr lang="en-US" altLang="zh-CN">
              <a:solidFill>
                <a:srgbClr val="000000"/>
              </a:solidFill>
            </a:endParaRPr>
          </a:p>
        </p:txBody>
      </p:sp>
      <p:sp>
        <p:nvSpPr>
          <p:cNvPr id="5" name="Rectangle 13"/>
          <p:cNvSpPr>
            <a:spLocks noGrp="1" noChangeArrowheads="1"/>
          </p:cNvSpPr>
          <p:nvPr>
            <p:ph type="dt" sz="half" idx="11"/>
          </p:nvPr>
        </p:nvSpPr>
        <p:spPr>
          <a:ln/>
        </p:spPr>
        <p:txBody>
          <a:bodyPr/>
          <a:lstStyle>
            <a:lvl1pPr>
              <a:defRPr/>
            </a:lvl1pPr>
          </a:lstStyle>
          <a:p>
            <a:pPr>
              <a:defRPr/>
            </a:pPr>
            <a:fld id="{BD505D2C-CA6F-4AEC-9D1B-CF47C1E2B5EB}" type="datetime3">
              <a:rPr lang="zh-CN" altLang="en-US">
                <a:solidFill>
                  <a:srgbClr val="000000"/>
                </a:solidFill>
              </a:rPr>
              <a:pPr>
                <a:defRPr/>
              </a:pPr>
              <a:t>2022年9月4日星期日</a:t>
            </a:fld>
            <a:endParaRPr lang="en-US" altLang="zh-CN">
              <a:solidFill>
                <a:srgbClr val="000000"/>
              </a:solidFill>
            </a:endParaRPr>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solidFill>
                  <a:srgbClr val="000000"/>
                </a:solidFill>
              </a:rPr>
              <a:t>北京交通大学计算机学院翟高寿</a:t>
            </a:r>
          </a:p>
        </p:txBody>
      </p:sp>
    </p:spTree>
    <p:extLst>
      <p:ext uri="{BB962C8B-B14F-4D97-AF65-F5344CB8AC3E}">
        <p14:creationId xmlns:p14="http://schemas.microsoft.com/office/powerpoint/2010/main" val="31438371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2769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BCDFDAF0-8DF7-43DC-999D-656EDE19B285}" type="slidenum">
              <a:rPr lang="en-US" altLang="zh-CN"/>
              <a:pPr>
                <a:defRPr/>
              </a:pPr>
              <a:t>‹#›</a:t>
            </a:fld>
            <a:endParaRPr lang="en-US" altLang="zh-CN"/>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443AA0F8-679A-40C9-B4A4-7404E3498CED}" type="datetime2">
              <a:rPr lang="zh-CN" altLang="en-US"/>
              <a:pPr>
                <a:defRPr/>
              </a:pPr>
              <a:t>2022年9月4日</a:t>
            </a:fld>
            <a:endParaRPr lang="en-US" altLang="zh-CN"/>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北京交通大学计算机学院     翟高寿</a:t>
            </a:r>
          </a:p>
        </p:txBody>
      </p:sp>
    </p:spTree>
  </p:cSld>
  <p:clrMap bg1="lt1" tx1="dk1" bg2="lt2" tx2="dk2" accent1="accent1" accent2="accent2" accent3="accent3" accent4="accent4" accent5="accent5" accent6="accent6" hlink="hlink" folHlink="folHlink"/>
  <p:sldLayoutIdLst>
    <p:sldLayoutId id="2147483724" r:id="rId1"/>
    <p:sldLayoutId id="2147483733" r:id="rId2"/>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2769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tx1"/>
                </a:solidFill>
              </a:defRPr>
            </a:lvl1pPr>
          </a:lstStyle>
          <a:p>
            <a:pPr>
              <a:spcBef>
                <a:spcPct val="0"/>
              </a:spcBef>
              <a:defRPr/>
            </a:pPr>
            <a:fld id="{D7A7B969-83D0-4494-B996-7AE2C43E4E55}" type="slidenum">
              <a:rPr lang="en-US" altLang="zh-CN">
                <a:solidFill>
                  <a:srgbClr val="000000"/>
                </a:solidFill>
              </a:rPr>
              <a:pPr>
                <a:spcBef>
                  <a:spcPct val="0"/>
                </a:spcBef>
                <a:defRPr/>
              </a:pPr>
              <a:t>‹#›</a:t>
            </a:fld>
            <a:endParaRPr lang="en-US" altLang="zh-CN">
              <a:solidFill>
                <a:srgbClr val="000000"/>
              </a:solidFill>
            </a:endParaRPr>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400">
                <a:solidFill>
                  <a:schemeClr val="tx1"/>
                </a:solidFill>
              </a:defRPr>
            </a:lvl1pPr>
          </a:lstStyle>
          <a:p>
            <a:pPr>
              <a:defRPr/>
            </a:pPr>
            <a:fld id="{2B5333D3-2ABD-441A-9AFC-11162DCB5D1D}" type="datetime3">
              <a:rPr lang="zh-CN" altLang="en-US">
                <a:solidFill>
                  <a:srgbClr val="000000"/>
                </a:solidFill>
              </a:rPr>
              <a:pPr>
                <a:defRPr/>
              </a:pPr>
              <a:t>2022年9月4日星期日</a:t>
            </a:fld>
            <a:endParaRPr lang="en-US" altLang="zh-CN">
              <a:solidFill>
                <a:srgbClr val="000000"/>
              </a:solidFill>
            </a:endParaRPr>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50000"/>
              </a:spcBef>
              <a:defRPr sz="1400">
                <a:solidFill>
                  <a:schemeClr val="tx1"/>
                </a:solidFill>
              </a:defRPr>
            </a:lvl1pPr>
          </a:lstStyle>
          <a:p>
            <a:pPr>
              <a:defRPr/>
            </a:pPr>
            <a:r>
              <a:rPr lang="en-US" altLang="zh-CN">
                <a:solidFill>
                  <a:srgbClr val="000000"/>
                </a:solidFill>
              </a:rPr>
              <a:t>北京交通大学计算机学院翟高寿</a:t>
            </a:r>
          </a:p>
        </p:txBody>
      </p:sp>
    </p:spTree>
    <p:extLst>
      <p:ext uri="{BB962C8B-B14F-4D97-AF65-F5344CB8AC3E}">
        <p14:creationId xmlns:p14="http://schemas.microsoft.com/office/powerpoint/2010/main" val="2740227483"/>
      </p:ext>
    </p:extLst>
  </p:cSld>
  <p:clrMap bg1="lt1" tx1="dk1" bg2="lt2" tx2="dk2" accent1="accent1" accent2="accent2" accent3="accent3" accent4="accent4" accent5="accent5" accent6="accent6" hlink="hlink" folHlink="folHlink"/>
  <p:sldLayoutIdLst>
    <p:sldLayoutId id="2147483737" r:id="rId1"/>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9C1DAC79-E488-44A5-A16A-F5EBEA1CEC1B}" type="slidenum">
              <a:rPr kumimoji="0" lang="en-US" altLang="zh-CN" sz="1400" smtClean="0"/>
              <a:pPr eaLnBrk="1" hangingPunct="1"/>
              <a:t>1</a:t>
            </a:fld>
            <a:endParaRPr kumimoji="0" lang="en-US" altLang="zh-CN" sz="1400" dirty="0"/>
          </a:p>
        </p:txBody>
      </p:sp>
      <p:sp>
        <p:nvSpPr>
          <p:cNvPr id="307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4B54158-D3E3-489E-B465-39E0E4A5CAF0}" type="datetime2">
              <a:rPr lang="zh-CN" altLang="en-US" sz="1400" smtClean="0"/>
              <a:pPr eaLnBrk="1" hangingPunct="1"/>
              <a:t>2022年9月4日</a:t>
            </a:fld>
            <a:endParaRPr lang="en-US" altLang="zh-CN" sz="1400" dirty="0"/>
          </a:p>
        </p:txBody>
      </p:sp>
      <p:sp>
        <p:nvSpPr>
          <p:cNvPr id="307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dirty="0" err="1"/>
              <a:t>北京交通大学计算机学院</a:t>
            </a:r>
            <a:r>
              <a:rPr lang="en-US" altLang="zh-CN" sz="1400" dirty="0"/>
              <a:t>     翟高寿</a:t>
            </a:r>
          </a:p>
        </p:txBody>
      </p:sp>
      <p:sp>
        <p:nvSpPr>
          <p:cNvPr id="3077" name="Text Box 2"/>
          <p:cNvSpPr txBox="1">
            <a:spLocks noChangeArrowheads="1"/>
          </p:cNvSpPr>
          <p:nvPr/>
        </p:nvSpPr>
        <p:spPr bwMode="auto">
          <a:xfrm>
            <a:off x="2667000" y="3302000"/>
            <a:ext cx="55054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solidFill>
                  <a:srgbClr val="000000"/>
                </a:solidFill>
              </a:rPr>
              <a:t>主讲教师：</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联系电话：</a:t>
            </a:r>
            <a:r>
              <a:rPr lang="en-US" altLang="zh-CN" b="1">
                <a:solidFill>
                  <a:srgbClr val="000000"/>
                </a:solidFill>
              </a:rPr>
              <a:t>010-51684177</a:t>
            </a:r>
            <a:r>
              <a:rPr lang="en-US" altLang="zh-CN">
                <a:solidFill>
                  <a:srgbClr val="000000"/>
                </a:solidFill>
              </a:rPr>
              <a:t> (</a:t>
            </a:r>
            <a:r>
              <a:rPr lang="zh-CN" altLang="en-US">
                <a:solidFill>
                  <a:srgbClr val="000000"/>
                </a:solidFill>
              </a:rPr>
              <a:t>办</a:t>
            </a:r>
            <a:r>
              <a:rPr lang="en-US" altLang="zh-CN">
                <a:solidFill>
                  <a:srgbClr val="000000"/>
                </a:solidFill>
              </a:rPr>
              <a:t>) </a:t>
            </a:r>
          </a:p>
          <a:p>
            <a:pPr eaLnBrk="1" hangingPunct="1"/>
            <a:r>
              <a:rPr lang="zh-CN" altLang="en-US">
                <a:solidFill>
                  <a:srgbClr val="000000"/>
                </a:solidFill>
              </a:rPr>
              <a:t>电子邮件：</a:t>
            </a:r>
            <a:r>
              <a:rPr lang="en-US" altLang="zh-CN" b="1">
                <a:solidFill>
                  <a:srgbClr val="000000"/>
                </a:solidFill>
              </a:rPr>
              <a:t>gszhai@bjtu.edu.cn</a:t>
            </a:r>
            <a:endParaRPr lang="en-US" altLang="zh-CN" b="1" u="sng">
              <a:solidFill>
                <a:srgbClr val="000000"/>
              </a:solidFill>
            </a:endParaRPr>
          </a:p>
          <a:p>
            <a:pPr eaLnBrk="1" hangingPunct="1"/>
            <a:r>
              <a:rPr lang="zh-CN" altLang="en-US">
                <a:solidFill>
                  <a:srgbClr val="000000"/>
                </a:solidFill>
              </a:rPr>
              <a:t>制作人：</a:t>
            </a:r>
            <a:r>
              <a:rPr lang="zh-CN" altLang="en-US" b="1">
                <a:solidFill>
                  <a:srgbClr val="000000"/>
                </a:solidFill>
              </a:rPr>
              <a:t>翟高寿</a:t>
            </a:r>
            <a:endParaRPr lang="zh-CN" altLang="en-US">
              <a:solidFill>
                <a:srgbClr val="000000"/>
              </a:solidFill>
            </a:endParaRPr>
          </a:p>
          <a:p>
            <a:pPr eaLnBrk="1" hangingPunct="1"/>
            <a:r>
              <a:rPr lang="zh-CN" altLang="en-US">
                <a:solidFill>
                  <a:srgbClr val="000000"/>
                </a:solidFill>
              </a:rPr>
              <a:t>制作单位：</a:t>
            </a:r>
            <a:r>
              <a:rPr lang="zh-CN" altLang="en-US" b="1">
                <a:solidFill>
                  <a:srgbClr val="000000"/>
                </a:solidFill>
              </a:rPr>
              <a:t>北京交通大学计算机学院</a:t>
            </a:r>
          </a:p>
        </p:txBody>
      </p:sp>
      <p:pic>
        <p:nvPicPr>
          <p:cNvPr id="3078" name="Picture 3"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787400"/>
            <a:ext cx="5257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
          <p:cNvSpPr>
            <a:spLocks noGrp="1" noChangeArrowheads="1"/>
          </p:cNvSpPr>
          <p:nvPr>
            <p:ph type="title" orient="vert"/>
          </p:nvPr>
        </p:nvSpPr>
        <p:spPr>
          <a:xfrm>
            <a:off x="790575" y="188913"/>
            <a:ext cx="1128713" cy="6048375"/>
          </a:xfrm>
          <a:solidFill>
            <a:srgbClr val="FF99CC"/>
          </a:solidFill>
        </p:spPr>
        <p:txBody>
          <a:bodyPr lIns="198000" tIns="0" rIns="198000" bIns="0" anchor="ctr" anchorCtr="1">
            <a:spAutoFit/>
          </a:bodyPr>
          <a:lstStyle/>
          <a:p>
            <a:pPr algn="ctr" eaLnBrk="1" hangingPunct="1"/>
            <a:r>
              <a:rPr lang="en-US" altLang="zh-CN" sz="4800" b="1">
                <a:solidFill>
                  <a:srgbClr val="000000"/>
                </a:solidFill>
              </a:rPr>
              <a:t>《</a:t>
            </a:r>
            <a:r>
              <a:rPr lang="zh-CN" altLang="en-US" sz="4800" b="1">
                <a:solidFill>
                  <a:srgbClr val="000000"/>
                </a:solidFill>
              </a:rPr>
              <a:t>操作系统实验指导</a:t>
            </a:r>
            <a:r>
              <a:rPr lang="en-US" altLang="zh-CN" sz="4800" b="1">
                <a:solidFill>
                  <a:srgbClr val="000000"/>
                </a:solidFill>
              </a:rPr>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2-</a:t>
            </a:r>
            <a:r>
              <a:rPr lang="zh-CN" altLang="en-US" sz="3600" dirty="0"/>
              <a:t>最简操作系统</a:t>
            </a:r>
            <a:r>
              <a:rPr lang="zh-CN" altLang="zh-CN" sz="3600" dirty="0"/>
              <a:t>设计与实现</a:t>
            </a:r>
            <a:r>
              <a:rPr lang="en-US" altLang="zh-CN" sz="2000" dirty="0">
                <a:solidFill>
                  <a:srgbClr val="FF0000"/>
                </a:solidFill>
              </a:rPr>
              <a:t>6-1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分析、设计与实现一个简单的操作系统内核以及相应的引导加载模块，将编译生成的可执行映像写入软盘（或软盘镜像文件）中，并在虚拟机平台上启动加载运行和测试验证。</a:t>
            </a:r>
            <a:endParaRPr lang="zh-CN" altLang="en-US" sz="3200" dirty="0"/>
          </a:p>
        </p:txBody>
      </p:sp>
    </p:spTree>
    <p:extLst>
      <p:ext uri="{BB962C8B-B14F-4D97-AF65-F5344CB8AC3E}">
        <p14:creationId xmlns:p14="http://schemas.microsoft.com/office/powerpoint/2010/main" val="26598332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04800" y="188640"/>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2-</a:t>
            </a:r>
            <a:r>
              <a:rPr lang="zh-CN" altLang="en-US" sz="3600" dirty="0"/>
              <a:t>最简操作系统</a:t>
            </a:r>
            <a:r>
              <a:rPr lang="zh-CN" altLang="zh-CN" sz="3600" dirty="0"/>
              <a:t>设计与实现</a:t>
            </a:r>
            <a:r>
              <a:rPr lang="en-US" altLang="zh-CN" sz="2000" dirty="0">
                <a:solidFill>
                  <a:srgbClr val="FF0000"/>
                </a:solidFill>
              </a:rPr>
              <a:t>6-2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798239"/>
            <a:ext cx="8352928" cy="5400679"/>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spcBef>
                <a:spcPts val="0"/>
              </a:spcBef>
            </a:pPr>
            <a:r>
              <a:rPr lang="en-US" altLang="zh-CN" dirty="0">
                <a:cs typeface="Times New Roman" panose="02020603050405020304" pitchFamily="18" charset="0"/>
              </a:rPr>
              <a:t>1</a:t>
            </a:r>
            <a:r>
              <a:rPr lang="zh-CN" altLang="en-US" dirty="0">
                <a:cs typeface="Times New Roman" panose="02020603050405020304" pitchFamily="18" charset="0"/>
              </a:rPr>
              <a:t>、引导加载模块主要承担自制简单操作系统内核的加载任务，其存放在软盘（或软盘镜像文件）的引导扇区，在计算机加电启动时，率先被加载到内存空间和执行处理</a:t>
            </a:r>
          </a:p>
          <a:p>
            <a:pPr>
              <a:spcBef>
                <a:spcPts val="0"/>
              </a:spcBef>
            </a:pPr>
            <a:r>
              <a:rPr lang="en-US" altLang="zh-CN" dirty="0">
                <a:cs typeface="Times New Roman" panose="02020603050405020304" pitchFamily="18" charset="0"/>
              </a:rPr>
              <a:t>2</a:t>
            </a:r>
            <a:r>
              <a:rPr lang="zh-CN" altLang="en-US" dirty="0">
                <a:cs typeface="Times New Roman" panose="02020603050405020304" pitchFamily="18" charset="0"/>
              </a:rPr>
              <a:t>、引导加载模块通过调用基本输入输出系统的中断服务例程来实现“系统启动</a:t>
            </a:r>
            <a:r>
              <a:rPr lang="en-US" altLang="zh-CN" dirty="0">
                <a:cs typeface="Times New Roman" panose="02020603050405020304" pitchFamily="18" charset="0"/>
              </a:rPr>
              <a:t>…”</a:t>
            </a:r>
            <a:r>
              <a:rPr lang="zh-CN" altLang="en-US" dirty="0">
                <a:cs typeface="Times New Roman" panose="02020603050405020304" pitchFamily="18" charset="0"/>
              </a:rPr>
              <a:t>等屏幕信息显示，以及把自制简单操作系统内核从软盘（或软盘镜像文件）读入和加载装入到内存空间</a:t>
            </a:r>
          </a:p>
          <a:p>
            <a:pPr>
              <a:spcBef>
                <a:spcPts val="0"/>
              </a:spcBef>
            </a:pPr>
            <a:r>
              <a:rPr lang="en-US" altLang="zh-CN" dirty="0">
                <a:cs typeface="Times New Roman" panose="02020603050405020304" pitchFamily="18" charset="0"/>
              </a:rPr>
              <a:t>3</a:t>
            </a:r>
            <a:r>
              <a:rPr lang="zh-CN" altLang="en-US" dirty="0">
                <a:cs typeface="Times New Roman" panose="02020603050405020304" pitchFamily="18" charset="0"/>
              </a:rPr>
              <a:t>、自制简单操作系统内核主要显示系统名称、版本、研发人员及单位等版权信息，并提供命令提示符显示以及系统时间显示、系统日期显示、系统时间设置、系统日期设置等内部命令解析执行的功能</a:t>
            </a:r>
          </a:p>
          <a:p>
            <a:pPr>
              <a:spcBef>
                <a:spcPts val="0"/>
              </a:spcBef>
            </a:pPr>
            <a:r>
              <a:rPr lang="en-US" altLang="zh-CN" dirty="0">
                <a:cs typeface="Times New Roman" panose="02020603050405020304" pitchFamily="18" charset="0"/>
              </a:rPr>
              <a:t>4</a:t>
            </a:r>
            <a:r>
              <a:rPr lang="zh-CN" altLang="en-US" dirty="0">
                <a:cs typeface="Times New Roman" panose="02020603050405020304" pitchFamily="18" charset="0"/>
              </a:rPr>
              <a:t>、将编译生成的可执行映像写入软盘（或软盘镜像文件）中，并在虚拟机平台上启动加载运行和测试验证</a:t>
            </a:r>
          </a:p>
        </p:txBody>
      </p:sp>
    </p:spTree>
    <p:extLst>
      <p:ext uri="{BB962C8B-B14F-4D97-AF65-F5344CB8AC3E}">
        <p14:creationId xmlns:p14="http://schemas.microsoft.com/office/powerpoint/2010/main" val="39235120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76672"/>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2-</a:t>
            </a:r>
            <a:r>
              <a:rPr lang="zh-CN" altLang="en-US" sz="3600" dirty="0"/>
              <a:t>最简操作系统</a:t>
            </a:r>
            <a:r>
              <a:rPr lang="zh-CN" altLang="zh-CN" sz="3600" dirty="0"/>
              <a:t>设计与实现</a:t>
            </a:r>
            <a:r>
              <a:rPr lang="en-US" altLang="zh-CN" sz="2000" dirty="0">
                <a:solidFill>
                  <a:srgbClr val="FF0000"/>
                </a:solidFill>
              </a:rPr>
              <a:t>6-3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、实验报告内容，须涵盖开发环境、运行环境、测试环境、源程序文件及源码清单（包括</a:t>
            </a:r>
            <a:r>
              <a:rPr lang="en-US" altLang="zh-CN" sz="2800" dirty="0">
                <a:cs typeface="Times New Roman" panose="02020603050405020304" pitchFamily="18" charset="0"/>
              </a:rPr>
              <a:t>Makefile</a:t>
            </a:r>
            <a:r>
              <a:rPr lang="zh-CN" altLang="en-US" sz="2800" dirty="0">
                <a:cs typeface="Times New Roman" panose="02020603050405020304" pitchFamily="18" charset="0"/>
              </a:rPr>
              <a:t>文件，如果有的话）、实验步骤、技术难点及解决方案、关键数据结构和算法流程、编译运行测试过程及结果截图、疑难解惑及经验教训、结论与体会等；</a:t>
            </a:r>
          </a:p>
          <a:p>
            <a:pPr>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、在实验报告内容（如运行结果截图等适当位置）中应有机融入个人姓名、学号、计算机系统信息等凸显个人标记特征的信息</a:t>
            </a:r>
          </a:p>
          <a:p>
            <a:pPr>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、实验报告文档提交格式可为</a:t>
            </a:r>
            <a:r>
              <a:rPr lang="en-US" altLang="zh-CN" sz="2800" dirty="0">
                <a:cs typeface="Times New Roman" panose="02020603050405020304" pitchFamily="18" charset="0"/>
              </a:rPr>
              <a:t>Word</a:t>
            </a:r>
            <a:r>
              <a:rPr lang="zh-CN" altLang="en-US" sz="2800" dirty="0">
                <a:cs typeface="Times New Roman" panose="02020603050405020304" pitchFamily="18" charset="0"/>
              </a:rPr>
              <a:t>文档、</a:t>
            </a:r>
            <a:r>
              <a:rPr lang="en-US" altLang="zh-CN" sz="2800" dirty="0">
                <a:cs typeface="Times New Roman" panose="02020603050405020304" pitchFamily="18" charset="0"/>
              </a:rPr>
              <a:t>WPS</a:t>
            </a:r>
            <a:r>
              <a:rPr lang="zh-CN" altLang="en-US" sz="2800" dirty="0">
                <a:cs typeface="Times New Roman" panose="02020603050405020304" pitchFamily="18" charset="0"/>
              </a:rPr>
              <a:t>文档或</a:t>
            </a:r>
            <a:r>
              <a:rPr lang="en-US" altLang="zh-CN" sz="2800" dirty="0">
                <a:cs typeface="Times New Roman" panose="02020603050405020304" pitchFamily="18" charset="0"/>
              </a:rPr>
              <a:t>PDF</a:t>
            </a:r>
            <a:r>
              <a:rPr lang="zh-CN" altLang="en-US" sz="2800" dirty="0">
                <a:cs typeface="Times New Roman" panose="02020603050405020304" pitchFamily="18" charset="0"/>
              </a:rPr>
              <a:t>文档</a:t>
            </a:r>
          </a:p>
        </p:txBody>
      </p:sp>
    </p:spTree>
    <p:extLst>
      <p:ext uri="{BB962C8B-B14F-4D97-AF65-F5344CB8AC3E}">
        <p14:creationId xmlns:p14="http://schemas.microsoft.com/office/powerpoint/2010/main" val="27838102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2-</a:t>
            </a:r>
            <a:r>
              <a:rPr lang="zh-CN" altLang="en-US" sz="3600" dirty="0"/>
              <a:t>最简操作系统</a:t>
            </a:r>
            <a:r>
              <a:rPr lang="zh-CN" altLang="zh-CN" sz="3600" dirty="0"/>
              <a:t>设计与实现</a:t>
            </a:r>
            <a:r>
              <a:rPr lang="en-US" altLang="zh-CN" sz="2000" dirty="0">
                <a:solidFill>
                  <a:srgbClr val="FF0000"/>
                </a:solidFill>
              </a:rPr>
              <a:t>6-4</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endParaRPr lang="zh-CN" altLang="en-US" sz="3200" dirty="0"/>
          </a:p>
        </p:txBody>
      </p:sp>
    </p:spTree>
    <p:extLst>
      <p:ext uri="{BB962C8B-B14F-4D97-AF65-F5344CB8AC3E}">
        <p14:creationId xmlns:p14="http://schemas.microsoft.com/office/powerpoint/2010/main" val="124924250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2-</a:t>
            </a:r>
            <a:r>
              <a:rPr lang="zh-CN" altLang="en-US" sz="3600" dirty="0"/>
              <a:t>最简操作系统</a:t>
            </a:r>
            <a:r>
              <a:rPr lang="zh-CN" altLang="zh-CN" sz="3600" dirty="0"/>
              <a:t>设计与实现</a:t>
            </a:r>
            <a:r>
              <a:rPr lang="en-US" altLang="zh-CN" sz="2000" dirty="0">
                <a:solidFill>
                  <a:srgbClr val="FF0000"/>
                </a:solidFill>
              </a:rPr>
              <a:t>6-5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latin typeface="Calibri" panose="020F0502020204030204" pitchFamily="34" charset="0"/>
              <a:cs typeface="Times New Roman" panose="02020603050405020304" pitchFamily="18" charset="0"/>
            </a:endParaRPr>
          </a:p>
          <a:p>
            <a:pPr>
              <a:lnSpc>
                <a:spcPct val="120000"/>
              </a:lnSpc>
              <a:spcBef>
                <a:spcPts val="0"/>
              </a:spcBef>
            </a:pPr>
            <a:r>
              <a:rPr lang="zh-CN" altLang="en-US" dirty="0"/>
              <a:t>（</a:t>
            </a:r>
            <a:r>
              <a:rPr lang="en-US" altLang="zh-CN" dirty="0"/>
              <a:t>1</a:t>
            </a:r>
            <a:r>
              <a:rPr lang="zh-CN" altLang="en-US" dirty="0"/>
              <a:t>）</a:t>
            </a:r>
            <a:r>
              <a:rPr lang="en-US" altLang="zh-CN" dirty="0"/>
              <a:t>1</a:t>
            </a:r>
            <a:r>
              <a:rPr lang="zh-CN" altLang="en-US" dirty="0"/>
              <a:t>分：操作系统引导自启动过程实现。</a:t>
            </a:r>
          </a:p>
          <a:p>
            <a:pPr>
              <a:lnSpc>
                <a:spcPct val="120000"/>
              </a:lnSpc>
              <a:spcBef>
                <a:spcPts val="0"/>
              </a:spcBef>
            </a:pPr>
            <a:r>
              <a:rPr lang="zh-CN" altLang="en-US" dirty="0"/>
              <a:t>（</a:t>
            </a:r>
            <a:r>
              <a:rPr lang="en-US" altLang="zh-CN" dirty="0"/>
              <a:t>2</a:t>
            </a:r>
            <a:r>
              <a:rPr lang="zh-CN" altLang="en-US" dirty="0"/>
              <a:t>）</a:t>
            </a:r>
            <a:r>
              <a:rPr lang="en-US" altLang="zh-CN" dirty="0"/>
              <a:t>2</a:t>
            </a:r>
            <a:r>
              <a:rPr lang="zh-CN" altLang="en-US" dirty="0"/>
              <a:t>分：自制操作系统内核加载执行实现。</a:t>
            </a:r>
          </a:p>
          <a:p>
            <a:pPr>
              <a:lnSpc>
                <a:spcPct val="120000"/>
              </a:lnSpc>
              <a:spcBef>
                <a:spcPts val="0"/>
              </a:spcBef>
            </a:pPr>
            <a:r>
              <a:rPr lang="zh-CN" altLang="en-US" dirty="0"/>
              <a:t>（</a:t>
            </a:r>
            <a:r>
              <a:rPr lang="en-US" altLang="zh-CN" dirty="0"/>
              <a:t>3</a:t>
            </a:r>
            <a:r>
              <a:rPr lang="zh-CN" altLang="en-US" dirty="0"/>
              <a:t>）</a:t>
            </a:r>
            <a:r>
              <a:rPr lang="en-US" altLang="zh-CN" dirty="0"/>
              <a:t>2</a:t>
            </a:r>
            <a:r>
              <a:rPr lang="zh-CN" altLang="en-US" dirty="0"/>
              <a:t>分：系统命令提示符显示以及系统时间（日期）显示</a:t>
            </a:r>
            <a:r>
              <a:rPr lang="en-US" altLang="zh-CN" dirty="0"/>
              <a:t>/</a:t>
            </a:r>
            <a:r>
              <a:rPr lang="zh-CN" altLang="en-US" dirty="0"/>
              <a:t>设置的功能实现。</a:t>
            </a:r>
          </a:p>
          <a:p>
            <a:pPr>
              <a:lnSpc>
                <a:spcPct val="120000"/>
              </a:lnSpc>
              <a:spcBef>
                <a:spcPts val="0"/>
              </a:spcBef>
            </a:pPr>
            <a:r>
              <a:rPr lang="zh-CN" altLang="en-US" dirty="0"/>
              <a:t>（</a:t>
            </a:r>
            <a:r>
              <a:rPr lang="en-US" altLang="zh-CN" dirty="0"/>
              <a:t>4</a:t>
            </a:r>
            <a:r>
              <a:rPr lang="zh-CN" altLang="en-US" dirty="0"/>
              <a:t>）计算（</a:t>
            </a:r>
            <a:r>
              <a:rPr lang="en-US" altLang="zh-CN" dirty="0"/>
              <a:t>1</a:t>
            </a:r>
            <a:r>
              <a:rPr lang="zh-CN" altLang="en-US" dirty="0"/>
              <a:t>）、（</a:t>
            </a:r>
            <a:r>
              <a:rPr lang="en-US" altLang="zh-CN" dirty="0"/>
              <a:t>2</a:t>
            </a:r>
            <a:r>
              <a:rPr lang="zh-CN" altLang="en-US" dirty="0"/>
              <a:t>）、（</a:t>
            </a:r>
            <a:r>
              <a:rPr lang="en-US" altLang="zh-CN" dirty="0"/>
              <a:t>3</a:t>
            </a:r>
            <a:r>
              <a:rPr lang="zh-CN" altLang="en-US" dirty="0"/>
              <a:t>）三项得分之和作为本实验课题初始成绩。</a:t>
            </a:r>
          </a:p>
          <a:p>
            <a:pPr>
              <a:lnSpc>
                <a:spcPct val="120000"/>
              </a:lnSpc>
              <a:spcBef>
                <a:spcPts val="0"/>
              </a:spcBef>
            </a:pPr>
            <a:r>
              <a:rPr lang="zh-CN" altLang="en-US" dirty="0"/>
              <a:t>（</a:t>
            </a:r>
            <a:r>
              <a:rPr lang="en-US" altLang="zh-CN" dirty="0"/>
              <a:t>5</a:t>
            </a:r>
            <a:r>
              <a:rPr lang="zh-CN" altLang="en-US" dirty="0"/>
              <a:t>）在虚拟机平台上测试验证通过，最终成绩按上述初始成绩得分</a:t>
            </a:r>
            <a:r>
              <a:rPr lang="en-US" altLang="zh-CN" dirty="0"/>
              <a:t>×100%</a:t>
            </a:r>
            <a:r>
              <a:rPr lang="zh-CN" altLang="en-US" dirty="0"/>
              <a:t>计分，否则根据报告质量酌情按上述初始成绩得分</a:t>
            </a:r>
            <a:r>
              <a:rPr lang="en-US" altLang="zh-CN" dirty="0"/>
              <a:t>×60%~85%</a:t>
            </a:r>
            <a:r>
              <a:rPr lang="zh-CN" altLang="en-US" dirty="0"/>
              <a:t>计分。</a:t>
            </a:r>
          </a:p>
          <a:p>
            <a:pPr>
              <a:lnSpc>
                <a:spcPct val="120000"/>
              </a:lnSpc>
              <a:spcBef>
                <a:spcPts val="0"/>
              </a:spcBef>
            </a:pPr>
            <a:r>
              <a:rPr lang="zh-CN" altLang="en-US" dirty="0"/>
              <a:t>（</a:t>
            </a:r>
            <a:r>
              <a:rPr lang="en-US" altLang="zh-CN" dirty="0"/>
              <a:t>6</a:t>
            </a:r>
            <a:r>
              <a:rPr lang="zh-CN" altLang="en-US" dirty="0"/>
              <a:t>）互评成绩结果在提交慕课平台时按四舍五入取整处理。</a:t>
            </a:r>
          </a:p>
        </p:txBody>
      </p:sp>
    </p:spTree>
    <p:extLst>
      <p:ext uri="{BB962C8B-B14F-4D97-AF65-F5344CB8AC3E}">
        <p14:creationId xmlns:p14="http://schemas.microsoft.com/office/powerpoint/2010/main" val="33921905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2-</a:t>
            </a:r>
            <a:r>
              <a:rPr lang="zh-CN" altLang="en-US" sz="3600" dirty="0"/>
              <a:t>最简操作系统</a:t>
            </a:r>
            <a:r>
              <a:rPr lang="zh-CN" altLang="zh-CN" sz="3600" dirty="0"/>
              <a:t>设计与实现</a:t>
            </a:r>
            <a:r>
              <a:rPr lang="en-US" altLang="zh-CN" sz="2000" dirty="0">
                <a:solidFill>
                  <a:srgbClr val="FF0000"/>
                </a:solidFill>
              </a:rPr>
              <a:t>6-6</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鼓励基于华为鲲鹏处理器平台（</a:t>
            </a:r>
            <a:r>
              <a:rPr lang="en-US" altLang="zh-CN" sz="3200" dirty="0">
                <a:cs typeface="Times New Roman" panose="02020603050405020304" pitchFamily="18" charset="0"/>
              </a:rPr>
              <a:t>arm64</a:t>
            </a:r>
            <a:r>
              <a:rPr lang="zh-CN" altLang="en-US" sz="3200" dirty="0">
                <a:cs typeface="Times New Roman" panose="02020603050405020304" pitchFamily="18" charset="0"/>
              </a:rPr>
              <a:t>体系架构）、龙芯处理器平台（</a:t>
            </a:r>
            <a:r>
              <a:rPr lang="en-US" altLang="zh-CN" sz="3200" dirty="0">
                <a:cs typeface="Times New Roman" panose="02020603050405020304" pitchFamily="18" charset="0"/>
              </a:rPr>
              <a:t>MIPS</a:t>
            </a:r>
            <a:r>
              <a:rPr lang="zh-CN" altLang="en-US" sz="3200" dirty="0">
                <a:cs typeface="Times New Roman" panose="02020603050405020304" pitchFamily="18" charset="0"/>
              </a:rPr>
              <a:t>体系架构）等国产处理器平台开展本实验课题的设计实现和测试验证，实验课题成绩及平时成绩评定将给予适当升档处理。具体可基于本地电脑</a:t>
            </a:r>
            <a:r>
              <a:rPr lang="en-US" altLang="zh-CN" sz="3200" dirty="0">
                <a:cs typeface="Times New Roman" panose="02020603050405020304" pitchFamily="18" charset="0"/>
              </a:rPr>
              <a:t>VMware</a:t>
            </a:r>
            <a:r>
              <a:rPr lang="zh-CN" altLang="en-US" sz="3200" dirty="0">
                <a:cs typeface="Times New Roman" panose="02020603050405020304" pitchFamily="18" charset="0"/>
              </a:rPr>
              <a:t>虚拟机上的</a:t>
            </a:r>
            <a:r>
              <a:rPr lang="en-US" altLang="zh-CN" sz="3200" dirty="0">
                <a:cs typeface="Times New Roman" panose="02020603050405020304" pitchFamily="18" charset="0"/>
              </a:rPr>
              <a:t>Linux</a:t>
            </a:r>
            <a:r>
              <a:rPr lang="zh-CN" altLang="en-US" sz="3200" dirty="0">
                <a:cs typeface="Times New Roman" panose="02020603050405020304" pitchFamily="18" charset="0"/>
              </a:rPr>
              <a:t>操作系统及相应交叉编译工具软件包和</a:t>
            </a:r>
            <a:r>
              <a:rPr lang="en-US" altLang="zh-CN" sz="3200" dirty="0">
                <a:cs typeface="Times New Roman" panose="02020603050405020304" pitchFamily="18" charset="0"/>
              </a:rPr>
              <a:t>QEMU</a:t>
            </a:r>
            <a:r>
              <a:rPr lang="zh-CN" altLang="en-US" sz="3200" dirty="0">
                <a:cs typeface="Times New Roman" panose="02020603050405020304" pitchFamily="18" charset="0"/>
              </a:rPr>
              <a:t>虚拟机完成本实验课题。</a:t>
            </a:r>
            <a:endParaRPr lang="zh-CN" altLang="en-US" sz="3200" dirty="0"/>
          </a:p>
        </p:txBody>
      </p:sp>
    </p:spTree>
    <p:extLst>
      <p:ext uri="{BB962C8B-B14F-4D97-AF65-F5344CB8AC3E}">
        <p14:creationId xmlns:p14="http://schemas.microsoft.com/office/powerpoint/2010/main" val="36064133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3-</a:t>
            </a:r>
            <a:r>
              <a:rPr lang="en-US" altLang="zh-CN" sz="3600" dirty="0"/>
              <a:t>Linux</a:t>
            </a:r>
            <a:r>
              <a:rPr lang="zh-CN" altLang="en-US" sz="3600" dirty="0"/>
              <a:t>启动初始化过程探析</a:t>
            </a:r>
            <a:r>
              <a:rPr lang="en-US" altLang="zh-CN" sz="2000" dirty="0">
                <a:solidFill>
                  <a:srgbClr val="FF0000"/>
                </a:solidFill>
              </a:rPr>
              <a:t>6-1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下载和研读</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内核源码（可以是任意版本），探索、分析和理解操作系统引导和自启动初始化的基本流程，完成相应</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内核源码的编译和启用，并在虚拟机平台上加以测试验证。</a:t>
            </a:r>
            <a:endParaRPr lang="zh-CN" altLang="en-US" sz="3200" dirty="0"/>
          </a:p>
        </p:txBody>
      </p:sp>
    </p:spTree>
    <p:extLst>
      <p:ext uri="{BB962C8B-B14F-4D97-AF65-F5344CB8AC3E}">
        <p14:creationId xmlns:p14="http://schemas.microsoft.com/office/powerpoint/2010/main" val="7019033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3-</a:t>
            </a:r>
            <a:r>
              <a:rPr lang="en-US" altLang="zh-CN" sz="3600" dirty="0"/>
              <a:t>Linux</a:t>
            </a:r>
            <a:r>
              <a:rPr lang="zh-CN" altLang="en-US" sz="3600" dirty="0"/>
              <a:t>启动初始化过程探析</a:t>
            </a:r>
            <a:r>
              <a:rPr lang="en-US" altLang="zh-CN" sz="2000" dirty="0">
                <a:solidFill>
                  <a:srgbClr val="FF0000"/>
                </a:solidFill>
              </a:rPr>
              <a:t>6-2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、下载和研读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内核源码（可为任意版本） </a:t>
            </a: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、围绕操作系统引导和自启动初始化过程，研读</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内核对应源码（包括汇编代码、</a:t>
            </a:r>
            <a:r>
              <a:rPr lang="en-US" altLang="zh-CN" sz="2600" dirty="0">
                <a:cs typeface="Times New Roman" panose="02020603050405020304" pitchFamily="18" charset="0"/>
              </a:rPr>
              <a:t>C</a:t>
            </a:r>
            <a:r>
              <a:rPr lang="zh-CN" altLang="en-US" sz="2600" dirty="0">
                <a:cs typeface="Times New Roman" panose="02020603050405020304" pitchFamily="18" charset="0"/>
              </a:rPr>
              <a:t>程序、</a:t>
            </a:r>
            <a:r>
              <a:rPr lang="en-US" altLang="zh-CN" sz="2600" dirty="0">
                <a:cs typeface="Times New Roman" panose="02020603050405020304" pitchFamily="18" charset="0"/>
              </a:rPr>
              <a:t>Makefile</a:t>
            </a:r>
            <a:r>
              <a:rPr lang="zh-CN" altLang="en-US" sz="2600" dirty="0">
                <a:cs typeface="Times New Roman" panose="02020603050405020304" pitchFamily="18" charset="0"/>
              </a:rPr>
              <a:t>及相关配置文件），整理操作系统引导及自启动初始化的基本流程和设计机理（包括处理器平台相关部分和无关部分，前者可针对</a:t>
            </a:r>
            <a:r>
              <a:rPr lang="en-US" altLang="zh-CN" sz="2600" dirty="0">
                <a:cs typeface="Times New Roman" panose="02020603050405020304" pitchFamily="18" charset="0"/>
              </a:rPr>
              <a:t>x86</a:t>
            </a:r>
            <a:r>
              <a:rPr lang="zh-CN" altLang="en-US" sz="2600" dirty="0">
                <a:cs typeface="Times New Roman" panose="02020603050405020304" pitchFamily="18" charset="0"/>
              </a:rPr>
              <a:t>体系结构或</a:t>
            </a:r>
            <a:r>
              <a:rPr lang="en-US" altLang="zh-CN" sz="2600" dirty="0">
                <a:cs typeface="Times New Roman" panose="02020603050405020304" pitchFamily="18" charset="0"/>
              </a:rPr>
              <a:t>MIPS</a:t>
            </a:r>
            <a:r>
              <a:rPr lang="zh-CN" altLang="en-US" sz="2600" dirty="0">
                <a:cs typeface="Times New Roman" panose="02020603050405020304" pitchFamily="18" charset="0"/>
              </a:rPr>
              <a:t>体系结构或</a:t>
            </a:r>
            <a:r>
              <a:rPr lang="en-US" altLang="zh-CN" sz="2600" dirty="0">
                <a:cs typeface="Times New Roman" panose="02020603050405020304" pitchFamily="18" charset="0"/>
              </a:rPr>
              <a:t>arm64</a:t>
            </a:r>
            <a:r>
              <a:rPr lang="zh-CN" altLang="en-US" sz="2600" dirty="0">
                <a:cs typeface="Times New Roman" panose="02020603050405020304" pitchFamily="18" charset="0"/>
              </a:rPr>
              <a:t>体系结构）</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、完成相应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内核源码的编译和启用</a:t>
            </a:r>
          </a:p>
          <a:p>
            <a:pPr algn="just">
              <a:spcBef>
                <a:spcPts val="0"/>
              </a:spcBef>
            </a:pPr>
            <a:r>
              <a:rPr lang="en-US" altLang="zh-CN" sz="2600" dirty="0">
                <a:cs typeface="Times New Roman" panose="02020603050405020304" pitchFamily="18" charset="0"/>
              </a:rPr>
              <a:t>4</a:t>
            </a:r>
            <a:r>
              <a:rPr lang="zh-CN" altLang="en-US" sz="2600" dirty="0">
                <a:cs typeface="Times New Roman" panose="02020603050405020304" pitchFamily="18" charset="0"/>
              </a:rPr>
              <a:t>、在虚拟机平台上启用相应</a:t>
            </a:r>
            <a:r>
              <a:rPr lang="en-US" altLang="zh-CN" sz="2600" dirty="0">
                <a:cs typeface="Times New Roman" panose="02020603050405020304" pitchFamily="18" charset="0"/>
              </a:rPr>
              <a:t>Linux</a:t>
            </a:r>
            <a:r>
              <a:rPr lang="zh-CN" altLang="en-US" sz="2600" dirty="0">
                <a:cs typeface="Times New Roman" panose="02020603050405020304" pitchFamily="18" charset="0"/>
              </a:rPr>
              <a:t>内核并测试验证，对照启动时所显示的系统信息和自己关于内核源码分析结果的一致性</a:t>
            </a:r>
          </a:p>
        </p:txBody>
      </p:sp>
    </p:spTree>
    <p:extLst>
      <p:ext uri="{BB962C8B-B14F-4D97-AF65-F5344CB8AC3E}">
        <p14:creationId xmlns:p14="http://schemas.microsoft.com/office/powerpoint/2010/main" val="23600917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76672"/>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3-</a:t>
            </a:r>
            <a:r>
              <a:rPr lang="en-US" altLang="zh-CN" sz="3600" dirty="0"/>
              <a:t>Linux</a:t>
            </a:r>
            <a:r>
              <a:rPr lang="zh-CN" altLang="en-US" sz="3600" dirty="0"/>
              <a:t>启动初始化过程探析</a:t>
            </a:r>
            <a:r>
              <a:rPr lang="en-US" altLang="zh-CN" sz="2000" dirty="0">
                <a:solidFill>
                  <a:srgbClr val="FF0000"/>
                </a:solidFill>
              </a:rPr>
              <a:t>6-3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58280"/>
            <a:ext cx="8352928" cy="500702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a:t>
            </a:r>
            <a:r>
              <a:rPr lang="zh-CN" altLang="zh-CN" sz="2600" dirty="0"/>
              <a:t>实验报告内容，须涵盖编译环境、运行环境、测试环境、</a:t>
            </a:r>
            <a:r>
              <a:rPr lang="en-US" altLang="zh-CN" sz="2600" dirty="0"/>
              <a:t>Linux</a:t>
            </a:r>
            <a:r>
              <a:rPr lang="zh-CN" altLang="zh-CN" sz="2600" dirty="0"/>
              <a:t>内核版本信息、</a:t>
            </a:r>
            <a:r>
              <a:rPr lang="en-US" altLang="zh-CN" sz="2600" dirty="0"/>
              <a:t>Linux</a:t>
            </a:r>
            <a:r>
              <a:rPr lang="zh-CN" altLang="zh-CN" sz="2600" dirty="0"/>
              <a:t>内核启动初始化基本流程及相关源程序文件清单（包括</a:t>
            </a:r>
            <a:r>
              <a:rPr lang="en-US" altLang="zh-CN" sz="2600" dirty="0"/>
              <a:t>Makefile</a:t>
            </a:r>
            <a:r>
              <a:rPr lang="zh-CN" altLang="zh-CN" sz="2600" dirty="0"/>
              <a:t>文件及相关配置文件）和关键源码片段摘选（提取关键数据结构和算法流程）、编译启动运行测试过程及结果截图、技术难点及解决方案、疑难解惑及经验教训、结论与体会等</a:t>
            </a:r>
            <a:endParaRPr lang="zh-CN" altLang="en-US" sz="26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、在实验报告内容（如运行结果截图等适当位置）中应有机融入个人姓名、学号、计算机系统信息等凸显个人标记特征的信息</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、实验报告文档提交格式可为</a:t>
            </a:r>
            <a:r>
              <a:rPr lang="en-US" altLang="zh-CN" sz="2600" dirty="0">
                <a:cs typeface="Times New Roman" panose="02020603050405020304" pitchFamily="18" charset="0"/>
              </a:rPr>
              <a:t>Word</a:t>
            </a:r>
            <a:r>
              <a:rPr lang="zh-CN" altLang="en-US" sz="2600" dirty="0">
                <a:cs typeface="Times New Roman" panose="02020603050405020304" pitchFamily="18" charset="0"/>
              </a:rPr>
              <a:t>文档、</a:t>
            </a:r>
            <a:r>
              <a:rPr lang="en-US" altLang="zh-CN" sz="2600" dirty="0">
                <a:cs typeface="Times New Roman" panose="02020603050405020304" pitchFamily="18" charset="0"/>
              </a:rPr>
              <a:t>WPS</a:t>
            </a:r>
            <a:r>
              <a:rPr lang="zh-CN" altLang="en-US" sz="2600" dirty="0">
                <a:cs typeface="Times New Roman" panose="02020603050405020304" pitchFamily="18" charset="0"/>
              </a:rPr>
              <a:t>文档或</a:t>
            </a:r>
            <a:r>
              <a:rPr lang="en-US" altLang="zh-CN" sz="2600" dirty="0">
                <a:cs typeface="Times New Roman" panose="02020603050405020304" pitchFamily="18" charset="0"/>
              </a:rPr>
              <a:t>PDF</a:t>
            </a:r>
            <a:r>
              <a:rPr lang="zh-CN" altLang="en-US" sz="2600" dirty="0">
                <a:cs typeface="Times New Roman" panose="02020603050405020304" pitchFamily="18" charset="0"/>
              </a:rPr>
              <a:t>文档</a:t>
            </a:r>
          </a:p>
        </p:txBody>
      </p:sp>
    </p:spTree>
    <p:extLst>
      <p:ext uri="{BB962C8B-B14F-4D97-AF65-F5344CB8AC3E}">
        <p14:creationId xmlns:p14="http://schemas.microsoft.com/office/powerpoint/2010/main" val="34244354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3-</a:t>
            </a:r>
            <a:r>
              <a:rPr lang="en-US" altLang="zh-CN" sz="3600" dirty="0"/>
              <a:t>Linux</a:t>
            </a:r>
            <a:r>
              <a:rPr lang="zh-CN" altLang="en-US" sz="3600" dirty="0"/>
              <a:t>启动初始化过程探析</a:t>
            </a:r>
            <a:r>
              <a:rPr lang="en-US" altLang="zh-CN" sz="2000" dirty="0">
                <a:solidFill>
                  <a:srgbClr val="FF0000"/>
                </a:solidFill>
              </a:rPr>
              <a:t>6-4</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endParaRPr lang="zh-CN" altLang="en-US" sz="3200" dirty="0"/>
          </a:p>
        </p:txBody>
      </p:sp>
    </p:spTree>
    <p:extLst>
      <p:ext uri="{BB962C8B-B14F-4D97-AF65-F5344CB8AC3E}">
        <p14:creationId xmlns:p14="http://schemas.microsoft.com/office/powerpoint/2010/main" val="7813964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DFD07E1A-C6FB-41C5-A9D0-BEFDCF996E43}" type="slidenum">
              <a:rPr kumimoji="0" lang="en-US" altLang="zh-CN" sz="1400" smtClean="0"/>
              <a:pPr eaLnBrk="1" hangingPunct="1"/>
              <a:t>2</a:t>
            </a:fld>
            <a:endParaRPr kumimoji="0" lang="en-US" altLang="zh-CN" sz="1400"/>
          </a:p>
        </p:txBody>
      </p:sp>
      <p:sp>
        <p:nvSpPr>
          <p:cNvPr id="4099"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DCDB2230-6961-42E2-A61A-FEEF6A0C4456}" type="datetime2">
              <a:rPr lang="zh-CN" altLang="en-US" sz="1400" smtClean="0"/>
              <a:pPr eaLnBrk="1" hangingPunct="1"/>
              <a:t>2022年9月4日</a:t>
            </a:fld>
            <a:endParaRPr lang="en-US" altLang="zh-CN" sz="1400"/>
          </a:p>
        </p:txBody>
      </p:sp>
      <p:sp>
        <p:nvSpPr>
          <p:cNvPr id="4100"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4101" name="Rectangle 2"/>
          <p:cNvSpPr>
            <a:spLocks noGrp="1" noChangeArrowheads="1"/>
          </p:cNvSpPr>
          <p:nvPr>
            <p:ph type="title"/>
          </p:nvPr>
        </p:nvSpPr>
        <p:spPr>
          <a:xfrm>
            <a:off x="755650" y="476250"/>
            <a:ext cx="7086600" cy="936625"/>
          </a:xfrm>
          <a:noFill/>
        </p:spPr>
        <p:txBody>
          <a:bodyPr/>
          <a:lstStyle/>
          <a:p>
            <a:pPr eaLnBrk="1" hangingPunct="1"/>
            <a:r>
              <a:rPr lang="zh-CN" altLang="en-US" sz="5400" b="1">
                <a:ea typeface="隶书" pitchFamily="49" charset="-122"/>
              </a:rPr>
              <a:t>教学要求 </a:t>
            </a:r>
            <a:r>
              <a:rPr lang="zh-CN" altLang="en-US" sz="2800" b="1">
                <a:solidFill>
                  <a:srgbClr val="FF0066"/>
                </a:solidFill>
              </a:rPr>
              <a:t>待续</a:t>
            </a:r>
          </a:p>
        </p:txBody>
      </p:sp>
      <p:sp>
        <p:nvSpPr>
          <p:cNvPr id="4102" name="Rectangle 3"/>
          <p:cNvSpPr>
            <a:spLocks noChangeArrowheads="1"/>
          </p:cNvSpPr>
          <p:nvPr/>
        </p:nvSpPr>
        <p:spPr bwMode="auto">
          <a:xfrm>
            <a:off x="785813" y="1987550"/>
            <a:ext cx="7572375" cy="41560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spcBef>
                <a:spcPct val="0"/>
              </a:spcBef>
              <a:spcAft>
                <a:spcPts val="600"/>
              </a:spcAft>
              <a:buClr>
                <a:srgbClr val="A50021"/>
              </a:buClr>
              <a:buSzPct val="75000"/>
              <a:buFont typeface="Wingdings" pitchFamily="2" charset="2"/>
              <a:buNone/>
            </a:pPr>
            <a:r>
              <a:rPr lang="zh-CN" altLang="en-US" sz="3200" dirty="0">
                <a:solidFill>
                  <a:srgbClr val="000000"/>
                </a:solidFill>
              </a:rPr>
              <a:t>一、至少完成</a:t>
            </a:r>
            <a:r>
              <a:rPr lang="zh-CN" altLang="en-US" sz="3200" b="1" dirty="0">
                <a:solidFill>
                  <a:srgbClr val="FF0066"/>
                </a:solidFill>
              </a:rPr>
              <a:t>六项实验课题</a:t>
            </a:r>
            <a:r>
              <a:rPr lang="zh-CN" altLang="en-US" sz="3200" dirty="0">
                <a:solidFill>
                  <a:srgbClr val="000000"/>
                </a:solidFill>
              </a:rPr>
              <a:t>，并提交相应完整的实验课题电子版打包文件，至少包含实验报告、源程序和可执行系统（</a:t>
            </a:r>
            <a:r>
              <a:rPr lang="zh-CN" altLang="en-US" sz="3200" b="1" dirty="0">
                <a:solidFill>
                  <a:srgbClr val="000000"/>
                </a:solidFill>
              </a:rPr>
              <a:t>特别请注意</a:t>
            </a:r>
            <a:r>
              <a:rPr lang="zh-CN" altLang="en-US" sz="3200" b="1" dirty="0">
                <a:solidFill>
                  <a:srgbClr val="FF0066"/>
                </a:solidFill>
              </a:rPr>
              <a:t>截止时间</a:t>
            </a:r>
            <a:r>
              <a:rPr lang="zh-CN" altLang="en-US" sz="3200" b="1" dirty="0">
                <a:solidFill>
                  <a:srgbClr val="000000"/>
                </a:solidFill>
              </a:rPr>
              <a:t>）</a:t>
            </a:r>
            <a:r>
              <a:rPr lang="zh-CN" altLang="en-US" sz="3200" dirty="0">
                <a:solidFill>
                  <a:srgbClr val="000000"/>
                </a:solidFill>
              </a:rPr>
              <a:t>。</a:t>
            </a:r>
          </a:p>
          <a:p>
            <a:pPr eaLnBrk="1" hangingPunct="1">
              <a:spcBef>
                <a:spcPct val="15000"/>
              </a:spcBef>
              <a:buClr>
                <a:srgbClr val="A50021"/>
              </a:buClr>
              <a:buSzPct val="75000"/>
              <a:buFont typeface="Wingdings" pitchFamily="2" charset="2"/>
              <a:buNone/>
            </a:pPr>
            <a:r>
              <a:rPr lang="zh-CN" altLang="en-US" sz="3200" dirty="0">
                <a:solidFill>
                  <a:srgbClr val="000000"/>
                </a:solidFill>
              </a:rPr>
              <a:t>二、实验报告应给出实验目的、实验设计、 源程序清单和说明、算法及关键数据结构设计、实验问题回答、实验过程中间结果屏幕截图、疑难解惑及经验教训</a:t>
            </a:r>
            <a:r>
              <a:rPr lang="en-US" altLang="zh-CN" sz="2000" b="1" dirty="0">
                <a:solidFill>
                  <a:srgbClr val="336600"/>
                </a:solidFill>
              </a:rPr>
              <a:t>[</a:t>
            </a:r>
            <a:r>
              <a:rPr lang="zh-CN" altLang="en-US" sz="2000" b="1" dirty="0">
                <a:solidFill>
                  <a:srgbClr val="336600"/>
                </a:solidFill>
              </a:rPr>
              <a:t>含他人专解</a:t>
            </a:r>
            <a:r>
              <a:rPr lang="en-US" altLang="zh-CN" sz="2000" b="1" dirty="0">
                <a:solidFill>
                  <a:srgbClr val="336600"/>
                </a:solidFill>
              </a:rPr>
              <a:t>]</a:t>
            </a:r>
            <a:r>
              <a:rPr lang="zh-CN" altLang="en-US" sz="3200" dirty="0">
                <a:solidFill>
                  <a:srgbClr val="000000"/>
                </a:solidFill>
              </a:rPr>
              <a:t>。</a:t>
            </a:r>
          </a:p>
        </p:txBody>
      </p:sp>
      <p:sp>
        <p:nvSpPr>
          <p:cNvPr id="4104" name="AutoShape 6"/>
          <p:cNvSpPr>
            <a:spLocks noChangeArrowheads="1"/>
          </p:cNvSpPr>
          <p:nvPr/>
        </p:nvSpPr>
        <p:spPr bwMode="auto">
          <a:xfrm>
            <a:off x="395288" y="1214438"/>
            <a:ext cx="3889375" cy="846137"/>
          </a:xfrm>
          <a:prstGeom prst="cloudCallout">
            <a:avLst>
              <a:gd name="adj1" fmla="val 47306"/>
              <a:gd name="adj2" fmla="val 48676"/>
            </a:avLst>
          </a:prstGeom>
          <a:noFill/>
          <a:ln w="22225">
            <a:solidFill>
              <a:srgbClr val="00FF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b="1"/>
              <a:t>实验相互检查学习融入报告</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04800" y="116632"/>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3-</a:t>
            </a:r>
            <a:r>
              <a:rPr lang="en-US" altLang="zh-CN" sz="3600" dirty="0"/>
              <a:t>Linux</a:t>
            </a:r>
            <a:r>
              <a:rPr lang="zh-CN" altLang="en-US" sz="3600" dirty="0"/>
              <a:t>启动初始化过程探析</a:t>
            </a:r>
            <a:r>
              <a:rPr lang="en-US" altLang="zh-CN" sz="2000" dirty="0">
                <a:solidFill>
                  <a:srgbClr val="FF0000"/>
                </a:solidFill>
              </a:rPr>
              <a:t>6-5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798240"/>
            <a:ext cx="8352928" cy="5439072"/>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dirty="0"/>
              <a:t>（</a:t>
            </a:r>
            <a:r>
              <a:rPr lang="en-US" altLang="zh-CN" dirty="0"/>
              <a:t>1</a:t>
            </a:r>
            <a:r>
              <a:rPr lang="zh-CN" altLang="en-US" dirty="0"/>
              <a:t>）</a:t>
            </a:r>
            <a:r>
              <a:rPr lang="en-US" altLang="zh-CN" dirty="0"/>
              <a:t>1</a:t>
            </a:r>
            <a:r>
              <a:rPr lang="zh-CN" altLang="en-US" dirty="0"/>
              <a:t>分：</a:t>
            </a:r>
            <a:r>
              <a:rPr lang="en-US" altLang="zh-CN" dirty="0"/>
              <a:t>Linux</a:t>
            </a:r>
            <a:r>
              <a:rPr lang="zh-CN" altLang="en-US" dirty="0"/>
              <a:t>内核源码的下载和研读。</a:t>
            </a:r>
          </a:p>
          <a:p>
            <a:pPr algn="just">
              <a:spcBef>
                <a:spcPts val="0"/>
              </a:spcBef>
            </a:pPr>
            <a:r>
              <a:rPr lang="zh-CN" altLang="en-US" dirty="0"/>
              <a:t>（</a:t>
            </a:r>
            <a:r>
              <a:rPr lang="en-US" altLang="zh-CN" dirty="0"/>
              <a:t>2</a:t>
            </a:r>
            <a:r>
              <a:rPr lang="zh-CN" altLang="en-US" dirty="0"/>
              <a:t>）</a:t>
            </a:r>
            <a:r>
              <a:rPr lang="en-US" altLang="zh-CN" dirty="0"/>
              <a:t>2</a:t>
            </a:r>
            <a:r>
              <a:rPr lang="zh-CN" altLang="en-US" dirty="0"/>
              <a:t>分：操作系统引导和自启动初始化过程相关的</a:t>
            </a:r>
            <a:r>
              <a:rPr lang="en-US" altLang="zh-CN" dirty="0"/>
              <a:t>Linux</a:t>
            </a:r>
            <a:r>
              <a:rPr lang="zh-CN" altLang="en-US" dirty="0"/>
              <a:t>内核源码的研读及对应设计机理的归纳提取。</a:t>
            </a:r>
          </a:p>
          <a:p>
            <a:pPr algn="just">
              <a:spcBef>
                <a:spcPts val="0"/>
              </a:spcBef>
            </a:pPr>
            <a:r>
              <a:rPr lang="zh-CN" altLang="en-US" dirty="0"/>
              <a:t>（</a:t>
            </a:r>
            <a:r>
              <a:rPr lang="en-US" altLang="zh-CN" dirty="0"/>
              <a:t>3</a:t>
            </a:r>
            <a:r>
              <a:rPr lang="zh-CN" altLang="en-US" dirty="0"/>
              <a:t>）</a:t>
            </a:r>
            <a:r>
              <a:rPr lang="en-US" altLang="zh-CN" dirty="0"/>
              <a:t>2</a:t>
            </a:r>
            <a:r>
              <a:rPr lang="zh-CN" altLang="en-US" dirty="0"/>
              <a:t>分：</a:t>
            </a:r>
            <a:r>
              <a:rPr lang="en-US" altLang="zh-CN" dirty="0"/>
              <a:t>Linux</a:t>
            </a:r>
            <a:r>
              <a:rPr lang="zh-CN" altLang="en-US" dirty="0"/>
              <a:t>内核源码在虚拟机平台上的编译、启动、运行和测试验证。</a:t>
            </a:r>
          </a:p>
          <a:p>
            <a:pPr algn="just">
              <a:spcBef>
                <a:spcPts val="0"/>
              </a:spcBef>
            </a:pPr>
            <a:r>
              <a:rPr lang="zh-CN" altLang="en-US" dirty="0"/>
              <a:t>（</a:t>
            </a:r>
            <a:r>
              <a:rPr lang="en-US" altLang="zh-CN" dirty="0"/>
              <a:t>4</a:t>
            </a:r>
            <a:r>
              <a:rPr lang="zh-CN" altLang="en-US" dirty="0"/>
              <a:t>）计算（</a:t>
            </a:r>
            <a:r>
              <a:rPr lang="en-US" altLang="zh-CN" dirty="0"/>
              <a:t>1</a:t>
            </a:r>
            <a:r>
              <a:rPr lang="zh-CN" altLang="en-US" dirty="0"/>
              <a:t>）、（</a:t>
            </a:r>
            <a:r>
              <a:rPr lang="en-US" altLang="zh-CN" dirty="0"/>
              <a:t>2</a:t>
            </a:r>
            <a:r>
              <a:rPr lang="zh-CN" altLang="en-US" dirty="0"/>
              <a:t>）、（</a:t>
            </a:r>
            <a:r>
              <a:rPr lang="en-US" altLang="zh-CN" dirty="0"/>
              <a:t>3</a:t>
            </a:r>
            <a:r>
              <a:rPr lang="zh-CN" altLang="en-US" dirty="0"/>
              <a:t>）三项得分之和作为本实验课题初始成绩。</a:t>
            </a:r>
          </a:p>
          <a:p>
            <a:pPr algn="just">
              <a:spcBef>
                <a:spcPts val="0"/>
              </a:spcBef>
            </a:pPr>
            <a:r>
              <a:rPr lang="zh-CN" altLang="en-US" dirty="0"/>
              <a:t>（</a:t>
            </a:r>
            <a:r>
              <a:rPr lang="en-US" altLang="zh-CN" dirty="0"/>
              <a:t>5</a:t>
            </a:r>
            <a:r>
              <a:rPr lang="zh-CN" altLang="en-US" dirty="0"/>
              <a:t>）在实验报告中对照系统启动时相关信息显示和自己的</a:t>
            </a:r>
            <a:r>
              <a:rPr lang="en-US" altLang="zh-CN" dirty="0"/>
              <a:t>Linux</a:t>
            </a:r>
            <a:r>
              <a:rPr lang="zh-CN" altLang="en-US" dirty="0"/>
              <a:t>内核自启动初始化过程分析结果进行了认真仔细的一致性检查，且有足够证据说明源码研读分析和编译测试处理独立完成，那么最终成绩按上述初始成绩得分</a:t>
            </a:r>
            <a:r>
              <a:rPr lang="en-US" altLang="zh-CN" dirty="0"/>
              <a:t>×100%</a:t>
            </a:r>
            <a:r>
              <a:rPr lang="zh-CN" altLang="en-US" dirty="0"/>
              <a:t>计分，否则根据报告质量酌情按上述初始成绩得分</a:t>
            </a:r>
            <a:r>
              <a:rPr lang="en-US" altLang="zh-CN" dirty="0"/>
              <a:t>×60%~85%</a:t>
            </a:r>
            <a:r>
              <a:rPr lang="zh-CN" altLang="en-US" dirty="0"/>
              <a:t>计分。</a:t>
            </a:r>
          </a:p>
          <a:p>
            <a:pPr algn="just">
              <a:spcBef>
                <a:spcPts val="0"/>
              </a:spcBef>
            </a:pPr>
            <a:r>
              <a:rPr lang="zh-CN" altLang="zh-CN" dirty="0"/>
              <a:t>（</a:t>
            </a:r>
            <a:r>
              <a:rPr lang="en-US" altLang="zh-CN" dirty="0"/>
              <a:t>6</a:t>
            </a:r>
            <a:r>
              <a:rPr lang="zh-CN" altLang="zh-CN" dirty="0"/>
              <a:t>）互评成绩结果在提交慕课平台时按四舍五入取整处理。</a:t>
            </a:r>
            <a:endParaRPr lang="zh-CN" altLang="en-US" sz="3200" dirty="0"/>
          </a:p>
        </p:txBody>
      </p:sp>
    </p:spTree>
    <p:extLst>
      <p:ext uri="{BB962C8B-B14F-4D97-AF65-F5344CB8AC3E}">
        <p14:creationId xmlns:p14="http://schemas.microsoft.com/office/powerpoint/2010/main" val="385931712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3-</a:t>
            </a:r>
            <a:r>
              <a:rPr lang="en-US" altLang="zh-CN" sz="3600" dirty="0"/>
              <a:t>Linux</a:t>
            </a:r>
            <a:r>
              <a:rPr lang="zh-CN" altLang="en-US" sz="3600" dirty="0"/>
              <a:t>启动初始化过程探析</a:t>
            </a:r>
            <a:r>
              <a:rPr lang="en-US" altLang="zh-CN" sz="2000" dirty="0">
                <a:solidFill>
                  <a:srgbClr val="FF0000"/>
                </a:solidFill>
              </a:rPr>
              <a:t>6-6</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鼓励针对</a:t>
            </a:r>
            <a:r>
              <a:rPr lang="en-US" altLang="zh-CN" sz="3200" dirty="0">
                <a:cs typeface="Times New Roman" panose="02020603050405020304" pitchFamily="18" charset="0"/>
              </a:rPr>
              <a:t>arm</a:t>
            </a:r>
            <a:r>
              <a:rPr lang="zh-CN" altLang="en-US" sz="3200" dirty="0">
                <a:cs typeface="Times New Roman" panose="02020603050405020304" pitchFamily="18" charset="0"/>
              </a:rPr>
              <a:t>体系架构或</a:t>
            </a:r>
            <a:r>
              <a:rPr lang="en-US" altLang="zh-CN" sz="3200" dirty="0">
                <a:cs typeface="Times New Roman" panose="02020603050405020304" pitchFamily="18" charset="0"/>
              </a:rPr>
              <a:t>MIPS</a:t>
            </a:r>
            <a:r>
              <a:rPr lang="zh-CN" altLang="en-US" sz="3200" dirty="0">
                <a:cs typeface="Times New Roman" panose="02020603050405020304" pitchFamily="18" charset="0"/>
              </a:rPr>
              <a:t>体系架构开展相关源码的分析研究，并基于华为鲲鹏处理器平台（</a:t>
            </a:r>
            <a:r>
              <a:rPr lang="en-US" altLang="zh-CN" sz="3200" dirty="0">
                <a:cs typeface="Times New Roman" panose="02020603050405020304" pitchFamily="18" charset="0"/>
              </a:rPr>
              <a:t>arm64</a:t>
            </a:r>
            <a:r>
              <a:rPr lang="zh-CN" altLang="en-US" sz="3200" dirty="0">
                <a:cs typeface="Times New Roman" panose="02020603050405020304" pitchFamily="18" charset="0"/>
              </a:rPr>
              <a:t>体系架构）或龙芯处理器平台（</a:t>
            </a:r>
            <a:r>
              <a:rPr lang="en-US" altLang="zh-CN" sz="3200" dirty="0">
                <a:cs typeface="Times New Roman" panose="02020603050405020304" pitchFamily="18" charset="0"/>
              </a:rPr>
              <a:t>MIPS</a:t>
            </a:r>
            <a:r>
              <a:rPr lang="zh-CN" altLang="en-US" sz="3200" dirty="0">
                <a:cs typeface="Times New Roman" panose="02020603050405020304" pitchFamily="18" charset="0"/>
              </a:rPr>
              <a:t>体系架构）开展本实验课题的测试验证，实验课题成绩及平时成绩评定将给予适当升档处理。具体可基于本地电脑</a:t>
            </a:r>
            <a:r>
              <a:rPr lang="en-US" altLang="zh-CN" sz="3200" dirty="0">
                <a:cs typeface="Times New Roman" panose="02020603050405020304" pitchFamily="18" charset="0"/>
              </a:rPr>
              <a:t>VMware</a:t>
            </a:r>
            <a:r>
              <a:rPr lang="zh-CN" altLang="en-US" sz="3200" dirty="0">
                <a:cs typeface="Times New Roman" panose="02020603050405020304" pitchFamily="18" charset="0"/>
              </a:rPr>
              <a:t>虚拟机上的</a:t>
            </a:r>
            <a:r>
              <a:rPr lang="en-US" altLang="zh-CN" sz="3200" dirty="0">
                <a:cs typeface="Times New Roman" panose="02020603050405020304" pitchFamily="18" charset="0"/>
              </a:rPr>
              <a:t>Linux</a:t>
            </a:r>
            <a:r>
              <a:rPr lang="zh-CN" altLang="en-US" sz="3200" dirty="0">
                <a:cs typeface="Times New Roman" panose="02020603050405020304" pitchFamily="18" charset="0"/>
              </a:rPr>
              <a:t>操作系统及相应交叉编译工具软件包和</a:t>
            </a:r>
            <a:r>
              <a:rPr lang="en-US" altLang="zh-CN" sz="3200" dirty="0">
                <a:cs typeface="Times New Roman" panose="02020603050405020304" pitchFamily="18" charset="0"/>
              </a:rPr>
              <a:t>QEMU</a:t>
            </a:r>
            <a:r>
              <a:rPr lang="zh-CN" altLang="en-US" sz="3200" dirty="0">
                <a:cs typeface="Times New Roman" panose="02020603050405020304" pitchFamily="18" charset="0"/>
              </a:rPr>
              <a:t>虚拟机完成本实验课题。</a:t>
            </a:r>
            <a:endParaRPr lang="zh-CN" altLang="en-US" sz="3200" dirty="0"/>
          </a:p>
        </p:txBody>
      </p:sp>
    </p:spTree>
    <p:extLst>
      <p:ext uri="{BB962C8B-B14F-4D97-AF65-F5344CB8AC3E}">
        <p14:creationId xmlns:p14="http://schemas.microsoft.com/office/powerpoint/2010/main" val="23435076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在虚拟机平台上，安装麒麟操作系统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、华为</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、龙芯</a:t>
            </a:r>
            <a:r>
              <a:rPr lang="en-US" altLang="zh-CN" sz="3200" dirty="0" err="1">
                <a:cs typeface="Times New Roman" panose="02020603050405020304" pitchFamily="18" charset="0"/>
              </a:rPr>
              <a:t>LoongsonOS</a:t>
            </a:r>
            <a:r>
              <a:rPr lang="zh-CN" altLang="en-US" sz="3200" dirty="0">
                <a:cs typeface="Times New Roman" panose="02020603050405020304" pitchFamily="18" charset="0"/>
              </a:rPr>
              <a:t>、</a:t>
            </a:r>
            <a:r>
              <a:rPr lang="en-US" altLang="zh-CN" sz="3200" dirty="0">
                <a:cs typeface="Times New Roman" panose="02020603050405020304" pitchFamily="18" charset="0"/>
              </a:rPr>
              <a:t>Ubuntu</a:t>
            </a:r>
            <a:r>
              <a:rPr lang="zh-CN" altLang="en-US" sz="3200" dirty="0">
                <a:cs typeface="Times New Roman" panose="02020603050405020304" pitchFamily="18" charset="0"/>
              </a:rPr>
              <a:t>或</a:t>
            </a:r>
            <a:r>
              <a:rPr lang="en-US" altLang="zh-CN" sz="3200" dirty="0">
                <a:cs typeface="Times New Roman" panose="02020603050405020304" pitchFamily="18" charset="0"/>
              </a:rPr>
              <a:t>RedHat</a:t>
            </a:r>
            <a:r>
              <a:rPr lang="zh-CN" altLang="en-US" sz="3200" dirty="0">
                <a:cs typeface="Times New Roman" panose="02020603050405020304" pitchFamily="18" charset="0"/>
              </a:rPr>
              <a:t>等</a:t>
            </a:r>
            <a:r>
              <a:rPr lang="en-US" altLang="zh-CN" sz="3200" dirty="0">
                <a:cs typeface="Times New Roman" panose="02020603050405020304" pitchFamily="18" charset="0"/>
              </a:rPr>
              <a:t>Linux</a:t>
            </a:r>
            <a:r>
              <a:rPr lang="zh-CN" altLang="en-US" sz="3200" dirty="0">
                <a:cs typeface="Times New Roman" panose="02020603050405020304" pitchFamily="18" charset="0"/>
              </a:rPr>
              <a:t>系统，然后下载某一版本的</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在研读与分析确认系统调用（涵盖系统调用号、系统调用函数、系统调用表等各关键要素）相关的源码文件的基础上，为其增加和实现一个关于进程资源使用状况检测的系统调用，并编译、启动运行和测试验证。</a:t>
            </a:r>
            <a:endParaRPr lang="zh-CN" altLang="en-US" sz="3200" dirty="0"/>
          </a:p>
        </p:txBody>
      </p:sp>
    </p:spTree>
    <p:extLst>
      <p:ext uri="{BB962C8B-B14F-4D97-AF65-F5344CB8AC3E}">
        <p14:creationId xmlns:p14="http://schemas.microsoft.com/office/powerpoint/2010/main" val="32867321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260648"/>
            <a:ext cx="8712968"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6-2A</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en-US" altLang="zh-CN" sz="3200" b="1" kern="100" dirty="0">
                <a:cs typeface="Times New Roman" panose="02020603050405020304" pitchFamily="18" charset="0"/>
              </a:rPr>
              <a:t>2-1</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、实验过程可具体采取虚拟机创建和</a:t>
            </a:r>
            <a:r>
              <a:rPr lang="en-US" altLang="zh-CN" sz="2800" dirty="0">
                <a:cs typeface="Times New Roman" panose="02020603050405020304" pitchFamily="18" charset="0"/>
              </a:rPr>
              <a:t>Ubuntu</a:t>
            </a:r>
            <a:r>
              <a:rPr lang="zh-CN" altLang="en-US" sz="2800" dirty="0">
                <a:cs typeface="Times New Roman" panose="02020603050405020304" pitchFamily="18" charset="0"/>
              </a:rPr>
              <a:t>或</a:t>
            </a:r>
            <a:r>
              <a:rPr lang="en-US" altLang="zh-CN" sz="2800" dirty="0">
                <a:cs typeface="Times New Roman" panose="02020603050405020304" pitchFamily="18" charset="0"/>
              </a:rPr>
              <a:t>RedHat</a:t>
            </a:r>
            <a:r>
              <a:rPr lang="zh-CN" altLang="en-US" sz="2800" dirty="0">
                <a:cs typeface="Times New Roman" panose="02020603050405020304" pitchFamily="18" charset="0"/>
              </a:rPr>
              <a:t>等</a:t>
            </a:r>
            <a:r>
              <a:rPr lang="en-US" altLang="zh-CN" sz="2800" dirty="0">
                <a:cs typeface="Times New Roman" panose="02020603050405020304" pitchFamily="18" charset="0"/>
              </a:rPr>
              <a:t>Linux</a:t>
            </a:r>
            <a:r>
              <a:rPr lang="zh-CN" altLang="en-US" sz="2800" dirty="0">
                <a:cs typeface="Times New Roman" panose="02020603050405020304" pitchFamily="18" charset="0"/>
              </a:rPr>
              <a:t>系统安装、</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内核源码下载和编译启用测试、添加实现新增系统调用后的</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内核源码编译启用测试等三大步骤</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、设计和实现关于进程资源使用状况检测的系统调用</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、设计和实现关于新增系统调用直接调用的应用测试例程</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、上述所有实现均应在虚拟机平台及自己下载修改和编译的</a:t>
            </a:r>
            <a:r>
              <a:rPr lang="en-US" altLang="zh-CN" sz="2800" dirty="0">
                <a:cs typeface="Times New Roman" panose="02020603050405020304" pitchFamily="18" charset="0"/>
              </a:rPr>
              <a:t>Linux</a:t>
            </a:r>
            <a:r>
              <a:rPr lang="zh-CN" altLang="en-US" sz="2800" dirty="0">
                <a:cs typeface="Times New Roman" panose="02020603050405020304" pitchFamily="18" charset="0"/>
              </a:rPr>
              <a:t>操作系统版本上编译运行和测试验证通过</a:t>
            </a:r>
          </a:p>
        </p:txBody>
      </p:sp>
    </p:spTree>
    <p:extLst>
      <p:ext uri="{BB962C8B-B14F-4D97-AF65-F5344CB8AC3E}">
        <p14:creationId xmlns:p14="http://schemas.microsoft.com/office/powerpoint/2010/main" val="5856108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260648"/>
            <a:ext cx="8712968"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6-2B</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r>
              <a:rPr lang="en-US" altLang="zh-CN" sz="3200" b="1" kern="100" dirty="0">
                <a:cs typeface="Times New Roman" panose="02020603050405020304" pitchFamily="18" charset="0"/>
              </a:rPr>
              <a:t>2-2</a:t>
            </a:r>
            <a:r>
              <a:rPr lang="zh-CN" altLang="en-US" b="1" kern="100" dirty="0">
                <a:solidFill>
                  <a:srgbClr val="7030A0"/>
                </a:solidFill>
                <a:cs typeface="Times New Roman" panose="02020603050405020304" pitchFamily="18" charset="0"/>
              </a:rPr>
              <a:t>参</a:t>
            </a:r>
            <a:r>
              <a:rPr lang="en-US" altLang="zh-CN" dirty="0">
                <a:solidFill>
                  <a:srgbClr val="7030A0"/>
                </a:solidFill>
              </a:rPr>
              <a:t>Linux</a:t>
            </a:r>
            <a:r>
              <a:rPr lang="zh-CN" altLang="zh-CN" dirty="0">
                <a:solidFill>
                  <a:srgbClr val="7030A0"/>
                </a:solidFill>
              </a:rPr>
              <a:t>系统调用</a:t>
            </a:r>
            <a:r>
              <a:rPr lang="en-US" altLang="zh-CN" dirty="0" err="1">
                <a:solidFill>
                  <a:srgbClr val="7030A0"/>
                </a:solidFill>
              </a:rPr>
              <a:t>getrusage</a:t>
            </a:r>
            <a:r>
              <a:rPr lang="en-US" altLang="zh-CN" dirty="0">
                <a:solidFill>
                  <a:srgbClr val="7030A0"/>
                </a:solidFill>
              </a:rPr>
              <a:t>()</a:t>
            </a:r>
            <a:endParaRPr lang="en-US" altLang="zh-CN" sz="3200" b="1" kern="100" dirty="0">
              <a:cs typeface="Times New Roman" panose="02020603050405020304" pitchFamily="18" charset="0"/>
            </a:endParaRPr>
          </a:p>
          <a:p>
            <a:pPr algn="just">
              <a:spcBef>
                <a:spcPts val="600"/>
              </a:spcBef>
              <a:spcAft>
                <a:spcPts val="600"/>
              </a:spcAft>
            </a:pPr>
            <a:endParaRPr lang="zh-CN" altLang="zh-CN" sz="3200" b="1" kern="100" dirty="0">
              <a:cs typeface="Times New Roman" panose="02020603050405020304" pitchFamily="18" charset="0"/>
            </a:endParaRPr>
          </a:p>
        </p:txBody>
      </p:sp>
      <p:pic>
        <p:nvPicPr>
          <p:cNvPr id="3" name="图片 2">
            <a:extLst>
              <a:ext uri="{FF2B5EF4-FFF2-40B4-BE49-F238E27FC236}">
                <a16:creationId xmlns:a16="http://schemas.microsoft.com/office/drawing/2014/main" id="{8FD7083D-3BB7-4F0C-A811-CA4BAB34F0F1}"/>
              </a:ext>
            </a:extLst>
          </p:cNvPr>
          <p:cNvPicPr>
            <a:picLocks noChangeAspect="1"/>
          </p:cNvPicPr>
          <p:nvPr/>
        </p:nvPicPr>
        <p:blipFill>
          <a:blip r:embed="rId3"/>
          <a:stretch>
            <a:fillRect/>
          </a:stretch>
        </p:blipFill>
        <p:spPr>
          <a:xfrm>
            <a:off x="467544" y="1484784"/>
            <a:ext cx="8136904" cy="4724400"/>
          </a:xfrm>
          <a:prstGeom prst="rect">
            <a:avLst/>
          </a:prstGeom>
        </p:spPr>
      </p:pic>
    </p:spTree>
    <p:extLst>
      <p:ext uri="{BB962C8B-B14F-4D97-AF65-F5344CB8AC3E}">
        <p14:creationId xmlns:p14="http://schemas.microsoft.com/office/powerpoint/2010/main" val="116515348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76672"/>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5164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en-US" altLang="zh-CN" sz="2600" dirty="0">
                <a:cs typeface="Times New Roman" panose="02020603050405020304" pitchFamily="18" charset="0"/>
              </a:rPr>
              <a:t>1</a:t>
            </a:r>
            <a:r>
              <a:rPr lang="zh-CN" altLang="en-US" sz="2600" dirty="0">
                <a:cs typeface="Times New Roman" panose="02020603050405020304" pitchFamily="18" charset="0"/>
              </a:rPr>
              <a:t>、实验报告内容，须涵盖编译环境、运行环境、测试环境、</a:t>
            </a:r>
            <a:r>
              <a:rPr lang="en-US" altLang="zh-CN" sz="2600" dirty="0">
                <a:cs typeface="Times New Roman" panose="02020603050405020304" pitchFamily="18" charset="0"/>
              </a:rPr>
              <a:t>Linux</a:t>
            </a:r>
            <a:r>
              <a:rPr lang="zh-CN" altLang="en-US" sz="2600" dirty="0">
                <a:cs typeface="Times New Roman" panose="02020603050405020304" pitchFamily="18" charset="0"/>
              </a:rPr>
              <a:t>内核版本信息、实验步骤、技术难点及解决方案、关键数据结构和算法流程、</a:t>
            </a:r>
            <a:r>
              <a:rPr lang="en-US" altLang="zh-CN" sz="2600" dirty="0">
                <a:cs typeface="Times New Roman" panose="02020603050405020304" pitchFamily="18" charset="0"/>
              </a:rPr>
              <a:t>Linux</a:t>
            </a:r>
            <a:r>
              <a:rPr lang="zh-CN" altLang="en-US" sz="2600" dirty="0">
                <a:cs typeface="Times New Roman" panose="02020603050405020304" pitchFamily="18" charset="0"/>
              </a:rPr>
              <a:t>内核补丁包源码（针对添加系统调用后</a:t>
            </a:r>
            <a:r>
              <a:rPr lang="en-US" altLang="zh-CN" sz="2600" dirty="0">
                <a:cs typeface="Times New Roman" panose="02020603050405020304" pitchFamily="18" charset="0"/>
              </a:rPr>
              <a:t>/</a:t>
            </a:r>
            <a:r>
              <a:rPr lang="zh-CN" altLang="en-US" sz="2600" dirty="0">
                <a:cs typeface="Times New Roman" panose="02020603050405020304" pitchFamily="18" charset="0"/>
              </a:rPr>
              <a:t>前的两版源码，利用</a:t>
            </a:r>
            <a:r>
              <a:rPr lang="en-US" altLang="zh-CN" sz="2600" dirty="0">
                <a:cs typeface="Times New Roman" panose="02020603050405020304" pitchFamily="18" charset="0"/>
              </a:rPr>
              <a:t>diff</a:t>
            </a:r>
            <a:r>
              <a:rPr lang="zh-CN" altLang="en-US" sz="2600" dirty="0">
                <a:cs typeface="Times New Roman" panose="02020603050405020304" pitchFamily="18" charset="0"/>
              </a:rPr>
              <a:t>命令生成）、应用测试例程源码、编译启动运行测试过程及结果截图、疑难解惑及经验教训、结论与体会等</a:t>
            </a:r>
            <a:endParaRPr lang="en-US" altLang="zh-CN" sz="2600" dirty="0">
              <a:cs typeface="Times New Roman" panose="02020603050405020304" pitchFamily="18" charset="0"/>
            </a:endParaRPr>
          </a:p>
          <a:p>
            <a:pPr algn="just">
              <a:spcBef>
                <a:spcPts val="0"/>
              </a:spcBef>
            </a:pPr>
            <a:r>
              <a:rPr lang="en-US" altLang="zh-CN" sz="2600" dirty="0">
                <a:cs typeface="Times New Roman" panose="02020603050405020304" pitchFamily="18" charset="0"/>
              </a:rPr>
              <a:t>2</a:t>
            </a:r>
            <a:r>
              <a:rPr lang="zh-CN" altLang="en-US" sz="2600" dirty="0">
                <a:cs typeface="Times New Roman" panose="02020603050405020304" pitchFamily="18" charset="0"/>
              </a:rPr>
              <a:t>、在实验报告内容（如运行结果截图等适当位置）中应有机融入个人姓名、学号、计算机系统信息等凸显个人标记特征的信息</a:t>
            </a:r>
          </a:p>
          <a:p>
            <a:pPr algn="just">
              <a:spcBef>
                <a:spcPts val="0"/>
              </a:spcBef>
            </a:pPr>
            <a:r>
              <a:rPr lang="en-US" altLang="zh-CN" sz="2600" dirty="0">
                <a:cs typeface="Times New Roman" panose="02020603050405020304" pitchFamily="18" charset="0"/>
              </a:rPr>
              <a:t>3</a:t>
            </a:r>
            <a:r>
              <a:rPr lang="zh-CN" altLang="en-US" sz="2600" dirty="0">
                <a:cs typeface="Times New Roman" panose="02020603050405020304" pitchFamily="18" charset="0"/>
              </a:rPr>
              <a:t>、实验报告文档提交格式可为</a:t>
            </a:r>
            <a:r>
              <a:rPr lang="en-US" altLang="zh-CN" sz="2600" dirty="0">
                <a:cs typeface="Times New Roman" panose="02020603050405020304" pitchFamily="18" charset="0"/>
              </a:rPr>
              <a:t>Word</a:t>
            </a:r>
            <a:r>
              <a:rPr lang="zh-CN" altLang="en-US" sz="2600" dirty="0">
                <a:cs typeface="Times New Roman" panose="02020603050405020304" pitchFamily="18" charset="0"/>
              </a:rPr>
              <a:t>文档、</a:t>
            </a:r>
            <a:r>
              <a:rPr lang="en-US" altLang="zh-CN" sz="2600" dirty="0">
                <a:cs typeface="Times New Roman" panose="02020603050405020304" pitchFamily="18" charset="0"/>
              </a:rPr>
              <a:t>WPS</a:t>
            </a:r>
            <a:r>
              <a:rPr lang="zh-CN" altLang="en-US" sz="2600" dirty="0">
                <a:cs typeface="Times New Roman" panose="02020603050405020304" pitchFamily="18" charset="0"/>
              </a:rPr>
              <a:t>文档或</a:t>
            </a:r>
            <a:r>
              <a:rPr lang="en-US" altLang="zh-CN" sz="2600" dirty="0">
                <a:cs typeface="Times New Roman" panose="02020603050405020304" pitchFamily="18" charset="0"/>
              </a:rPr>
              <a:t>PDF</a:t>
            </a:r>
            <a:r>
              <a:rPr lang="zh-CN" altLang="en-US" sz="2600" dirty="0">
                <a:cs typeface="Times New Roman" panose="02020603050405020304" pitchFamily="18" charset="0"/>
              </a:rPr>
              <a:t>文档</a:t>
            </a:r>
          </a:p>
        </p:txBody>
      </p:sp>
    </p:spTree>
    <p:extLst>
      <p:ext uri="{BB962C8B-B14F-4D97-AF65-F5344CB8AC3E}">
        <p14:creationId xmlns:p14="http://schemas.microsoft.com/office/powerpoint/2010/main" val="3072944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6-4</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lgn="just">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endParaRPr lang="zh-CN" altLang="en-US" sz="3200" dirty="0"/>
          </a:p>
        </p:txBody>
      </p:sp>
    </p:spTree>
    <p:extLst>
      <p:ext uri="{BB962C8B-B14F-4D97-AF65-F5344CB8AC3E}">
        <p14:creationId xmlns:p14="http://schemas.microsoft.com/office/powerpoint/2010/main" val="3004837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2600" dirty="0"/>
              <a:t>（</a:t>
            </a:r>
            <a:r>
              <a:rPr lang="en-US" altLang="zh-CN" sz="2600" dirty="0"/>
              <a:t>1</a:t>
            </a:r>
            <a:r>
              <a:rPr lang="zh-CN" altLang="en-US" sz="2600" dirty="0"/>
              <a:t>）</a:t>
            </a:r>
            <a:r>
              <a:rPr lang="en-US" altLang="zh-CN" sz="2600" dirty="0"/>
              <a:t>2</a:t>
            </a:r>
            <a:r>
              <a:rPr lang="zh-CN" altLang="en-US" sz="2600" dirty="0"/>
              <a:t>分：</a:t>
            </a:r>
            <a:r>
              <a:rPr lang="en-US" altLang="zh-CN" sz="2600" dirty="0"/>
              <a:t>Linux</a:t>
            </a:r>
            <a:r>
              <a:rPr lang="zh-CN" altLang="en-US" sz="2600" dirty="0"/>
              <a:t>内核源码的下载和编译启用。</a:t>
            </a:r>
          </a:p>
          <a:p>
            <a:pPr algn="just">
              <a:spcBef>
                <a:spcPts val="0"/>
              </a:spcBef>
            </a:pPr>
            <a:r>
              <a:rPr lang="zh-CN" altLang="en-US" sz="2600" dirty="0"/>
              <a:t>（</a:t>
            </a:r>
            <a:r>
              <a:rPr lang="en-US" altLang="zh-CN" sz="2600" dirty="0"/>
              <a:t>2</a:t>
            </a:r>
            <a:r>
              <a:rPr lang="zh-CN" altLang="en-US" sz="2600" dirty="0"/>
              <a:t>）</a:t>
            </a:r>
            <a:r>
              <a:rPr lang="en-US" altLang="zh-CN" sz="2600" dirty="0"/>
              <a:t>2</a:t>
            </a:r>
            <a:r>
              <a:rPr lang="zh-CN" altLang="en-US" sz="2600" dirty="0"/>
              <a:t>分：关于进程资源使用状况检测的系统调用的设计和添加实现。</a:t>
            </a:r>
          </a:p>
          <a:p>
            <a:pPr algn="just">
              <a:spcBef>
                <a:spcPts val="0"/>
              </a:spcBef>
            </a:pPr>
            <a:r>
              <a:rPr lang="zh-CN" altLang="en-US" sz="2600" dirty="0"/>
              <a:t>（</a:t>
            </a:r>
            <a:r>
              <a:rPr lang="en-US" altLang="zh-CN" sz="2600" dirty="0"/>
              <a:t>3</a:t>
            </a:r>
            <a:r>
              <a:rPr lang="zh-CN" altLang="en-US" sz="2600" dirty="0"/>
              <a:t>）</a:t>
            </a:r>
            <a:r>
              <a:rPr lang="en-US" altLang="zh-CN" sz="2600" dirty="0"/>
              <a:t>1</a:t>
            </a:r>
            <a:r>
              <a:rPr lang="zh-CN" altLang="en-US" sz="2600" dirty="0"/>
              <a:t>分：新增系统调用应用测试例程的设计与实现。</a:t>
            </a:r>
          </a:p>
          <a:p>
            <a:pPr algn="just">
              <a:spcBef>
                <a:spcPts val="0"/>
              </a:spcBef>
            </a:pPr>
            <a:r>
              <a:rPr lang="zh-CN" altLang="en-US" sz="2600" dirty="0"/>
              <a:t>（</a:t>
            </a:r>
            <a:r>
              <a:rPr lang="en-US" altLang="zh-CN" sz="2600" dirty="0"/>
              <a:t>4</a:t>
            </a:r>
            <a:r>
              <a:rPr lang="zh-CN" altLang="en-US" sz="2600" dirty="0"/>
              <a:t>）计算（</a:t>
            </a:r>
            <a:r>
              <a:rPr lang="en-US" altLang="zh-CN" sz="2600" dirty="0"/>
              <a:t>1</a:t>
            </a:r>
            <a:r>
              <a:rPr lang="zh-CN" altLang="en-US" sz="2600" dirty="0"/>
              <a:t>）、（</a:t>
            </a:r>
            <a:r>
              <a:rPr lang="en-US" altLang="zh-CN" sz="2600" dirty="0"/>
              <a:t>2</a:t>
            </a:r>
            <a:r>
              <a:rPr lang="zh-CN" altLang="en-US" sz="2600" dirty="0"/>
              <a:t>）、（</a:t>
            </a:r>
            <a:r>
              <a:rPr lang="en-US" altLang="zh-CN" sz="2600" dirty="0"/>
              <a:t>3</a:t>
            </a:r>
            <a:r>
              <a:rPr lang="zh-CN" altLang="en-US" sz="2600" dirty="0"/>
              <a:t>）三项得分之和作为本实验课题初始成绩。</a:t>
            </a:r>
          </a:p>
          <a:p>
            <a:pPr algn="just">
              <a:spcBef>
                <a:spcPts val="0"/>
              </a:spcBef>
            </a:pPr>
            <a:r>
              <a:rPr lang="zh-CN" altLang="en-US" sz="2600" dirty="0"/>
              <a:t>（</a:t>
            </a:r>
            <a:r>
              <a:rPr lang="en-US" altLang="zh-CN" sz="2600" dirty="0"/>
              <a:t>5</a:t>
            </a:r>
            <a:r>
              <a:rPr lang="zh-CN" altLang="en-US" sz="2600" dirty="0"/>
              <a:t>）在虚拟机平台上完成所有实验要求并测试验证通过，最终成绩按上述初始成绩得分</a:t>
            </a:r>
            <a:r>
              <a:rPr lang="en-US" altLang="zh-CN" sz="2600" dirty="0"/>
              <a:t>×100%</a:t>
            </a:r>
            <a:r>
              <a:rPr lang="zh-CN" altLang="en-US" sz="2600" dirty="0"/>
              <a:t>计分，否则根据报告质量酌情按上述初始成绩得分</a:t>
            </a:r>
            <a:r>
              <a:rPr lang="en-US" altLang="zh-CN" sz="2600" dirty="0"/>
              <a:t>×60%~85%</a:t>
            </a:r>
            <a:r>
              <a:rPr lang="zh-CN" altLang="en-US" sz="2600" dirty="0"/>
              <a:t>计分。</a:t>
            </a:r>
          </a:p>
          <a:p>
            <a:pPr algn="just">
              <a:spcBef>
                <a:spcPts val="0"/>
              </a:spcBef>
            </a:pPr>
            <a:r>
              <a:rPr lang="zh-CN" altLang="zh-CN" sz="2600" dirty="0"/>
              <a:t>（</a:t>
            </a:r>
            <a:r>
              <a:rPr lang="en-US" altLang="zh-CN" sz="2600" dirty="0"/>
              <a:t>6</a:t>
            </a:r>
            <a:r>
              <a:rPr lang="zh-CN" altLang="zh-CN" sz="2600" dirty="0"/>
              <a:t>）互评成绩结果在提交慕课平台时按四舍五入取整处理。</a:t>
            </a:r>
            <a:endParaRPr lang="zh-CN" altLang="en-US" sz="2600" dirty="0"/>
          </a:p>
        </p:txBody>
      </p:sp>
    </p:spTree>
    <p:extLst>
      <p:ext uri="{BB962C8B-B14F-4D97-AF65-F5344CB8AC3E}">
        <p14:creationId xmlns:p14="http://schemas.microsoft.com/office/powerpoint/2010/main" val="56507380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4-</a:t>
            </a:r>
            <a:r>
              <a:rPr lang="en-US" altLang="zh-CN" sz="3600" dirty="0"/>
              <a:t>Linux</a:t>
            </a:r>
            <a:r>
              <a:rPr lang="zh-CN" altLang="en-US" sz="3600" dirty="0"/>
              <a:t>系统调用设计与添加实现</a:t>
            </a:r>
            <a:r>
              <a:rPr lang="en-US" altLang="zh-CN" sz="2000" dirty="0">
                <a:solidFill>
                  <a:srgbClr val="FF0000"/>
                </a:solidFill>
              </a:rPr>
              <a:t>6-6</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鼓励基于华为</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、龙芯操作系统</a:t>
            </a:r>
            <a:r>
              <a:rPr lang="en-US" altLang="zh-CN" sz="3200" dirty="0" err="1">
                <a:cs typeface="Times New Roman" panose="02020603050405020304" pitchFamily="18" charset="0"/>
              </a:rPr>
              <a:t>Loongson</a:t>
            </a:r>
            <a:r>
              <a:rPr lang="zh-CN" altLang="en-US" sz="3200" dirty="0">
                <a:cs typeface="Times New Roman" panose="02020603050405020304" pitchFamily="18" charset="0"/>
              </a:rPr>
              <a:t>等国产操作系统开展本实验课题的设计实现和测试验证，实验课题成绩及平时成绩评定将给予适当升档处理。</a:t>
            </a:r>
            <a:endParaRPr lang="zh-CN" altLang="en-US" sz="3200" dirty="0"/>
          </a:p>
        </p:txBody>
      </p:sp>
    </p:spTree>
    <p:extLst>
      <p:ext uri="{BB962C8B-B14F-4D97-AF65-F5344CB8AC3E}">
        <p14:creationId xmlns:p14="http://schemas.microsoft.com/office/powerpoint/2010/main" val="13329458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lang="zh-CN" altLang="en-US" b="1" dirty="0"/>
              <a:t>基于</a:t>
            </a:r>
            <a:r>
              <a:rPr lang="zh-CN" altLang="en-US" sz="2600" b="1" dirty="0"/>
              <a:t>龙芯</a:t>
            </a:r>
            <a:r>
              <a:rPr lang="en-US" altLang="zh-CN" sz="2600" b="1" dirty="0"/>
              <a:t>LoongArch64</a:t>
            </a:r>
            <a:r>
              <a:rPr lang="zh-CN" altLang="en-US" b="1" dirty="0"/>
              <a:t>的操作系统的构建</a:t>
            </a:r>
            <a:endParaRPr lang="en-US" altLang="zh-CN"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268760"/>
            <a:ext cx="8352928" cy="4896544"/>
          </a:xfrm>
          <a:prstGeom prst="rect">
            <a:avLst/>
          </a:prstGeom>
          <a:noFill/>
          <a:ln w="25400">
            <a:solidFill>
              <a:srgbClr val="336600"/>
            </a:solidFill>
          </a:ln>
        </p:spPr>
        <p:txBody>
          <a:bodyPr wrap="square">
            <a:noAutofit/>
          </a:bodyPr>
          <a:lstStyle/>
          <a:p>
            <a:pPr>
              <a:lnSpc>
                <a:spcPct val="125000"/>
              </a:lnSpc>
              <a:spcBef>
                <a:spcPts val="0"/>
              </a:spcBef>
            </a:pPr>
            <a:r>
              <a:rPr lang="zh-CN" altLang="en-US" sz="3200" b="1" dirty="0"/>
              <a:t>运用</a:t>
            </a:r>
            <a:r>
              <a:rPr lang="en-US" altLang="zh-CN" sz="3200" b="1" dirty="0"/>
              <a:t>C</a:t>
            </a:r>
            <a:r>
              <a:rPr lang="zh-CN" altLang="en-US" sz="3200" b="1" dirty="0"/>
              <a:t>和汇编程序，研究基于</a:t>
            </a:r>
            <a:r>
              <a:rPr lang="en-US" altLang="zh-CN" sz="3200" b="1" dirty="0"/>
              <a:t>LoongArch64</a:t>
            </a:r>
            <a:r>
              <a:rPr lang="zh-CN" altLang="en-US" sz="3200" b="1" dirty="0"/>
              <a:t>龙芯处理器平台的计算机系统启动引导过程及内核进程管理机制，实现启动初始化、中断处理、进程管理、内存管理、显示器与键盘驱动、文件系统、系统调用及命令解释器等主要模块，并在</a:t>
            </a:r>
            <a:r>
              <a:rPr lang="en-US" altLang="zh-CN" sz="3200" b="1" dirty="0"/>
              <a:t>QEMU</a:t>
            </a:r>
            <a:r>
              <a:rPr lang="zh-CN" altLang="en-US" sz="3200" b="1" dirty="0"/>
              <a:t>虚拟机或龙芯处理器计算机上测试验证。</a:t>
            </a:r>
            <a:r>
              <a:rPr lang="en-US" altLang="zh-CN" sz="3200" dirty="0"/>
              <a:t>【</a:t>
            </a:r>
            <a:r>
              <a:rPr lang="zh-CN" altLang="en-US" sz="3200" b="1" dirty="0">
                <a:solidFill>
                  <a:srgbClr val="FF0000"/>
                </a:solidFill>
              </a:rPr>
              <a:t>本实验课题单独计算平时实验成绩，但要求在</a:t>
            </a:r>
            <a:r>
              <a:rPr lang="en-US" altLang="zh-CN" sz="3200" b="1" dirty="0">
                <a:solidFill>
                  <a:srgbClr val="FF0000"/>
                </a:solidFill>
              </a:rPr>
              <a:t>2022</a:t>
            </a:r>
            <a:r>
              <a:rPr lang="zh-CN" altLang="en-US" sz="3200" b="1" dirty="0">
                <a:solidFill>
                  <a:srgbClr val="FF0000"/>
                </a:solidFill>
              </a:rPr>
              <a:t>年</a:t>
            </a:r>
            <a:r>
              <a:rPr lang="en-US" altLang="zh-CN" sz="3200" b="1" dirty="0">
                <a:solidFill>
                  <a:srgbClr val="FF0000"/>
                </a:solidFill>
              </a:rPr>
              <a:t>9</a:t>
            </a:r>
            <a:r>
              <a:rPr lang="zh-CN" altLang="en-US" sz="3200" b="1" dirty="0">
                <a:solidFill>
                  <a:srgbClr val="FF0000"/>
                </a:solidFill>
              </a:rPr>
              <a:t>月</a:t>
            </a:r>
            <a:r>
              <a:rPr lang="en-US" altLang="zh-CN" sz="3200" b="1" dirty="0">
                <a:solidFill>
                  <a:srgbClr val="FF0000"/>
                </a:solidFill>
              </a:rPr>
              <a:t>12</a:t>
            </a:r>
            <a:r>
              <a:rPr lang="zh-CN" altLang="en-US" sz="3200" b="1" dirty="0">
                <a:solidFill>
                  <a:srgbClr val="FF0000"/>
                </a:solidFill>
              </a:rPr>
              <a:t>日前报名</a:t>
            </a:r>
            <a:r>
              <a:rPr lang="en-US" altLang="zh-CN" sz="3200" dirty="0"/>
              <a:t>】</a:t>
            </a:r>
            <a:endParaRPr lang="zh-CN" altLang="en-US" sz="3200" b="1" dirty="0"/>
          </a:p>
        </p:txBody>
      </p:sp>
    </p:spTree>
    <p:extLst>
      <p:ext uri="{BB962C8B-B14F-4D97-AF65-F5344CB8AC3E}">
        <p14:creationId xmlns:p14="http://schemas.microsoft.com/office/powerpoint/2010/main" val="10627359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588E7880-35FE-4D95-9884-C85BBCE5CB1B}" type="slidenum">
              <a:rPr kumimoji="0" lang="en-US" altLang="zh-CN" sz="1400" smtClean="0"/>
              <a:pPr eaLnBrk="1" hangingPunct="1"/>
              <a:t>3</a:t>
            </a:fld>
            <a:endParaRPr kumimoji="0" lang="en-US" altLang="zh-CN" sz="1400"/>
          </a:p>
        </p:txBody>
      </p:sp>
      <p:sp>
        <p:nvSpPr>
          <p:cNvPr id="512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E555E2F-3FCF-4CC4-88D8-BD2A99788556}" type="datetime2">
              <a:rPr lang="zh-CN" altLang="en-US" sz="1400" smtClean="0"/>
              <a:pPr eaLnBrk="1" hangingPunct="1"/>
              <a:t>2022年9月4日</a:t>
            </a:fld>
            <a:endParaRPr lang="en-US" altLang="zh-CN" sz="1400"/>
          </a:p>
        </p:txBody>
      </p:sp>
      <p:sp>
        <p:nvSpPr>
          <p:cNvPr id="512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5125" name="Rectangle 2"/>
          <p:cNvSpPr>
            <a:spLocks noGrp="1" noChangeArrowheads="1"/>
          </p:cNvSpPr>
          <p:nvPr>
            <p:ph type="title"/>
          </p:nvPr>
        </p:nvSpPr>
        <p:spPr>
          <a:xfrm>
            <a:off x="755650" y="188640"/>
            <a:ext cx="7086600" cy="936625"/>
          </a:xfrm>
          <a:noFill/>
        </p:spPr>
        <p:txBody>
          <a:bodyPr/>
          <a:lstStyle/>
          <a:p>
            <a:pPr eaLnBrk="1" hangingPunct="1"/>
            <a:r>
              <a:rPr lang="zh-CN" altLang="en-US" sz="5400" b="1" dirty="0">
                <a:ea typeface="隶书" pitchFamily="49" charset="-122"/>
              </a:rPr>
              <a:t>教学要求 </a:t>
            </a:r>
            <a:r>
              <a:rPr lang="zh-CN" altLang="en-US" sz="2800" b="1" dirty="0">
                <a:solidFill>
                  <a:srgbClr val="FF0066"/>
                </a:solidFill>
              </a:rPr>
              <a:t>续完</a:t>
            </a:r>
          </a:p>
        </p:txBody>
      </p:sp>
      <p:sp>
        <p:nvSpPr>
          <p:cNvPr id="720899" name="Rectangle 3"/>
          <p:cNvSpPr>
            <a:spLocks noChangeArrowheads="1"/>
          </p:cNvSpPr>
          <p:nvPr/>
        </p:nvSpPr>
        <p:spPr bwMode="auto">
          <a:xfrm>
            <a:off x="684213" y="1052736"/>
            <a:ext cx="7920037" cy="5111750"/>
          </a:xfrm>
          <a:prstGeom prst="rect">
            <a:avLst/>
          </a:prstGeom>
          <a:noFill/>
          <a:ln w="9525">
            <a:noFill/>
            <a:miter lim="800000"/>
            <a:headEnd/>
            <a:tailEnd/>
          </a:ln>
          <a:effectLst/>
        </p:spPr>
        <p:txBody>
          <a:bodyPr/>
          <a:lstStyle/>
          <a:p>
            <a:pPr>
              <a:spcBef>
                <a:spcPct val="15000"/>
              </a:spcBef>
              <a:buClr>
                <a:srgbClr val="A50021"/>
              </a:buClr>
              <a:buSzPct val="75000"/>
              <a:buFont typeface="Wingdings" pitchFamily="2" charset="2"/>
              <a:buNone/>
              <a:defRPr/>
            </a:pPr>
            <a:r>
              <a:rPr lang="zh-CN" altLang="en-US" sz="3200" dirty="0">
                <a:solidFill>
                  <a:srgbClr val="000000"/>
                </a:solidFill>
              </a:rPr>
              <a:t>三、电子版目录结构要求：</a:t>
            </a:r>
          </a:p>
          <a:p>
            <a:pPr>
              <a:spcBef>
                <a:spcPct val="15000"/>
              </a:spcBef>
              <a:buClr>
                <a:srgbClr val="A50021"/>
              </a:buClr>
              <a:buSzPct val="75000"/>
              <a:buFont typeface="Wingdings" pitchFamily="2" charset="2"/>
              <a:buNone/>
              <a:defRPr/>
            </a:pPr>
            <a:r>
              <a:rPr lang="zh-CN" altLang="en-US" sz="3200" dirty="0">
                <a:solidFill>
                  <a:srgbClr val="000000"/>
                </a:solidFill>
              </a:rPr>
              <a:t>    </a:t>
            </a:r>
            <a:r>
              <a:rPr lang="en-US" altLang="zh-CN" sz="3200" dirty="0">
                <a:solidFill>
                  <a:srgbClr val="000000"/>
                </a:solidFill>
              </a:rPr>
              <a:t>1</a:t>
            </a:r>
            <a:r>
              <a:rPr lang="zh-CN" altLang="en-US" sz="3200" dirty="0">
                <a:solidFill>
                  <a:srgbClr val="000000"/>
                </a:solidFill>
              </a:rPr>
              <a:t>、以</a:t>
            </a:r>
            <a:r>
              <a:rPr lang="zh-CN" altLang="en-US" sz="3200" b="1" dirty="0">
                <a:solidFill>
                  <a:srgbClr val="000000"/>
                </a:solidFill>
              </a:rPr>
              <a:t>自己的</a:t>
            </a:r>
            <a:r>
              <a:rPr lang="zh-CN" altLang="en-US" sz="3200" b="1" dirty="0">
                <a:solidFill>
                  <a:srgbClr val="336600"/>
                </a:solidFill>
              </a:rPr>
              <a:t>学号</a:t>
            </a:r>
            <a:r>
              <a:rPr lang="zh-CN" altLang="en-US" sz="3200" b="1" dirty="0">
                <a:solidFill>
                  <a:srgbClr val="7030A0"/>
                </a:solidFill>
              </a:rPr>
              <a:t>姓名</a:t>
            </a:r>
            <a:r>
              <a:rPr lang="zh-CN" altLang="en-US" sz="3200" b="1" dirty="0">
                <a:solidFill>
                  <a:srgbClr val="000000"/>
                </a:solidFill>
              </a:rPr>
              <a:t>和</a:t>
            </a:r>
            <a:r>
              <a:rPr lang="zh-CN" altLang="en-US" sz="3200" b="1" dirty="0">
                <a:solidFill>
                  <a:srgbClr val="FF0000"/>
                </a:solidFill>
              </a:rPr>
              <a:t>课题编号</a:t>
            </a:r>
            <a:r>
              <a:rPr lang="zh-CN" altLang="en-US" sz="3200" b="1" dirty="0">
                <a:solidFill>
                  <a:srgbClr val="000000"/>
                </a:solidFill>
              </a:rPr>
              <a:t>、课题简称</a:t>
            </a:r>
            <a:r>
              <a:rPr lang="zh-CN" altLang="en-US" sz="3200" dirty="0">
                <a:solidFill>
                  <a:srgbClr val="000000"/>
                </a:solidFill>
              </a:rPr>
              <a:t>为一级目录名，如</a:t>
            </a:r>
            <a:endParaRPr lang="en-US" altLang="zh-CN" sz="3200" dirty="0">
              <a:solidFill>
                <a:srgbClr val="000000"/>
              </a:solidFill>
            </a:endParaRPr>
          </a:p>
          <a:p>
            <a:pPr marL="720000">
              <a:spcBef>
                <a:spcPct val="15000"/>
              </a:spcBef>
              <a:buClr>
                <a:srgbClr val="A50021"/>
              </a:buClr>
              <a:buSzPct val="75000"/>
              <a:buFont typeface="Wingdings" pitchFamily="2" charset="2"/>
              <a:buNone/>
              <a:defRPr/>
            </a:pPr>
            <a:r>
              <a:rPr lang="en-US" altLang="zh-CN" sz="3200" u="sng" dirty="0">
                <a:solidFill>
                  <a:srgbClr val="336600"/>
                </a:solidFill>
              </a:rPr>
              <a:t>19281999</a:t>
            </a:r>
            <a:r>
              <a:rPr lang="zh-CN" altLang="en-US" sz="3200" u="sng" dirty="0">
                <a:solidFill>
                  <a:srgbClr val="7030A0"/>
                </a:solidFill>
              </a:rPr>
              <a:t>翟高寿</a:t>
            </a:r>
            <a:r>
              <a:rPr lang="en-US" altLang="zh-CN" sz="3200" u="sng" dirty="0">
                <a:solidFill>
                  <a:srgbClr val="FF0000"/>
                </a:solidFill>
              </a:rPr>
              <a:t>01</a:t>
            </a:r>
            <a:r>
              <a:rPr lang="en-US" altLang="zh-CN" sz="3200" u="sng" dirty="0">
                <a:solidFill>
                  <a:srgbClr val="00B0F0"/>
                </a:solidFill>
              </a:rPr>
              <a:t>Linux</a:t>
            </a:r>
            <a:r>
              <a:rPr lang="zh-CN" altLang="en-US" sz="3200" u="sng" dirty="0">
                <a:solidFill>
                  <a:srgbClr val="00B0F0"/>
                </a:solidFill>
              </a:rPr>
              <a:t>命令解释程序</a:t>
            </a:r>
          </a:p>
          <a:p>
            <a:pPr>
              <a:spcBef>
                <a:spcPct val="15000"/>
              </a:spcBef>
              <a:buClr>
                <a:srgbClr val="A50021"/>
              </a:buClr>
              <a:buSzPct val="75000"/>
              <a:buFont typeface="Wingdings" pitchFamily="2" charset="2"/>
              <a:buNone/>
              <a:defRPr/>
            </a:pPr>
            <a:r>
              <a:rPr lang="zh-CN" altLang="en-US" sz="3200" dirty="0">
                <a:solidFill>
                  <a:srgbClr val="000000"/>
                </a:solidFill>
              </a:rPr>
              <a:t>    </a:t>
            </a:r>
            <a:r>
              <a:rPr lang="en-US" altLang="zh-CN" sz="3200" dirty="0">
                <a:solidFill>
                  <a:srgbClr val="000000"/>
                </a:solidFill>
              </a:rPr>
              <a:t>2</a:t>
            </a:r>
            <a:r>
              <a:rPr lang="zh-CN" altLang="en-US" sz="3200" dirty="0">
                <a:solidFill>
                  <a:srgbClr val="000000"/>
                </a:solidFill>
              </a:rPr>
              <a:t>、以</a:t>
            </a:r>
            <a:r>
              <a:rPr lang="zh-CN" altLang="en-US" sz="3200" b="1" dirty="0">
                <a:solidFill>
                  <a:srgbClr val="3366CC"/>
                </a:solidFill>
                <a:effectLst>
                  <a:outerShdw blurRad="38100" dist="38100" dir="2700000" algn="tl">
                    <a:srgbClr val="C0C0C0"/>
                  </a:outerShdw>
                </a:effectLst>
              </a:rPr>
              <a:t>源程序</a:t>
            </a:r>
            <a:r>
              <a:rPr lang="zh-CN" altLang="en-US" sz="3200" dirty="0">
                <a:solidFill>
                  <a:srgbClr val="000000"/>
                </a:solidFill>
              </a:rPr>
              <a:t>、</a:t>
            </a:r>
            <a:r>
              <a:rPr lang="zh-CN" altLang="en-US" sz="3200" b="1" dirty="0">
                <a:solidFill>
                  <a:srgbClr val="3366CC"/>
                </a:solidFill>
                <a:effectLst>
                  <a:outerShdw blurRad="38100" dist="38100" dir="2700000" algn="tl">
                    <a:srgbClr val="C0C0C0"/>
                  </a:outerShdw>
                </a:effectLst>
              </a:rPr>
              <a:t>可执行系统</a:t>
            </a:r>
            <a:r>
              <a:rPr lang="zh-CN" altLang="en-US" sz="3200" dirty="0">
                <a:solidFill>
                  <a:srgbClr val="000000"/>
                </a:solidFill>
              </a:rPr>
              <a:t>为二级目录名</a:t>
            </a:r>
          </a:p>
          <a:p>
            <a:pPr>
              <a:spcBef>
                <a:spcPct val="15000"/>
              </a:spcBef>
              <a:buClr>
                <a:srgbClr val="A50021"/>
              </a:buClr>
              <a:buSzPct val="75000"/>
              <a:buFont typeface="Wingdings" pitchFamily="2" charset="2"/>
              <a:buNone/>
              <a:defRPr/>
            </a:pPr>
            <a:r>
              <a:rPr lang="zh-CN" altLang="en-US" sz="3200" dirty="0">
                <a:solidFill>
                  <a:srgbClr val="000000"/>
                </a:solidFill>
              </a:rPr>
              <a:t>    </a:t>
            </a:r>
            <a:r>
              <a:rPr lang="en-US" altLang="zh-CN" sz="3200" dirty="0">
                <a:solidFill>
                  <a:srgbClr val="000000"/>
                </a:solidFill>
              </a:rPr>
              <a:t>3</a:t>
            </a:r>
            <a:r>
              <a:rPr lang="zh-CN" altLang="en-US" sz="3200" dirty="0">
                <a:solidFill>
                  <a:srgbClr val="000000"/>
                </a:solidFill>
              </a:rPr>
              <a:t>、</a:t>
            </a:r>
            <a:r>
              <a:rPr lang="zh-CN" altLang="en-US" sz="3200" b="1" dirty="0">
                <a:solidFill>
                  <a:srgbClr val="3366CC"/>
                </a:solidFill>
                <a:effectLst>
                  <a:outerShdw blurRad="38100" dist="38100" dir="2700000" algn="tl">
                    <a:srgbClr val="C0C0C0"/>
                  </a:outerShdw>
                </a:effectLst>
              </a:rPr>
              <a:t>实验报告等文档</a:t>
            </a:r>
            <a:r>
              <a:rPr lang="zh-CN" altLang="en-US" sz="3200" dirty="0">
                <a:solidFill>
                  <a:srgbClr val="000000"/>
                </a:solidFill>
              </a:rPr>
              <a:t>存放在一级目录下</a:t>
            </a:r>
          </a:p>
          <a:p>
            <a:pPr>
              <a:spcBef>
                <a:spcPct val="0"/>
              </a:spcBef>
              <a:buClr>
                <a:srgbClr val="A50021"/>
              </a:buClr>
              <a:buSzPct val="75000"/>
              <a:buFont typeface="Wingdings" pitchFamily="2" charset="2"/>
              <a:buNone/>
              <a:defRPr/>
            </a:pPr>
            <a:endParaRPr lang="zh-CN" altLang="en-US" dirty="0">
              <a:solidFill>
                <a:srgbClr val="000000"/>
              </a:solidFill>
            </a:endParaRPr>
          </a:p>
          <a:p>
            <a:pPr>
              <a:spcBef>
                <a:spcPct val="0"/>
              </a:spcBef>
              <a:buClr>
                <a:srgbClr val="A50021"/>
              </a:buClr>
              <a:buSzPct val="75000"/>
              <a:buFont typeface="Wingdings" pitchFamily="2" charset="2"/>
              <a:buNone/>
              <a:defRPr/>
            </a:pPr>
            <a:r>
              <a:rPr lang="zh-CN" altLang="en-US" dirty="0">
                <a:solidFill>
                  <a:srgbClr val="000000"/>
                </a:solidFill>
              </a:rPr>
              <a:t>示例：</a:t>
            </a:r>
            <a:r>
              <a:rPr lang="en-US" altLang="zh-CN" dirty="0">
                <a:solidFill>
                  <a:srgbClr val="336600"/>
                </a:solidFill>
              </a:rPr>
              <a:t>19281999</a:t>
            </a:r>
            <a:r>
              <a:rPr lang="zh-CN" altLang="en-US" dirty="0">
                <a:solidFill>
                  <a:srgbClr val="7030A0"/>
                </a:solidFill>
              </a:rPr>
              <a:t>翟高寿</a:t>
            </a:r>
            <a:r>
              <a:rPr lang="en-US" altLang="zh-CN" dirty="0">
                <a:solidFill>
                  <a:srgbClr val="FF0000"/>
                </a:solidFill>
              </a:rPr>
              <a:t>01</a:t>
            </a:r>
            <a:r>
              <a:rPr lang="en-US" altLang="zh-CN" dirty="0">
                <a:solidFill>
                  <a:srgbClr val="00B0F0"/>
                </a:solidFill>
              </a:rPr>
              <a:t>Linux</a:t>
            </a:r>
            <a:r>
              <a:rPr lang="zh-CN" altLang="en-US" dirty="0">
                <a:solidFill>
                  <a:srgbClr val="00B0F0"/>
                </a:solidFill>
              </a:rPr>
              <a:t>命令解释程序</a:t>
            </a:r>
          </a:p>
          <a:p>
            <a:pPr>
              <a:spcBef>
                <a:spcPct val="0"/>
              </a:spcBef>
              <a:buClr>
                <a:srgbClr val="A50021"/>
              </a:buClr>
              <a:buSzPct val="75000"/>
              <a:buFont typeface="Wingdings" pitchFamily="2" charset="2"/>
              <a:buNone/>
              <a:defRPr/>
            </a:pPr>
            <a:r>
              <a:rPr lang="zh-CN" altLang="en-US" dirty="0"/>
              <a:t>                  </a:t>
            </a:r>
            <a:r>
              <a:rPr lang="en-US" altLang="zh-CN" dirty="0"/>
              <a:t>|-- </a:t>
            </a:r>
            <a:r>
              <a:rPr lang="zh-CN" altLang="en-US" dirty="0"/>
              <a:t>实验报告</a:t>
            </a:r>
            <a:r>
              <a:rPr lang="en-US" altLang="zh-CN" dirty="0"/>
              <a:t>.doc</a:t>
            </a:r>
          </a:p>
          <a:p>
            <a:pPr>
              <a:spcBef>
                <a:spcPct val="0"/>
              </a:spcBef>
              <a:defRPr/>
            </a:pPr>
            <a:r>
              <a:rPr lang="en-US" altLang="zh-CN" dirty="0"/>
              <a:t>                  |-- </a:t>
            </a:r>
            <a:r>
              <a:rPr lang="zh-CN" altLang="en-US" dirty="0"/>
              <a:t>源程序</a:t>
            </a:r>
          </a:p>
          <a:p>
            <a:pPr>
              <a:spcBef>
                <a:spcPct val="0"/>
              </a:spcBef>
              <a:defRPr/>
            </a:pPr>
            <a:r>
              <a:rPr lang="zh-CN" altLang="en-US" dirty="0"/>
              <a:t>                  ∟可执行系统</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57FE015-DA67-49E4-8148-8D84FAD27085}" type="slidenum">
              <a:rPr kumimoji="0" lang="en-US" altLang="zh-CN" sz="1400" smtClean="0"/>
              <a:pPr eaLnBrk="1" hangingPunct="1"/>
              <a:t>30</a:t>
            </a:fld>
            <a:endParaRPr kumimoji="0" lang="en-US" altLang="zh-CN" sz="1400"/>
          </a:p>
        </p:txBody>
      </p:sp>
      <p:sp>
        <p:nvSpPr>
          <p:cNvPr id="3277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5FB6E8A-02EC-48DA-AF8F-A0B7A26D21A5}" type="datetime2">
              <a:rPr lang="zh-CN" altLang="en-US" sz="1400" smtClean="0"/>
              <a:pPr eaLnBrk="1" hangingPunct="1"/>
              <a:t>2022年9月4日</a:t>
            </a:fld>
            <a:endParaRPr lang="en-US" altLang="zh-CN" sz="1400"/>
          </a:p>
        </p:txBody>
      </p:sp>
      <p:sp>
        <p:nvSpPr>
          <p:cNvPr id="3277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32773" name="Text Box 2"/>
          <p:cNvSpPr txBox="1">
            <a:spLocks noChangeArrowheads="1"/>
          </p:cNvSpPr>
          <p:nvPr/>
        </p:nvSpPr>
        <p:spPr bwMode="auto">
          <a:xfrm>
            <a:off x="8382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pic>
        <p:nvPicPr>
          <p:cNvPr id="32774" name="Picture 4" descr="SAILBO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31988"/>
            <a:ext cx="5005388"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5"/>
          <p:cNvSpPr>
            <a:spLocks noGrp="1" noChangeArrowheads="1"/>
          </p:cNvSpPr>
          <p:nvPr>
            <p:ph type="title"/>
          </p:nvPr>
        </p:nvSpPr>
        <p:spPr>
          <a:xfrm>
            <a:off x="2700338" y="1485900"/>
            <a:ext cx="5832475" cy="3311525"/>
          </a:xfrm>
        </p:spPr>
        <p:txBody>
          <a:bodyPr/>
          <a:lstStyle/>
          <a:p>
            <a:pPr eaLnBrk="1" hangingPunct="1"/>
            <a:r>
              <a:rPr lang="zh-CN" altLang="en-US" sz="7200" b="1">
                <a:solidFill>
                  <a:srgbClr val="000000"/>
                </a:solidFill>
                <a:ea typeface="隶书" pitchFamily="49" charset="-122"/>
              </a:rPr>
              <a:t>预祝</a:t>
            </a:r>
            <a:r>
              <a:rPr lang="zh-CN" altLang="en-US" sz="6000" b="1">
                <a:solidFill>
                  <a:srgbClr val="000000"/>
                </a:solidFill>
                <a:ea typeface="隶书" pitchFamily="49" charset="-122"/>
              </a:rPr>
              <a:t>各位同学		</a:t>
            </a:r>
            <a:r>
              <a:rPr lang="zh-CN" altLang="en-US" sz="7200" b="1">
                <a:solidFill>
                  <a:srgbClr val="000000"/>
                </a:solidFill>
                <a:ea typeface="隶书" pitchFamily="49" charset="-122"/>
              </a:rPr>
              <a:t>秉承知行，</a:t>
            </a:r>
            <a:br>
              <a:rPr lang="zh-CN" altLang="en-US" sz="7200" b="1">
                <a:solidFill>
                  <a:srgbClr val="000000"/>
                </a:solidFill>
                <a:ea typeface="隶书" pitchFamily="49" charset="-122"/>
              </a:rPr>
            </a:br>
            <a:r>
              <a:rPr lang="zh-CN" altLang="en-US" sz="7200" b="1">
                <a:solidFill>
                  <a:srgbClr val="000000"/>
                </a:solidFill>
                <a:ea typeface="隶书" pitchFamily="49" charset="-122"/>
              </a:rPr>
              <a:t>	实践真知！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1-</a:t>
            </a:r>
            <a:r>
              <a:rPr lang="en-US" altLang="zh-CN" sz="3600" dirty="0"/>
              <a:t>Linux</a:t>
            </a:r>
            <a:r>
              <a:rPr lang="zh-CN" altLang="zh-CN" sz="3600" dirty="0"/>
              <a:t>命令解释程序设计与实现</a:t>
            </a:r>
            <a:r>
              <a:rPr lang="en-US" altLang="zh-CN" sz="2000" dirty="0">
                <a:solidFill>
                  <a:srgbClr val="FF0000"/>
                </a:solidFill>
              </a:rPr>
              <a:t>6-1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zh-CN" sz="3200" dirty="0">
                <a:cs typeface="Times New Roman" panose="02020603050405020304" pitchFamily="18" charset="0"/>
              </a:rPr>
              <a:t>分析、设计与实现基于</a:t>
            </a:r>
            <a:r>
              <a:rPr lang="en-US" altLang="zh-CN" sz="3200" dirty="0"/>
              <a:t>Linux</a:t>
            </a:r>
            <a:r>
              <a:rPr lang="zh-CN" altLang="zh-CN" sz="3200" dirty="0">
                <a:cs typeface="Times New Roman" panose="02020603050405020304" pitchFamily="18" charset="0"/>
              </a:rPr>
              <a:t>内核的命令解释程序（</a:t>
            </a:r>
            <a:r>
              <a:rPr lang="en-US" altLang="zh-CN" sz="3200" dirty="0"/>
              <a:t>Shell</a:t>
            </a:r>
            <a:r>
              <a:rPr lang="zh-CN" altLang="zh-CN" sz="3200" dirty="0">
                <a:cs typeface="Times New Roman" panose="02020603050405020304" pitchFamily="18" charset="0"/>
              </a:rPr>
              <a:t>），主要包括系统环境变量的设置和初始化、系统命令提示符显示、命令辨别解析（区分内部命令与外部命令及不同内部命令）、典型内部命令（譬如显示指定目录下文件列表、显示文本文件内容、文件拷贝、文件删除、空文件创建、日期设置</a:t>
            </a:r>
            <a:r>
              <a:rPr lang="en-US" altLang="zh-CN" sz="3200" dirty="0"/>
              <a:t>/</a:t>
            </a:r>
            <a:r>
              <a:rPr lang="zh-CN" altLang="zh-CN" sz="3200" dirty="0">
                <a:cs typeface="Times New Roman" panose="02020603050405020304" pitchFamily="18" charset="0"/>
              </a:rPr>
              <a:t>显示）处理等功能，并在</a:t>
            </a:r>
            <a:r>
              <a:rPr lang="en-US" altLang="zh-CN" sz="3200" dirty="0"/>
              <a:t>Linux</a:t>
            </a:r>
            <a:r>
              <a:rPr lang="zh-CN" altLang="zh-CN" sz="3200" dirty="0">
                <a:cs typeface="Times New Roman" panose="02020603050405020304" pitchFamily="18" charset="0"/>
              </a:rPr>
              <a:t>操作系统上测试验证。</a:t>
            </a:r>
            <a:endParaRPr lang="zh-CN" altLang="en-US" sz="3200" dirty="0"/>
          </a:p>
        </p:txBody>
      </p:sp>
    </p:spTree>
    <p:extLst>
      <p:ext uri="{BB962C8B-B14F-4D97-AF65-F5344CB8AC3E}">
        <p14:creationId xmlns:p14="http://schemas.microsoft.com/office/powerpoint/2010/main" val="10565143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1-</a:t>
            </a:r>
            <a:r>
              <a:rPr lang="en-US" altLang="zh-CN" sz="3600" dirty="0"/>
              <a:t>Linux</a:t>
            </a:r>
            <a:r>
              <a:rPr lang="zh-CN" altLang="zh-CN" sz="3600" dirty="0"/>
              <a:t>命令解释程序设计与实现</a:t>
            </a:r>
            <a:r>
              <a:rPr lang="en-US" altLang="zh-CN" sz="2000" dirty="0">
                <a:solidFill>
                  <a:srgbClr val="FF0000"/>
                </a:solidFill>
              </a:rPr>
              <a:t>6-2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、选取和设计实现一组内部命令（五条以上）</a:t>
            </a:r>
          </a:p>
          <a:p>
            <a:pPr>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、外部命令执行采用直接调用</a:t>
            </a:r>
            <a:r>
              <a:rPr lang="en-US" altLang="zh-CN" sz="3200" dirty="0">
                <a:cs typeface="Times New Roman" panose="02020603050405020304" pitchFamily="18" charset="0"/>
              </a:rPr>
              <a:t>exec</a:t>
            </a:r>
            <a:r>
              <a:rPr lang="zh-CN" altLang="en-US" sz="3200" dirty="0">
                <a:cs typeface="Times New Roman" panose="02020603050405020304" pitchFamily="18" charset="0"/>
              </a:rPr>
              <a:t>系统调用的方式来实现</a:t>
            </a:r>
          </a:p>
          <a:p>
            <a:pPr>
              <a:spcBef>
                <a:spcPts val="0"/>
              </a:spcBef>
            </a:pPr>
            <a:r>
              <a:rPr lang="en-US" altLang="zh-CN" sz="3200" dirty="0">
                <a:cs typeface="Times New Roman" panose="02020603050405020304" pitchFamily="18" charset="0"/>
              </a:rPr>
              <a:t>3</a:t>
            </a:r>
            <a:r>
              <a:rPr lang="zh-CN" altLang="en-US" sz="3200" dirty="0">
                <a:cs typeface="Times New Roman" panose="02020603050405020304" pitchFamily="18" charset="0"/>
              </a:rPr>
              <a:t>、至少一条内部命令采用直接调用相应系统调用的方式来实现</a:t>
            </a:r>
          </a:p>
          <a:p>
            <a:pPr>
              <a:spcBef>
                <a:spcPts val="0"/>
              </a:spcBef>
            </a:pPr>
            <a:r>
              <a:rPr lang="en-US" altLang="zh-CN" sz="3200" dirty="0">
                <a:cs typeface="Times New Roman" panose="02020603050405020304" pitchFamily="18" charset="0"/>
              </a:rPr>
              <a:t>4</a:t>
            </a:r>
            <a:r>
              <a:rPr lang="zh-CN" altLang="en-US" sz="3200" dirty="0">
                <a:cs typeface="Times New Roman" panose="02020603050405020304" pitchFamily="18" charset="0"/>
              </a:rPr>
              <a:t>、支持系统环境变量（至少包括用户主目录</a:t>
            </a:r>
            <a:r>
              <a:rPr lang="en-US" altLang="zh-CN" sz="3200" dirty="0">
                <a:cs typeface="Times New Roman" panose="02020603050405020304" pitchFamily="18" charset="0"/>
              </a:rPr>
              <a:t>HOME</a:t>
            </a:r>
            <a:r>
              <a:rPr lang="zh-CN" altLang="en-US" sz="3200" dirty="0">
                <a:cs typeface="Times New Roman" panose="02020603050405020304" pitchFamily="18" charset="0"/>
              </a:rPr>
              <a:t>和可执行程序搜索路径目录</a:t>
            </a:r>
            <a:r>
              <a:rPr lang="en-US" altLang="zh-CN" sz="3200" dirty="0">
                <a:cs typeface="Times New Roman" panose="02020603050405020304" pitchFamily="18" charset="0"/>
              </a:rPr>
              <a:t>PATH</a:t>
            </a:r>
            <a:r>
              <a:rPr lang="zh-CN" altLang="en-US" sz="3200" dirty="0">
                <a:cs typeface="Times New Roman" panose="02020603050405020304" pitchFamily="18" charset="0"/>
              </a:rPr>
              <a:t>）</a:t>
            </a:r>
          </a:p>
          <a:p>
            <a:pPr>
              <a:spcBef>
                <a:spcPts val="0"/>
              </a:spcBef>
            </a:pPr>
            <a:r>
              <a:rPr lang="en-US" altLang="zh-CN" sz="3200" dirty="0">
                <a:cs typeface="Times New Roman" panose="02020603050405020304" pitchFamily="18" charset="0"/>
              </a:rPr>
              <a:t>5</a:t>
            </a:r>
            <a:r>
              <a:rPr lang="zh-CN" altLang="en-US" sz="3200" dirty="0">
                <a:cs typeface="Times New Roman" panose="02020603050405020304" pitchFamily="18" charset="0"/>
              </a:rPr>
              <a:t>、在</a:t>
            </a:r>
            <a:r>
              <a:rPr lang="en-US" altLang="zh-CN" sz="3200" dirty="0">
                <a:cs typeface="Times New Roman" panose="02020603050405020304" pitchFamily="18" charset="0"/>
              </a:rPr>
              <a:t>Linux</a:t>
            </a:r>
            <a:r>
              <a:rPr lang="zh-CN" altLang="en-US" sz="3200" dirty="0">
                <a:cs typeface="Times New Roman" panose="02020603050405020304" pitchFamily="18" charset="0"/>
              </a:rPr>
              <a:t>操作系统上启用（或替换原命令解释程序</a:t>
            </a:r>
            <a:r>
              <a:rPr lang="en-US" altLang="zh-CN" sz="3200" dirty="0">
                <a:cs typeface="Times New Roman" panose="02020603050405020304" pitchFamily="18" charset="0"/>
              </a:rPr>
              <a:t>Shell</a:t>
            </a:r>
            <a:r>
              <a:rPr lang="zh-CN" altLang="en-US" sz="3200" dirty="0">
                <a:cs typeface="Times New Roman" panose="02020603050405020304" pitchFamily="18" charset="0"/>
              </a:rPr>
              <a:t>）并测试验证</a:t>
            </a:r>
          </a:p>
        </p:txBody>
      </p:sp>
    </p:spTree>
    <p:extLst>
      <p:ext uri="{BB962C8B-B14F-4D97-AF65-F5344CB8AC3E}">
        <p14:creationId xmlns:p14="http://schemas.microsoft.com/office/powerpoint/2010/main" val="14534769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76672"/>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1-</a:t>
            </a:r>
            <a:r>
              <a:rPr lang="en-US" altLang="zh-CN" sz="3600" dirty="0"/>
              <a:t>Linux</a:t>
            </a:r>
            <a:r>
              <a:rPr lang="zh-CN" altLang="zh-CN" sz="3600" dirty="0"/>
              <a:t>命令解释程序设计与实现</a:t>
            </a:r>
            <a:r>
              <a:rPr lang="en-US" altLang="zh-CN" sz="2000" dirty="0">
                <a:solidFill>
                  <a:srgbClr val="FF0000"/>
                </a:solidFill>
              </a:rPr>
              <a:t>6-3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、实验报告内容，须涵盖开发环境、运行环境、测试环境、源程序文件及源码清单（包括</a:t>
            </a:r>
            <a:r>
              <a:rPr lang="en-US" altLang="zh-CN" sz="2800" dirty="0">
                <a:cs typeface="Times New Roman" panose="02020603050405020304" pitchFamily="18" charset="0"/>
              </a:rPr>
              <a:t>Makefile</a:t>
            </a:r>
            <a:r>
              <a:rPr lang="zh-CN" altLang="en-US" sz="2800" dirty="0">
                <a:cs typeface="Times New Roman" panose="02020603050405020304" pitchFamily="18" charset="0"/>
              </a:rPr>
              <a:t>文件，如果有的话）、实验步骤、技术难点及解决方案、关键数据结构和算法流程、编译运行测试过程及结果截图、疑难解惑及经验教训、结论与体会等；</a:t>
            </a:r>
          </a:p>
          <a:p>
            <a:pPr>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、在实验报告内容（如运行结果截图等适当位置）中应有机融入个人姓名、学号、计算机系统信息等凸显个人标记特征的信息</a:t>
            </a:r>
          </a:p>
          <a:p>
            <a:pPr>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、实验报告文档提交格式可为</a:t>
            </a:r>
            <a:r>
              <a:rPr lang="en-US" altLang="zh-CN" sz="2800" dirty="0">
                <a:cs typeface="Times New Roman" panose="02020603050405020304" pitchFamily="18" charset="0"/>
              </a:rPr>
              <a:t>Word</a:t>
            </a:r>
            <a:r>
              <a:rPr lang="zh-CN" altLang="en-US" sz="2800" dirty="0">
                <a:cs typeface="Times New Roman" panose="02020603050405020304" pitchFamily="18" charset="0"/>
              </a:rPr>
              <a:t>文档、</a:t>
            </a:r>
            <a:r>
              <a:rPr lang="en-US" altLang="zh-CN" sz="2800" dirty="0">
                <a:cs typeface="Times New Roman" panose="02020603050405020304" pitchFamily="18" charset="0"/>
              </a:rPr>
              <a:t>WPS</a:t>
            </a:r>
            <a:r>
              <a:rPr lang="zh-CN" altLang="en-US" sz="2800" dirty="0">
                <a:cs typeface="Times New Roman" panose="02020603050405020304" pitchFamily="18" charset="0"/>
              </a:rPr>
              <a:t>文档或</a:t>
            </a:r>
            <a:r>
              <a:rPr lang="en-US" altLang="zh-CN" sz="2800" dirty="0">
                <a:cs typeface="Times New Roman" panose="02020603050405020304" pitchFamily="18" charset="0"/>
              </a:rPr>
              <a:t>PDF</a:t>
            </a:r>
            <a:r>
              <a:rPr lang="zh-CN" altLang="en-US" sz="2800" dirty="0">
                <a:cs typeface="Times New Roman" panose="02020603050405020304" pitchFamily="18" charset="0"/>
              </a:rPr>
              <a:t>文档</a:t>
            </a:r>
          </a:p>
        </p:txBody>
      </p:sp>
    </p:spTree>
    <p:extLst>
      <p:ext uri="{BB962C8B-B14F-4D97-AF65-F5344CB8AC3E}">
        <p14:creationId xmlns:p14="http://schemas.microsoft.com/office/powerpoint/2010/main" val="39622724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1-</a:t>
            </a:r>
            <a:r>
              <a:rPr lang="en-US" altLang="zh-CN" sz="3600" dirty="0"/>
              <a:t>Linux</a:t>
            </a:r>
            <a:r>
              <a:rPr lang="zh-CN" altLang="zh-CN" sz="3600" dirty="0"/>
              <a:t>命令解释程序设计与实现</a:t>
            </a:r>
            <a:r>
              <a:rPr lang="en-US" altLang="zh-CN" sz="2000" dirty="0">
                <a:solidFill>
                  <a:srgbClr val="FF0000"/>
                </a:solidFill>
              </a:rPr>
              <a:t>6-4</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cs typeface="Times New Roman" panose="02020603050405020304" pitchFamily="18" charset="0"/>
              </a:rPr>
              <a:t>1</a:t>
            </a:r>
            <a:r>
              <a:rPr lang="zh-CN" altLang="en-US" sz="3200" dirty="0">
                <a:cs typeface="Times New Roman" panose="02020603050405020304" pitchFamily="18" charset="0"/>
              </a:rPr>
              <a:t>、本实验课题成绩评价满分按</a:t>
            </a:r>
            <a:r>
              <a:rPr lang="en-US" altLang="zh-CN" sz="3200" dirty="0">
                <a:cs typeface="Times New Roman" panose="02020603050405020304" pitchFamily="18" charset="0"/>
              </a:rPr>
              <a:t>5</a:t>
            </a:r>
            <a:r>
              <a:rPr lang="zh-CN" altLang="en-US" sz="3200" dirty="0">
                <a:cs typeface="Times New Roman" panose="02020603050405020304" pitchFamily="18" charset="0"/>
              </a:rPr>
              <a:t>分计</a:t>
            </a:r>
          </a:p>
          <a:p>
            <a:pPr>
              <a:spcBef>
                <a:spcPts val="0"/>
              </a:spcBef>
            </a:pPr>
            <a:r>
              <a:rPr lang="en-US" altLang="zh-CN" sz="3200" dirty="0">
                <a:cs typeface="Times New Roman" panose="02020603050405020304" pitchFamily="18" charset="0"/>
              </a:rPr>
              <a:t>2</a:t>
            </a:r>
            <a:r>
              <a:rPr lang="zh-CN" altLang="en-US" sz="3200" dirty="0">
                <a:cs typeface="Times New Roman" panose="02020603050405020304" pitchFamily="18" charset="0"/>
              </a:rPr>
              <a:t>、实验课题得分根据自我独立完成情况、完成质量及实验报告水平综合决定。一般来说，获得满分要求有明确一致多项证据证实自我独立完成且满足实验课题所有要求。相反地，若无明确一致证据证实自我独立完成、甚至有明确证据证实存在抄袭行为，则酌情减分直至降为零分</a:t>
            </a:r>
            <a:endParaRPr lang="zh-CN" altLang="en-US" sz="3200" dirty="0"/>
          </a:p>
        </p:txBody>
      </p:sp>
    </p:spTree>
    <p:extLst>
      <p:ext uri="{BB962C8B-B14F-4D97-AF65-F5344CB8AC3E}">
        <p14:creationId xmlns:p14="http://schemas.microsoft.com/office/powerpoint/2010/main" val="2439725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1-</a:t>
            </a:r>
            <a:r>
              <a:rPr lang="en-US" altLang="zh-CN" sz="3600" dirty="0"/>
              <a:t>Linux</a:t>
            </a:r>
            <a:r>
              <a:rPr lang="zh-CN" altLang="zh-CN" sz="3600" dirty="0"/>
              <a:t>命令解释程序设计与实现</a:t>
            </a:r>
            <a:r>
              <a:rPr lang="en-US" altLang="zh-CN" sz="2000" dirty="0">
                <a:solidFill>
                  <a:srgbClr val="FF0000"/>
                </a:solidFill>
              </a:rPr>
              <a:t>6-5</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zh-CN" dirty="0"/>
              <a:t>（</a:t>
            </a:r>
            <a:r>
              <a:rPr lang="en-US" altLang="zh-CN" dirty="0"/>
              <a:t>1</a:t>
            </a:r>
            <a:r>
              <a:rPr lang="zh-CN" altLang="zh-CN" dirty="0"/>
              <a:t>）</a:t>
            </a:r>
            <a:r>
              <a:rPr lang="en-US" altLang="zh-CN" dirty="0"/>
              <a:t>3</a:t>
            </a:r>
            <a:r>
              <a:rPr lang="zh-CN" altLang="zh-CN" dirty="0"/>
              <a:t>分：每条命令设计与实现</a:t>
            </a:r>
            <a:r>
              <a:rPr lang="en-US" altLang="zh-CN" dirty="0"/>
              <a:t>0.5</a:t>
            </a:r>
            <a:r>
              <a:rPr lang="zh-CN" altLang="zh-CN" dirty="0"/>
              <a:t>分，五条命令共计</a:t>
            </a:r>
            <a:r>
              <a:rPr lang="en-US" altLang="zh-CN" dirty="0"/>
              <a:t>2.5</a:t>
            </a:r>
            <a:r>
              <a:rPr lang="zh-CN" altLang="zh-CN" dirty="0"/>
              <a:t>分；命令提示符显示、命令辨别和执行处理小计</a:t>
            </a:r>
            <a:r>
              <a:rPr lang="en-US" altLang="zh-CN" dirty="0"/>
              <a:t>0.5</a:t>
            </a:r>
            <a:r>
              <a:rPr lang="zh-CN" altLang="zh-CN" dirty="0"/>
              <a:t>分。</a:t>
            </a:r>
          </a:p>
          <a:p>
            <a:pPr>
              <a:spcBef>
                <a:spcPts val="0"/>
              </a:spcBef>
            </a:pPr>
            <a:r>
              <a:rPr lang="zh-CN" altLang="zh-CN" dirty="0"/>
              <a:t>（</a:t>
            </a:r>
            <a:r>
              <a:rPr lang="en-US" altLang="zh-CN" dirty="0"/>
              <a:t>2</a:t>
            </a:r>
            <a:r>
              <a:rPr lang="zh-CN" altLang="zh-CN" dirty="0"/>
              <a:t>）</a:t>
            </a:r>
            <a:r>
              <a:rPr lang="en-US" altLang="zh-CN" dirty="0"/>
              <a:t>1.5</a:t>
            </a:r>
            <a:r>
              <a:rPr lang="zh-CN" altLang="zh-CN" dirty="0"/>
              <a:t>分：至少一条命令采用直接调用系统调用的方式来实现。</a:t>
            </a:r>
          </a:p>
          <a:p>
            <a:pPr>
              <a:spcBef>
                <a:spcPts val="0"/>
              </a:spcBef>
            </a:pPr>
            <a:r>
              <a:rPr lang="zh-CN" altLang="zh-CN" dirty="0"/>
              <a:t>（</a:t>
            </a:r>
            <a:r>
              <a:rPr lang="en-US" altLang="zh-CN" dirty="0"/>
              <a:t>3</a:t>
            </a:r>
            <a:r>
              <a:rPr lang="zh-CN" altLang="zh-CN" dirty="0"/>
              <a:t>）</a:t>
            </a:r>
            <a:r>
              <a:rPr lang="en-US" altLang="zh-CN" dirty="0"/>
              <a:t>0.5</a:t>
            </a:r>
            <a:r>
              <a:rPr lang="zh-CN" altLang="zh-CN" dirty="0"/>
              <a:t>分：系统环境变量支持（至少包括至少包括用户主目录</a:t>
            </a:r>
            <a:r>
              <a:rPr lang="en-US" altLang="zh-CN" dirty="0"/>
              <a:t>HOME</a:t>
            </a:r>
            <a:r>
              <a:rPr lang="zh-CN" altLang="zh-CN" dirty="0"/>
              <a:t>和可执行程序搜索路径目录</a:t>
            </a:r>
            <a:r>
              <a:rPr lang="en-US" altLang="zh-CN" dirty="0"/>
              <a:t>PATH</a:t>
            </a:r>
            <a:r>
              <a:rPr lang="zh-CN" altLang="zh-CN" dirty="0"/>
              <a:t>）功能实现。</a:t>
            </a:r>
          </a:p>
          <a:p>
            <a:pPr>
              <a:spcBef>
                <a:spcPts val="0"/>
              </a:spcBef>
            </a:pPr>
            <a:r>
              <a:rPr lang="zh-CN" altLang="zh-CN" dirty="0"/>
              <a:t>（</a:t>
            </a:r>
            <a:r>
              <a:rPr lang="en-US" altLang="zh-CN" dirty="0"/>
              <a:t>4</a:t>
            </a:r>
            <a:r>
              <a:rPr lang="zh-CN" altLang="zh-CN" dirty="0"/>
              <a:t>）计算（</a:t>
            </a:r>
            <a:r>
              <a:rPr lang="en-US" altLang="zh-CN" dirty="0"/>
              <a:t>1</a:t>
            </a:r>
            <a:r>
              <a:rPr lang="zh-CN" altLang="zh-CN" dirty="0"/>
              <a:t>）、（</a:t>
            </a:r>
            <a:r>
              <a:rPr lang="en-US" altLang="zh-CN" dirty="0"/>
              <a:t>2</a:t>
            </a:r>
            <a:r>
              <a:rPr lang="zh-CN" altLang="zh-CN" dirty="0"/>
              <a:t>）、（</a:t>
            </a:r>
            <a:r>
              <a:rPr lang="en-US" altLang="zh-CN" dirty="0"/>
              <a:t>3</a:t>
            </a:r>
            <a:r>
              <a:rPr lang="zh-CN" altLang="zh-CN" dirty="0"/>
              <a:t>）三项得分之和作为本实验课题初始成绩。</a:t>
            </a:r>
          </a:p>
          <a:p>
            <a:pPr>
              <a:spcBef>
                <a:spcPts val="0"/>
              </a:spcBef>
            </a:pPr>
            <a:r>
              <a:rPr lang="zh-CN" altLang="zh-CN" dirty="0"/>
              <a:t>（</a:t>
            </a:r>
            <a:r>
              <a:rPr lang="en-US" altLang="zh-CN" dirty="0"/>
              <a:t>5</a:t>
            </a:r>
            <a:r>
              <a:rPr lang="zh-CN" altLang="zh-CN" dirty="0"/>
              <a:t>）在</a:t>
            </a:r>
            <a:r>
              <a:rPr lang="en-US" altLang="zh-CN" dirty="0"/>
              <a:t>Linux</a:t>
            </a:r>
            <a:r>
              <a:rPr lang="zh-CN" altLang="zh-CN" dirty="0"/>
              <a:t>操作系统上启用（或替换原命令解释程序</a:t>
            </a:r>
            <a:r>
              <a:rPr lang="en-US" altLang="zh-CN" dirty="0"/>
              <a:t>Shell</a:t>
            </a:r>
            <a:r>
              <a:rPr lang="zh-CN" altLang="zh-CN" dirty="0"/>
              <a:t>）并测试验证通过，最终成绩按上述初始成绩得分×</a:t>
            </a:r>
            <a:r>
              <a:rPr lang="en-US" altLang="zh-CN" dirty="0"/>
              <a:t>100%</a:t>
            </a:r>
            <a:r>
              <a:rPr lang="zh-CN" altLang="zh-CN" dirty="0"/>
              <a:t>计分，否则根据报告质量酌情按上述初始成绩得分×</a:t>
            </a:r>
            <a:r>
              <a:rPr lang="en-US" altLang="zh-CN" dirty="0"/>
              <a:t>60%~85%</a:t>
            </a:r>
            <a:r>
              <a:rPr lang="zh-CN" altLang="zh-CN" dirty="0"/>
              <a:t>计分。</a:t>
            </a:r>
          </a:p>
          <a:p>
            <a:pPr>
              <a:spcBef>
                <a:spcPts val="0"/>
              </a:spcBef>
            </a:pPr>
            <a:r>
              <a:rPr lang="zh-CN" altLang="zh-CN" dirty="0"/>
              <a:t>（</a:t>
            </a:r>
            <a:r>
              <a:rPr lang="en-US" altLang="zh-CN" dirty="0"/>
              <a:t>6</a:t>
            </a:r>
            <a:r>
              <a:rPr lang="zh-CN" altLang="zh-CN" dirty="0"/>
              <a:t>）互评成绩结果在提交慕课平台时按四舍五入取整处理。</a:t>
            </a:r>
            <a:endParaRPr lang="zh-CN" altLang="en-US" sz="3200" dirty="0"/>
          </a:p>
        </p:txBody>
      </p:sp>
    </p:spTree>
    <p:extLst>
      <p:ext uri="{BB962C8B-B14F-4D97-AF65-F5344CB8AC3E}">
        <p14:creationId xmlns:p14="http://schemas.microsoft.com/office/powerpoint/2010/main" val="8081627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2022年9月4日星期日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404664"/>
            <a:ext cx="8587680"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a:t>
            </a:r>
            <a:r>
              <a:rPr lang="zh-CN" altLang="en-US" sz="3200" dirty="0">
                <a:solidFill>
                  <a:srgbClr val="000000"/>
                </a:solidFill>
                <a:latin typeface="隶书" pitchFamily="49" charset="-122"/>
                <a:ea typeface="隶书" pitchFamily="49" charset="-122"/>
              </a:rPr>
              <a:t>验课题</a:t>
            </a:r>
            <a:r>
              <a:rPr lang="en-US" altLang="zh-CN" sz="3200" dirty="0">
                <a:solidFill>
                  <a:srgbClr val="000000"/>
                </a:solidFill>
                <a:latin typeface="隶书" pitchFamily="49" charset="-122"/>
                <a:ea typeface="隶书" pitchFamily="49" charset="-122"/>
              </a:rPr>
              <a:t>1-</a:t>
            </a:r>
            <a:r>
              <a:rPr lang="en-US" altLang="zh-CN" sz="3600" dirty="0"/>
              <a:t>Linux</a:t>
            </a:r>
            <a:r>
              <a:rPr lang="zh-CN" altLang="zh-CN" sz="3600" dirty="0"/>
              <a:t>命令解释程序设计与实现</a:t>
            </a:r>
            <a:r>
              <a:rPr lang="en-US" altLang="zh-CN" sz="2000" dirty="0">
                <a:solidFill>
                  <a:srgbClr val="FF0000"/>
                </a:solidFill>
              </a:rPr>
              <a:t>6-6</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鼓励基于华为</a:t>
            </a:r>
            <a:r>
              <a:rPr lang="en-US" altLang="zh-CN" sz="3200" dirty="0" err="1">
                <a:cs typeface="Times New Roman" panose="02020603050405020304" pitchFamily="18" charset="0"/>
              </a:rPr>
              <a:t>OpenEuler</a:t>
            </a:r>
            <a:r>
              <a:rPr lang="zh-CN" altLang="en-US" sz="3200" dirty="0">
                <a:cs typeface="Times New Roman" panose="02020603050405020304" pitchFamily="18" charset="0"/>
              </a:rPr>
              <a:t>操作系统、麒麟操作系统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、龙芯操作系统</a:t>
            </a:r>
            <a:r>
              <a:rPr lang="en-US" altLang="zh-CN" sz="3200" dirty="0" err="1">
                <a:cs typeface="Times New Roman" panose="02020603050405020304" pitchFamily="18" charset="0"/>
              </a:rPr>
              <a:t>Loongson</a:t>
            </a:r>
            <a:r>
              <a:rPr lang="zh-CN" altLang="en-US" sz="3200" dirty="0">
                <a:cs typeface="Times New Roman" panose="02020603050405020304" pitchFamily="18" charset="0"/>
              </a:rPr>
              <a:t>等国产操作系统开展本实验课题的设计实现和测试验证，实验课题成绩及平时成绩评定将给予适当升档</a:t>
            </a:r>
            <a:r>
              <a:rPr lang="zh-CN" altLang="en-US" sz="3200">
                <a:cs typeface="Times New Roman" panose="02020603050405020304" pitchFamily="18" charset="0"/>
              </a:rPr>
              <a:t>处理。</a:t>
            </a:r>
            <a:endParaRPr lang="zh-CN" altLang="en-US" sz="3200" dirty="0"/>
          </a:p>
        </p:txBody>
      </p:sp>
    </p:spTree>
    <p:extLst>
      <p:ext uri="{BB962C8B-B14F-4D97-AF65-F5344CB8AC3E}">
        <p14:creationId xmlns:p14="http://schemas.microsoft.com/office/powerpoint/2010/main" val="2005457380"/>
      </p:ext>
    </p:extLst>
  </p:cSld>
  <p:clrMapOvr>
    <a:masterClrMapping/>
  </p:clrMapOvr>
  <p:transition/>
</p:sld>
</file>

<file path=ppt/theme/theme1.xml><?xml version="1.0" encoding="utf-8"?>
<a:theme xmlns:a="http://schemas.openxmlformats.org/drawingml/2006/main" name="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3657</TotalTime>
  <Words>3229</Words>
  <Application>Microsoft Office PowerPoint</Application>
  <PresentationFormat>全屏显示(4:3)</PresentationFormat>
  <Paragraphs>261</Paragraphs>
  <Slides>30</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30</vt:i4>
      </vt:variant>
    </vt:vector>
  </HeadingPairs>
  <TitlesOfParts>
    <vt:vector size="37" baseType="lpstr">
      <vt:lpstr>隶书</vt:lpstr>
      <vt:lpstr>宋体</vt:lpstr>
      <vt:lpstr>Calibri</vt:lpstr>
      <vt:lpstr>Times New Roman</vt:lpstr>
      <vt:lpstr>Wingdings</vt:lpstr>
      <vt:lpstr>Nature</vt:lpstr>
      <vt:lpstr>1_Nature</vt:lpstr>
      <vt:lpstr>《操作系统实验指导》</vt:lpstr>
      <vt:lpstr>教学要求 待续</vt:lpstr>
      <vt:lpstr>教学要求 续完</vt:lpstr>
      <vt:lpstr>实验课题1-Linux命令解释程序设计与实现6-1</vt:lpstr>
      <vt:lpstr>实验课题1-Linux命令解释程序设计与实现6-2</vt:lpstr>
      <vt:lpstr>实验课题1-Linux命令解释程序设计与实现6-3</vt:lpstr>
      <vt:lpstr>实验课题1-Linux命令解释程序设计与实现6-4</vt:lpstr>
      <vt:lpstr>实验课题1-Linux命令解释程序设计与实现6-5</vt:lpstr>
      <vt:lpstr>实验课题1-Linux命令解释程序设计与实现6-6</vt:lpstr>
      <vt:lpstr>实验课题2-最简操作系统设计与实现6-1</vt:lpstr>
      <vt:lpstr>实验课题2-最简操作系统设计与实现6-2</vt:lpstr>
      <vt:lpstr>实验课题2-最简操作系统设计与实现6-3</vt:lpstr>
      <vt:lpstr>实验课题2-最简操作系统设计与实现6-4</vt:lpstr>
      <vt:lpstr>实验课题2-最简操作系统设计与实现6-5</vt:lpstr>
      <vt:lpstr>实验课题2-最简操作系统设计与实现6-6</vt:lpstr>
      <vt:lpstr>实验课题3-Linux启动初始化过程探析6-1</vt:lpstr>
      <vt:lpstr>实验课题3-Linux启动初始化过程探析6-2</vt:lpstr>
      <vt:lpstr>实验课题3-Linux启动初始化过程探析6-3</vt:lpstr>
      <vt:lpstr>实验课题3-Linux启动初始化过程探析6-4</vt:lpstr>
      <vt:lpstr>实验课题3-Linux启动初始化过程探析6-5</vt:lpstr>
      <vt:lpstr>实验课题3-Linux启动初始化过程探析6-6</vt:lpstr>
      <vt:lpstr>实验课题4-Linux系统调用设计与添加实现6-1</vt:lpstr>
      <vt:lpstr>实验课题4-Linux系统调用设计与添加实现6-2A</vt:lpstr>
      <vt:lpstr>实验课题4-Linux系统调用设计与添加实现6-2B</vt:lpstr>
      <vt:lpstr>实验课题4-Linux系统调用设计与添加实现6-3</vt:lpstr>
      <vt:lpstr>实验课题4-Linux系统调用设计与添加实现6-4</vt:lpstr>
      <vt:lpstr>实验课题4-Linux系统调用设计与添加实现6-5</vt:lpstr>
      <vt:lpstr>实验课题4-Linux系统调用设计与添加实现6-6</vt:lpstr>
      <vt:lpstr>基于龙芯LoongArch64的操作系统的构建</vt:lpstr>
      <vt:lpstr>预祝各位同学  秉承知行，  实践真知！</vt:lpstr>
    </vt:vector>
  </TitlesOfParts>
  <Company>北京交通大学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操作系统实验指导电子课件2008-2009-II</dc:title>
  <dc:subject>操作系统实验指导电子课件</dc:subject>
  <dc:creator>翟高寿</dc:creator>
  <cp:lastModifiedBy>zgs</cp:lastModifiedBy>
  <cp:revision>194</cp:revision>
  <cp:lastPrinted>1601-01-01T00:00:00Z</cp:lastPrinted>
  <dcterms:created xsi:type="dcterms:W3CDTF">1601-01-01T00:00:00Z</dcterms:created>
  <dcterms:modified xsi:type="dcterms:W3CDTF">2022-09-04T04:05:05Z</dcterms:modified>
</cp:coreProperties>
</file>