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1"/>
  </p:notesMasterIdLst>
  <p:handoutMasterIdLst>
    <p:handoutMasterId r:id="rId32"/>
  </p:handoutMasterIdLst>
  <p:sldIdLst>
    <p:sldId id="654" r:id="rId2"/>
    <p:sldId id="731" r:id="rId3"/>
    <p:sldId id="739" r:id="rId4"/>
    <p:sldId id="743" r:id="rId5"/>
    <p:sldId id="740" r:id="rId6"/>
    <p:sldId id="741" r:id="rId7"/>
    <p:sldId id="742" r:id="rId8"/>
    <p:sldId id="736" r:id="rId9"/>
    <p:sldId id="702" r:id="rId10"/>
    <p:sldId id="728" r:id="rId11"/>
    <p:sldId id="703" r:id="rId12"/>
    <p:sldId id="704" r:id="rId13"/>
    <p:sldId id="705" r:id="rId14"/>
    <p:sldId id="706" r:id="rId15"/>
    <p:sldId id="710" r:id="rId16"/>
    <p:sldId id="707" r:id="rId17"/>
    <p:sldId id="744" r:id="rId18"/>
    <p:sldId id="745" r:id="rId19"/>
    <p:sldId id="746" r:id="rId20"/>
    <p:sldId id="747" r:id="rId21"/>
    <p:sldId id="748" r:id="rId22"/>
    <p:sldId id="749" r:id="rId23"/>
    <p:sldId id="750" r:id="rId24"/>
    <p:sldId id="752" r:id="rId25"/>
    <p:sldId id="753" r:id="rId26"/>
    <p:sldId id="754" r:id="rId27"/>
    <p:sldId id="755" r:id="rId28"/>
    <p:sldId id="756" r:id="rId29"/>
    <p:sldId id="617" r:id="rId30"/>
  </p:sldIdLst>
  <p:sldSz cx="9144000" cy="6858000" type="screen4x3"/>
  <p:notesSz cx="6858000" cy="9144000"/>
  <p:defaultTextStyle>
    <a:defPPr>
      <a:defRPr lang="zh-CN"/>
    </a:defPPr>
    <a:lvl1pPr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00"/>
    <a:srgbClr val="3366CC"/>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4614" autoAdjust="0"/>
  </p:normalViewPr>
  <p:slideViewPr>
    <p:cSldViewPr>
      <p:cViewPr varScale="1">
        <p:scale>
          <a:sx n="81" d="100"/>
          <a:sy n="81" d="100"/>
        </p:scale>
        <p:origin x="11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13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en-US" altLang="zh-CN"/>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pPr>
              <a:defRPr/>
            </a:pPr>
            <a:endParaRPr lang="en-US" altLang="zh-CN"/>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pPr>
              <a:defRPr/>
            </a:pPr>
            <a:endParaRPr lang="zh-CN" altLang="zh-CN"/>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pPr>
              <a:defRPr/>
            </a:pPr>
            <a:fld id="{08FA6C7B-A4F6-4C3D-8501-C880E05D5D7D}" type="slidenum">
              <a:rPr lang="en-US" altLang="zh-CN"/>
              <a:pPr>
                <a:defRPr/>
              </a:pPr>
              <a:t>‹#›</a:t>
            </a:fld>
            <a:endParaRPr lang="en-US" altLang="zh-CN"/>
          </a:p>
        </p:txBody>
      </p:sp>
    </p:spTree>
    <p:extLst>
      <p:ext uri="{BB962C8B-B14F-4D97-AF65-F5344CB8AC3E}">
        <p14:creationId xmlns:p14="http://schemas.microsoft.com/office/powerpoint/2010/main" val="1572627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spcBef>
                <a:spcPct val="0"/>
              </a:spcBef>
              <a:defRPr sz="1200"/>
            </a:lvl1pPr>
          </a:lstStyle>
          <a:p>
            <a:pPr>
              <a:defRPr/>
            </a:pPr>
            <a:endParaRPr lang="en-US" altLang="zh-CN"/>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0"/>
              </a:spcBef>
              <a:defRPr sz="1200"/>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spcBef>
                <a:spcPct val="0"/>
              </a:spcBef>
              <a:defRPr sz="1200"/>
            </a:lvl1pPr>
          </a:lstStyle>
          <a:p>
            <a:pPr>
              <a:defRPr/>
            </a:pPr>
            <a:endParaRPr lang="en-US" altLang="zh-CN"/>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spcBef>
                <a:spcPct val="0"/>
              </a:spcBef>
              <a:defRPr sz="1200"/>
            </a:lvl1pPr>
          </a:lstStyle>
          <a:p>
            <a:pPr>
              <a:defRPr/>
            </a:pPr>
            <a:fld id="{768AD893-918A-4DB5-B3B8-63D808E37D93}" type="slidenum">
              <a:rPr lang="en-US" altLang="zh-CN"/>
              <a:pPr>
                <a:defRPr/>
              </a:pPr>
              <a:t>‹#›</a:t>
            </a:fld>
            <a:endParaRPr lang="en-US" altLang="zh-CN"/>
          </a:p>
        </p:txBody>
      </p:sp>
    </p:spTree>
    <p:extLst>
      <p:ext uri="{BB962C8B-B14F-4D97-AF65-F5344CB8AC3E}">
        <p14:creationId xmlns:p14="http://schemas.microsoft.com/office/powerpoint/2010/main" val="22746448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B158EB77-01E1-4F48-9026-C5F22AF08A0F}" type="slidenum">
              <a:rPr lang="en-US" altLang="zh-CN" sz="1200" smtClean="0"/>
              <a:pPr eaLnBrk="1" hangingPunct="1"/>
              <a:t>1</a:t>
            </a:fld>
            <a:endParaRPr lang="en-US" altLang="zh-CN"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D144C61C-5E49-43BB-AA25-0C55568AFCDF}" type="slidenum">
              <a:rPr lang="en-US" altLang="zh-CN" sz="1200" smtClean="0"/>
              <a:pPr eaLnBrk="1" hangingPunct="1"/>
              <a:t>10</a:t>
            </a:fld>
            <a:endParaRPr lang="en-US" altLang="zh-CN"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8EE25F23-374B-447E-A357-30461F7BFED0}" type="slidenum">
              <a:rPr lang="en-US" altLang="zh-CN" sz="1200" smtClean="0"/>
              <a:pPr eaLnBrk="1" hangingPunct="1"/>
              <a:t>11</a:t>
            </a:fld>
            <a:endParaRPr lang="en-US" altLang="zh-CN"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F338F3F5-48DC-40BD-8101-3FD31D030EB8}" type="slidenum">
              <a:rPr lang="en-US" altLang="zh-CN" sz="1200" smtClean="0"/>
              <a:pPr eaLnBrk="1" hangingPunct="1"/>
              <a:t>12</a:t>
            </a:fld>
            <a:endParaRPr lang="en-US" altLang="zh-CN"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552FB4FD-E58A-4E9C-A1FB-E688A3E59DB3}" type="slidenum">
              <a:rPr lang="en-US" altLang="zh-CN" sz="1200" smtClean="0"/>
              <a:pPr eaLnBrk="1" hangingPunct="1"/>
              <a:t>13</a:t>
            </a:fld>
            <a:endParaRPr lang="en-US" altLang="zh-CN"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65C43665-2709-466D-914D-FCB4026E2352}" type="slidenum">
              <a:rPr lang="en-US" altLang="zh-CN" sz="1200" smtClean="0"/>
              <a:pPr eaLnBrk="1" hangingPunct="1"/>
              <a:t>14</a:t>
            </a:fld>
            <a:endParaRPr lang="en-US" altLang="zh-CN"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C2264F74-6A23-4581-A731-21FF5FC6245F}" type="slidenum">
              <a:rPr lang="en-US" altLang="zh-CN" sz="1200" smtClean="0"/>
              <a:pPr eaLnBrk="1" hangingPunct="1"/>
              <a:t>15</a:t>
            </a:fld>
            <a:endParaRPr lang="en-US" altLang="zh-CN"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DEF214C5-00FB-48C2-8218-AF785998F6D5}" type="slidenum">
              <a:rPr lang="en-US" altLang="zh-CN" sz="1200" smtClean="0"/>
              <a:pPr eaLnBrk="1" hangingPunct="1"/>
              <a:t>16</a:t>
            </a:fld>
            <a:endParaRPr lang="en-US" altLang="zh-CN"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5B0C7EF1-2DD9-4809-82E6-CC68AAEC4890}" type="slidenum">
              <a:rPr lang="en-US" altLang="zh-CN" sz="1200" smtClean="0"/>
              <a:pPr eaLnBrk="1" hangingPunct="1"/>
              <a:t>17</a:t>
            </a:fld>
            <a:endParaRPr lang="en-US" altLang="zh-CN"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5883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5B0C7EF1-2DD9-4809-82E6-CC68AAEC4890}" type="slidenum">
              <a:rPr lang="en-US" altLang="zh-CN" sz="1200" smtClean="0"/>
              <a:pPr eaLnBrk="1" hangingPunct="1"/>
              <a:t>18</a:t>
            </a:fld>
            <a:endParaRPr lang="en-US" altLang="zh-CN"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78503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5B0C7EF1-2DD9-4809-82E6-CC68AAEC4890}" type="slidenum">
              <a:rPr lang="en-US" altLang="zh-CN" sz="1200" smtClean="0"/>
              <a:pPr eaLnBrk="1" hangingPunct="1"/>
              <a:t>19</a:t>
            </a:fld>
            <a:endParaRPr lang="en-US" altLang="zh-CN"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91286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34324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5B0C7EF1-2DD9-4809-82E6-CC68AAEC4890}" type="slidenum">
              <a:rPr lang="en-US" altLang="zh-CN" sz="1200" smtClean="0"/>
              <a:pPr eaLnBrk="1" hangingPunct="1"/>
              <a:t>20</a:t>
            </a:fld>
            <a:endParaRPr lang="en-US" altLang="zh-CN"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3463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DEF214C5-00FB-48C2-8218-AF785998F6D5}" type="slidenum">
              <a:rPr lang="en-US" altLang="zh-CN" sz="1200" smtClean="0"/>
              <a:pPr eaLnBrk="1" hangingPunct="1"/>
              <a:t>21</a:t>
            </a:fld>
            <a:endParaRPr lang="en-US" altLang="zh-CN"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09137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4028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23687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03070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39318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26</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31485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27</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32747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28</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205740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82A7085A-9594-47A7-8110-96ECF64F3098}" type="slidenum">
              <a:rPr lang="en-US" altLang="zh-CN" sz="1200" smtClean="0"/>
              <a:pPr eaLnBrk="1" hangingPunct="1"/>
              <a:t>29</a:t>
            </a:fld>
            <a:endParaRPr lang="en-US" altLang="zh-CN"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9798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05490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0637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6</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3975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7</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6328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8</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37005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5B0C7EF1-2DD9-4809-82E6-CC68AAEC4890}" type="slidenum">
              <a:rPr lang="en-US" altLang="zh-CN" sz="1200" smtClean="0"/>
              <a:pPr eaLnBrk="1" hangingPunct="1"/>
              <a:t>9</a:t>
            </a:fld>
            <a:endParaRPr lang="en-US" altLang="zh-CN"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25" name="Rectangle 5"/>
          <p:cNvSpPr>
            <a:spLocks noGrp="1" noChangeArrowheads="1"/>
          </p:cNvSpPr>
          <p:nvPr>
            <p:ph type="ctrTitle"/>
          </p:nvPr>
        </p:nvSpPr>
        <p:spPr>
          <a:xfrm>
            <a:off x="1143000" y="1981200"/>
            <a:ext cx="7772400" cy="1143000"/>
          </a:xfrm>
        </p:spPr>
        <p:txBody>
          <a:bodyPr/>
          <a:lstStyle>
            <a:lvl1pPr>
              <a:defRPr/>
            </a:lvl1pPr>
          </a:lstStyle>
          <a:p>
            <a:r>
              <a:rPr lang="zh-CN" altLang="en-US"/>
              <a:t>单击此处编辑母版标题样式</a:t>
            </a:r>
          </a:p>
        </p:txBody>
      </p:sp>
      <p:sp>
        <p:nvSpPr>
          <p:cNvPr id="30726"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zh-CN" altLang="en-US"/>
              <a:t>单击此处编辑母版副标题样式</a:t>
            </a:r>
          </a:p>
        </p:txBody>
      </p:sp>
      <p:sp>
        <p:nvSpPr>
          <p:cNvPr id="4" name="Rectangle 7"/>
          <p:cNvSpPr>
            <a:spLocks noGrp="1" noChangeArrowheads="1"/>
          </p:cNvSpPr>
          <p:nvPr>
            <p:ph type="dt" sz="half" idx="10"/>
          </p:nvPr>
        </p:nvSpPr>
        <p:spPr>
          <a:xfrm>
            <a:off x="685800" y="6324600"/>
            <a:ext cx="1905000" cy="457200"/>
          </a:xfrm>
        </p:spPr>
        <p:txBody>
          <a:bodyPr anchor="b"/>
          <a:lstStyle>
            <a:lvl1pPr>
              <a:spcBef>
                <a:spcPct val="0"/>
              </a:spcBef>
              <a:defRPr kumimoji="0">
                <a:solidFill>
                  <a:schemeClr val="tx2"/>
                </a:solidFill>
              </a:defRPr>
            </a:lvl1pPr>
          </a:lstStyle>
          <a:p>
            <a:pPr>
              <a:defRPr/>
            </a:pPr>
            <a:fld id="{488AC3AA-2081-4A5A-8932-133C6B0DB2C5}" type="datetime2">
              <a:rPr lang="zh-CN" altLang="en-US"/>
              <a:pPr>
                <a:defRPr/>
              </a:pPr>
              <a:t>2022年9月4日</a:t>
            </a:fld>
            <a:endParaRPr lang="en-US" altLang="zh-CN"/>
          </a:p>
        </p:txBody>
      </p:sp>
      <p:sp>
        <p:nvSpPr>
          <p:cNvPr id="5" name="Rectangle 8"/>
          <p:cNvSpPr>
            <a:spLocks noGrp="1" noChangeArrowheads="1"/>
          </p:cNvSpPr>
          <p:nvPr>
            <p:ph type="ftr" sz="quarter" idx="11"/>
          </p:nvPr>
        </p:nvSpPr>
        <p:spPr>
          <a:xfrm>
            <a:off x="3124200" y="6324600"/>
            <a:ext cx="2895600" cy="457200"/>
          </a:xfrm>
        </p:spPr>
        <p:txBody>
          <a:bodyPr anchor="b"/>
          <a:lstStyle>
            <a:lvl1pPr>
              <a:spcBef>
                <a:spcPct val="0"/>
              </a:spcBef>
              <a:defRPr kumimoji="0">
                <a:solidFill>
                  <a:schemeClr val="tx2"/>
                </a:solidFill>
              </a:defRPr>
            </a:lvl1pPr>
          </a:lstStyle>
          <a:p>
            <a:pPr>
              <a:defRPr/>
            </a:pPr>
            <a:r>
              <a:rPr lang="en-US" altLang="zh-CN"/>
              <a:t>北京交通大学计算机学院     翟高寿</a:t>
            </a:r>
          </a:p>
        </p:txBody>
      </p:sp>
      <p:sp>
        <p:nvSpPr>
          <p:cNvPr id="6" name="Rectangle 9"/>
          <p:cNvSpPr>
            <a:spLocks noGrp="1" noChangeArrowheads="1"/>
          </p:cNvSpPr>
          <p:nvPr>
            <p:ph type="sldNum" sz="quarter" idx="12"/>
          </p:nvPr>
        </p:nvSpPr>
        <p:spPr>
          <a:xfrm>
            <a:off x="6553200" y="6324600"/>
            <a:ext cx="1905000" cy="457200"/>
          </a:xfrm>
        </p:spPr>
        <p:txBody>
          <a:bodyPr/>
          <a:lstStyle>
            <a:lvl1pPr>
              <a:defRPr>
                <a:solidFill>
                  <a:schemeClr val="tx2"/>
                </a:solidFill>
              </a:defRPr>
            </a:lvl1pPr>
          </a:lstStyle>
          <a:p>
            <a:pPr>
              <a:defRPr/>
            </a:pPr>
            <a:fld id="{CFE96C05-5E84-4489-8BF0-9A2ED292BECD}" type="slidenum">
              <a:rPr lang="en-US" altLang="zh-CN"/>
              <a:pPr>
                <a:defRPr/>
              </a:pPr>
              <a:t>‹#›</a:t>
            </a:fld>
            <a:endParaRPr lang="en-US" altLang="zh-CN"/>
          </a:p>
        </p:txBody>
      </p:sp>
    </p:spTree>
    <p:extLst>
      <p:ext uri="{BB962C8B-B14F-4D97-AF65-F5344CB8AC3E}">
        <p14:creationId xmlns:p14="http://schemas.microsoft.com/office/powerpoint/2010/main" val="244308148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B7E6F8B1-372E-43DC-85B1-1DA2CF072322}"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82618EAF-2306-47B3-B8F3-8BC8B3E4D702}" type="datetime2">
              <a:rPr lang="zh-CN" altLang="en-US"/>
              <a:pPr>
                <a:defRPr/>
              </a:pPr>
              <a:t>2022年9月4日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411443372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2E54DD18-0EC5-4072-88B3-5C0EE0305EA6}"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9E34B5FF-AC76-471C-868C-C3AFF21D7F43}" type="datetime2">
              <a:rPr lang="zh-CN" altLang="en-US"/>
              <a:pPr>
                <a:defRPr/>
              </a:pPr>
              <a:t>2022年9月4日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20503127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927EC65E-79EA-4395-874E-0C56D747590B}"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D9604CA8-C000-4A47-B6CE-04B04DB00EA8}" type="datetime2">
              <a:rPr lang="zh-CN" altLang="en-US"/>
              <a:pPr>
                <a:defRPr/>
              </a:pPr>
              <a:t>2022年9月4日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6845990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sldNum" sz="quarter" idx="10"/>
          </p:nvPr>
        </p:nvSpPr>
        <p:spPr>
          <a:ln/>
        </p:spPr>
        <p:txBody>
          <a:bodyPr/>
          <a:lstStyle>
            <a:lvl1pPr>
              <a:defRPr/>
            </a:lvl1pPr>
          </a:lstStyle>
          <a:p>
            <a:pPr>
              <a:defRPr/>
            </a:pPr>
            <a:fld id="{5D2423EC-D2C5-44FC-8231-354618F101FD}"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4C36F4DD-9B96-43AD-B77A-1DE958DF56FC}" type="datetime2">
              <a:rPr lang="zh-CN" altLang="en-US"/>
              <a:pPr>
                <a:defRPr/>
              </a:pPr>
              <a:t>2022年9月4日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7536294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sldNum" sz="quarter" idx="10"/>
          </p:nvPr>
        </p:nvSpPr>
        <p:spPr>
          <a:ln/>
        </p:spPr>
        <p:txBody>
          <a:bodyPr/>
          <a:lstStyle>
            <a:lvl1pPr>
              <a:defRPr/>
            </a:lvl1pPr>
          </a:lstStyle>
          <a:p>
            <a:pPr>
              <a:defRPr/>
            </a:pPr>
            <a:fld id="{D03A3773-5795-4D8A-B1EC-FD43726EFC65}"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EF8C55D2-FFF4-4F22-B7F1-91E302751428}" type="datetime2">
              <a:rPr lang="zh-CN" altLang="en-US"/>
              <a:pPr>
                <a:defRPr/>
              </a:pPr>
              <a:t>2022年9月4日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9254295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sldNum" sz="quarter" idx="10"/>
          </p:nvPr>
        </p:nvSpPr>
        <p:spPr>
          <a:ln/>
        </p:spPr>
        <p:txBody>
          <a:bodyPr/>
          <a:lstStyle>
            <a:lvl1pPr>
              <a:defRPr/>
            </a:lvl1pPr>
          </a:lstStyle>
          <a:p>
            <a:pPr>
              <a:defRPr/>
            </a:pPr>
            <a:fld id="{D84B0306-4E16-4CD6-8871-55E4E7206159}" type="slidenum">
              <a:rPr lang="en-US" altLang="zh-CN"/>
              <a:pPr>
                <a:defRPr/>
              </a:pPr>
              <a:t>‹#›</a:t>
            </a:fld>
            <a:endParaRPr lang="en-US" altLang="zh-CN"/>
          </a:p>
        </p:txBody>
      </p:sp>
      <p:sp>
        <p:nvSpPr>
          <p:cNvPr id="8" name="Rectangle 13"/>
          <p:cNvSpPr>
            <a:spLocks noGrp="1" noChangeArrowheads="1"/>
          </p:cNvSpPr>
          <p:nvPr>
            <p:ph type="dt" sz="half" idx="11"/>
          </p:nvPr>
        </p:nvSpPr>
        <p:spPr>
          <a:ln/>
        </p:spPr>
        <p:txBody>
          <a:bodyPr/>
          <a:lstStyle>
            <a:lvl1pPr>
              <a:defRPr/>
            </a:lvl1pPr>
          </a:lstStyle>
          <a:p>
            <a:pPr>
              <a:defRPr/>
            </a:pPr>
            <a:fld id="{7CE81609-F19D-4D41-901D-66470A014DA9}" type="datetime2">
              <a:rPr lang="zh-CN" altLang="en-US"/>
              <a:pPr>
                <a:defRPr/>
              </a:pPr>
              <a:t>2022年9月4日</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8200167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sldNum" sz="quarter" idx="10"/>
          </p:nvPr>
        </p:nvSpPr>
        <p:spPr>
          <a:ln/>
        </p:spPr>
        <p:txBody>
          <a:bodyPr/>
          <a:lstStyle>
            <a:lvl1pPr>
              <a:defRPr/>
            </a:lvl1pPr>
          </a:lstStyle>
          <a:p>
            <a:pPr>
              <a:defRPr/>
            </a:pPr>
            <a:fld id="{D4F6B517-B4FE-412D-8119-AEB4C6DE2FD2}" type="slidenum">
              <a:rPr lang="en-US" altLang="zh-CN"/>
              <a:pPr>
                <a:defRPr/>
              </a:pPr>
              <a:t>‹#›</a:t>
            </a:fld>
            <a:endParaRPr lang="en-US" altLang="zh-CN"/>
          </a:p>
        </p:txBody>
      </p:sp>
      <p:sp>
        <p:nvSpPr>
          <p:cNvPr id="4" name="Rectangle 13"/>
          <p:cNvSpPr>
            <a:spLocks noGrp="1" noChangeArrowheads="1"/>
          </p:cNvSpPr>
          <p:nvPr>
            <p:ph type="dt" sz="half" idx="11"/>
          </p:nvPr>
        </p:nvSpPr>
        <p:spPr>
          <a:ln/>
        </p:spPr>
        <p:txBody>
          <a:bodyPr/>
          <a:lstStyle>
            <a:lvl1pPr>
              <a:defRPr/>
            </a:lvl1pPr>
          </a:lstStyle>
          <a:p>
            <a:pPr>
              <a:defRPr/>
            </a:pPr>
            <a:fld id="{90554830-A3BC-4DEC-BDD5-B4F0046148BC}" type="datetime2">
              <a:rPr lang="zh-CN" altLang="en-US"/>
              <a:pPr>
                <a:defRPr/>
              </a:pPr>
              <a:t>2022年9月4日</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27105189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97234AC2-5CDF-4692-98F9-81FB96BAF09C}" type="slidenum">
              <a:rPr lang="en-US" altLang="zh-CN"/>
              <a:pPr>
                <a:defRPr/>
              </a:pPr>
              <a:t>‹#›</a:t>
            </a:fld>
            <a:endParaRPr lang="en-US" altLang="zh-CN"/>
          </a:p>
        </p:txBody>
      </p:sp>
      <p:sp>
        <p:nvSpPr>
          <p:cNvPr id="3" name="Rectangle 13"/>
          <p:cNvSpPr>
            <a:spLocks noGrp="1" noChangeArrowheads="1"/>
          </p:cNvSpPr>
          <p:nvPr>
            <p:ph type="dt" sz="half" idx="11"/>
          </p:nvPr>
        </p:nvSpPr>
        <p:spPr>
          <a:ln/>
        </p:spPr>
        <p:txBody>
          <a:bodyPr/>
          <a:lstStyle>
            <a:lvl1pPr>
              <a:defRPr/>
            </a:lvl1pPr>
          </a:lstStyle>
          <a:p>
            <a:pPr>
              <a:defRPr/>
            </a:pPr>
            <a:fld id="{FCA1B858-E041-4BAA-8492-48B4D9E4B3E7}" type="datetime2">
              <a:rPr lang="zh-CN" altLang="en-US"/>
              <a:pPr>
                <a:defRPr/>
              </a:pPr>
              <a:t>2022年9月4日</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32387224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a:defRPr/>
            </a:pPr>
            <a:fld id="{085F6A88-3316-4F62-9E23-503F18191C89}"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295642A6-A905-464D-B485-45D636CA9E92}" type="datetime2">
              <a:rPr lang="zh-CN" altLang="en-US"/>
              <a:pPr>
                <a:defRPr/>
              </a:pPr>
              <a:t>2022年9月4日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30066173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a:defRPr/>
            </a:pPr>
            <a:fld id="{3CB0F6F3-BC2A-45D8-BAF5-B434E11EE3A3}"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3FEB3B49-88AD-4991-9F0C-C497494DE02D}" type="datetime2">
              <a:rPr lang="zh-CN" altLang="en-US"/>
              <a:pPr>
                <a:defRPr/>
              </a:pPr>
              <a:t>2022年9月4日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41144846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66800" y="838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9707" name="Rectangle 11"/>
          <p:cNvSpPr>
            <a:spLocks noGrp="1" noChangeArrowheads="1"/>
          </p:cNvSpPr>
          <p:nvPr>
            <p:ph type="sldNum" sz="quarter" idx="4"/>
          </p:nvPr>
        </p:nvSpPr>
        <p:spPr bwMode="auto">
          <a:xfrm>
            <a:off x="7924800" y="6248400"/>
            <a:ext cx="91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vl1pPr>
          </a:lstStyle>
          <a:p>
            <a:pPr>
              <a:defRPr/>
            </a:pPr>
            <a:fld id="{CFC42944-37ED-43E9-87C9-630B181C3B9F}" type="slidenum">
              <a:rPr lang="en-US" altLang="zh-CN"/>
              <a:pPr>
                <a:defRPr/>
              </a:pPr>
              <a:t>‹#›</a:t>
            </a:fld>
            <a:endParaRPr lang="en-US" altLang="zh-CN"/>
          </a:p>
        </p:txBody>
      </p:sp>
      <p:sp>
        <p:nvSpPr>
          <p:cNvPr id="1028" name="Rectangle 12"/>
          <p:cNvSpPr>
            <a:spLocks noGrp="1" noChangeArrowheads="1"/>
          </p:cNvSpPr>
          <p:nvPr>
            <p:ph type="body" idx="1"/>
          </p:nvPr>
        </p:nvSpPr>
        <p:spPr bwMode="auto">
          <a:xfrm>
            <a:off x="1066800" y="21018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9"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7060B1F3-78FC-4431-A037-8BFCF300B5D9}" type="datetime2">
              <a:rPr lang="zh-CN" altLang="en-US"/>
              <a:pPr>
                <a:defRPr/>
              </a:pPr>
              <a:t>2022年9月4日</a:t>
            </a:fld>
            <a:endParaRPr lang="en-US" altLang="zh-CN"/>
          </a:p>
        </p:txBody>
      </p:sp>
      <p:sp>
        <p:nvSpPr>
          <p:cNvPr id="29710" name="Rectangle 14"/>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ltLang="zh-CN"/>
              <a:t>北京交通大学计算机学院     翟高寿</a:t>
            </a:r>
          </a:p>
        </p:txBody>
      </p:sp>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p:hf hd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solidFill>
          <a:latin typeface="+mn-lt"/>
          <a:ea typeface="+mn-ea"/>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A3403295-A9DF-44BE-8E66-414080625301}" type="slidenum">
              <a:rPr kumimoji="0" lang="en-US" altLang="zh-CN" sz="1400" smtClean="0"/>
              <a:pPr eaLnBrk="1" hangingPunct="1"/>
              <a:t>1</a:t>
            </a:fld>
            <a:endParaRPr kumimoji="0" lang="en-US" altLang="zh-CN" sz="1400"/>
          </a:p>
        </p:txBody>
      </p:sp>
      <p:sp>
        <p:nvSpPr>
          <p:cNvPr id="3075"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8D23073-46DE-4253-8487-5DC8011D2E17}" type="datetime2">
              <a:rPr lang="zh-CN" altLang="en-US" sz="1400" smtClean="0"/>
              <a:pPr eaLnBrk="1" hangingPunct="1"/>
              <a:t>2022年9月4日</a:t>
            </a:fld>
            <a:endParaRPr lang="en-US" altLang="zh-CN" sz="1400"/>
          </a:p>
        </p:txBody>
      </p:sp>
      <p:sp>
        <p:nvSpPr>
          <p:cNvPr id="307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dirty="0" err="1"/>
              <a:t>北京交通大学计算机学院</a:t>
            </a:r>
            <a:r>
              <a:rPr lang="en-US" altLang="zh-CN" sz="1400" dirty="0"/>
              <a:t>     翟高寿</a:t>
            </a:r>
          </a:p>
        </p:txBody>
      </p:sp>
      <p:sp>
        <p:nvSpPr>
          <p:cNvPr id="3077" name="Text Box 2"/>
          <p:cNvSpPr txBox="1">
            <a:spLocks noChangeArrowheads="1"/>
          </p:cNvSpPr>
          <p:nvPr/>
        </p:nvSpPr>
        <p:spPr bwMode="auto">
          <a:xfrm>
            <a:off x="2667000" y="3302000"/>
            <a:ext cx="55054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dirty="0">
                <a:solidFill>
                  <a:srgbClr val="000000"/>
                </a:solidFill>
              </a:rPr>
              <a:t>主讲教师：</a:t>
            </a:r>
            <a:r>
              <a:rPr lang="zh-CN" altLang="en-US" b="1" dirty="0">
                <a:solidFill>
                  <a:srgbClr val="000000"/>
                </a:solidFill>
              </a:rPr>
              <a:t>翟高寿</a:t>
            </a:r>
            <a:endParaRPr lang="zh-CN" altLang="en-US" dirty="0">
              <a:solidFill>
                <a:srgbClr val="000000"/>
              </a:solidFill>
            </a:endParaRPr>
          </a:p>
          <a:p>
            <a:pPr eaLnBrk="1" hangingPunct="1"/>
            <a:r>
              <a:rPr lang="zh-CN" altLang="en-US" dirty="0">
                <a:solidFill>
                  <a:srgbClr val="000000"/>
                </a:solidFill>
              </a:rPr>
              <a:t>联系电话：</a:t>
            </a:r>
            <a:r>
              <a:rPr lang="en-US" altLang="zh-CN" b="1" dirty="0">
                <a:solidFill>
                  <a:srgbClr val="000000"/>
                </a:solidFill>
              </a:rPr>
              <a:t>010-51684177</a:t>
            </a:r>
            <a:r>
              <a:rPr lang="en-US" altLang="zh-CN" dirty="0">
                <a:solidFill>
                  <a:srgbClr val="000000"/>
                </a:solidFill>
              </a:rPr>
              <a:t> (</a:t>
            </a:r>
            <a:r>
              <a:rPr lang="zh-CN" altLang="en-US" dirty="0">
                <a:solidFill>
                  <a:srgbClr val="000000"/>
                </a:solidFill>
              </a:rPr>
              <a:t>办</a:t>
            </a:r>
            <a:r>
              <a:rPr lang="en-US" altLang="zh-CN" dirty="0">
                <a:solidFill>
                  <a:srgbClr val="000000"/>
                </a:solidFill>
              </a:rPr>
              <a:t>) </a:t>
            </a:r>
          </a:p>
          <a:p>
            <a:pPr eaLnBrk="1" hangingPunct="1"/>
            <a:r>
              <a:rPr lang="zh-CN" altLang="en-US" dirty="0">
                <a:solidFill>
                  <a:srgbClr val="000000"/>
                </a:solidFill>
              </a:rPr>
              <a:t>电子邮件：</a:t>
            </a:r>
            <a:r>
              <a:rPr lang="en-US" altLang="zh-CN" b="1" dirty="0">
                <a:solidFill>
                  <a:srgbClr val="000000"/>
                </a:solidFill>
              </a:rPr>
              <a:t>gszhai@bjtu.edu.cn</a:t>
            </a:r>
            <a:endParaRPr lang="en-US" altLang="zh-CN" b="1" u="sng" dirty="0">
              <a:solidFill>
                <a:srgbClr val="000000"/>
              </a:solidFill>
            </a:endParaRPr>
          </a:p>
          <a:p>
            <a:pPr eaLnBrk="1" hangingPunct="1"/>
            <a:r>
              <a:rPr lang="zh-CN" altLang="en-US" dirty="0">
                <a:solidFill>
                  <a:srgbClr val="000000"/>
                </a:solidFill>
              </a:rPr>
              <a:t>制作人：</a:t>
            </a:r>
            <a:r>
              <a:rPr lang="zh-CN" altLang="en-US" b="1" dirty="0">
                <a:solidFill>
                  <a:srgbClr val="000000"/>
                </a:solidFill>
              </a:rPr>
              <a:t>翟高寿</a:t>
            </a:r>
            <a:endParaRPr lang="zh-CN" altLang="en-US" dirty="0">
              <a:solidFill>
                <a:srgbClr val="000000"/>
              </a:solidFill>
            </a:endParaRPr>
          </a:p>
          <a:p>
            <a:pPr eaLnBrk="1" hangingPunct="1"/>
            <a:r>
              <a:rPr lang="zh-CN" altLang="en-US" dirty="0">
                <a:solidFill>
                  <a:srgbClr val="000000"/>
                </a:solidFill>
              </a:rPr>
              <a:t>制作单位：</a:t>
            </a:r>
            <a:r>
              <a:rPr lang="zh-CN" altLang="en-US" b="1" dirty="0">
                <a:solidFill>
                  <a:srgbClr val="000000"/>
                </a:solidFill>
              </a:rPr>
              <a:t>北京交通大学计算机学院</a:t>
            </a:r>
          </a:p>
        </p:txBody>
      </p:sp>
      <p:pic>
        <p:nvPicPr>
          <p:cNvPr id="3078" name="Picture 3"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787400"/>
            <a:ext cx="52578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6"/>
          <p:cNvSpPr>
            <a:spLocks noGrp="1" noChangeArrowheads="1"/>
          </p:cNvSpPr>
          <p:nvPr>
            <p:ph type="title" orient="vert"/>
          </p:nvPr>
        </p:nvSpPr>
        <p:spPr>
          <a:xfrm>
            <a:off x="790575" y="188913"/>
            <a:ext cx="1128713" cy="6048375"/>
          </a:xfrm>
          <a:solidFill>
            <a:srgbClr val="FF99CC"/>
          </a:solidFill>
        </p:spPr>
        <p:txBody>
          <a:bodyPr lIns="198000" tIns="0" rIns="198000" bIns="0" anchor="ctr" anchorCtr="1">
            <a:spAutoFit/>
          </a:bodyPr>
          <a:lstStyle/>
          <a:p>
            <a:pPr algn="ctr" eaLnBrk="1" hangingPunct="1"/>
            <a:r>
              <a:rPr lang="en-US" altLang="zh-CN" b="1"/>
              <a:t>《</a:t>
            </a:r>
            <a:r>
              <a:rPr lang="zh-CN" altLang="en-US" b="1"/>
              <a:t>操作系统实验指导</a:t>
            </a:r>
            <a:r>
              <a:rPr lang="en-US" altLang="zh-CN" b="1"/>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51ECCBF1-3664-42BE-BF48-06DDD0BC1821}" type="slidenum">
              <a:rPr kumimoji="0" lang="en-US" altLang="zh-CN" sz="1400" smtClean="0"/>
              <a:pPr eaLnBrk="1" hangingPunct="1"/>
              <a:t>10</a:t>
            </a:fld>
            <a:endParaRPr kumimoji="0" lang="en-US" altLang="zh-CN" sz="1400"/>
          </a:p>
        </p:txBody>
      </p:sp>
      <p:sp>
        <p:nvSpPr>
          <p:cNvPr id="12291"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FCBD0C67-490A-4032-B2DD-B99940A0E758}" type="datetime2">
              <a:rPr lang="zh-CN" altLang="en-US" sz="1400" smtClean="0"/>
              <a:pPr eaLnBrk="1" hangingPunct="1"/>
              <a:t>2022年9月4日</a:t>
            </a:fld>
            <a:endParaRPr lang="en-US" altLang="zh-CN" sz="1400"/>
          </a:p>
        </p:txBody>
      </p:sp>
      <p:sp>
        <p:nvSpPr>
          <p:cNvPr id="1229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2293" name="Rectangle 2"/>
          <p:cNvSpPr>
            <a:spLocks noGrp="1" noChangeArrowheads="1"/>
          </p:cNvSpPr>
          <p:nvPr>
            <p:ph type="title"/>
          </p:nvPr>
        </p:nvSpPr>
        <p:spPr>
          <a:xfrm>
            <a:off x="466725" y="571500"/>
            <a:ext cx="8426450" cy="865188"/>
          </a:xfrm>
        </p:spPr>
        <p:txBody>
          <a:bodyPr lIns="18000" tIns="10800" rIns="18000" bIns="10800" anchor="ctr"/>
          <a:lstStyle/>
          <a:p>
            <a:pPr eaLnBrk="1" hangingPunct="1"/>
            <a:r>
              <a:rPr lang="en-US" altLang="zh-CN" sz="5400">
                <a:solidFill>
                  <a:srgbClr val="000000"/>
                </a:solidFill>
                <a:ea typeface="隶书" pitchFamily="49" charset="-122"/>
              </a:rPr>
              <a:t>Windows</a:t>
            </a:r>
            <a:r>
              <a:rPr lang="zh-CN" altLang="en-US" sz="5400">
                <a:solidFill>
                  <a:srgbClr val="000000"/>
                </a:solidFill>
                <a:latin typeface="隶书" pitchFamily="49" charset="-122"/>
                <a:ea typeface="隶书" pitchFamily="49" charset="-122"/>
              </a:rPr>
              <a:t>线程编程知识</a:t>
            </a:r>
            <a:r>
              <a:rPr lang="en-US" altLang="zh-CN" sz="5400">
                <a:solidFill>
                  <a:srgbClr val="000000"/>
                </a:solidFill>
                <a:latin typeface="隶书" pitchFamily="49" charset="-122"/>
                <a:ea typeface="隶书" pitchFamily="49" charset="-122"/>
              </a:rPr>
              <a:t>2</a:t>
            </a:r>
          </a:p>
        </p:txBody>
      </p:sp>
      <p:sp>
        <p:nvSpPr>
          <p:cNvPr id="12294" name="Rectangle 3"/>
          <p:cNvSpPr>
            <a:spLocks noGrp="1" noChangeArrowheads="1"/>
          </p:cNvSpPr>
          <p:nvPr>
            <p:ph type="body" idx="1"/>
          </p:nvPr>
        </p:nvSpPr>
        <p:spPr>
          <a:xfrm>
            <a:off x="468313" y="1628775"/>
            <a:ext cx="8207375" cy="4537075"/>
          </a:xfrm>
        </p:spPr>
        <p:txBody>
          <a:bodyPr/>
          <a:lstStyle/>
          <a:p>
            <a:pPr marL="530225" indent="-530225" eaLnBrk="1" hangingPunct="1">
              <a:lnSpc>
                <a:spcPct val="110000"/>
              </a:lnSpc>
              <a:buClr>
                <a:srgbClr val="FF0066"/>
              </a:buClr>
              <a:buSzTx/>
              <a:buFont typeface="Wingdings" pitchFamily="2" charset="2"/>
              <a:buChar char="q"/>
            </a:pPr>
            <a:r>
              <a:rPr lang="zh-CN" altLang="en-US" sz="2800"/>
              <a:t>线程创建函数原型</a:t>
            </a:r>
          </a:p>
          <a:p>
            <a:pPr marL="530225" indent="-530225" eaLnBrk="1" hangingPunct="1">
              <a:lnSpc>
                <a:spcPct val="90000"/>
              </a:lnSpc>
              <a:buFont typeface="Wingdings" pitchFamily="2" charset="2"/>
              <a:buNone/>
            </a:pPr>
            <a:r>
              <a:rPr lang="en-US" altLang="zh-CN" sz="2800" b="1"/>
              <a:t>HANDLE CreateThread(</a:t>
            </a:r>
          </a:p>
          <a:p>
            <a:pPr marL="530225" indent="-530225" eaLnBrk="1" hangingPunct="1">
              <a:lnSpc>
                <a:spcPct val="90000"/>
              </a:lnSpc>
              <a:buFont typeface="Wingdings" pitchFamily="2" charset="2"/>
              <a:buNone/>
            </a:pPr>
            <a:r>
              <a:rPr lang="en-US" altLang="zh-CN" sz="2800" b="1"/>
              <a:t> LPSECURITY_ATTRIBUTES</a:t>
            </a:r>
            <a:r>
              <a:rPr lang="en-US" altLang="zh-CN" sz="2800" i="1"/>
              <a:t> lpThreadAttributes</a:t>
            </a:r>
            <a:r>
              <a:rPr lang="en-US" altLang="zh-CN" sz="2800" b="1"/>
              <a:t>,</a:t>
            </a:r>
          </a:p>
          <a:p>
            <a:pPr marL="530225" indent="-530225" eaLnBrk="1" hangingPunct="1">
              <a:lnSpc>
                <a:spcPct val="90000"/>
              </a:lnSpc>
              <a:buFont typeface="Wingdings" pitchFamily="2" charset="2"/>
              <a:buNone/>
            </a:pPr>
            <a:r>
              <a:rPr lang="en-US" altLang="zh-CN" sz="2800" b="1"/>
              <a:t> DWORD</a:t>
            </a:r>
            <a:r>
              <a:rPr lang="en-US" altLang="zh-CN" sz="2800" i="1"/>
              <a:t> dwStackSize</a:t>
            </a:r>
            <a:r>
              <a:rPr lang="en-US" altLang="zh-CN" sz="2800" b="1"/>
              <a:t>,</a:t>
            </a:r>
          </a:p>
          <a:p>
            <a:pPr marL="530225" indent="-530225" eaLnBrk="1" hangingPunct="1">
              <a:lnSpc>
                <a:spcPct val="90000"/>
              </a:lnSpc>
              <a:buFont typeface="Wingdings" pitchFamily="2" charset="2"/>
              <a:buNone/>
            </a:pPr>
            <a:r>
              <a:rPr lang="en-US" altLang="zh-CN" sz="2800" b="1"/>
              <a:t> LPTHREAD_START_ROUTINE</a:t>
            </a:r>
            <a:r>
              <a:rPr lang="en-US" altLang="zh-CN" sz="2800" i="1"/>
              <a:t> lpStartAddress</a:t>
            </a:r>
            <a:r>
              <a:rPr lang="en-US" altLang="zh-CN" sz="2800" b="1"/>
              <a:t>, </a:t>
            </a:r>
          </a:p>
          <a:p>
            <a:pPr marL="530225" indent="-530225" eaLnBrk="1" hangingPunct="1">
              <a:lnSpc>
                <a:spcPct val="90000"/>
              </a:lnSpc>
              <a:buFont typeface="Wingdings" pitchFamily="2" charset="2"/>
              <a:buNone/>
            </a:pPr>
            <a:r>
              <a:rPr lang="en-US" altLang="zh-CN" sz="2800" b="1"/>
              <a:t> LPVOID</a:t>
            </a:r>
            <a:r>
              <a:rPr lang="en-US" altLang="zh-CN" sz="2800" i="1"/>
              <a:t> lpParameter</a:t>
            </a:r>
            <a:r>
              <a:rPr lang="en-US" altLang="zh-CN" sz="2800" b="1"/>
              <a:t>,</a:t>
            </a:r>
          </a:p>
          <a:p>
            <a:pPr marL="530225" indent="-530225" eaLnBrk="1" hangingPunct="1">
              <a:lnSpc>
                <a:spcPct val="90000"/>
              </a:lnSpc>
              <a:buFont typeface="Wingdings" pitchFamily="2" charset="2"/>
              <a:buNone/>
            </a:pPr>
            <a:r>
              <a:rPr lang="en-US" altLang="zh-CN" sz="2800" b="1"/>
              <a:t> DWORD</a:t>
            </a:r>
            <a:r>
              <a:rPr lang="en-US" altLang="zh-CN" sz="2800" i="1"/>
              <a:t> dwCreationFlags</a:t>
            </a:r>
            <a:r>
              <a:rPr lang="en-US" altLang="zh-CN" sz="2800" b="1"/>
              <a:t>,</a:t>
            </a:r>
          </a:p>
          <a:p>
            <a:pPr marL="530225" indent="-530225" eaLnBrk="1" hangingPunct="1">
              <a:lnSpc>
                <a:spcPct val="90000"/>
              </a:lnSpc>
              <a:buFont typeface="Wingdings" pitchFamily="2" charset="2"/>
              <a:buNone/>
            </a:pPr>
            <a:r>
              <a:rPr lang="en-US" altLang="zh-CN" sz="2800" b="1"/>
              <a:t> LPDWORD</a:t>
            </a:r>
            <a:r>
              <a:rPr lang="en-US" altLang="zh-CN" sz="2800" i="1"/>
              <a:t> lpThreadId</a:t>
            </a:r>
          </a:p>
          <a:p>
            <a:pPr marL="530225" indent="-530225" eaLnBrk="1" hangingPunct="1">
              <a:lnSpc>
                <a:spcPct val="90000"/>
              </a:lnSpc>
              <a:buFont typeface="Wingdings" pitchFamily="2" charset="2"/>
              <a:buNone/>
            </a:pPr>
            <a:r>
              <a:rPr lang="en-US" altLang="zh-CN" sz="2800" b="1"/>
              <a:t>);</a:t>
            </a:r>
          </a:p>
        </p:txBody>
      </p:sp>
      <p:sp>
        <p:nvSpPr>
          <p:cNvPr id="12295" name="圆角矩形标注 6"/>
          <p:cNvSpPr>
            <a:spLocks noChangeArrowheads="1"/>
          </p:cNvSpPr>
          <p:nvPr/>
        </p:nvSpPr>
        <p:spPr bwMode="auto">
          <a:xfrm>
            <a:off x="5429250" y="4357688"/>
            <a:ext cx="3214688" cy="1022350"/>
          </a:xfrm>
          <a:prstGeom prst="wedgeRoundRectCallout">
            <a:avLst>
              <a:gd name="adj1" fmla="val -89458"/>
              <a:gd name="adj2" fmla="val -46269"/>
              <a:gd name="adj3" fmla="val 16667"/>
            </a:avLst>
          </a:prstGeom>
          <a:noFill/>
          <a:ln w="381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tIns="0" bIns="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&amp;nPID0  </a:t>
            </a:r>
            <a:r>
              <a:rPr lang="en-US" altLang="zh-CN"/>
              <a:t>/  &amp;nPID1</a:t>
            </a:r>
          </a:p>
          <a:p>
            <a:pPr eaLnBrk="1" hangingPunct="1"/>
            <a:r>
              <a:rPr lang="en-US" altLang="zh-CN"/>
              <a:t>int nPID0=1, nPID1=2;</a:t>
            </a:r>
            <a:endParaRPr lang="zh-CN" altLang="en-US"/>
          </a:p>
        </p:txBody>
      </p:sp>
      <p:cxnSp>
        <p:nvCxnSpPr>
          <p:cNvPr id="12296" name="直接连接符 8"/>
          <p:cNvCxnSpPr>
            <a:cxnSpLocks noChangeShapeType="1"/>
          </p:cNvCxnSpPr>
          <p:nvPr/>
        </p:nvCxnSpPr>
        <p:spPr bwMode="auto">
          <a:xfrm>
            <a:off x="5472113" y="4857750"/>
            <a:ext cx="3143250" cy="1588"/>
          </a:xfrm>
          <a:prstGeom prst="line">
            <a:avLst/>
          </a:prstGeom>
          <a:noFill/>
          <a:ln w="28575" algn="ctr">
            <a:solidFill>
              <a:srgbClr val="00B0F0"/>
            </a:solidFill>
            <a:round/>
            <a:headEnd/>
            <a:tailEnd/>
          </a:ln>
          <a:extLst>
            <a:ext uri="{909E8E84-426E-40DD-AFC4-6F175D3DCCD1}">
              <a14:hiddenFill xmlns:a14="http://schemas.microsoft.com/office/drawing/2010/main">
                <a:noFill/>
              </a14:hiddenFill>
            </a:ext>
          </a:extLst>
        </p:spPr>
      </p:cxnSp>
      <p:sp>
        <p:nvSpPr>
          <p:cNvPr id="12297" name="圆角矩形标注 9"/>
          <p:cNvSpPr>
            <a:spLocks noChangeArrowheads="1"/>
          </p:cNvSpPr>
          <p:nvPr/>
        </p:nvSpPr>
        <p:spPr bwMode="auto">
          <a:xfrm>
            <a:off x="5643563" y="3071813"/>
            <a:ext cx="3143250" cy="407987"/>
          </a:xfrm>
          <a:prstGeom prst="wedgeRoundRectCallout">
            <a:avLst>
              <a:gd name="adj1" fmla="val -35495"/>
              <a:gd name="adj2" fmla="val 92907"/>
              <a:gd name="adj3" fmla="val 16667"/>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tIns="0" bIns="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ThreadExecutiveZGS</a:t>
            </a:r>
            <a:endParaRPr lang="zh-CN" altLang="en-US"/>
          </a:p>
        </p:txBody>
      </p:sp>
      <p:sp>
        <p:nvSpPr>
          <p:cNvPr id="10" name="矩形 9"/>
          <p:cNvSpPr>
            <a:spLocks noChangeArrowheads="1"/>
          </p:cNvSpPr>
          <p:nvPr/>
        </p:nvSpPr>
        <p:spPr bwMode="auto">
          <a:xfrm>
            <a:off x="357188" y="1428750"/>
            <a:ext cx="8501062" cy="4786313"/>
          </a:xfrm>
          <a:prstGeom prst="rect">
            <a:avLst/>
          </a:prstGeom>
          <a:solidFill>
            <a:schemeClr val="bg1"/>
          </a:solidFill>
          <a:ln>
            <a:noFill/>
          </a:ln>
          <a:extLst/>
        </p:spPr>
        <p:txBody>
          <a:bodyPr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spcBef>
                <a:spcPct val="0"/>
              </a:spcBef>
            </a:pPr>
            <a:r>
              <a:rPr lang="en-US" altLang="zh-CN" dirty="0"/>
              <a:t>if ((</a:t>
            </a:r>
            <a:r>
              <a:rPr lang="en-US" altLang="zh-CN" dirty="0" err="1"/>
              <a:t>hThread</a:t>
            </a:r>
            <a:r>
              <a:rPr lang="en-US" altLang="zh-CN" dirty="0"/>
              <a:t>[0] = </a:t>
            </a:r>
            <a:r>
              <a:rPr lang="en-US" altLang="zh-CN" dirty="0" err="1"/>
              <a:t>CreateThread</a:t>
            </a:r>
            <a:r>
              <a:rPr lang="en-US" altLang="zh-CN" dirty="0"/>
              <a:t>(NULL, 0, </a:t>
            </a:r>
            <a:r>
              <a:rPr lang="en-US" altLang="zh-CN" dirty="0" err="1"/>
              <a:t>ThreadExecutiveZGS</a:t>
            </a:r>
            <a:r>
              <a:rPr lang="en-US" altLang="zh-CN" dirty="0"/>
              <a:t>, NULL, 0, NULL)) == NULL)</a:t>
            </a:r>
          </a:p>
          <a:p>
            <a:pPr eaLnBrk="1" hangingPunct="1">
              <a:spcBef>
                <a:spcPct val="0"/>
              </a:spcBef>
            </a:pPr>
            <a:r>
              <a:rPr lang="en-US" altLang="zh-TW" dirty="0"/>
              <a:t>{</a:t>
            </a:r>
          </a:p>
          <a:p>
            <a:pPr eaLnBrk="1" hangingPunct="1">
              <a:spcBef>
                <a:spcPct val="0"/>
              </a:spcBef>
            </a:pPr>
            <a:r>
              <a:rPr lang="en-US" altLang="zh-CN" dirty="0"/>
              <a:t>	</a:t>
            </a:r>
            <a:r>
              <a:rPr lang="en-US" altLang="zh-CN" dirty="0" err="1"/>
              <a:t>printf</a:t>
            </a:r>
            <a:r>
              <a:rPr lang="en-US" altLang="zh-CN" dirty="0"/>
              <a:t>("</a:t>
            </a:r>
            <a:r>
              <a:rPr lang="zh-CN" altLang="en-US" dirty="0"/>
              <a:t>线程</a:t>
            </a:r>
            <a:r>
              <a:rPr lang="en-US" altLang="zh-CN" dirty="0" err="1"/>
              <a:t>ThreadExecutiveZGS</a:t>
            </a:r>
            <a:r>
              <a:rPr lang="zh-CN" altLang="en-US" dirty="0"/>
              <a:t>创建失败！</a:t>
            </a:r>
            <a:r>
              <a:rPr lang="en-US" altLang="zh-CN" dirty="0"/>
              <a:t>\n");</a:t>
            </a:r>
            <a:endParaRPr lang="zh-CN" altLang="en-US" dirty="0"/>
          </a:p>
          <a:p>
            <a:pPr eaLnBrk="1" hangingPunct="1">
              <a:spcBef>
                <a:spcPct val="0"/>
              </a:spcBef>
            </a:pPr>
            <a:r>
              <a:rPr lang="zh-CN" altLang="en-US" dirty="0"/>
              <a:t>	</a:t>
            </a:r>
            <a:r>
              <a:rPr lang="en-US" altLang="zh-CN" dirty="0"/>
              <a:t>exit(0);</a:t>
            </a:r>
            <a:endParaRPr lang="zh-CN" altLang="en-US" dirty="0"/>
          </a:p>
          <a:p>
            <a:pPr eaLnBrk="1" hangingPunct="1">
              <a:spcBef>
                <a:spcPct val="0"/>
              </a:spcBef>
            </a:pPr>
            <a:r>
              <a:rPr lang="en-US" altLang="zh-TW" dirty="0"/>
              <a:t>}</a:t>
            </a:r>
          </a:p>
          <a:p>
            <a:pPr eaLnBrk="1" hangingPunct="1">
              <a:spcBef>
                <a:spcPct val="0"/>
              </a:spcBef>
            </a:pPr>
            <a:endParaRPr lang="en-US" altLang="zh-TW" dirty="0"/>
          </a:p>
          <a:p>
            <a:pPr eaLnBrk="1" hangingPunct="1">
              <a:spcBef>
                <a:spcPct val="0"/>
              </a:spcBef>
            </a:pPr>
            <a:r>
              <a:rPr lang="en-US" altLang="zh-CN" dirty="0">
                <a:solidFill>
                  <a:srgbClr val="336600"/>
                </a:solidFill>
              </a:rPr>
              <a:t>if ((</a:t>
            </a:r>
            <a:r>
              <a:rPr lang="en-US" altLang="zh-CN" dirty="0" err="1">
                <a:solidFill>
                  <a:srgbClr val="336600"/>
                </a:solidFill>
              </a:rPr>
              <a:t>hThread</a:t>
            </a:r>
            <a:r>
              <a:rPr lang="en-US" altLang="zh-CN" dirty="0">
                <a:solidFill>
                  <a:srgbClr val="336600"/>
                </a:solidFill>
              </a:rPr>
              <a:t>[0] = </a:t>
            </a:r>
            <a:r>
              <a:rPr lang="en-US" altLang="zh-CN" dirty="0" err="1">
                <a:solidFill>
                  <a:srgbClr val="336600"/>
                </a:solidFill>
              </a:rPr>
              <a:t>CreateThread</a:t>
            </a:r>
            <a:r>
              <a:rPr lang="en-US" altLang="zh-CN" dirty="0">
                <a:solidFill>
                  <a:srgbClr val="336600"/>
                </a:solidFill>
              </a:rPr>
              <a:t>(NULL, 0, </a:t>
            </a:r>
            <a:r>
              <a:rPr lang="en-US" altLang="zh-CN" dirty="0" err="1">
                <a:solidFill>
                  <a:srgbClr val="336600"/>
                </a:solidFill>
              </a:rPr>
              <a:t>ThreadExecutiveZGS</a:t>
            </a:r>
            <a:r>
              <a:rPr lang="en-US" altLang="zh-CN" dirty="0">
                <a:solidFill>
                  <a:srgbClr val="336600"/>
                </a:solidFill>
              </a:rPr>
              <a:t>, &amp;</a:t>
            </a:r>
            <a:r>
              <a:rPr lang="en-US" altLang="zh-CN" b="1" dirty="0">
                <a:solidFill>
                  <a:srgbClr val="336600"/>
                </a:solidFill>
              </a:rPr>
              <a:t>nPID0</a:t>
            </a:r>
            <a:r>
              <a:rPr lang="en-US" altLang="zh-CN" dirty="0">
                <a:solidFill>
                  <a:srgbClr val="336600"/>
                </a:solidFill>
              </a:rPr>
              <a:t>, 0, NULL)) == NULL)</a:t>
            </a:r>
          </a:p>
          <a:p>
            <a:pPr eaLnBrk="1" hangingPunct="1">
              <a:spcBef>
                <a:spcPct val="0"/>
              </a:spcBef>
            </a:pPr>
            <a:r>
              <a:rPr lang="en-US" altLang="zh-TW" dirty="0">
                <a:solidFill>
                  <a:srgbClr val="336600"/>
                </a:solidFill>
              </a:rPr>
              <a:t>{</a:t>
            </a:r>
          </a:p>
          <a:p>
            <a:pPr eaLnBrk="1" hangingPunct="1">
              <a:spcBef>
                <a:spcPct val="0"/>
              </a:spcBef>
            </a:pPr>
            <a:r>
              <a:rPr lang="en-US" altLang="zh-CN" dirty="0">
                <a:solidFill>
                  <a:srgbClr val="336600"/>
                </a:solidFill>
              </a:rPr>
              <a:t>	</a:t>
            </a:r>
            <a:r>
              <a:rPr lang="en-US" altLang="zh-CN" dirty="0" err="1">
                <a:solidFill>
                  <a:srgbClr val="336600"/>
                </a:solidFill>
              </a:rPr>
              <a:t>printf</a:t>
            </a:r>
            <a:r>
              <a:rPr lang="en-US" altLang="zh-CN" dirty="0">
                <a:solidFill>
                  <a:srgbClr val="336600"/>
                </a:solidFill>
              </a:rPr>
              <a:t>("</a:t>
            </a:r>
            <a:r>
              <a:rPr lang="zh-CN" altLang="en-US" dirty="0">
                <a:solidFill>
                  <a:srgbClr val="336600"/>
                </a:solidFill>
              </a:rPr>
              <a:t>线程</a:t>
            </a:r>
            <a:r>
              <a:rPr lang="en-US" altLang="zh-CN" dirty="0" err="1">
                <a:solidFill>
                  <a:srgbClr val="336600"/>
                </a:solidFill>
              </a:rPr>
              <a:t>ThreadExecutiveZGS</a:t>
            </a:r>
            <a:r>
              <a:rPr lang="zh-CN" altLang="en-US" dirty="0">
                <a:solidFill>
                  <a:srgbClr val="336600"/>
                </a:solidFill>
              </a:rPr>
              <a:t>创建失败！</a:t>
            </a:r>
            <a:r>
              <a:rPr lang="en-US" altLang="zh-CN" dirty="0">
                <a:solidFill>
                  <a:srgbClr val="336600"/>
                </a:solidFill>
              </a:rPr>
              <a:t>\n");</a:t>
            </a:r>
            <a:endParaRPr lang="zh-CN" altLang="en-US" dirty="0">
              <a:solidFill>
                <a:srgbClr val="336600"/>
              </a:solidFill>
            </a:endParaRPr>
          </a:p>
          <a:p>
            <a:pPr eaLnBrk="1" hangingPunct="1">
              <a:spcBef>
                <a:spcPct val="0"/>
              </a:spcBef>
            </a:pPr>
            <a:r>
              <a:rPr lang="zh-CN" altLang="en-US" dirty="0">
                <a:solidFill>
                  <a:srgbClr val="336600"/>
                </a:solidFill>
              </a:rPr>
              <a:t>	</a:t>
            </a:r>
            <a:r>
              <a:rPr lang="en-US" altLang="zh-CN" dirty="0">
                <a:solidFill>
                  <a:srgbClr val="336600"/>
                </a:solidFill>
              </a:rPr>
              <a:t>exit(0);</a:t>
            </a:r>
            <a:endParaRPr lang="zh-CN" altLang="en-US" dirty="0">
              <a:solidFill>
                <a:srgbClr val="336600"/>
              </a:solidFill>
            </a:endParaRPr>
          </a:p>
          <a:p>
            <a:pPr eaLnBrk="1" hangingPunct="1">
              <a:spcBef>
                <a:spcPct val="0"/>
              </a:spcBef>
            </a:pPr>
            <a:r>
              <a:rPr lang="en-US" altLang="zh-TW" dirty="0">
                <a:solidFill>
                  <a:srgbClr val="336600"/>
                </a:solidFill>
              </a:rPr>
              <a:t>}</a:t>
            </a:r>
            <a:endParaRPr lang="zh-TW" altLang="en-US" dirty="0">
              <a:solidFill>
                <a:srgbClr val="3366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B501968F-A49B-4486-8A2D-66B2CEB66775}" type="slidenum">
              <a:rPr kumimoji="0" lang="en-US" altLang="zh-CN" sz="1400" smtClean="0"/>
              <a:pPr eaLnBrk="1" hangingPunct="1"/>
              <a:t>11</a:t>
            </a:fld>
            <a:endParaRPr kumimoji="0" lang="en-US" altLang="zh-CN" sz="1400"/>
          </a:p>
        </p:txBody>
      </p:sp>
      <p:sp>
        <p:nvSpPr>
          <p:cNvPr id="13315"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BF621DBE-C626-4DE0-BE48-72BDDD415BE7}" type="datetime2">
              <a:rPr lang="zh-CN" altLang="en-US" sz="1400" smtClean="0"/>
              <a:pPr eaLnBrk="1" hangingPunct="1"/>
              <a:t>2022年9月4日</a:t>
            </a:fld>
            <a:endParaRPr lang="en-US" altLang="zh-CN" sz="1400"/>
          </a:p>
        </p:txBody>
      </p:sp>
      <p:sp>
        <p:nvSpPr>
          <p:cNvPr id="1331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3317" name="Rectangle 2"/>
          <p:cNvSpPr>
            <a:spLocks noGrp="1" noChangeArrowheads="1"/>
          </p:cNvSpPr>
          <p:nvPr>
            <p:ph type="title"/>
          </p:nvPr>
        </p:nvSpPr>
        <p:spPr>
          <a:xfrm>
            <a:off x="466725" y="692150"/>
            <a:ext cx="8426450" cy="865188"/>
          </a:xfrm>
        </p:spPr>
        <p:txBody>
          <a:bodyPr lIns="18000" tIns="10800" rIns="18000" bIns="10800" anchor="ctr"/>
          <a:lstStyle/>
          <a:p>
            <a:pPr eaLnBrk="1" hangingPunct="1"/>
            <a:r>
              <a:rPr lang="en-US" altLang="zh-CN" sz="5400">
                <a:solidFill>
                  <a:srgbClr val="000000"/>
                </a:solidFill>
                <a:ea typeface="隶书" pitchFamily="49" charset="-122"/>
              </a:rPr>
              <a:t>Windows</a:t>
            </a:r>
            <a:r>
              <a:rPr lang="zh-CN" altLang="en-US" sz="5400">
                <a:solidFill>
                  <a:srgbClr val="000000"/>
                </a:solidFill>
                <a:latin typeface="隶书" pitchFamily="49" charset="-122"/>
                <a:ea typeface="隶书" pitchFamily="49" charset="-122"/>
              </a:rPr>
              <a:t>线程编程知识</a:t>
            </a:r>
            <a:r>
              <a:rPr lang="en-US" altLang="zh-CN" sz="5400">
                <a:solidFill>
                  <a:srgbClr val="000000"/>
                </a:solidFill>
                <a:latin typeface="隶书" pitchFamily="49" charset="-122"/>
                <a:ea typeface="隶书" pitchFamily="49" charset="-122"/>
              </a:rPr>
              <a:t>3</a:t>
            </a:r>
          </a:p>
        </p:txBody>
      </p:sp>
      <p:sp>
        <p:nvSpPr>
          <p:cNvPr id="13318" name="Rectangle 3"/>
          <p:cNvSpPr>
            <a:spLocks noGrp="1" noChangeArrowheads="1"/>
          </p:cNvSpPr>
          <p:nvPr>
            <p:ph type="body" idx="1"/>
          </p:nvPr>
        </p:nvSpPr>
        <p:spPr>
          <a:xfrm>
            <a:off x="468313" y="1700213"/>
            <a:ext cx="8207375" cy="4465637"/>
          </a:xfrm>
        </p:spPr>
        <p:txBody>
          <a:bodyPr/>
          <a:lstStyle/>
          <a:p>
            <a:pPr marL="530225" indent="-530225" eaLnBrk="1" hangingPunct="1">
              <a:lnSpc>
                <a:spcPct val="110000"/>
              </a:lnSpc>
              <a:buClr>
                <a:srgbClr val="FF0066"/>
              </a:buClr>
              <a:buSzTx/>
              <a:buFont typeface="Wingdings" pitchFamily="2" charset="2"/>
              <a:buChar char="q"/>
            </a:pPr>
            <a:r>
              <a:rPr lang="zh-CN" altLang="en-US"/>
              <a:t>等待线程函数原型</a:t>
            </a:r>
          </a:p>
          <a:p>
            <a:pPr marL="530225" indent="-530225" eaLnBrk="1" hangingPunct="1">
              <a:buFont typeface="Wingdings" pitchFamily="2" charset="2"/>
              <a:buNone/>
            </a:pPr>
            <a:r>
              <a:rPr lang="en-US" altLang="zh-CN"/>
              <a:t>DWORD WaitForMultipleObjects(</a:t>
            </a:r>
          </a:p>
          <a:p>
            <a:pPr marL="530225" indent="-530225" eaLnBrk="1" hangingPunct="1">
              <a:buFont typeface="Wingdings" pitchFamily="2" charset="2"/>
              <a:buNone/>
            </a:pPr>
            <a:r>
              <a:rPr lang="en-US" altLang="zh-CN"/>
              <a:t>  DWORD nCount,</a:t>
            </a:r>
          </a:p>
          <a:p>
            <a:pPr marL="530225" indent="-530225" eaLnBrk="1" hangingPunct="1">
              <a:buFont typeface="Wingdings" pitchFamily="2" charset="2"/>
              <a:buNone/>
            </a:pPr>
            <a:r>
              <a:rPr lang="en-US" altLang="zh-CN"/>
              <a:t>  CONST HANDLE *lpHandles,</a:t>
            </a:r>
          </a:p>
          <a:p>
            <a:pPr marL="530225" indent="-530225" eaLnBrk="1" hangingPunct="1">
              <a:buFont typeface="Wingdings" pitchFamily="2" charset="2"/>
              <a:buNone/>
            </a:pPr>
            <a:r>
              <a:rPr lang="en-US" altLang="zh-CN"/>
              <a:t>  BOOL fWaitAll,</a:t>
            </a:r>
          </a:p>
          <a:p>
            <a:pPr marL="530225" indent="-530225" eaLnBrk="1" hangingPunct="1">
              <a:buFont typeface="Wingdings" pitchFamily="2" charset="2"/>
              <a:buNone/>
            </a:pPr>
            <a:r>
              <a:rPr lang="en-US" altLang="zh-CN"/>
              <a:t>  DWORD dwMilliseconds</a:t>
            </a:r>
          </a:p>
          <a:p>
            <a:pPr marL="530225" indent="-530225" eaLnBrk="1" hangingPunct="1">
              <a:buFont typeface="Wingdings" pitchFamily="2" charset="2"/>
              <a:buNone/>
            </a:pPr>
            <a:r>
              <a:rPr lang="en-US" altLang="zh-CN"/>
              <a:t>);</a:t>
            </a:r>
          </a:p>
        </p:txBody>
      </p:sp>
      <p:sp>
        <p:nvSpPr>
          <p:cNvPr id="13319" name="圆角矩形标注 7"/>
          <p:cNvSpPr>
            <a:spLocks noChangeArrowheads="1"/>
          </p:cNvSpPr>
          <p:nvPr/>
        </p:nvSpPr>
        <p:spPr bwMode="auto">
          <a:xfrm>
            <a:off x="5429250" y="4000500"/>
            <a:ext cx="3214688" cy="1022350"/>
          </a:xfrm>
          <a:prstGeom prst="wedgeRoundRectCallout">
            <a:avLst>
              <a:gd name="adj1" fmla="val -56852"/>
              <a:gd name="adj2" fmla="val -50634"/>
              <a:gd name="adj3" fmla="val 16667"/>
            </a:avLst>
          </a:prstGeom>
          <a:noFill/>
          <a:ln w="381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tIns="0" bIns="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hThread </a:t>
            </a:r>
          </a:p>
          <a:p>
            <a:pPr eaLnBrk="1" hangingPunct="1"/>
            <a:r>
              <a:rPr lang="en-US" altLang="zh-CN"/>
              <a:t>HANDLE </a:t>
            </a:r>
            <a:r>
              <a:rPr lang="en-US" altLang="zh-CN" b="1"/>
              <a:t>hThread</a:t>
            </a:r>
            <a:r>
              <a:rPr lang="en-US" altLang="zh-CN"/>
              <a:t>[2];</a:t>
            </a:r>
            <a:endParaRPr lang="zh-CN" altLang="en-US"/>
          </a:p>
        </p:txBody>
      </p:sp>
      <p:cxnSp>
        <p:nvCxnSpPr>
          <p:cNvPr id="13320" name="直接连接符 8"/>
          <p:cNvCxnSpPr>
            <a:cxnSpLocks noChangeShapeType="1"/>
          </p:cNvCxnSpPr>
          <p:nvPr/>
        </p:nvCxnSpPr>
        <p:spPr bwMode="auto">
          <a:xfrm>
            <a:off x="5472113" y="4500563"/>
            <a:ext cx="3143250" cy="1587"/>
          </a:xfrm>
          <a:prstGeom prst="line">
            <a:avLst/>
          </a:prstGeom>
          <a:noFill/>
          <a:ln w="28575" algn="ctr">
            <a:solidFill>
              <a:srgbClr val="00B0F0"/>
            </a:solidFill>
            <a:round/>
            <a:headEnd/>
            <a:tailEnd/>
          </a:ln>
          <a:extLst>
            <a:ext uri="{909E8E84-426E-40DD-AFC4-6F175D3DCCD1}">
              <a14:hiddenFill xmlns:a14="http://schemas.microsoft.com/office/drawing/2010/main">
                <a:noFill/>
              </a14:hiddenFill>
            </a:ext>
          </a:extLst>
        </p:spPr>
      </p:cxnSp>
      <p:sp>
        <p:nvSpPr>
          <p:cNvPr id="13321" name="圆角矩形标注 9"/>
          <p:cNvSpPr>
            <a:spLocks noChangeArrowheads="1"/>
          </p:cNvSpPr>
          <p:nvPr/>
        </p:nvSpPr>
        <p:spPr bwMode="auto">
          <a:xfrm>
            <a:off x="2500313" y="5429250"/>
            <a:ext cx="1714500" cy="407988"/>
          </a:xfrm>
          <a:prstGeom prst="wedgeRoundRectCallout">
            <a:avLst>
              <a:gd name="adj1" fmla="val -39954"/>
              <a:gd name="adj2" fmla="val -109037"/>
              <a:gd name="adj3" fmla="val 16667"/>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tIns="0" bIns="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INFINITE</a:t>
            </a:r>
            <a:endParaRPr lang="zh-CN" altLang="en-US"/>
          </a:p>
        </p:txBody>
      </p:sp>
      <p:sp>
        <p:nvSpPr>
          <p:cNvPr id="13322" name="圆角矩形标注 9"/>
          <p:cNvSpPr>
            <a:spLocks noChangeArrowheads="1"/>
          </p:cNvSpPr>
          <p:nvPr/>
        </p:nvSpPr>
        <p:spPr bwMode="auto">
          <a:xfrm>
            <a:off x="3500438" y="4214813"/>
            <a:ext cx="1214437" cy="407987"/>
          </a:xfrm>
          <a:prstGeom prst="wedgeRoundRectCallout">
            <a:avLst>
              <a:gd name="adj1" fmla="val -55565"/>
              <a:gd name="adj2" fmla="val -2440"/>
              <a:gd name="adj3" fmla="val 16667"/>
            </a:avLst>
          </a:prstGeom>
          <a:noFill/>
          <a:ln w="38100"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tIns="0" bIns="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TRUE</a:t>
            </a:r>
            <a:endParaRPr lang="zh-CN"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B0E4ED7D-F5A5-4AD7-B531-EB462AB77B03}" type="slidenum">
              <a:rPr kumimoji="0" lang="en-US" altLang="zh-CN" sz="1400" smtClean="0"/>
              <a:pPr eaLnBrk="1" hangingPunct="1"/>
              <a:t>12</a:t>
            </a:fld>
            <a:endParaRPr kumimoji="0" lang="en-US" altLang="zh-CN" sz="1400"/>
          </a:p>
        </p:txBody>
      </p:sp>
      <p:sp>
        <p:nvSpPr>
          <p:cNvPr id="14339"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10A33687-380D-41E9-8BE5-87FAC775D817}" type="datetime2">
              <a:rPr lang="zh-CN" altLang="en-US" sz="1400" smtClean="0"/>
              <a:pPr eaLnBrk="1" hangingPunct="1"/>
              <a:t>2022年9月4日</a:t>
            </a:fld>
            <a:endParaRPr lang="en-US" altLang="zh-CN" sz="1400"/>
          </a:p>
        </p:txBody>
      </p:sp>
      <p:sp>
        <p:nvSpPr>
          <p:cNvPr id="1434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4341" name="Rectangle 2"/>
          <p:cNvSpPr>
            <a:spLocks noGrp="1" noChangeArrowheads="1"/>
          </p:cNvSpPr>
          <p:nvPr>
            <p:ph type="title"/>
          </p:nvPr>
        </p:nvSpPr>
        <p:spPr>
          <a:xfrm>
            <a:off x="466725" y="285728"/>
            <a:ext cx="8426450" cy="865187"/>
          </a:xfrm>
        </p:spPr>
        <p:txBody>
          <a:bodyPr lIns="18000" tIns="10800" rIns="18000" bIns="10800" anchor="ctr"/>
          <a:lstStyle/>
          <a:p>
            <a:pPr eaLnBrk="1" hangingPunct="1"/>
            <a:r>
              <a:rPr lang="en-US" altLang="zh-CN" sz="5400" dirty="0">
                <a:solidFill>
                  <a:srgbClr val="000000"/>
                </a:solidFill>
                <a:ea typeface="隶书" pitchFamily="49" charset="-122"/>
              </a:rPr>
              <a:t>Windows</a:t>
            </a:r>
            <a:r>
              <a:rPr lang="zh-CN" altLang="en-US" sz="5400" dirty="0">
                <a:solidFill>
                  <a:srgbClr val="000000"/>
                </a:solidFill>
                <a:latin typeface="隶书" pitchFamily="49" charset="-122"/>
                <a:ea typeface="隶书" pitchFamily="49" charset="-122"/>
              </a:rPr>
              <a:t>线程编程知识</a:t>
            </a:r>
            <a:r>
              <a:rPr lang="en-US" altLang="zh-CN" sz="5400" dirty="0">
                <a:solidFill>
                  <a:srgbClr val="000000"/>
                </a:solidFill>
                <a:latin typeface="隶书" pitchFamily="49" charset="-122"/>
                <a:ea typeface="隶书" pitchFamily="49" charset="-122"/>
              </a:rPr>
              <a:t>4</a:t>
            </a:r>
          </a:p>
        </p:txBody>
      </p:sp>
      <p:sp>
        <p:nvSpPr>
          <p:cNvPr id="14342" name="Rectangle 3"/>
          <p:cNvSpPr>
            <a:spLocks noGrp="1" noChangeArrowheads="1"/>
          </p:cNvSpPr>
          <p:nvPr>
            <p:ph type="body" idx="1"/>
          </p:nvPr>
        </p:nvSpPr>
        <p:spPr>
          <a:xfrm>
            <a:off x="285750" y="1143000"/>
            <a:ext cx="8643938" cy="5072063"/>
          </a:xfrm>
        </p:spPr>
        <p:txBody>
          <a:bodyPr/>
          <a:lstStyle/>
          <a:p>
            <a:pPr marL="530225" indent="-530225" eaLnBrk="1" hangingPunct="1">
              <a:lnSpc>
                <a:spcPct val="110000"/>
              </a:lnSpc>
              <a:buClr>
                <a:srgbClr val="FF0066"/>
              </a:buClr>
              <a:buSzTx/>
              <a:buFont typeface="Wingdings" pitchFamily="2" charset="2"/>
              <a:buChar char="q"/>
            </a:pPr>
            <a:r>
              <a:rPr lang="zh-CN" altLang="en-US" dirty="0"/>
              <a:t>互斥信号量创建函数原型</a:t>
            </a:r>
          </a:p>
          <a:p>
            <a:pPr marL="530225" indent="-530225" eaLnBrk="1" hangingPunct="1">
              <a:buFont typeface="Wingdings" pitchFamily="2" charset="2"/>
              <a:buNone/>
            </a:pPr>
            <a:r>
              <a:rPr lang="en-US" altLang="zh-CN" dirty="0"/>
              <a:t>HANDLE </a:t>
            </a:r>
            <a:r>
              <a:rPr lang="en-US" altLang="zh-CN" dirty="0" err="1"/>
              <a:t>CreateMutex</a:t>
            </a:r>
            <a:r>
              <a:rPr lang="en-US" altLang="zh-CN" dirty="0"/>
              <a:t>(</a:t>
            </a:r>
          </a:p>
          <a:p>
            <a:pPr marL="530225" indent="-530225" eaLnBrk="1" hangingPunct="1">
              <a:buFont typeface="Wingdings" pitchFamily="2" charset="2"/>
              <a:buNone/>
            </a:pPr>
            <a:r>
              <a:rPr lang="en-US" altLang="zh-CN" dirty="0"/>
              <a:t>  LPSECURITY_ATTRIBUTES </a:t>
            </a:r>
            <a:r>
              <a:rPr lang="en-US" altLang="zh-CN" dirty="0" err="1"/>
              <a:t>lpMutexAttributes</a:t>
            </a:r>
            <a:r>
              <a:rPr lang="en-US" altLang="zh-CN" dirty="0"/>
              <a:t>,</a:t>
            </a:r>
          </a:p>
          <a:p>
            <a:pPr marL="530225" indent="-530225" eaLnBrk="1" hangingPunct="1">
              <a:buFont typeface="Wingdings" pitchFamily="2" charset="2"/>
              <a:buNone/>
            </a:pPr>
            <a:r>
              <a:rPr lang="en-US" altLang="zh-CN" dirty="0"/>
              <a:t>  BOOL </a:t>
            </a:r>
            <a:r>
              <a:rPr lang="en-US" altLang="zh-CN" dirty="0" err="1"/>
              <a:t>bInitialOwner</a:t>
            </a:r>
            <a:r>
              <a:rPr lang="en-US" altLang="zh-CN" dirty="0"/>
              <a:t>,</a:t>
            </a:r>
          </a:p>
          <a:p>
            <a:pPr marL="530225" indent="-530225" eaLnBrk="1" hangingPunct="1">
              <a:buFont typeface="Wingdings" pitchFamily="2" charset="2"/>
              <a:buNone/>
            </a:pPr>
            <a:r>
              <a:rPr lang="en-US" altLang="zh-CN" dirty="0"/>
              <a:t>  LPCTSTR </a:t>
            </a:r>
            <a:r>
              <a:rPr lang="en-US" altLang="zh-CN" b="1" dirty="0" err="1"/>
              <a:t>lpName</a:t>
            </a:r>
            <a:endParaRPr lang="en-US" altLang="zh-CN" b="1" dirty="0"/>
          </a:p>
          <a:p>
            <a:pPr marL="530225" indent="-530225" eaLnBrk="1" hangingPunct="1">
              <a:buFont typeface="Wingdings" pitchFamily="2" charset="2"/>
              <a:buNone/>
            </a:pPr>
            <a:r>
              <a:rPr lang="en-US" altLang="zh-CN" dirty="0"/>
              <a:t>);</a:t>
            </a:r>
          </a:p>
          <a:p>
            <a:pPr marL="530225" indent="-530225" eaLnBrk="1" hangingPunct="1">
              <a:spcBef>
                <a:spcPct val="0"/>
              </a:spcBef>
              <a:buFont typeface="Wingdings" pitchFamily="2" charset="2"/>
              <a:buNone/>
            </a:pPr>
            <a:endParaRPr lang="en-US" altLang="zh-CN" dirty="0"/>
          </a:p>
          <a:p>
            <a:pPr marL="530225" indent="-530225" eaLnBrk="1" hangingPunct="1">
              <a:spcBef>
                <a:spcPts val="0"/>
              </a:spcBef>
              <a:buFont typeface="Wingdings" pitchFamily="2" charset="2"/>
              <a:buNone/>
            </a:pPr>
            <a:r>
              <a:rPr lang="en-US" altLang="zh-CN" b="1" dirty="0">
                <a:solidFill>
                  <a:srgbClr val="336600"/>
                </a:solidFill>
              </a:rPr>
              <a:t>HANDLE </a:t>
            </a:r>
            <a:r>
              <a:rPr lang="en-US" altLang="zh-CN" b="1" dirty="0" err="1">
                <a:solidFill>
                  <a:srgbClr val="336600"/>
                </a:solidFill>
              </a:rPr>
              <a:t>hMutex</a:t>
            </a:r>
            <a:r>
              <a:rPr lang="en-US" altLang="zh-CN" b="1" dirty="0">
                <a:solidFill>
                  <a:srgbClr val="336600"/>
                </a:solidFill>
              </a:rPr>
              <a:t> = </a:t>
            </a:r>
            <a:r>
              <a:rPr lang="en-US" altLang="zh-CN" b="1" dirty="0" err="1">
                <a:solidFill>
                  <a:srgbClr val="336600"/>
                </a:solidFill>
              </a:rPr>
              <a:t>CreateMutex</a:t>
            </a:r>
            <a:r>
              <a:rPr lang="en-US" altLang="zh-CN" b="1" dirty="0">
                <a:solidFill>
                  <a:srgbClr val="336600"/>
                </a:solidFill>
              </a:rPr>
              <a:t>(NULL, FALSE, "</a:t>
            </a:r>
            <a:r>
              <a:rPr lang="en-US" altLang="zh-CN" b="1" dirty="0" err="1">
                <a:solidFill>
                  <a:srgbClr val="336600"/>
                </a:solidFill>
              </a:rPr>
              <a:t>MutexToProtectCriticalResource</a:t>
            </a:r>
            <a:r>
              <a:rPr lang="en-US" altLang="zh-CN" b="1" dirty="0">
                <a:solidFill>
                  <a:srgbClr val="336600"/>
                </a:solidFill>
              </a:rPr>
              <a:t>");</a:t>
            </a:r>
            <a:endParaRPr lang="zh-CN" altLang="en-US" b="1" dirty="0">
              <a:solidFill>
                <a:srgbClr val="336600"/>
              </a:solidFill>
            </a:endParaRPr>
          </a:p>
          <a:p>
            <a:pPr marL="530225" indent="-530225" eaLnBrk="1" hangingPunct="1">
              <a:buFont typeface="Wingdings" pitchFamily="2" charset="2"/>
              <a:buNone/>
            </a:pPr>
            <a:endParaRPr lang="en-US" altLang="zh-CN" dirty="0"/>
          </a:p>
        </p:txBody>
      </p:sp>
      <p:sp>
        <p:nvSpPr>
          <p:cNvPr id="14343" name="圆角矩形标注 6"/>
          <p:cNvSpPr>
            <a:spLocks noChangeArrowheads="1"/>
          </p:cNvSpPr>
          <p:nvPr/>
        </p:nvSpPr>
        <p:spPr bwMode="auto">
          <a:xfrm>
            <a:off x="4071934" y="3643314"/>
            <a:ext cx="1714500" cy="407987"/>
          </a:xfrm>
          <a:prstGeom prst="wedgeRoundRectCallout">
            <a:avLst>
              <a:gd name="adj1" fmla="val -39954"/>
              <a:gd name="adj2" fmla="val -109037"/>
              <a:gd name="adj3" fmla="val 16667"/>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tIns="0" bIns="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FALSE</a:t>
            </a:r>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EC6B25A9-2295-410D-9D26-162B2D60D8A3}" type="slidenum">
              <a:rPr kumimoji="0" lang="en-US" altLang="zh-CN" sz="1400" smtClean="0"/>
              <a:pPr eaLnBrk="1" hangingPunct="1"/>
              <a:t>13</a:t>
            </a:fld>
            <a:endParaRPr kumimoji="0" lang="en-US" altLang="zh-CN" sz="1400"/>
          </a:p>
        </p:txBody>
      </p:sp>
      <p:sp>
        <p:nvSpPr>
          <p:cNvPr id="1536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1D086B27-CCD6-4C7A-AB9A-12BBE5538A09}" type="datetime2">
              <a:rPr lang="zh-CN" altLang="en-US" sz="1400" smtClean="0"/>
              <a:pPr eaLnBrk="1" hangingPunct="1"/>
              <a:t>2022年9月4日</a:t>
            </a:fld>
            <a:endParaRPr lang="en-US" altLang="zh-CN" sz="1400"/>
          </a:p>
        </p:txBody>
      </p:sp>
      <p:sp>
        <p:nvSpPr>
          <p:cNvPr id="1536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5365" name="Rectangle 2"/>
          <p:cNvSpPr>
            <a:spLocks noGrp="1" noChangeArrowheads="1"/>
          </p:cNvSpPr>
          <p:nvPr>
            <p:ph type="title"/>
          </p:nvPr>
        </p:nvSpPr>
        <p:spPr>
          <a:xfrm>
            <a:off x="466725" y="692150"/>
            <a:ext cx="8426450" cy="865188"/>
          </a:xfrm>
        </p:spPr>
        <p:txBody>
          <a:bodyPr lIns="18000" tIns="10800" rIns="18000" bIns="10800" anchor="ctr"/>
          <a:lstStyle/>
          <a:p>
            <a:pPr eaLnBrk="1" hangingPunct="1"/>
            <a:r>
              <a:rPr lang="en-US" altLang="zh-CN" sz="5400">
                <a:solidFill>
                  <a:srgbClr val="000000"/>
                </a:solidFill>
                <a:ea typeface="隶书" pitchFamily="49" charset="-122"/>
              </a:rPr>
              <a:t>Windows</a:t>
            </a:r>
            <a:r>
              <a:rPr lang="zh-CN" altLang="en-US" sz="5400">
                <a:solidFill>
                  <a:srgbClr val="000000"/>
                </a:solidFill>
                <a:latin typeface="隶书" pitchFamily="49" charset="-122"/>
                <a:ea typeface="隶书" pitchFamily="49" charset="-122"/>
              </a:rPr>
              <a:t>线程编程知识</a:t>
            </a:r>
            <a:r>
              <a:rPr lang="en-US" altLang="zh-CN" sz="5400">
                <a:solidFill>
                  <a:srgbClr val="000000"/>
                </a:solidFill>
                <a:latin typeface="隶书" pitchFamily="49" charset="-122"/>
                <a:ea typeface="隶书" pitchFamily="49" charset="-122"/>
              </a:rPr>
              <a:t>5</a:t>
            </a:r>
          </a:p>
        </p:txBody>
      </p:sp>
      <p:sp>
        <p:nvSpPr>
          <p:cNvPr id="15366" name="Rectangle 3"/>
          <p:cNvSpPr>
            <a:spLocks noGrp="1" noChangeArrowheads="1"/>
          </p:cNvSpPr>
          <p:nvPr>
            <p:ph type="body" idx="1"/>
          </p:nvPr>
        </p:nvSpPr>
        <p:spPr>
          <a:xfrm>
            <a:off x="468313" y="1700213"/>
            <a:ext cx="8207375" cy="4465637"/>
          </a:xfrm>
        </p:spPr>
        <p:txBody>
          <a:bodyPr/>
          <a:lstStyle/>
          <a:p>
            <a:pPr marL="530225" indent="-530225" eaLnBrk="1" hangingPunct="1">
              <a:lnSpc>
                <a:spcPct val="110000"/>
              </a:lnSpc>
              <a:buClr>
                <a:srgbClr val="FF0066"/>
              </a:buClr>
              <a:buSzTx/>
              <a:buFont typeface="Wingdings" pitchFamily="2" charset="2"/>
              <a:buChar char="q"/>
            </a:pPr>
            <a:r>
              <a:rPr lang="zh-CN" altLang="en-US"/>
              <a:t>互斥信号量释放唤醒函数原型</a:t>
            </a:r>
          </a:p>
          <a:p>
            <a:pPr marL="530225" indent="-530225" eaLnBrk="1" hangingPunct="1">
              <a:buFont typeface="Wingdings" pitchFamily="2" charset="2"/>
              <a:buNone/>
            </a:pPr>
            <a:r>
              <a:rPr lang="en-US" altLang="zh-CN"/>
              <a:t>BOOL ReleaseMutex(</a:t>
            </a:r>
          </a:p>
          <a:p>
            <a:pPr marL="530225" indent="-530225" eaLnBrk="1" hangingPunct="1">
              <a:buFont typeface="Wingdings" pitchFamily="2" charset="2"/>
              <a:buNone/>
            </a:pPr>
            <a:r>
              <a:rPr lang="en-US" altLang="zh-CN"/>
              <a:t>  HANDLE hMutex</a:t>
            </a:r>
          </a:p>
          <a:p>
            <a:pPr marL="530225" indent="-530225" eaLnBrk="1" hangingPunct="1">
              <a:buFont typeface="Wingdings" pitchFamily="2" charset="2"/>
              <a:buNone/>
            </a:pPr>
            <a:r>
              <a:rPr lang="en-US" altLang="zh-CN"/>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88ECACF2-A499-47AE-B7FD-17A63B44A3E4}" type="slidenum">
              <a:rPr kumimoji="0" lang="en-US" altLang="zh-CN" sz="1400" smtClean="0"/>
              <a:pPr eaLnBrk="1" hangingPunct="1"/>
              <a:t>14</a:t>
            </a:fld>
            <a:endParaRPr kumimoji="0" lang="en-US" altLang="zh-CN" sz="1400"/>
          </a:p>
        </p:txBody>
      </p:sp>
      <p:sp>
        <p:nvSpPr>
          <p:cNvPr id="16387"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21DFEF72-CA01-4C86-B3FE-77BAD4B5F63D}" type="datetime2">
              <a:rPr lang="zh-CN" altLang="en-US" sz="1400" smtClean="0"/>
              <a:pPr eaLnBrk="1" hangingPunct="1"/>
              <a:t>2022年9月4日</a:t>
            </a:fld>
            <a:endParaRPr lang="en-US" altLang="zh-CN" sz="1400"/>
          </a:p>
        </p:txBody>
      </p:sp>
      <p:sp>
        <p:nvSpPr>
          <p:cNvPr id="1638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6389" name="Rectangle 2"/>
          <p:cNvSpPr>
            <a:spLocks noGrp="1" noChangeArrowheads="1"/>
          </p:cNvSpPr>
          <p:nvPr>
            <p:ph type="title"/>
          </p:nvPr>
        </p:nvSpPr>
        <p:spPr>
          <a:xfrm>
            <a:off x="466725" y="692150"/>
            <a:ext cx="8426450" cy="865188"/>
          </a:xfrm>
        </p:spPr>
        <p:txBody>
          <a:bodyPr lIns="18000" tIns="10800" rIns="18000" bIns="10800" anchor="ctr"/>
          <a:lstStyle/>
          <a:p>
            <a:pPr eaLnBrk="1" hangingPunct="1"/>
            <a:r>
              <a:rPr lang="en-US" altLang="zh-CN" sz="5400">
                <a:solidFill>
                  <a:srgbClr val="000000"/>
                </a:solidFill>
                <a:ea typeface="隶书" pitchFamily="49" charset="-122"/>
              </a:rPr>
              <a:t>Windows</a:t>
            </a:r>
            <a:r>
              <a:rPr lang="zh-CN" altLang="en-US" sz="5400">
                <a:solidFill>
                  <a:srgbClr val="000000"/>
                </a:solidFill>
                <a:latin typeface="隶书" pitchFamily="49" charset="-122"/>
                <a:ea typeface="隶书" pitchFamily="49" charset="-122"/>
              </a:rPr>
              <a:t>线程编程知识</a:t>
            </a:r>
            <a:r>
              <a:rPr lang="en-US" altLang="zh-CN" sz="5400">
                <a:solidFill>
                  <a:srgbClr val="000000"/>
                </a:solidFill>
                <a:latin typeface="隶书" pitchFamily="49" charset="-122"/>
                <a:ea typeface="隶书" pitchFamily="49" charset="-122"/>
              </a:rPr>
              <a:t>6</a:t>
            </a:r>
          </a:p>
        </p:txBody>
      </p:sp>
      <p:sp>
        <p:nvSpPr>
          <p:cNvPr id="16390" name="Rectangle 3"/>
          <p:cNvSpPr>
            <a:spLocks noGrp="1" noChangeArrowheads="1"/>
          </p:cNvSpPr>
          <p:nvPr>
            <p:ph type="body" idx="1"/>
          </p:nvPr>
        </p:nvSpPr>
        <p:spPr>
          <a:xfrm>
            <a:off x="468313" y="1700213"/>
            <a:ext cx="8207375" cy="4465637"/>
          </a:xfrm>
        </p:spPr>
        <p:txBody>
          <a:bodyPr/>
          <a:lstStyle/>
          <a:p>
            <a:pPr marL="530225" indent="-530225" eaLnBrk="1" hangingPunct="1">
              <a:lnSpc>
                <a:spcPct val="110000"/>
              </a:lnSpc>
              <a:buClr>
                <a:srgbClr val="FF0066"/>
              </a:buClr>
              <a:buSzTx/>
              <a:buFont typeface="Wingdings" pitchFamily="2" charset="2"/>
              <a:buChar char="q"/>
            </a:pPr>
            <a:r>
              <a:rPr lang="zh-CN" altLang="en-US"/>
              <a:t>互斥信号量申请（上锁</a:t>
            </a:r>
            <a:r>
              <a:rPr lang="en-US" altLang="zh-CN"/>
              <a:t>/</a:t>
            </a:r>
            <a:r>
              <a:rPr lang="zh-CN" altLang="en-US"/>
              <a:t>等待）函数原型</a:t>
            </a:r>
          </a:p>
          <a:p>
            <a:pPr marL="530225" indent="-530225" eaLnBrk="1" hangingPunct="1">
              <a:buFont typeface="Wingdings" pitchFamily="2" charset="2"/>
              <a:buNone/>
            </a:pPr>
            <a:r>
              <a:rPr lang="en-US" altLang="zh-CN"/>
              <a:t>DWORD WaitForSingleObject(</a:t>
            </a:r>
          </a:p>
          <a:p>
            <a:pPr marL="530225" indent="-530225" eaLnBrk="1" hangingPunct="1">
              <a:buFont typeface="Wingdings" pitchFamily="2" charset="2"/>
              <a:buNone/>
            </a:pPr>
            <a:r>
              <a:rPr lang="en-US" altLang="zh-CN"/>
              <a:t>  HANDLE hHandle,</a:t>
            </a:r>
          </a:p>
          <a:p>
            <a:pPr marL="530225" indent="-530225" eaLnBrk="1" hangingPunct="1">
              <a:buFont typeface="Wingdings" pitchFamily="2" charset="2"/>
              <a:buNone/>
            </a:pPr>
            <a:r>
              <a:rPr lang="en-US" altLang="zh-CN"/>
              <a:t>  DWORD dwMilliseconds</a:t>
            </a:r>
          </a:p>
          <a:p>
            <a:pPr marL="530225" indent="-530225" eaLnBrk="1" hangingPunct="1">
              <a:buFont typeface="Wingdings" pitchFamily="2" charset="2"/>
              <a:buNone/>
            </a:pPr>
            <a:r>
              <a:rPr lang="en-US" altLang="zh-CN"/>
              <a:t>);</a:t>
            </a:r>
          </a:p>
        </p:txBody>
      </p:sp>
      <p:sp>
        <p:nvSpPr>
          <p:cNvPr id="16391" name="圆角矩形标注 6"/>
          <p:cNvSpPr>
            <a:spLocks noChangeArrowheads="1"/>
          </p:cNvSpPr>
          <p:nvPr/>
        </p:nvSpPr>
        <p:spPr bwMode="auto">
          <a:xfrm>
            <a:off x="3143250" y="4286250"/>
            <a:ext cx="1714500" cy="407988"/>
          </a:xfrm>
          <a:prstGeom prst="wedgeRoundRectCallout">
            <a:avLst>
              <a:gd name="adj1" fmla="val -39954"/>
              <a:gd name="adj2" fmla="val -109037"/>
              <a:gd name="adj3" fmla="val 16667"/>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tIns="0" bIns="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INFINITE</a:t>
            </a:r>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3CE2F638-DA95-4B09-8363-B1A0760AF61C}" type="slidenum">
              <a:rPr kumimoji="0" lang="en-US" altLang="zh-CN" sz="1400" smtClean="0"/>
              <a:pPr eaLnBrk="1" hangingPunct="1"/>
              <a:t>15</a:t>
            </a:fld>
            <a:endParaRPr kumimoji="0" lang="en-US" altLang="zh-CN" sz="1400"/>
          </a:p>
        </p:txBody>
      </p:sp>
      <p:sp>
        <p:nvSpPr>
          <p:cNvPr id="17411"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6724487F-D562-40F3-8D07-453E54427407}" type="datetime2">
              <a:rPr lang="zh-CN" altLang="en-US" sz="1400" smtClean="0"/>
              <a:pPr eaLnBrk="1" hangingPunct="1"/>
              <a:t>2022年9月4日</a:t>
            </a:fld>
            <a:endParaRPr lang="en-US" altLang="zh-CN" sz="1400"/>
          </a:p>
        </p:txBody>
      </p:sp>
      <p:sp>
        <p:nvSpPr>
          <p:cNvPr id="1741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7413" name="Rectangle 2"/>
          <p:cNvSpPr>
            <a:spLocks noGrp="1" noChangeArrowheads="1"/>
          </p:cNvSpPr>
          <p:nvPr>
            <p:ph type="title"/>
          </p:nvPr>
        </p:nvSpPr>
        <p:spPr>
          <a:xfrm>
            <a:off x="466725" y="357188"/>
            <a:ext cx="8426450" cy="865187"/>
          </a:xfrm>
        </p:spPr>
        <p:txBody>
          <a:bodyPr lIns="18000" tIns="10800" rIns="18000" bIns="10800" anchor="ctr"/>
          <a:lstStyle/>
          <a:p>
            <a:pPr eaLnBrk="1" hangingPunct="1"/>
            <a:r>
              <a:rPr lang="en-US" altLang="zh-CN" sz="5400">
                <a:solidFill>
                  <a:srgbClr val="000000"/>
                </a:solidFill>
                <a:ea typeface="隶书" pitchFamily="49" charset="-122"/>
              </a:rPr>
              <a:t>Windows</a:t>
            </a:r>
            <a:r>
              <a:rPr lang="zh-CN" altLang="en-US" sz="5400">
                <a:solidFill>
                  <a:srgbClr val="000000"/>
                </a:solidFill>
                <a:latin typeface="隶书" pitchFamily="49" charset="-122"/>
                <a:ea typeface="隶书" pitchFamily="49" charset="-122"/>
              </a:rPr>
              <a:t>线程编程知识</a:t>
            </a:r>
            <a:r>
              <a:rPr lang="en-US" altLang="zh-CN" sz="5400">
                <a:solidFill>
                  <a:srgbClr val="000000"/>
                </a:solidFill>
                <a:latin typeface="隶书" pitchFamily="49" charset="-122"/>
                <a:ea typeface="隶书" pitchFamily="49" charset="-122"/>
              </a:rPr>
              <a:t>7</a:t>
            </a:r>
          </a:p>
        </p:txBody>
      </p:sp>
      <p:sp>
        <p:nvSpPr>
          <p:cNvPr id="17414" name="Rectangle 3"/>
          <p:cNvSpPr>
            <a:spLocks noGrp="1" noChangeArrowheads="1"/>
          </p:cNvSpPr>
          <p:nvPr>
            <p:ph type="body" idx="1"/>
          </p:nvPr>
        </p:nvSpPr>
        <p:spPr>
          <a:xfrm>
            <a:off x="468313" y="1285875"/>
            <a:ext cx="8207375" cy="4879975"/>
          </a:xfrm>
        </p:spPr>
        <p:txBody>
          <a:bodyPr/>
          <a:lstStyle/>
          <a:p>
            <a:pPr marL="530225" indent="-530225" eaLnBrk="1" hangingPunct="1">
              <a:lnSpc>
                <a:spcPct val="110000"/>
              </a:lnSpc>
              <a:buClr>
                <a:srgbClr val="FF0066"/>
              </a:buClr>
              <a:buSzTx/>
              <a:buFont typeface="Wingdings" pitchFamily="2" charset="2"/>
              <a:buChar char="q"/>
            </a:pPr>
            <a:r>
              <a:rPr lang="zh-CN" altLang="en-US" dirty="0"/>
              <a:t>线程挂起函数原型</a:t>
            </a:r>
          </a:p>
          <a:p>
            <a:pPr marL="530225" indent="-530225" eaLnBrk="1" hangingPunct="1">
              <a:buFont typeface="Wingdings" pitchFamily="2" charset="2"/>
              <a:buNone/>
            </a:pPr>
            <a:r>
              <a:rPr lang="en-US" altLang="zh-CN" dirty="0"/>
              <a:t>VOID Sleep(</a:t>
            </a:r>
          </a:p>
          <a:p>
            <a:pPr marL="530225" indent="-530225" eaLnBrk="1" hangingPunct="1">
              <a:buFont typeface="Wingdings" pitchFamily="2" charset="2"/>
              <a:buNone/>
            </a:pPr>
            <a:r>
              <a:rPr lang="en-US" altLang="zh-CN" dirty="0"/>
              <a:t>  DWORD </a:t>
            </a:r>
            <a:r>
              <a:rPr lang="en-US" altLang="zh-CN" dirty="0" err="1"/>
              <a:t>dwMilliseconds</a:t>
            </a:r>
            <a:endParaRPr lang="en-US" altLang="zh-CN" dirty="0"/>
          </a:p>
          <a:p>
            <a:pPr marL="530225" indent="-530225" eaLnBrk="1" hangingPunct="1">
              <a:buFont typeface="Wingdings" pitchFamily="2" charset="2"/>
              <a:buNone/>
            </a:pPr>
            <a:r>
              <a:rPr lang="en-US" altLang="zh-CN" dirty="0"/>
              <a:t>);</a:t>
            </a:r>
          </a:p>
          <a:p>
            <a:pPr marL="530225" indent="-530225" eaLnBrk="1" hangingPunct="1">
              <a:lnSpc>
                <a:spcPct val="110000"/>
              </a:lnSpc>
              <a:buClr>
                <a:srgbClr val="FF0066"/>
              </a:buClr>
              <a:buSzTx/>
              <a:buFont typeface="Wingdings" pitchFamily="2" charset="2"/>
              <a:buChar char="q"/>
            </a:pPr>
            <a:r>
              <a:rPr lang="zh-CN" altLang="en-US" dirty="0"/>
              <a:t>线程句柄关闭操作函数原型</a:t>
            </a:r>
          </a:p>
          <a:p>
            <a:pPr marL="530225" indent="-530225" eaLnBrk="1" hangingPunct="1">
              <a:buFont typeface="Wingdings" pitchFamily="2" charset="2"/>
              <a:buNone/>
            </a:pPr>
            <a:r>
              <a:rPr lang="en-US" altLang="zh-CN" dirty="0"/>
              <a:t>BOOL </a:t>
            </a:r>
            <a:r>
              <a:rPr lang="en-US" altLang="zh-CN" dirty="0" err="1"/>
              <a:t>CloseHandle</a:t>
            </a:r>
            <a:r>
              <a:rPr lang="en-US" altLang="zh-CN" dirty="0"/>
              <a:t>(</a:t>
            </a:r>
          </a:p>
          <a:p>
            <a:pPr marL="530225" indent="-530225" eaLnBrk="1" hangingPunct="1">
              <a:buFont typeface="Wingdings" pitchFamily="2" charset="2"/>
              <a:buNone/>
            </a:pPr>
            <a:r>
              <a:rPr lang="en-US" altLang="zh-CN" dirty="0"/>
              <a:t> HANDLE </a:t>
            </a:r>
            <a:r>
              <a:rPr lang="en-US" altLang="zh-CN" dirty="0" err="1"/>
              <a:t>hObject</a:t>
            </a:r>
            <a:endParaRPr lang="en-US" altLang="zh-CN" dirty="0"/>
          </a:p>
          <a:p>
            <a:pPr marL="530225" indent="-530225" eaLnBrk="1" hangingPunct="1">
              <a:buFont typeface="Wingdings" pitchFamily="2" charset="2"/>
              <a:buNone/>
            </a:pPr>
            <a:r>
              <a:rPr lang="en-US" altLang="zh-CN" dirty="0"/>
              <a:t>);</a:t>
            </a:r>
          </a:p>
          <a:p>
            <a:pPr marL="530225" indent="-530225" eaLnBrk="1" hangingPunct="1">
              <a:buFont typeface="Wingdings" pitchFamily="2" charset="2"/>
              <a:buNone/>
            </a:pPr>
            <a:endParaRPr lang="en-US" altLang="zh-CN" dirty="0"/>
          </a:p>
          <a:p>
            <a:pPr marL="530225" indent="-530225" eaLnBrk="1" hangingPunct="1">
              <a:buFont typeface="Wingdings" pitchFamily="2" charset="2"/>
              <a:buNone/>
            </a:pPr>
            <a:endParaRPr lang="en-US" altLang="zh-CN" dirty="0"/>
          </a:p>
          <a:p>
            <a:pPr marL="530225" indent="-530225" eaLnBrk="1" hangingPunct="1">
              <a:buFont typeface="Wingdings" pitchFamily="2" charset="2"/>
              <a:buNone/>
            </a:pPr>
            <a:endParaRPr lang="en-US" altLang="zh-CN" dirty="0"/>
          </a:p>
        </p:txBody>
      </p:sp>
      <p:sp>
        <p:nvSpPr>
          <p:cNvPr id="17415" name="圆角矩形标注 6"/>
          <p:cNvSpPr>
            <a:spLocks noChangeArrowheads="1"/>
          </p:cNvSpPr>
          <p:nvPr/>
        </p:nvSpPr>
        <p:spPr bwMode="auto">
          <a:xfrm>
            <a:off x="4214813" y="3214688"/>
            <a:ext cx="500062" cy="407987"/>
          </a:xfrm>
          <a:prstGeom prst="wedgeRoundRectCallout">
            <a:avLst>
              <a:gd name="adj1" fmla="val -39954"/>
              <a:gd name="adj2" fmla="val -109037"/>
              <a:gd name="adj3" fmla="val 16667"/>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tIns="0" bIns="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0</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3EF6E290-C4CF-48DF-8E16-4A0CD7A3F131}" type="slidenum">
              <a:rPr kumimoji="0" lang="en-US" altLang="zh-CN" sz="1400" smtClean="0"/>
              <a:pPr eaLnBrk="1" hangingPunct="1"/>
              <a:t>16</a:t>
            </a:fld>
            <a:endParaRPr kumimoji="0" lang="en-US" altLang="zh-CN" sz="1400"/>
          </a:p>
        </p:txBody>
      </p:sp>
      <p:sp>
        <p:nvSpPr>
          <p:cNvPr id="18435"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041E2E99-348F-4770-B3E3-92B3CBAB694D}" type="datetime2">
              <a:rPr lang="zh-CN" altLang="en-US" sz="1400" smtClean="0"/>
              <a:pPr eaLnBrk="1" hangingPunct="1"/>
              <a:t>2022年9月4日</a:t>
            </a:fld>
            <a:endParaRPr lang="en-US" altLang="zh-CN" sz="1400"/>
          </a:p>
        </p:txBody>
      </p:sp>
      <p:sp>
        <p:nvSpPr>
          <p:cNvPr id="1843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8437" name="Rectangle 2"/>
          <p:cNvSpPr>
            <a:spLocks noGrp="1" noChangeArrowheads="1"/>
          </p:cNvSpPr>
          <p:nvPr>
            <p:ph type="title"/>
          </p:nvPr>
        </p:nvSpPr>
        <p:spPr>
          <a:xfrm>
            <a:off x="466725" y="692150"/>
            <a:ext cx="8426450" cy="865188"/>
          </a:xfrm>
        </p:spPr>
        <p:txBody>
          <a:bodyPr lIns="18000" tIns="10800" rIns="18000" bIns="10800" anchor="ctr"/>
          <a:lstStyle/>
          <a:p>
            <a:pPr eaLnBrk="1" hangingPunct="1"/>
            <a:r>
              <a:rPr lang="en-US" altLang="zh-CN" sz="5400">
                <a:solidFill>
                  <a:srgbClr val="000000"/>
                </a:solidFill>
                <a:ea typeface="隶书" pitchFamily="49" charset="-122"/>
              </a:rPr>
              <a:t>Windows</a:t>
            </a:r>
            <a:r>
              <a:rPr lang="zh-CN" altLang="en-US" sz="5400">
                <a:solidFill>
                  <a:srgbClr val="000000"/>
                </a:solidFill>
                <a:latin typeface="隶书" pitchFamily="49" charset="-122"/>
                <a:ea typeface="隶书" pitchFamily="49" charset="-122"/>
              </a:rPr>
              <a:t>时间编程知识</a:t>
            </a:r>
          </a:p>
        </p:txBody>
      </p:sp>
      <p:sp>
        <p:nvSpPr>
          <p:cNvPr id="18438" name="Rectangle 3"/>
          <p:cNvSpPr>
            <a:spLocks noGrp="1" noChangeArrowheads="1"/>
          </p:cNvSpPr>
          <p:nvPr>
            <p:ph type="body" idx="1"/>
          </p:nvPr>
        </p:nvSpPr>
        <p:spPr>
          <a:xfrm>
            <a:off x="468313" y="1700213"/>
            <a:ext cx="8207375" cy="4465637"/>
          </a:xfrm>
        </p:spPr>
        <p:txBody>
          <a:bodyPr/>
          <a:lstStyle/>
          <a:p>
            <a:pPr marL="530225" indent="-530225" eaLnBrk="1" hangingPunct="1">
              <a:lnSpc>
                <a:spcPct val="110000"/>
              </a:lnSpc>
              <a:buClr>
                <a:srgbClr val="FF0066"/>
              </a:buClr>
              <a:buSzTx/>
              <a:buFont typeface="Wingdings" pitchFamily="2" charset="2"/>
              <a:buChar char="q"/>
            </a:pPr>
            <a:r>
              <a:rPr lang="zh-CN" altLang="en-US" dirty="0"/>
              <a:t>系统时间获取函数原型</a:t>
            </a:r>
          </a:p>
          <a:p>
            <a:pPr marL="530225" indent="-530225" eaLnBrk="1" hangingPunct="1">
              <a:buFont typeface="Wingdings" pitchFamily="2" charset="2"/>
              <a:buNone/>
            </a:pPr>
            <a:r>
              <a:rPr lang="en-US" altLang="zh-CN" dirty="0"/>
              <a:t>DWORD </a:t>
            </a:r>
            <a:r>
              <a:rPr lang="en-US" altLang="zh-CN" dirty="0" err="1"/>
              <a:t>GetTickCount</a:t>
            </a:r>
            <a:r>
              <a:rPr lang="en-US" altLang="zh-CN" dirty="0"/>
              <a:t>(VOID)</a:t>
            </a:r>
          </a:p>
          <a:p>
            <a:pPr marL="530225" indent="-530225" eaLnBrk="1" hangingPunct="1">
              <a:buNone/>
            </a:pPr>
            <a:r>
              <a:rPr lang="zh-CN" altLang="en-US" sz="2800"/>
              <a:t>返回：从</a:t>
            </a:r>
            <a:r>
              <a:rPr lang="zh-CN" altLang="en-US" sz="2800" dirty="0"/>
              <a:t>操作系统启动到当前时间所经过的毫秒数</a:t>
            </a:r>
            <a:endParaRPr lang="en-US" altLang="zh-CN" sz="28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C1450AE-7D0F-4FCE-9305-0E0528B9F0D1}" type="slidenum">
              <a:rPr kumimoji="0" lang="en-US" altLang="zh-CN" sz="1400" smtClean="0"/>
              <a:pPr eaLnBrk="1" hangingPunct="1"/>
              <a:t>17</a:t>
            </a:fld>
            <a:endParaRPr kumimoji="0" lang="en-US" altLang="zh-CN" sz="1400"/>
          </a:p>
        </p:txBody>
      </p:sp>
      <p:sp>
        <p:nvSpPr>
          <p:cNvPr id="11267"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7A0E347-067F-47FA-BDE7-4892BDF381A6}" type="datetime2">
              <a:rPr lang="zh-CN" altLang="en-US" sz="1400" smtClean="0"/>
              <a:pPr eaLnBrk="1" hangingPunct="1"/>
              <a:t>2022年9月4日</a:t>
            </a:fld>
            <a:endParaRPr lang="en-US" altLang="zh-CN" sz="1400"/>
          </a:p>
        </p:txBody>
      </p:sp>
      <p:sp>
        <p:nvSpPr>
          <p:cNvPr id="1126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1269" name="Rectangle 2"/>
          <p:cNvSpPr>
            <a:spLocks noGrp="1" noChangeArrowheads="1"/>
          </p:cNvSpPr>
          <p:nvPr>
            <p:ph type="title"/>
          </p:nvPr>
        </p:nvSpPr>
        <p:spPr>
          <a:xfrm>
            <a:off x="500822" y="364332"/>
            <a:ext cx="8424862" cy="865188"/>
          </a:xfrm>
        </p:spPr>
        <p:txBody>
          <a:bodyPr lIns="18000" tIns="10800" rIns="18000" bIns="10800" anchor="ctr"/>
          <a:lstStyle/>
          <a:p>
            <a:pPr eaLnBrk="1" hangingPunct="1"/>
            <a:r>
              <a:rPr lang="en-US" altLang="zh-CN" sz="5400" dirty="0">
                <a:solidFill>
                  <a:srgbClr val="000000"/>
                </a:solidFill>
                <a:ea typeface="隶书" pitchFamily="49" charset="-122"/>
              </a:rPr>
              <a:t>Linux</a:t>
            </a:r>
            <a:r>
              <a:rPr lang="zh-CN" altLang="en-US" sz="5400" dirty="0">
                <a:solidFill>
                  <a:srgbClr val="000000"/>
                </a:solidFill>
                <a:latin typeface="隶书" pitchFamily="49" charset="-122"/>
                <a:ea typeface="隶书" pitchFamily="49" charset="-122"/>
              </a:rPr>
              <a:t>线程编程知识</a:t>
            </a:r>
            <a:r>
              <a:rPr lang="en-US" altLang="zh-CN" sz="5400" dirty="0">
                <a:solidFill>
                  <a:srgbClr val="000000"/>
                </a:solidFill>
                <a:latin typeface="隶书" pitchFamily="49" charset="-122"/>
                <a:ea typeface="隶书" pitchFamily="49" charset="-122"/>
              </a:rPr>
              <a:t>1</a:t>
            </a:r>
          </a:p>
        </p:txBody>
      </p:sp>
      <p:sp>
        <p:nvSpPr>
          <p:cNvPr id="11270" name="Rectangle 3"/>
          <p:cNvSpPr>
            <a:spLocks noGrp="1" noChangeArrowheads="1"/>
          </p:cNvSpPr>
          <p:nvPr>
            <p:ph type="body" idx="1"/>
          </p:nvPr>
        </p:nvSpPr>
        <p:spPr>
          <a:xfrm>
            <a:off x="468313" y="1166019"/>
            <a:ext cx="8207375" cy="4999831"/>
          </a:xfrm>
        </p:spPr>
        <p:txBody>
          <a:bodyPr/>
          <a:lstStyle/>
          <a:p>
            <a:pPr marL="530225" indent="-530225" eaLnBrk="1" hangingPunct="1">
              <a:lnSpc>
                <a:spcPct val="110000"/>
              </a:lnSpc>
              <a:buClr>
                <a:srgbClr val="FF0066"/>
              </a:buClr>
              <a:buSzTx/>
              <a:buFont typeface="Wingdings" pitchFamily="2" charset="2"/>
              <a:buChar char="q"/>
            </a:pPr>
            <a:r>
              <a:rPr lang="zh-CN" altLang="en-US" dirty="0"/>
              <a:t>线程函数原型及框架</a:t>
            </a:r>
            <a:endParaRPr lang="en-US" altLang="zh-CN" dirty="0"/>
          </a:p>
          <a:p>
            <a:pPr marL="530225" indent="-530225" eaLnBrk="1" hangingPunct="1">
              <a:lnSpc>
                <a:spcPct val="90000"/>
              </a:lnSpc>
              <a:buNone/>
            </a:pPr>
            <a:r>
              <a:rPr lang="en-US" altLang="zh-CN" dirty="0"/>
              <a:t>void* </a:t>
            </a:r>
            <a:r>
              <a:rPr lang="en-US" altLang="zh-CN" dirty="0" err="1">
                <a:solidFill>
                  <a:srgbClr val="336600"/>
                </a:solidFill>
              </a:rPr>
              <a:t>ThreadExecutiveZGS</a:t>
            </a:r>
            <a:r>
              <a:rPr lang="en-US" altLang="zh-CN" dirty="0"/>
              <a:t>(void* </a:t>
            </a:r>
            <a:r>
              <a:rPr lang="en-US" altLang="zh-CN" dirty="0" err="1"/>
              <a:t>zThreadName</a:t>
            </a:r>
            <a:r>
              <a:rPr lang="en-US" altLang="zh-CN" dirty="0"/>
              <a:t>)</a:t>
            </a:r>
          </a:p>
          <a:p>
            <a:pPr marL="530225" indent="-530225" eaLnBrk="1" hangingPunct="1">
              <a:lnSpc>
                <a:spcPct val="90000"/>
              </a:lnSpc>
              <a:buNone/>
            </a:pPr>
            <a:r>
              <a:rPr lang="en-US" altLang="zh-CN" dirty="0"/>
              <a:t>{</a:t>
            </a:r>
          </a:p>
          <a:p>
            <a:pPr marL="530225" indent="-530225" eaLnBrk="1" hangingPunct="1">
              <a:lnSpc>
                <a:spcPct val="90000"/>
              </a:lnSpc>
              <a:buNone/>
            </a:pPr>
            <a:r>
              <a:rPr lang="en-US" altLang="zh-CN" dirty="0"/>
              <a:t>	char *</a:t>
            </a:r>
            <a:r>
              <a:rPr lang="en-US" altLang="zh-CN" dirty="0" err="1"/>
              <a:t>pThreadName</a:t>
            </a:r>
            <a:r>
              <a:rPr lang="en-US" altLang="zh-CN" dirty="0"/>
              <a:t> = (char*)</a:t>
            </a:r>
            <a:r>
              <a:rPr lang="en-US" altLang="zh-CN" dirty="0" err="1"/>
              <a:t>zThreadName</a:t>
            </a:r>
            <a:r>
              <a:rPr lang="en-US" altLang="zh-CN" dirty="0"/>
              <a:t>;</a:t>
            </a:r>
          </a:p>
          <a:p>
            <a:pPr marL="530225" indent="-530225" eaLnBrk="1" hangingPunct="1">
              <a:lnSpc>
                <a:spcPct val="90000"/>
              </a:lnSpc>
              <a:buNone/>
            </a:pPr>
            <a:r>
              <a:rPr lang="en-US" altLang="zh-CN" dirty="0"/>
              <a:t>	……</a:t>
            </a:r>
          </a:p>
          <a:p>
            <a:pPr marL="530225" indent="-530225" eaLnBrk="1" hangingPunct="1">
              <a:lnSpc>
                <a:spcPct val="90000"/>
              </a:lnSpc>
              <a:buNone/>
            </a:pPr>
            <a:r>
              <a:rPr lang="en-US" altLang="zh-CN" dirty="0"/>
              <a:t>	return (void *)0;</a:t>
            </a:r>
          </a:p>
          <a:p>
            <a:pPr marL="530225" indent="-530225" eaLnBrk="1" hangingPunct="1">
              <a:lnSpc>
                <a:spcPct val="90000"/>
              </a:lnSpc>
              <a:buNone/>
            </a:pPr>
            <a:r>
              <a:rPr lang="en-US" altLang="zh-CN" dirty="0"/>
              <a:t>}</a:t>
            </a:r>
          </a:p>
          <a:p>
            <a:pPr marL="530225" lvl="0" indent="-530225" eaLnBrk="1" hangingPunct="1">
              <a:lnSpc>
                <a:spcPct val="110000"/>
              </a:lnSpc>
              <a:buClr>
                <a:srgbClr val="FF0066"/>
              </a:buClr>
              <a:buSzTx/>
              <a:buFont typeface="Wingdings" pitchFamily="2" charset="2"/>
              <a:buChar char="q"/>
            </a:pPr>
            <a:r>
              <a:rPr lang="en-US" altLang="zh-CN" dirty="0">
                <a:solidFill>
                  <a:srgbClr val="000000"/>
                </a:solidFill>
              </a:rPr>
              <a:t>gcc</a:t>
            </a:r>
            <a:r>
              <a:rPr lang="zh-CN" altLang="en-US" dirty="0">
                <a:solidFill>
                  <a:srgbClr val="000000"/>
                </a:solidFill>
              </a:rPr>
              <a:t>编译命令末尾须加上选项</a:t>
            </a:r>
            <a:r>
              <a:rPr lang="en-US" altLang="zh-CN" dirty="0">
                <a:solidFill>
                  <a:srgbClr val="000000"/>
                </a:solidFill>
              </a:rPr>
              <a:t>-</a:t>
            </a:r>
            <a:r>
              <a:rPr lang="en-US" altLang="zh-CN" dirty="0" err="1">
                <a:solidFill>
                  <a:srgbClr val="000000"/>
                </a:solidFill>
              </a:rPr>
              <a:t>lpthread</a:t>
            </a:r>
            <a:endParaRPr lang="en-US" altLang="zh-CN" dirty="0">
              <a:solidFill>
                <a:srgbClr val="000000"/>
              </a:solidFill>
            </a:endParaRPr>
          </a:p>
        </p:txBody>
      </p:sp>
      <p:sp>
        <p:nvSpPr>
          <p:cNvPr id="11271" name="AutoShape 4"/>
          <p:cNvSpPr>
            <a:spLocks noChangeArrowheads="1"/>
          </p:cNvSpPr>
          <p:nvPr/>
        </p:nvSpPr>
        <p:spPr bwMode="auto">
          <a:xfrm>
            <a:off x="2443922" y="980728"/>
            <a:ext cx="6481762" cy="842962"/>
          </a:xfrm>
          <a:prstGeom prst="cloudCallout">
            <a:avLst>
              <a:gd name="adj1" fmla="val 34865"/>
              <a:gd name="adj2" fmla="val 81219"/>
            </a:avLst>
          </a:prstGeom>
          <a:solidFill>
            <a:schemeClr val="bg1"/>
          </a:solidFill>
          <a:ln w="38100">
            <a:solidFill>
              <a:srgbClr val="FF00FF"/>
            </a:solidFill>
            <a:round/>
            <a:headEnd/>
            <a:tailEnd/>
          </a:ln>
        </p:spPr>
        <p:txBody>
          <a:bodyPr lIns="0" tIns="0" rIns="0" bIns="0" anchor="ctr"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3600" dirty="0"/>
              <a:t>#include &lt;</a:t>
            </a:r>
            <a:r>
              <a:rPr lang="en-US" altLang="zh-CN" sz="3600" dirty="0" err="1"/>
              <a:t>pthread.h</a:t>
            </a:r>
            <a:r>
              <a:rPr lang="en-US" altLang="zh-CN" sz="3600" dirty="0"/>
              <a:t>&gt;</a:t>
            </a:r>
          </a:p>
        </p:txBody>
      </p:sp>
    </p:spTree>
    <p:extLst>
      <p:ext uri="{BB962C8B-B14F-4D97-AF65-F5344CB8AC3E}">
        <p14:creationId xmlns:p14="http://schemas.microsoft.com/office/powerpoint/2010/main" val="32381118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0">
                                            <p:txEl>
                                              <p:pRg st="7" end="7"/>
                                            </p:txEl>
                                          </p:spTgt>
                                        </p:tgtEl>
                                        <p:attrNameLst>
                                          <p:attrName>style.visibility</p:attrName>
                                        </p:attrNameLst>
                                      </p:cBhvr>
                                      <p:to>
                                        <p:strVal val="visible"/>
                                      </p:to>
                                    </p:set>
                                    <p:animEffect transition="in" filter="wipe(left)">
                                      <p:cBhvr>
                                        <p:cTn id="7" dur="500"/>
                                        <p:tgtEl>
                                          <p:spTgt spid="11270">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71"/>
                                        </p:tgtEl>
                                        <p:attrNameLst>
                                          <p:attrName>style.visibility</p:attrName>
                                        </p:attrNameLst>
                                      </p:cBhvr>
                                      <p:to>
                                        <p:strVal val="visible"/>
                                      </p:to>
                                    </p:set>
                                    <p:animEffect transition="in" filter="wipe(down)">
                                      <p:cBhvr>
                                        <p:cTn id="12"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C1450AE-7D0F-4FCE-9305-0E0528B9F0D1}" type="slidenum">
              <a:rPr kumimoji="0" lang="en-US" altLang="zh-CN" sz="1400" smtClean="0"/>
              <a:pPr eaLnBrk="1" hangingPunct="1"/>
              <a:t>18</a:t>
            </a:fld>
            <a:endParaRPr kumimoji="0" lang="en-US" altLang="zh-CN" sz="1400"/>
          </a:p>
        </p:txBody>
      </p:sp>
      <p:sp>
        <p:nvSpPr>
          <p:cNvPr id="11267"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7A0E347-067F-47FA-BDE7-4892BDF381A6}" type="datetime2">
              <a:rPr lang="zh-CN" altLang="en-US" sz="1400" smtClean="0"/>
              <a:pPr eaLnBrk="1" hangingPunct="1"/>
              <a:t>2022年9月4日</a:t>
            </a:fld>
            <a:endParaRPr lang="en-US" altLang="zh-CN" sz="1400"/>
          </a:p>
        </p:txBody>
      </p:sp>
      <p:sp>
        <p:nvSpPr>
          <p:cNvPr id="1126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1269" name="Rectangle 2"/>
          <p:cNvSpPr>
            <a:spLocks noGrp="1" noChangeArrowheads="1"/>
          </p:cNvSpPr>
          <p:nvPr>
            <p:ph type="title"/>
          </p:nvPr>
        </p:nvSpPr>
        <p:spPr>
          <a:xfrm>
            <a:off x="500822" y="364332"/>
            <a:ext cx="8424862" cy="865188"/>
          </a:xfrm>
        </p:spPr>
        <p:txBody>
          <a:bodyPr lIns="18000" tIns="10800" rIns="18000" bIns="10800" anchor="ctr"/>
          <a:lstStyle/>
          <a:p>
            <a:pPr eaLnBrk="1" hangingPunct="1"/>
            <a:r>
              <a:rPr lang="en-US" altLang="zh-CN" sz="5400" dirty="0">
                <a:solidFill>
                  <a:srgbClr val="000000"/>
                </a:solidFill>
                <a:ea typeface="隶书" pitchFamily="49" charset="-122"/>
              </a:rPr>
              <a:t>Linux</a:t>
            </a:r>
            <a:r>
              <a:rPr lang="zh-CN" altLang="en-US" sz="5400" dirty="0">
                <a:solidFill>
                  <a:srgbClr val="000000"/>
                </a:solidFill>
                <a:latin typeface="隶书" pitchFamily="49" charset="-122"/>
                <a:ea typeface="隶书" pitchFamily="49" charset="-122"/>
              </a:rPr>
              <a:t>线程编程知识</a:t>
            </a:r>
            <a:r>
              <a:rPr lang="en-US" altLang="zh-CN" sz="5400" dirty="0">
                <a:solidFill>
                  <a:srgbClr val="000000"/>
                </a:solidFill>
                <a:latin typeface="隶书" pitchFamily="49" charset="-122"/>
                <a:ea typeface="隶书" pitchFamily="49" charset="-122"/>
              </a:rPr>
              <a:t>2</a:t>
            </a:r>
          </a:p>
        </p:txBody>
      </p:sp>
      <p:sp>
        <p:nvSpPr>
          <p:cNvPr id="11270" name="Rectangle 3"/>
          <p:cNvSpPr>
            <a:spLocks noGrp="1" noChangeArrowheads="1"/>
          </p:cNvSpPr>
          <p:nvPr>
            <p:ph type="body" idx="1"/>
          </p:nvPr>
        </p:nvSpPr>
        <p:spPr>
          <a:xfrm>
            <a:off x="251520" y="1166019"/>
            <a:ext cx="8675687" cy="4999831"/>
          </a:xfrm>
        </p:spPr>
        <p:txBody>
          <a:bodyPr/>
          <a:lstStyle/>
          <a:p>
            <a:pPr marL="530225" indent="-530225" eaLnBrk="1" hangingPunct="1">
              <a:lnSpc>
                <a:spcPct val="110000"/>
              </a:lnSpc>
              <a:spcBef>
                <a:spcPts val="0"/>
              </a:spcBef>
              <a:buClr>
                <a:srgbClr val="FF0066"/>
              </a:buClr>
              <a:buSzTx/>
              <a:buFont typeface="Wingdings" pitchFamily="2" charset="2"/>
              <a:buChar char="q"/>
            </a:pPr>
            <a:r>
              <a:rPr lang="zh-CN" altLang="en-US" dirty="0"/>
              <a:t>线程创建函数原型</a:t>
            </a:r>
            <a:endParaRPr lang="en-US" altLang="zh-CN" dirty="0"/>
          </a:p>
          <a:p>
            <a:pPr marL="530225" indent="-530225" eaLnBrk="1" hangingPunct="1">
              <a:spcBef>
                <a:spcPts val="0"/>
              </a:spcBef>
              <a:buNone/>
            </a:pPr>
            <a:r>
              <a:rPr lang="en-US" altLang="zh-CN" dirty="0"/>
              <a:t>int </a:t>
            </a:r>
            <a:r>
              <a:rPr lang="en-US" altLang="zh-CN" dirty="0" err="1"/>
              <a:t>pthread_creat</a:t>
            </a:r>
            <a:r>
              <a:rPr lang="en-US" altLang="zh-CN" dirty="0"/>
              <a:t>(</a:t>
            </a:r>
            <a:r>
              <a:rPr lang="en-US" altLang="zh-CN" dirty="0" err="1"/>
              <a:t>pthread_t</a:t>
            </a:r>
            <a:r>
              <a:rPr lang="en-US" altLang="zh-CN" dirty="0"/>
              <a:t> *</a:t>
            </a:r>
            <a:r>
              <a:rPr lang="en-US" altLang="zh-CN" dirty="0" err="1"/>
              <a:t>tid</a:t>
            </a:r>
            <a:r>
              <a:rPr lang="en-US" altLang="zh-CN" dirty="0"/>
              <a:t>, </a:t>
            </a:r>
            <a:br>
              <a:rPr lang="en-US" altLang="zh-CN" dirty="0"/>
            </a:br>
            <a:r>
              <a:rPr lang="en-US" altLang="zh-CN" dirty="0"/>
              <a:t>const </a:t>
            </a:r>
            <a:r>
              <a:rPr lang="en-US" altLang="zh-CN" dirty="0" err="1"/>
              <a:t>pthread_attr_t</a:t>
            </a:r>
            <a:r>
              <a:rPr lang="en-US" altLang="zh-CN" dirty="0"/>
              <a:t> *</a:t>
            </a:r>
            <a:r>
              <a:rPr lang="en-US" altLang="zh-CN" dirty="0" err="1"/>
              <a:t>attr</a:t>
            </a:r>
            <a:r>
              <a:rPr lang="en-US" altLang="zh-CN" dirty="0"/>
              <a:t>, void*(*</a:t>
            </a:r>
            <a:r>
              <a:rPr lang="en-US" altLang="zh-CN" dirty="0" err="1"/>
              <a:t>start_routine</a:t>
            </a:r>
            <a:r>
              <a:rPr lang="en-US" altLang="zh-CN" dirty="0"/>
              <a:t>)(void *), </a:t>
            </a:r>
            <a:br>
              <a:rPr lang="en-US" altLang="zh-CN" dirty="0"/>
            </a:br>
            <a:r>
              <a:rPr lang="en-US" altLang="zh-CN" dirty="0"/>
              <a:t>void *</a:t>
            </a:r>
            <a:r>
              <a:rPr lang="en-US" altLang="zh-CN" dirty="0" err="1"/>
              <a:t>arg</a:t>
            </a:r>
            <a:r>
              <a:rPr lang="en-US" altLang="zh-CN" dirty="0"/>
              <a:t>);</a:t>
            </a:r>
          </a:p>
          <a:p>
            <a:pPr marL="530225" lvl="0" indent="-530225" eaLnBrk="1" hangingPunct="1">
              <a:lnSpc>
                <a:spcPct val="110000"/>
              </a:lnSpc>
              <a:spcBef>
                <a:spcPts val="0"/>
              </a:spcBef>
              <a:buClr>
                <a:srgbClr val="FF0066"/>
              </a:buClr>
              <a:buSzTx/>
              <a:buFont typeface="Wingdings" pitchFamily="2" charset="2"/>
              <a:buChar char="q"/>
            </a:pPr>
            <a:r>
              <a:rPr lang="zh-CN" altLang="en-US" dirty="0">
                <a:solidFill>
                  <a:srgbClr val="000000"/>
                </a:solidFill>
              </a:rPr>
              <a:t>示例：</a:t>
            </a:r>
            <a:r>
              <a:rPr lang="en-US" altLang="zh-CN" dirty="0" err="1">
                <a:solidFill>
                  <a:srgbClr val="000000"/>
                </a:solidFill>
              </a:rPr>
              <a:t>pthread_t</a:t>
            </a:r>
            <a:r>
              <a:rPr lang="en-US" altLang="zh-CN" dirty="0">
                <a:solidFill>
                  <a:srgbClr val="000000"/>
                </a:solidFill>
              </a:rPr>
              <a:t> tid1;</a:t>
            </a:r>
          </a:p>
          <a:p>
            <a:pPr marL="0" lvl="0" indent="0" eaLnBrk="1" hangingPunct="1">
              <a:lnSpc>
                <a:spcPct val="110000"/>
              </a:lnSpc>
              <a:spcBef>
                <a:spcPts val="0"/>
              </a:spcBef>
              <a:buClr>
                <a:srgbClr val="FF0066"/>
              </a:buClr>
              <a:buSzTx/>
              <a:buNone/>
            </a:pPr>
            <a:r>
              <a:rPr lang="en-US" altLang="zh-CN" sz="2800" dirty="0">
                <a:solidFill>
                  <a:srgbClr val="000000"/>
                </a:solidFill>
              </a:rPr>
              <a:t>if (</a:t>
            </a:r>
            <a:r>
              <a:rPr lang="en-US" altLang="zh-CN" sz="2800" dirty="0" err="1">
                <a:solidFill>
                  <a:srgbClr val="000000"/>
                </a:solidFill>
              </a:rPr>
              <a:t>pthread_create</a:t>
            </a:r>
            <a:r>
              <a:rPr lang="en-US" altLang="zh-CN" sz="2800" dirty="0">
                <a:solidFill>
                  <a:srgbClr val="000000"/>
                </a:solidFill>
              </a:rPr>
              <a:t>(&amp;</a:t>
            </a:r>
            <a:r>
              <a:rPr lang="en-US" altLang="zh-CN" sz="2800" dirty="0">
                <a:solidFill>
                  <a:srgbClr val="7030A0"/>
                </a:solidFill>
              </a:rPr>
              <a:t>tid1</a:t>
            </a:r>
            <a:r>
              <a:rPr lang="en-US" altLang="zh-CN" sz="2800" dirty="0">
                <a:solidFill>
                  <a:srgbClr val="000000"/>
                </a:solidFill>
              </a:rPr>
              <a:t>, NULL, </a:t>
            </a:r>
            <a:r>
              <a:rPr lang="en-US" altLang="zh-CN" sz="1800" dirty="0" err="1">
                <a:solidFill>
                  <a:srgbClr val="336600"/>
                </a:solidFill>
              </a:rPr>
              <a:t>ThreadExecutiveZGS</a:t>
            </a:r>
            <a:r>
              <a:rPr lang="en-US" altLang="zh-CN" sz="2800" dirty="0">
                <a:solidFill>
                  <a:srgbClr val="000000"/>
                </a:solidFill>
              </a:rPr>
              <a:t>, "thread1"))</a:t>
            </a:r>
          </a:p>
          <a:p>
            <a:pPr marL="0" lvl="0" indent="0" eaLnBrk="1" hangingPunct="1">
              <a:lnSpc>
                <a:spcPct val="110000"/>
              </a:lnSpc>
              <a:spcBef>
                <a:spcPts val="0"/>
              </a:spcBef>
              <a:buClr>
                <a:srgbClr val="FF0066"/>
              </a:buClr>
              <a:buSzTx/>
              <a:buNone/>
            </a:pPr>
            <a:r>
              <a:rPr lang="en-US" altLang="zh-CN" dirty="0">
                <a:solidFill>
                  <a:srgbClr val="000000"/>
                </a:solidFill>
              </a:rPr>
              <a:t>{</a:t>
            </a:r>
            <a:r>
              <a:rPr lang="en-US" altLang="zh-CN" sz="2800" dirty="0">
                <a:solidFill>
                  <a:srgbClr val="000000"/>
                </a:solidFill>
              </a:rPr>
              <a:t> </a:t>
            </a:r>
            <a:r>
              <a:rPr lang="en-US" altLang="zh-CN" sz="2800" dirty="0" err="1">
                <a:solidFill>
                  <a:srgbClr val="000000"/>
                </a:solidFill>
              </a:rPr>
              <a:t>printf</a:t>
            </a:r>
            <a:r>
              <a:rPr lang="en-US" altLang="zh-CN" sz="2800" dirty="0">
                <a:solidFill>
                  <a:srgbClr val="000000"/>
                </a:solidFill>
              </a:rPr>
              <a:t>("</a:t>
            </a:r>
            <a:r>
              <a:rPr lang="zh-CN" altLang="en-US" sz="2800" dirty="0">
                <a:solidFill>
                  <a:srgbClr val="000000"/>
                </a:solidFill>
              </a:rPr>
              <a:t>线程 </a:t>
            </a:r>
            <a:r>
              <a:rPr lang="en-US" altLang="zh-CN" sz="2800" dirty="0">
                <a:solidFill>
                  <a:srgbClr val="000000"/>
                </a:solidFill>
              </a:rPr>
              <a:t>ThreadExecutiveZGS-1 </a:t>
            </a:r>
            <a:r>
              <a:rPr lang="zh-CN" altLang="en-US" sz="2800" dirty="0">
                <a:solidFill>
                  <a:srgbClr val="000000"/>
                </a:solidFill>
              </a:rPr>
              <a:t>创建失败！</a:t>
            </a:r>
            <a:r>
              <a:rPr lang="en-US" altLang="zh-CN" sz="2800" dirty="0">
                <a:solidFill>
                  <a:srgbClr val="000000"/>
                </a:solidFill>
              </a:rPr>
              <a:t>\n");</a:t>
            </a:r>
          </a:p>
          <a:p>
            <a:pPr marL="0" lvl="0" indent="0" eaLnBrk="1" hangingPunct="1">
              <a:lnSpc>
                <a:spcPct val="110000"/>
              </a:lnSpc>
              <a:spcBef>
                <a:spcPts val="0"/>
              </a:spcBef>
              <a:buClr>
                <a:srgbClr val="FF0066"/>
              </a:buClr>
              <a:buSzTx/>
              <a:buNone/>
            </a:pPr>
            <a:r>
              <a:rPr lang="en-US" altLang="zh-CN" sz="2800" dirty="0">
                <a:solidFill>
                  <a:srgbClr val="000000"/>
                </a:solidFill>
              </a:rPr>
              <a:t>   exit(0);</a:t>
            </a:r>
          </a:p>
          <a:p>
            <a:pPr marL="0" lvl="0" indent="0" eaLnBrk="1" hangingPunct="1">
              <a:lnSpc>
                <a:spcPct val="110000"/>
              </a:lnSpc>
              <a:spcBef>
                <a:spcPts val="0"/>
              </a:spcBef>
              <a:buClr>
                <a:srgbClr val="FF0066"/>
              </a:buClr>
              <a:buSzTx/>
              <a:buNone/>
            </a:pPr>
            <a:r>
              <a:rPr lang="en-US" altLang="zh-CN" sz="2800" dirty="0">
                <a:solidFill>
                  <a:srgbClr val="000000"/>
                </a:solidFill>
              </a:rPr>
              <a:t>}</a:t>
            </a:r>
          </a:p>
          <a:p>
            <a:pPr marL="0" lvl="0" indent="0" eaLnBrk="1" hangingPunct="1">
              <a:lnSpc>
                <a:spcPct val="110000"/>
              </a:lnSpc>
              <a:buClr>
                <a:srgbClr val="FF0066"/>
              </a:buClr>
              <a:buSzTx/>
              <a:buNone/>
            </a:pPr>
            <a:endParaRPr lang="en-US" altLang="zh-CN" dirty="0">
              <a:solidFill>
                <a:srgbClr val="000000"/>
              </a:solidFill>
            </a:endParaRPr>
          </a:p>
        </p:txBody>
      </p:sp>
    </p:spTree>
    <p:extLst>
      <p:ext uri="{BB962C8B-B14F-4D97-AF65-F5344CB8AC3E}">
        <p14:creationId xmlns:p14="http://schemas.microsoft.com/office/powerpoint/2010/main" val="16160710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0">
                                            <p:txEl>
                                              <p:pRg st="2" end="2"/>
                                            </p:txEl>
                                          </p:spTgt>
                                        </p:tgtEl>
                                        <p:attrNameLst>
                                          <p:attrName>style.visibility</p:attrName>
                                        </p:attrNameLst>
                                      </p:cBhvr>
                                      <p:to>
                                        <p:strVal val="visible"/>
                                      </p:to>
                                    </p:set>
                                    <p:animEffect transition="in" filter="wipe(left)">
                                      <p:cBhvr>
                                        <p:cTn id="7" dur="500"/>
                                        <p:tgtEl>
                                          <p:spTgt spid="11270">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270">
                                            <p:txEl>
                                              <p:pRg st="3" end="3"/>
                                            </p:txEl>
                                          </p:spTgt>
                                        </p:tgtEl>
                                        <p:attrNameLst>
                                          <p:attrName>style.visibility</p:attrName>
                                        </p:attrNameLst>
                                      </p:cBhvr>
                                      <p:to>
                                        <p:strVal val="visible"/>
                                      </p:to>
                                    </p:set>
                                    <p:animEffect transition="in" filter="wipe(left)">
                                      <p:cBhvr>
                                        <p:cTn id="10" dur="500"/>
                                        <p:tgtEl>
                                          <p:spTgt spid="11270">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1270">
                                            <p:txEl>
                                              <p:pRg st="4" end="4"/>
                                            </p:txEl>
                                          </p:spTgt>
                                        </p:tgtEl>
                                        <p:attrNameLst>
                                          <p:attrName>style.visibility</p:attrName>
                                        </p:attrNameLst>
                                      </p:cBhvr>
                                      <p:to>
                                        <p:strVal val="visible"/>
                                      </p:to>
                                    </p:set>
                                    <p:animEffect transition="in" filter="wipe(left)">
                                      <p:cBhvr>
                                        <p:cTn id="13" dur="500"/>
                                        <p:tgtEl>
                                          <p:spTgt spid="11270">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11270">
                                            <p:txEl>
                                              <p:pRg st="5" end="5"/>
                                            </p:txEl>
                                          </p:spTgt>
                                        </p:tgtEl>
                                        <p:attrNameLst>
                                          <p:attrName>style.visibility</p:attrName>
                                        </p:attrNameLst>
                                      </p:cBhvr>
                                      <p:to>
                                        <p:strVal val="visible"/>
                                      </p:to>
                                    </p:set>
                                    <p:animEffect transition="in" filter="wipe(left)">
                                      <p:cBhvr>
                                        <p:cTn id="16" dur="500"/>
                                        <p:tgtEl>
                                          <p:spTgt spid="11270">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11270">
                                            <p:txEl>
                                              <p:pRg st="6" end="6"/>
                                            </p:txEl>
                                          </p:spTgt>
                                        </p:tgtEl>
                                        <p:attrNameLst>
                                          <p:attrName>style.visibility</p:attrName>
                                        </p:attrNameLst>
                                      </p:cBhvr>
                                      <p:to>
                                        <p:strVal val="visible"/>
                                      </p:to>
                                    </p:set>
                                    <p:animEffect transition="in" filter="wipe(left)">
                                      <p:cBhvr>
                                        <p:cTn id="19" dur="500"/>
                                        <p:tgtEl>
                                          <p:spTgt spid="112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C1450AE-7D0F-4FCE-9305-0E0528B9F0D1}" type="slidenum">
              <a:rPr kumimoji="0" lang="en-US" altLang="zh-CN" sz="1400" smtClean="0"/>
              <a:pPr eaLnBrk="1" hangingPunct="1"/>
              <a:t>19</a:t>
            </a:fld>
            <a:endParaRPr kumimoji="0" lang="en-US" altLang="zh-CN" sz="1400"/>
          </a:p>
        </p:txBody>
      </p:sp>
      <p:sp>
        <p:nvSpPr>
          <p:cNvPr id="11267"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7A0E347-067F-47FA-BDE7-4892BDF381A6}" type="datetime2">
              <a:rPr lang="zh-CN" altLang="en-US" sz="1400" smtClean="0"/>
              <a:pPr eaLnBrk="1" hangingPunct="1"/>
              <a:t>2022年9月4日</a:t>
            </a:fld>
            <a:endParaRPr lang="en-US" altLang="zh-CN" sz="1400"/>
          </a:p>
        </p:txBody>
      </p:sp>
      <p:sp>
        <p:nvSpPr>
          <p:cNvPr id="1126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1269" name="Rectangle 2"/>
          <p:cNvSpPr>
            <a:spLocks noGrp="1" noChangeArrowheads="1"/>
          </p:cNvSpPr>
          <p:nvPr>
            <p:ph type="title"/>
          </p:nvPr>
        </p:nvSpPr>
        <p:spPr>
          <a:xfrm>
            <a:off x="500822" y="364332"/>
            <a:ext cx="8424862" cy="865188"/>
          </a:xfrm>
        </p:spPr>
        <p:txBody>
          <a:bodyPr lIns="18000" tIns="10800" rIns="18000" bIns="10800" anchor="ctr"/>
          <a:lstStyle/>
          <a:p>
            <a:pPr eaLnBrk="1" hangingPunct="1"/>
            <a:r>
              <a:rPr lang="en-US" altLang="zh-CN" sz="5400" dirty="0">
                <a:solidFill>
                  <a:srgbClr val="000000"/>
                </a:solidFill>
                <a:ea typeface="隶书" pitchFamily="49" charset="-122"/>
              </a:rPr>
              <a:t>Linux</a:t>
            </a:r>
            <a:r>
              <a:rPr lang="zh-CN" altLang="en-US" sz="5400" dirty="0">
                <a:solidFill>
                  <a:srgbClr val="000000"/>
                </a:solidFill>
                <a:latin typeface="隶书" pitchFamily="49" charset="-122"/>
                <a:ea typeface="隶书" pitchFamily="49" charset="-122"/>
              </a:rPr>
              <a:t>线程编程知识</a:t>
            </a:r>
            <a:r>
              <a:rPr lang="en-US" altLang="zh-CN" sz="5400" dirty="0">
                <a:solidFill>
                  <a:srgbClr val="000000"/>
                </a:solidFill>
                <a:latin typeface="隶书" pitchFamily="49" charset="-122"/>
                <a:ea typeface="隶书" pitchFamily="49" charset="-122"/>
              </a:rPr>
              <a:t>3</a:t>
            </a:r>
          </a:p>
        </p:txBody>
      </p:sp>
      <p:sp>
        <p:nvSpPr>
          <p:cNvPr id="11270" name="Rectangle 3"/>
          <p:cNvSpPr>
            <a:spLocks noGrp="1" noChangeArrowheads="1"/>
          </p:cNvSpPr>
          <p:nvPr>
            <p:ph type="body" idx="1"/>
          </p:nvPr>
        </p:nvSpPr>
        <p:spPr>
          <a:xfrm>
            <a:off x="251520" y="1229520"/>
            <a:ext cx="8675687" cy="4936330"/>
          </a:xfrm>
        </p:spPr>
        <p:txBody>
          <a:bodyPr/>
          <a:lstStyle/>
          <a:p>
            <a:pPr marL="530225" indent="-530225" eaLnBrk="1" hangingPunct="1">
              <a:spcBef>
                <a:spcPts val="600"/>
              </a:spcBef>
              <a:buClr>
                <a:srgbClr val="FF0066"/>
              </a:buClr>
              <a:buSzTx/>
              <a:buFont typeface="Wingdings" pitchFamily="2" charset="2"/>
              <a:buChar char="q"/>
            </a:pPr>
            <a:r>
              <a:rPr lang="zh-CN" altLang="en-US" dirty="0"/>
              <a:t>线程等待函数原型</a:t>
            </a:r>
            <a:endParaRPr lang="en-US" altLang="zh-CN" dirty="0"/>
          </a:p>
          <a:p>
            <a:pPr marL="530225" indent="-530225" eaLnBrk="1" hangingPunct="1">
              <a:spcBef>
                <a:spcPts val="600"/>
              </a:spcBef>
              <a:buNone/>
            </a:pPr>
            <a:r>
              <a:rPr lang="en-US" altLang="zh-CN" dirty="0"/>
              <a:t>     int </a:t>
            </a:r>
            <a:r>
              <a:rPr lang="en-US" altLang="zh-CN" dirty="0" err="1"/>
              <a:t>pthread_join</a:t>
            </a:r>
            <a:r>
              <a:rPr lang="en-US" altLang="zh-CN" dirty="0"/>
              <a:t>(</a:t>
            </a:r>
            <a:r>
              <a:rPr lang="en-US" altLang="zh-CN" dirty="0" err="1"/>
              <a:t>pthread_t</a:t>
            </a:r>
            <a:r>
              <a:rPr lang="en-US" altLang="zh-CN" dirty="0"/>
              <a:t> </a:t>
            </a:r>
            <a:r>
              <a:rPr lang="en-US" altLang="zh-CN" dirty="0" err="1"/>
              <a:t>tid</a:t>
            </a:r>
            <a:r>
              <a:rPr lang="en-US" altLang="zh-CN" dirty="0"/>
              <a:t>, void **</a:t>
            </a:r>
            <a:r>
              <a:rPr lang="en-US" altLang="zh-CN" dirty="0" err="1"/>
              <a:t>rval_ptr</a:t>
            </a:r>
            <a:r>
              <a:rPr lang="en-US" altLang="zh-CN" dirty="0"/>
              <a:t>);</a:t>
            </a:r>
          </a:p>
          <a:p>
            <a:pPr marL="530225" lvl="0" indent="-530225" eaLnBrk="1" hangingPunct="1">
              <a:spcBef>
                <a:spcPts val="600"/>
              </a:spcBef>
              <a:buClr>
                <a:srgbClr val="FF0066"/>
              </a:buClr>
              <a:buSzTx/>
              <a:buFont typeface="Wingdings" pitchFamily="2" charset="2"/>
              <a:buChar char="q"/>
            </a:pPr>
            <a:r>
              <a:rPr lang="zh-CN" altLang="en-US" dirty="0">
                <a:solidFill>
                  <a:srgbClr val="000000"/>
                </a:solidFill>
              </a:rPr>
              <a:t>在主函数中调用本函数，以用来实现主线程对指定银行账户转账线程的等待</a:t>
            </a:r>
          </a:p>
          <a:p>
            <a:pPr marL="0" lvl="0" indent="0" eaLnBrk="1" hangingPunct="1">
              <a:spcBef>
                <a:spcPts val="600"/>
              </a:spcBef>
              <a:buClr>
                <a:srgbClr val="FF0066"/>
              </a:buClr>
              <a:buSzTx/>
              <a:buNone/>
            </a:pPr>
            <a:r>
              <a:rPr lang="en-US" altLang="zh-CN" dirty="0">
                <a:solidFill>
                  <a:srgbClr val="000000"/>
                </a:solidFill>
              </a:rPr>
              <a:t>     void *ret1;</a:t>
            </a:r>
          </a:p>
          <a:p>
            <a:pPr marL="0" lvl="0" indent="0" eaLnBrk="1" hangingPunct="1">
              <a:spcBef>
                <a:spcPts val="600"/>
              </a:spcBef>
              <a:buClr>
                <a:srgbClr val="FF0066"/>
              </a:buClr>
              <a:buSzTx/>
              <a:buNone/>
            </a:pPr>
            <a:r>
              <a:rPr lang="en-US" altLang="zh-CN" dirty="0">
                <a:solidFill>
                  <a:srgbClr val="000000"/>
                </a:solidFill>
              </a:rPr>
              <a:t>     </a:t>
            </a:r>
            <a:r>
              <a:rPr lang="en-US" altLang="zh-CN" dirty="0" err="1">
                <a:solidFill>
                  <a:srgbClr val="000000"/>
                </a:solidFill>
              </a:rPr>
              <a:t>pthread_join</a:t>
            </a:r>
            <a:r>
              <a:rPr lang="en-US" altLang="zh-CN" dirty="0">
                <a:solidFill>
                  <a:srgbClr val="000000"/>
                </a:solidFill>
              </a:rPr>
              <a:t>(</a:t>
            </a:r>
            <a:r>
              <a:rPr lang="en-US" altLang="zh-CN" dirty="0">
                <a:solidFill>
                  <a:srgbClr val="7030A0"/>
                </a:solidFill>
              </a:rPr>
              <a:t>tid1</a:t>
            </a:r>
            <a:r>
              <a:rPr lang="en-US" altLang="zh-CN" dirty="0">
                <a:solidFill>
                  <a:srgbClr val="000000"/>
                </a:solidFill>
              </a:rPr>
              <a:t>, &amp;ret1);</a:t>
            </a:r>
          </a:p>
        </p:txBody>
      </p:sp>
    </p:spTree>
    <p:extLst>
      <p:ext uri="{BB962C8B-B14F-4D97-AF65-F5344CB8AC3E}">
        <p14:creationId xmlns:p14="http://schemas.microsoft.com/office/powerpoint/2010/main" val="2511036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0">
                                            <p:txEl>
                                              <p:pRg st="2" end="2"/>
                                            </p:txEl>
                                          </p:spTgt>
                                        </p:tgtEl>
                                        <p:attrNameLst>
                                          <p:attrName>style.visibility</p:attrName>
                                        </p:attrNameLst>
                                      </p:cBhvr>
                                      <p:to>
                                        <p:strVal val="visible"/>
                                      </p:to>
                                    </p:set>
                                    <p:animEffect transition="in" filter="wipe(left)">
                                      <p:cBhvr>
                                        <p:cTn id="7" dur="500"/>
                                        <p:tgtEl>
                                          <p:spTgt spid="11270">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270">
                                            <p:txEl>
                                              <p:pRg st="3" end="3"/>
                                            </p:txEl>
                                          </p:spTgt>
                                        </p:tgtEl>
                                        <p:attrNameLst>
                                          <p:attrName>style.visibility</p:attrName>
                                        </p:attrNameLst>
                                      </p:cBhvr>
                                      <p:to>
                                        <p:strVal val="visible"/>
                                      </p:to>
                                    </p:set>
                                    <p:animEffect transition="in" filter="wipe(left)">
                                      <p:cBhvr>
                                        <p:cTn id="10" dur="500"/>
                                        <p:tgtEl>
                                          <p:spTgt spid="11270">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1270">
                                            <p:txEl>
                                              <p:pRg st="4" end="4"/>
                                            </p:txEl>
                                          </p:spTgt>
                                        </p:tgtEl>
                                        <p:attrNameLst>
                                          <p:attrName>style.visibility</p:attrName>
                                        </p:attrNameLst>
                                      </p:cBhvr>
                                      <p:to>
                                        <p:strVal val="visible"/>
                                      </p:to>
                                    </p:set>
                                    <p:animEffect transition="in" filter="wipe(left)">
                                      <p:cBhvr>
                                        <p:cTn id="13" dur="500"/>
                                        <p:tgtEl>
                                          <p:spTgt spid="112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dirty="0" err="1">
                <a:solidFill>
                  <a:srgbClr val="000000"/>
                </a:solidFill>
              </a:rPr>
              <a:t>北京交通大学计算机学院翟高寿</a:t>
            </a:r>
            <a:endParaRPr lang="en-US" altLang="zh-CN" sz="1400" dirty="0">
              <a:solidFill>
                <a:srgbClr val="000000"/>
              </a:solidFill>
            </a:endParaRPr>
          </a:p>
        </p:txBody>
      </p:sp>
      <p:sp>
        <p:nvSpPr>
          <p:cNvPr id="71685" name="Rectangle 2"/>
          <p:cNvSpPr>
            <a:spLocks noGrp="1" noChangeArrowheads="1"/>
          </p:cNvSpPr>
          <p:nvPr>
            <p:ph type="title"/>
          </p:nvPr>
        </p:nvSpPr>
        <p:spPr>
          <a:xfrm>
            <a:off x="395536" y="51514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5-</a:t>
            </a:r>
            <a:r>
              <a:rPr lang="zh-CN" altLang="en-US" sz="3200" b="1" dirty="0"/>
              <a:t>同步机制及应用编程实现与比较</a:t>
            </a:r>
            <a:r>
              <a:rPr lang="en-US" altLang="zh-CN" sz="2000" dirty="0">
                <a:solidFill>
                  <a:srgbClr val="FF0000"/>
                </a:solidFill>
              </a:rPr>
              <a:t>6-1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探索、理解并掌握操作系统同步机制的设计和实现机理，针对所谓的银行账户转账同步问题，分析、设计和利用</a:t>
            </a:r>
            <a:r>
              <a:rPr lang="en-US" altLang="zh-CN" sz="3200" dirty="0">
                <a:cs typeface="Times New Roman" panose="02020603050405020304" pitchFamily="18" charset="0"/>
              </a:rPr>
              <a:t>C</a:t>
            </a:r>
            <a:r>
              <a:rPr lang="zh-CN" altLang="en-US" sz="3200" dirty="0">
                <a:cs typeface="Times New Roman" panose="02020603050405020304" pitchFamily="18" charset="0"/>
              </a:rPr>
              <a:t>语言编程实现基于</a:t>
            </a:r>
            <a:r>
              <a:rPr lang="en-US" altLang="zh-CN" sz="3200" dirty="0">
                <a:cs typeface="Times New Roman" panose="02020603050405020304" pitchFamily="18" charset="0"/>
              </a:rPr>
              <a:t>Peterson</a:t>
            </a:r>
            <a:r>
              <a:rPr lang="zh-CN" altLang="en-US" sz="3200" dirty="0">
                <a:cs typeface="Times New Roman" panose="02020603050405020304" pitchFamily="18" charset="0"/>
              </a:rPr>
              <a:t>算法的同步解决方案，以及基于</a:t>
            </a:r>
            <a:r>
              <a:rPr lang="en-US" altLang="zh-CN" sz="3200" dirty="0">
                <a:cs typeface="Times New Roman" panose="02020603050405020304" pitchFamily="18" charset="0"/>
              </a:rPr>
              <a:t>Windows</a:t>
            </a:r>
            <a:r>
              <a:rPr lang="zh-CN" altLang="en-US" sz="3200" dirty="0">
                <a:cs typeface="Times New Roman" panose="02020603050405020304" pitchFamily="18" charset="0"/>
              </a:rPr>
              <a:t>（或</a:t>
            </a:r>
            <a:r>
              <a:rPr lang="en-US" altLang="zh-CN" sz="3200" dirty="0">
                <a:cs typeface="Times New Roman" panose="02020603050405020304" pitchFamily="18" charset="0"/>
              </a:rPr>
              <a:t>Linux</a:t>
            </a:r>
            <a:r>
              <a:rPr lang="zh-CN" altLang="en-US" sz="3200" dirty="0">
                <a:cs typeface="Times New Roman" panose="02020603050405020304" pitchFamily="18" charset="0"/>
              </a:rPr>
              <a:t>）操作系统同步机制（主要是互斥机制）的相应解决方案，并就自编同步机制与操作系统自身同步机制的效率进行比较和分析。 </a:t>
            </a:r>
            <a:endParaRPr lang="zh-CN" altLang="en-US" sz="3200" dirty="0"/>
          </a:p>
        </p:txBody>
      </p:sp>
    </p:spTree>
    <p:extLst>
      <p:ext uri="{BB962C8B-B14F-4D97-AF65-F5344CB8AC3E}">
        <p14:creationId xmlns:p14="http://schemas.microsoft.com/office/powerpoint/2010/main" val="328673217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C1450AE-7D0F-4FCE-9305-0E0528B9F0D1}" type="slidenum">
              <a:rPr kumimoji="0" lang="en-US" altLang="zh-CN" sz="1400" smtClean="0"/>
              <a:pPr eaLnBrk="1" hangingPunct="1"/>
              <a:t>20</a:t>
            </a:fld>
            <a:endParaRPr kumimoji="0" lang="en-US" altLang="zh-CN" sz="1400"/>
          </a:p>
        </p:txBody>
      </p:sp>
      <p:sp>
        <p:nvSpPr>
          <p:cNvPr id="11267"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7A0E347-067F-47FA-BDE7-4892BDF381A6}" type="datetime2">
              <a:rPr lang="zh-CN" altLang="en-US" sz="1400" smtClean="0"/>
              <a:pPr eaLnBrk="1" hangingPunct="1"/>
              <a:t>2022年9月4日</a:t>
            </a:fld>
            <a:endParaRPr lang="en-US" altLang="zh-CN" sz="1400"/>
          </a:p>
        </p:txBody>
      </p:sp>
      <p:sp>
        <p:nvSpPr>
          <p:cNvPr id="1126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1269" name="Rectangle 2"/>
          <p:cNvSpPr>
            <a:spLocks noGrp="1" noChangeArrowheads="1"/>
          </p:cNvSpPr>
          <p:nvPr>
            <p:ph type="title"/>
          </p:nvPr>
        </p:nvSpPr>
        <p:spPr>
          <a:xfrm>
            <a:off x="500822" y="364332"/>
            <a:ext cx="8424862" cy="865188"/>
          </a:xfrm>
        </p:spPr>
        <p:txBody>
          <a:bodyPr lIns="18000" tIns="10800" rIns="18000" bIns="10800" anchor="ctr"/>
          <a:lstStyle/>
          <a:p>
            <a:pPr eaLnBrk="1" hangingPunct="1"/>
            <a:r>
              <a:rPr lang="en-US" altLang="zh-CN" sz="5400" dirty="0">
                <a:solidFill>
                  <a:srgbClr val="000000"/>
                </a:solidFill>
                <a:ea typeface="隶书" pitchFamily="49" charset="-122"/>
              </a:rPr>
              <a:t>Linux</a:t>
            </a:r>
            <a:r>
              <a:rPr lang="zh-CN" altLang="en-US" sz="5400" dirty="0">
                <a:solidFill>
                  <a:srgbClr val="000000"/>
                </a:solidFill>
                <a:latin typeface="隶书" pitchFamily="49" charset="-122"/>
                <a:ea typeface="隶书" pitchFamily="49" charset="-122"/>
              </a:rPr>
              <a:t>线程编程知识</a:t>
            </a:r>
            <a:r>
              <a:rPr lang="en-US" altLang="zh-CN" sz="5400" dirty="0">
                <a:solidFill>
                  <a:srgbClr val="000000"/>
                </a:solidFill>
                <a:latin typeface="隶书" pitchFamily="49" charset="-122"/>
                <a:ea typeface="隶书" pitchFamily="49" charset="-122"/>
              </a:rPr>
              <a:t>4</a:t>
            </a:r>
          </a:p>
        </p:txBody>
      </p:sp>
      <p:sp>
        <p:nvSpPr>
          <p:cNvPr id="11270" name="Rectangle 3"/>
          <p:cNvSpPr>
            <a:spLocks noGrp="1" noChangeArrowheads="1"/>
          </p:cNvSpPr>
          <p:nvPr>
            <p:ph type="body" idx="1"/>
          </p:nvPr>
        </p:nvSpPr>
        <p:spPr>
          <a:xfrm>
            <a:off x="251520" y="1229520"/>
            <a:ext cx="8675687" cy="4936330"/>
          </a:xfrm>
        </p:spPr>
        <p:txBody>
          <a:bodyPr/>
          <a:lstStyle/>
          <a:p>
            <a:pPr marL="530225" indent="-530225" eaLnBrk="1" hangingPunct="1">
              <a:spcBef>
                <a:spcPts val="600"/>
              </a:spcBef>
              <a:buClr>
                <a:srgbClr val="FF0066"/>
              </a:buClr>
              <a:buSzTx/>
              <a:buFont typeface="Wingdings" pitchFamily="2" charset="2"/>
              <a:buChar char="q"/>
            </a:pPr>
            <a:r>
              <a:rPr lang="zh-CN" altLang="en-US" dirty="0"/>
              <a:t>互斥变量操作函数原型</a:t>
            </a:r>
            <a:endParaRPr lang="en-US" altLang="zh-CN" dirty="0"/>
          </a:p>
          <a:p>
            <a:pPr marL="530225" indent="-530225" eaLnBrk="1" hangingPunct="1">
              <a:spcBef>
                <a:spcPts val="600"/>
              </a:spcBef>
              <a:buNone/>
            </a:pPr>
            <a:r>
              <a:rPr lang="en-US" altLang="zh-CN" dirty="0"/>
              <a:t>int </a:t>
            </a:r>
            <a:r>
              <a:rPr lang="en-US" altLang="zh-CN" dirty="0" err="1"/>
              <a:t>pthread_mutex_init</a:t>
            </a:r>
            <a:r>
              <a:rPr lang="en-US" altLang="zh-CN" dirty="0"/>
              <a:t>(</a:t>
            </a:r>
            <a:r>
              <a:rPr lang="en-US" altLang="zh-CN" dirty="0" err="1"/>
              <a:t>pthread_mutex_t</a:t>
            </a:r>
            <a:r>
              <a:rPr lang="en-US" altLang="zh-CN" dirty="0"/>
              <a:t> *mutex, const </a:t>
            </a:r>
            <a:r>
              <a:rPr lang="en-US" altLang="zh-CN" dirty="0" err="1"/>
              <a:t>pthread_mutexattr_t</a:t>
            </a:r>
            <a:r>
              <a:rPr lang="en-US" altLang="zh-CN" dirty="0"/>
              <a:t> *</a:t>
            </a:r>
            <a:r>
              <a:rPr lang="en-US" altLang="zh-CN" dirty="0" err="1"/>
              <a:t>attr</a:t>
            </a:r>
            <a:r>
              <a:rPr lang="en-US" altLang="zh-CN" dirty="0"/>
              <a:t>);</a:t>
            </a:r>
          </a:p>
          <a:p>
            <a:pPr marL="530225" indent="-530225" eaLnBrk="1" hangingPunct="1">
              <a:spcBef>
                <a:spcPts val="600"/>
              </a:spcBef>
              <a:buNone/>
            </a:pPr>
            <a:r>
              <a:rPr lang="en-US" altLang="zh-CN" dirty="0"/>
              <a:t>int </a:t>
            </a:r>
            <a:r>
              <a:rPr lang="en-US" altLang="zh-CN" dirty="0" err="1"/>
              <a:t>pthread_mutex_lock</a:t>
            </a:r>
            <a:r>
              <a:rPr lang="en-US" altLang="zh-CN" dirty="0"/>
              <a:t>(</a:t>
            </a:r>
            <a:r>
              <a:rPr lang="en-US" altLang="zh-CN" dirty="0" err="1"/>
              <a:t>pthread_mutex_t</a:t>
            </a:r>
            <a:r>
              <a:rPr lang="en-US" altLang="zh-CN" dirty="0"/>
              <a:t> *mutex);</a:t>
            </a:r>
          </a:p>
          <a:p>
            <a:pPr marL="530225" indent="-530225" eaLnBrk="1" hangingPunct="1">
              <a:spcBef>
                <a:spcPts val="600"/>
              </a:spcBef>
              <a:buNone/>
            </a:pPr>
            <a:r>
              <a:rPr lang="en-US" altLang="zh-CN" dirty="0"/>
              <a:t>int </a:t>
            </a:r>
            <a:r>
              <a:rPr lang="en-US" altLang="zh-CN" dirty="0" err="1"/>
              <a:t>pthread_mutex_unlock</a:t>
            </a:r>
            <a:r>
              <a:rPr lang="en-US" altLang="zh-CN" dirty="0"/>
              <a:t>(</a:t>
            </a:r>
            <a:r>
              <a:rPr lang="en-US" altLang="zh-CN" dirty="0" err="1"/>
              <a:t>pthread_mutex_t</a:t>
            </a:r>
            <a:r>
              <a:rPr lang="en-US" altLang="zh-CN" dirty="0"/>
              <a:t> *mutex);</a:t>
            </a:r>
          </a:p>
          <a:p>
            <a:pPr marL="530225" indent="-530225" eaLnBrk="1" hangingPunct="1">
              <a:spcBef>
                <a:spcPts val="600"/>
              </a:spcBef>
              <a:buNone/>
            </a:pPr>
            <a:endParaRPr lang="en-US" altLang="zh-CN" dirty="0">
              <a:solidFill>
                <a:srgbClr val="000000"/>
              </a:solidFill>
            </a:endParaRPr>
          </a:p>
        </p:txBody>
      </p:sp>
      <p:sp>
        <p:nvSpPr>
          <p:cNvPr id="7" name="AutoShape 4">
            <a:extLst>
              <a:ext uri="{FF2B5EF4-FFF2-40B4-BE49-F238E27FC236}">
                <a16:creationId xmlns:a16="http://schemas.microsoft.com/office/drawing/2014/main" id="{BDC87CF4-4E6F-411A-8736-9D9CDC58D142}"/>
              </a:ext>
            </a:extLst>
          </p:cNvPr>
          <p:cNvSpPr>
            <a:spLocks noChangeArrowheads="1"/>
          </p:cNvSpPr>
          <p:nvPr/>
        </p:nvSpPr>
        <p:spPr bwMode="auto">
          <a:xfrm>
            <a:off x="1043608" y="4785339"/>
            <a:ext cx="7705898" cy="843320"/>
          </a:xfrm>
          <a:prstGeom prst="cloudCallout">
            <a:avLst>
              <a:gd name="adj1" fmla="val -11100"/>
              <a:gd name="adj2" fmla="val -127276"/>
            </a:avLst>
          </a:prstGeom>
          <a:solidFill>
            <a:schemeClr val="bg1"/>
          </a:solidFill>
          <a:ln w="38100">
            <a:solidFill>
              <a:srgbClr val="FF00FF"/>
            </a:solidFill>
            <a:round/>
            <a:headEnd/>
            <a:tailEnd/>
          </a:ln>
        </p:spPr>
        <p:txBody>
          <a:bodyPr wrap="square" lIns="0" tIns="0" rIns="0" bIns="0" anchor="ctr"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3600" dirty="0"/>
              <a:t>返回</a:t>
            </a:r>
            <a:r>
              <a:rPr lang="en-US" altLang="zh-CN" sz="3600" dirty="0"/>
              <a:t>0</a:t>
            </a:r>
            <a:r>
              <a:rPr lang="zh-CN" altLang="en-US" sz="3600" dirty="0"/>
              <a:t>表明上锁</a:t>
            </a:r>
            <a:r>
              <a:rPr lang="en-US" altLang="zh-CN" sz="3600" dirty="0"/>
              <a:t>/</a:t>
            </a:r>
            <a:r>
              <a:rPr lang="zh-CN" altLang="en-US" sz="3600" dirty="0"/>
              <a:t>开锁成功</a:t>
            </a:r>
            <a:endParaRPr lang="en-US" altLang="zh-CN" sz="3600" dirty="0"/>
          </a:p>
        </p:txBody>
      </p:sp>
    </p:spTree>
    <p:extLst>
      <p:ext uri="{BB962C8B-B14F-4D97-AF65-F5344CB8AC3E}">
        <p14:creationId xmlns:p14="http://schemas.microsoft.com/office/powerpoint/2010/main" val="6887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3EF6E290-C4CF-48DF-8E16-4A0CD7A3F131}" type="slidenum">
              <a:rPr kumimoji="0" lang="en-US" altLang="zh-CN" sz="1400" smtClean="0"/>
              <a:pPr eaLnBrk="1" hangingPunct="1"/>
              <a:t>21</a:t>
            </a:fld>
            <a:endParaRPr kumimoji="0" lang="en-US" altLang="zh-CN" sz="1400"/>
          </a:p>
        </p:txBody>
      </p:sp>
      <p:sp>
        <p:nvSpPr>
          <p:cNvPr id="18435"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041E2E99-348F-4770-B3E3-92B3CBAB694D}" type="datetime2">
              <a:rPr lang="zh-CN" altLang="en-US" sz="1400" smtClean="0"/>
              <a:pPr eaLnBrk="1" hangingPunct="1"/>
              <a:t>2022年9月4日</a:t>
            </a:fld>
            <a:endParaRPr lang="en-US" altLang="zh-CN" sz="1400"/>
          </a:p>
        </p:txBody>
      </p:sp>
      <p:sp>
        <p:nvSpPr>
          <p:cNvPr id="1843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8437" name="Rectangle 2"/>
          <p:cNvSpPr>
            <a:spLocks noGrp="1" noChangeArrowheads="1"/>
          </p:cNvSpPr>
          <p:nvPr>
            <p:ph type="title"/>
          </p:nvPr>
        </p:nvSpPr>
        <p:spPr>
          <a:xfrm>
            <a:off x="472849" y="623149"/>
            <a:ext cx="8202839" cy="865188"/>
          </a:xfrm>
        </p:spPr>
        <p:txBody>
          <a:bodyPr lIns="18000" tIns="10800" rIns="18000" bIns="10800" anchor="ctr"/>
          <a:lstStyle/>
          <a:p>
            <a:pPr eaLnBrk="1" hangingPunct="1"/>
            <a:r>
              <a:rPr lang="en-US" altLang="zh-CN" sz="5400" dirty="0">
                <a:solidFill>
                  <a:srgbClr val="000000"/>
                </a:solidFill>
                <a:latin typeface="Times New Roman" panose="02020603050405020304" pitchFamily="18" charset="0"/>
                <a:ea typeface="隶书" pitchFamily="49" charset="-122"/>
                <a:cs typeface="Times New Roman" panose="02020603050405020304" pitchFamily="18" charset="0"/>
              </a:rPr>
              <a:t>Linux</a:t>
            </a:r>
            <a:r>
              <a:rPr lang="zh-CN" altLang="en-US" sz="5400" dirty="0">
                <a:solidFill>
                  <a:srgbClr val="000000"/>
                </a:solidFill>
                <a:latin typeface="隶书" pitchFamily="49" charset="-122"/>
                <a:ea typeface="隶书" pitchFamily="49" charset="-122"/>
              </a:rPr>
              <a:t>时间编程知识</a:t>
            </a:r>
          </a:p>
        </p:txBody>
      </p:sp>
      <p:sp>
        <p:nvSpPr>
          <p:cNvPr id="18438" name="Rectangle 3"/>
          <p:cNvSpPr>
            <a:spLocks noGrp="1" noChangeArrowheads="1"/>
          </p:cNvSpPr>
          <p:nvPr>
            <p:ph type="body" idx="1"/>
          </p:nvPr>
        </p:nvSpPr>
        <p:spPr>
          <a:xfrm>
            <a:off x="468313" y="1557339"/>
            <a:ext cx="8207375" cy="4608512"/>
          </a:xfrm>
        </p:spPr>
        <p:txBody>
          <a:bodyPr/>
          <a:lstStyle/>
          <a:p>
            <a:pPr marL="530225" indent="-530225" eaLnBrk="1" hangingPunct="1">
              <a:lnSpc>
                <a:spcPct val="110000"/>
              </a:lnSpc>
              <a:buClr>
                <a:srgbClr val="FF0066"/>
              </a:buClr>
              <a:buSzTx/>
              <a:buFont typeface="Wingdings" pitchFamily="2" charset="2"/>
              <a:buChar char="q"/>
            </a:pPr>
            <a:r>
              <a:rPr lang="zh-CN" altLang="en-US" dirty="0"/>
              <a:t>系统时间获取函数原型</a:t>
            </a:r>
          </a:p>
          <a:p>
            <a:pPr marL="530225" indent="-530225" eaLnBrk="1" hangingPunct="1">
              <a:buNone/>
            </a:pPr>
            <a:r>
              <a:rPr lang="en-US" altLang="zh-CN" dirty="0" err="1"/>
              <a:t>time_t</a:t>
            </a:r>
            <a:r>
              <a:rPr lang="en-US" altLang="zh-CN" dirty="0"/>
              <a:t> time(</a:t>
            </a:r>
            <a:r>
              <a:rPr lang="en-US" altLang="zh-CN" dirty="0" err="1"/>
              <a:t>time_t</a:t>
            </a:r>
            <a:r>
              <a:rPr lang="en-US" altLang="zh-CN" dirty="0"/>
              <a:t> *t);    //#include &lt;</a:t>
            </a:r>
            <a:r>
              <a:rPr lang="en-US" altLang="zh-CN" dirty="0" err="1"/>
              <a:t>time.h</a:t>
            </a:r>
            <a:r>
              <a:rPr lang="en-US" altLang="zh-CN" dirty="0"/>
              <a:t>&gt;</a:t>
            </a:r>
          </a:p>
          <a:p>
            <a:pPr marL="530225" indent="-530225" eaLnBrk="1" hangingPunct="1">
              <a:buNone/>
            </a:pPr>
            <a:r>
              <a:rPr lang="zh-CN" altLang="en-US" sz="2800" dirty="0"/>
              <a:t>返回：从公元</a:t>
            </a:r>
            <a:r>
              <a:rPr lang="en-US" altLang="zh-CN" sz="2800" dirty="0"/>
              <a:t>1970</a:t>
            </a:r>
            <a:r>
              <a:rPr lang="zh-CN" altLang="en-US" sz="2800" dirty="0"/>
              <a:t>年</a:t>
            </a:r>
            <a:r>
              <a:rPr lang="en-US" altLang="zh-CN" sz="2800" dirty="0"/>
              <a:t>1</a:t>
            </a:r>
            <a:r>
              <a:rPr lang="zh-CN" altLang="en-US" sz="2800" dirty="0"/>
              <a:t>月</a:t>
            </a:r>
            <a:r>
              <a:rPr lang="en-US" altLang="zh-CN" sz="2800" dirty="0"/>
              <a:t>1</a:t>
            </a:r>
            <a:r>
              <a:rPr lang="zh-CN" altLang="en-US" sz="2800" dirty="0"/>
              <a:t>日的</a:t>
            </a:r>
            <a:r>
              <a:rPr lang="en-US" altLang="zh-CN" sz="2800" dirty="0"/>
              <a:t>0</a:t>
            </a:r>
            <a:r>
              <a:rPr lang="zh-CN" altLang="en-US" sz="2800" dirty="0"/>
              <a:t>时</a:t>
            </a:r>
            <a:r>
              <a:rPr lang="en-US" altLang="zh-CN" sz="2800" dirty="0"/>
              <a:t>0</a:t>
            </a:r>
            <a:r>
              <a:rPr lang="zh-CN" altLang="en-US" sz="2800" dirty="0"/>
              <a:t>分</a:t>
            </a:r>
            <a:r>
              <a:rPr lang="en-US" altLang="zh-CN" sz="2800" dirty="0"/>
              <a:t>0</a:t>
            </a:r>
            <a:r>
              <a:rPr lang="zh-CN" altLang="en-US" sz="2800" dirty="0"/>
              <a:t>秒</a:t>
            </a:r>
            <a:r>
              <a:rPr lang="en-US" altLang="zh-CN" sz="2800" dirty="0"/>
              <a:t>【UTC</a:t>
            </a:r>
            <a:r>
              <a:rPr lang="zh-CN" altLang="en-US" sz="2800" dirty="0"/>
              <a:t>时间</a:t>
            </a:r>
            <a:r>
              <a:rPr lang="en-US" altLang="zh-CN" sz="2800" dirty="0"/>
              <a:t>】</a:t>
            </a:r>
            <a:r>
              <a:rPr lang="zh-CN" altLang="en-US" sz="2800" dirty="0"/>
              <a:t>算起到现在所经过的秒数。</a:t>
            </a:r>
          </a:p>
          <a:p>
            <a:pPr marL="530225" indent="-530225" eaLnBrk="1" hangingPunct="1">
              <a:buNone/>
            </a:pPr>
            <a:r>
              <a:rPr lang="en-US" altLang="zh-CN" dirty="0"/>
              <a:t>int </a:t>
            </a:r>
            <a:r>
              <a:rPr lang="en-US" altLang="zh-CN" dirty="0" err="1"/>
              <a:t>gettimeofday</a:t>
            </a:r>
            <a:r>
              <a:rPr lang="en-US" altLang="zh-CN" dirty="0"/>
              <a:t>(</a:t>
            </a:r>
            <a:r>
              <a:rPr lang="en-US" altLang="zh-CN" b="1" dirty="0">
                <a:solidFill>
                  <a:srgbClr val="FF0000"/>
                </a:solidFill>
              </a:rPr>
              <a:t>struct </a:t>
            </a:r>
            <a:r>
              <a:rPr lang="en-US" altLang="zh-CN" b="1" dirty="0" err="1">
                <a:solidFill>
                  <a:srgbClr val="FF0000"/>
                </a:solidFill>
              </a:rPr>
              <a:t>timeval</a:t>
            </a:r>
            <a:r>
              <a:rPr lang="en-US" altLang="zh-CN" b="1" dirty="0">
                <a:solidFill>
                  <a:srgbClr val="FF0000"/>
                </a:solidFill>
              </a:rPr>
              <a:t> </a:t>
            </a:r>
            <a:r>
              <a:rPr lang="en-US" altLang="zh-CN" dirty="0"/>
              <a:t>*tv, struct </a:t>
            </a:r>
            <a:r>
              <a:rPr lang="en-US" altLang="zh-CN" dirty="0" err="1"/>
              <a:t>timezone</a:t>
            </a:r>
            <a:r>
              <a:rPr lang="en-US" altLang="zh-CN" dirty="0"/>
              <a:t> *</a:t>
            </a:r>
            <a:r>
              <a:rPr lang="en-US" altLang="zh-CN" dirty="0" err="1"/>
              <a:t>tz</a:t>
            </a:r>
            <a:r>
              <a:rPr lang="en-US" altLang="zh-CN" dirty="0"/>
              <a:t>);            //#include &lt;sys/</a:t>
            </a:r>
            <a:r>
              <a:rPr lang="en-US" altLang="zh-CN" dirty="0" err="1"/>
              <a:t>time.h</a:t>
            </a:r>
            <a:r>
              <a:rPr lang="en-US" altLang="zh-CN" dirty="0"/>
              <a:t>&gt;</a:t>
            </a:r>
          </a:p>
          <a:p>
            <a:pPr marL="530225" indent="-530225" eaLnBrk="1" hangingPunct="1">
              <a:buNone/>
            </a:pPr>
            <a:r>
              <a:rPr lang="zh-CN" altLang="en-US" sz="2800" dirty="0"/>
              <a:t>返回：从公元</a:t>
            </a:r>
            <a:r>
              <a:rPr lang="en-US" altLang="zh-CN" sz="2800" dirty="0"/>
              <a:t>1970</a:t>
            </a:r>
            <a:r>
              <a:rPr lang="zh-CN" altLang="en-US" sz="2800" dirty="0"/>
              <a:t>年</a:t>
            </a:r>
            <a:r>
              <a:rPr lang="en-US" altLang="zh-CN" sz="2800" dirty="0"/>
              <a:t>1</a:t>
            </a:r>
            <a:r>
              <a:rPr lang="zh-CN" altLang="en-US" sz="2800" dirty="0"/>
              <a:t>月</a:t>
            </a:r>
            <a:r>
              <a:rPr lang="en-US" altLang="zh-CN" sz="2800" dirty="0"/>
              <a:t>1</a:t>
            </a:r>
            <a:r>
              <a:rPr lang="zh-CN" altLang="en-US" sz="2800" dirty="0"/>
              <a:t>日</a:t>
            </a:r>
            <a:r>
              <a:rPr lang="en-US" altLang="zh-CN" sz="2800" dirty="0"/>
              <a:t>0</a:t>
            </a:r>
            <a:r>
              <a:rPr lang="zh-CN" altLang="en-US" sz="2800" dirty="0"/>
              <a:t>时</a:t>
            </a:r>
            <a:r>
              <a:rPr lang="en-US" altLang="zh-CN" sz="2800" dirty="0"/>
              <a:t>0</a:t>
            </a:r>
            <a:r>
              <a:rPr lang="zh-CN" altLang="en-US" sz="2800" dirty="0"/>
              <a:t>分</a:t>
            </a:r>
            <a:r>
              <a:rPr lang="en-US" altLang="zh-CN" sz="2800" dirty="0"/>
              <a:t>0</a:t>
            </a:r>
            <a:r>
              <a:rPr lang="zh-CN" altLang="en-US" sz="2800" dirty="0"/>
              <a:t>秒</a:t>
            </a:r>
            <a:r>
              <a:rPr lang="en-US" altLang="zh-CN" sz="2800" dirty="0"/>
              <a:t>0</a:t>
            </a:r>
            <a:r>
              <a:rPr lang="zh-CN" altLang="en-US" sz="2800" dirty="0"/>
              <a:t>微秒</a:t>
            </a:r>
            <a:r>
              <a:rPr lang="en-US" altLang="zh-CN" sz="2800" dirty="0"/>
              <a:t>【UTC</a:t>
            </a:r>
            <a:r>
              <a:rPr lang="zh-CN" altLang="en-US" sz="2800" dirty="0"/>
              <a:t>时间</a:t>
            </a:r>
            <a:r>
              <a:rPr lang="en-US" altLang="zh-CN" sz="2800" dirty="0"/>
              <a:t>】</a:t>
            </a:r>
            <a:r>
              <a:rPr lang="zh-CN" altLang="en-US" sz="2800" dirty="0"/>
              <a:t>算起到现在所经过的</a:t>
            </a:r>
            <a:r>
              <a:rPr lang="zh-CN" altLang="en-US" sz="2800" b="1" dirty="0">
                <a:solidFill>
                  <a:srgbClr val="7030A0"/>
                </a:solidFill>
              </a:rPr>
              <a:t>秒数</a:t>
            </a:r>
            <a:r>
              <a:rPr lang="zh-CN" altLang="en-US" sz="2800" dirty="0"/>
              <a:t>和</a:t>
            </a:r>
            <a:r>
              <a:rPr lang="zh-CN" altLang="en-US" sz="2800" b="1" dirty="0">
                <a:solidFill>
                  <a:srgbClr val="00B050"/>
                </a:solidFill>
              </a:rPr>
              <a:t>微秒数</a:t>
            </a:r>
            <a:endParaRPr lang="en-US" altLang="zh-CN" sz="2800" b="1" dirty="0">
              <a:solidFill>
                <a:srgbClr val="00B050"/>
              </a:solidFill>
            </a:endParaRPr>
          </a:p>
          <a:p>
            <a:pPr marL="530225" indent="-530225" eaLnBrk="1" hangingPunct="1">
              <a:spcBef>
                <a:spcPts val="0"/>
              </a:spcBef>
              <a:buNone/>
            </a:pPr>
            <a:r>
              <a:rPr lang="en-US" altLang="zh-CN" sz="2800" b="1" dirty="0">
                <a:solidFill>
                  <a:srgbClr val="FF0000"/>
                </a:solidFill>
              </a:rPr>
              <a:t>                                                      </a:t>
            </a:r>
            <a:r>
              <a:rPr lang="en-US" altLang="zh-CN" sz="2800" b="1" dirty="0" err="1">
                <a:solidFill>
                  <a:srgbClr val="7030A0"/>
                </a:solidFill>
              </a:rPr>
              <a:t>tv_sec</a:t>
            </a:r>
            <a:r>
              <a:rPr lang="en-US" altLang="zh-CN" sz="2800" b="1" dirty="0">
                <a:solidFill>
                  <a:srgbClr val="7030A0"/>
                </a:solidFill>
              </a:rPr>
              <a:t>  </a:t>
            </a:r>
            <a:r>
              <a:rPr lang="en-US" altLang="zh-CN" sz="2800" b="1" dirty="0" err="1">
                <a:solidFill>
                  <a:srgbClr val="00B050"/>
                </a:solidFill>
              </a:rPr>
              <a:t>tv_usec</a:t>
            </a:r>
            <a:endParaRPr lang="en-US" altLang="zh-CN" sz="2800" b="1" dirty="0">
              <a:solidFill>
                <a:srgbClr val="00B050"/>
              </a:solidFill>
            </a:endParaRPr>
          </a:p>
        </p:txBody>
      </p:sp>
    </p:spTree>
    <p:extLst>
      <p:ext uri="{BB962C8B-B14F-4D97-AF65-F5344CB8AC3E}">
        <p14:creationId xmlns:p14="http://schemas.microsoft.com/office/powerpoint/2010/main" val="217239970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51514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6-</a:t>
            </a:r>
            <a:r>
              <a:rPr lang="zh-CN" altLang="en-US" sz="3200" b="1" dirty="0"/>
              <a:t>典型同步问题模拟处理编程设计</a:t>
            </a:r>
            <a:r>
              <a:rPr lang="en-US" altLang="zh-CN" sz="2000" dirty="0">
                <a:solidFill>
                  <a:srgbClr val="FF0000"/>
                </a:solidFill>
              </a:rPr>
              <a:t>6-1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了解、熟悉和运用</a:t>
            </a:r>
            <a:r>
              <a:rPr lang="en-US" altLang="zh-CN" sz="3200" dirty="0">
                <a:cs typeface="Times New Roman" panose="02020603050405020304" pitchFamily="18" charset="0"/>
              </a:rPr>
              <a:t>Windows</a:t>
            </a:r>
            <a:r>
              <a:rPr lang="zh-CN" altLang="en-US" sz="3200" dirty="0">
                <a:cs typeface="Times New Roman" panose="02020603050405020304" pitchFamily="18" charset="0"/>
              </a:rPr>
              <a:t>（或</a:t>
            </a:r>
            <a:r>
              <a:rPr lang="en-US" altLang="zh-CN" sz="3200" dirty="0">
                <a:cs typeface="Times New Roman" panose="02020603050405020304" pitchFamily="18" charset="0"/>
              </a:rPr>
              <a:t>Linux</a:t>
            </a:r>
            <a:r>
              <a:rPr lang="zh-CN" altLang="en-US" sz="3200" dirty="0">
                <a:cs typeface="Times New Roman" panose="02020603050405020304" pitchFamily="18" charset="0"/>
              </a:rPr>
              <a:t>）操作系统同步机制及编程方法，针对典型的同步问题，譬如生产者</a:t>
            </a:r>
            <a:r>
              <a:rPr lang="en-US" altLang="zh-CN" sz="3200" dirty="0">
                <a:cs typeface="Times New Roman" panose="02020603050405020304" pitchFamily="18" charset="0"/>
              </a:rPr>
              <a:t>-</a:t>
            </a:r>
            <a:r>
              <a:rPr lang="zh-CN" altLang="en-US" sz="3200" dirty="0">
                <a:cs typeface="Times New Roman" panose="02020603050405020304" pitchFamily="18" charset="0"/>
              </a:rPr>
              <a:t>消费者问题、读者优先的读者</a:t>
            </a:r>
            <a:r>
              <a:rPr lang="en-US" altLang="zh-CN" sz="3200" dirty="0">
                <a:cs typeface="Times New Roman" panose="02020603050405020304" pitchFamily="18" charset="0"/>
              </a:rPr>
              <a:t>-</a:t>
            </a:r>
            <a:r>
              <a:rPr lang="zh-CN" altLang="en-US" sz="3200" dirty="0">
                <a:cs typeface="Times New Roman" panose="02020603050405020304" pitchFamily="18" charset="0"/>
              </a:rPr>
              <a:t>写者问题、写者优先的读者</a:t>
            </a:r>
            <a:r>
              <a:rPr lang="en-US" altLang="zh-CN" sz="3200" dirty="0">
                <a:cs typeface="Times New Roman" panose="02020603050405020304" pitchFamily="18" charset="0"/>
              </a:rPr>
              <a:t>-</a:t>
            </a:r>
            <a:r>
              <a:rPr lang="zh-CN" altLang="en-US" sz="3200" dirty="0">
                <a:cs typeface="Times New Roman" panose="02020603050405020304" pitchFamily="18" charset="0"/>
              </a:rPr>
              <a:t>写者问题、读者数限定的读者</a:t>
            </a:r>
            <a:r>
              <a:rPr lang="en-US" altLang="zh-CN" sz="3200" dirty="0">
                <a:cs typeface="Times New Roman" panose="02020603050405020304" pitchFamily="18" charset="0"/>
              </a:rPr>
              <a:t>-</a:t>
            </a:r>
            <a:r>
              <a:rPr lang="zh-CN" altLang="en-US" sz="3200" dirty="0">
                <a:cs typeface="Times New Roman" panose="02020603050405020304" pitchFamily="18" charset="0"/>
              </a:rPr>
              <a:t>写者问题、哲学家就餐问题等（任选四个即可），编程模拟实现相应问题的解决方案。</a:t>
            </a:r>
          </a:p>
        </p:txBody>
      </p:sp>
    </p:spTree>
    <p:extLst>
      <p:ext uri="{BB962C8B-B14F-4D97-AF65-F5344CB8AC3E}">
        <p14:creationId xmlns:p14="http://schemas.microsoft.com/office/powerpoint/2010/main" val="206996971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6-</a:t>
            </a:r>
            <a:r>
              <a:rPr lang="zh-CN" altLang="en-US" sz="3200" b="1" dirty="0"/>
              <a:t>典型同步问题模拟处理编程设计</a:t>
            </a:r>
            <a:r>
              <a:rPr lang="en-US" altLang="zh-CN" sz="2000" dirty="0">
                <a:solidFill>
                  <a:srgbClr val="FF0000"/>
                </a:solidFill>
              </a:rPr>
              <a:t>6-2</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lgn="just">
              <a:spcBef>
                <a:spcPts val="0"/>
              </a:spcBef>
            </a:pPr>
            <a:r>
              <a:rPr lang="zh-CN" altLang="en-US" sz="2800" dirty="0">
                <a:cs typeface="Times New Roman" panose="02020603050405020304" pitchFamily="18" charset="0"/>
              </a:rPr>
              <a:t>典型同步问题模拟处理编程功能设计要求为：运用</a:t>
            </a:r>
            <a:r>
              <a:rPr lang="en-US" altLang="zh-CN" sz="2800" dirty="0">
                <a:cs typeface="Times New Roman" panose="02020603050405020304" pitchFamily="18" charset="0"/>
              </a:rPr>
              <a:t>Windows</a:t>
            </a:r>
            <a:r>
              <a:rPr lang="zh-CN" altLang="en-US" sz="2800" dirty="0">
                <a:cs typeface="Times New Roman" panose="02020603050405020304" pitchFamily="18" charset="0"/>
              </a:rPr>
              <a:t>（或</a:t>
            </a:r>
            <a:r>
              <a:rPr lang="en-US" altLang="zh-CN" sz="2800" dirty="0">
                <a:cs typeface="Times New Roman" panose="02020603050405020304" pitchFamily="18" charset="0"/>
              </a:rPr>
              <a:t>Linux</a:t>
            </a:r>
            <a:r>
              <a:rPr lang="zh-CN" altLang="en-US" sz="2800" dirty="0">
                <a:cs typeface="Times New Roman" panose="02020603050405020304" pitchFamily="18" charset="0"/>
              </a:rPr>
              <a:t>）操作系统同步机制，从生产者</a:t>
            </a:r>
            <a:r>
              <a:rPr lang="en-US" altLang="zh-CN" sz="2800" dirty="0">
                <a:cs typeface="Times New Roman" panose="02020603050405020304" pitchFamily="18" charset="0"/>
              </a:rPr>
              <a:t>-</a:t>
            </a:r>
            <a:r>
              <a:rPr lang="zh-CN" altLang="en-US" sz="2800" dirty="0">
                <a:cs typeface="Times New Roman" panose="02020603050405020304" pitchFamily="18" charset="0"/>
              </a:rPr>
              <a:t>消费者问题、读者优先的读者</a:t>
            </a:r>
            <a:r>
              <a:rPr lang="en-US" altLang="zh-CN" sz="2800" dirty="0">
                <a:cs typeface="Times New Roman" panose="02020603050405020304" pitchFamily="18" charset="0"/>
              </a:rPr>
              <a:t>-</a:t>
            </a:r>
            <a:r>
              <a:rPr lang="zh-CN" altLang="en-US" sz="2800" dirty="0">
                <a:cs typeface="Times New Roman" panose="02020603050405020304" pitchFamily="18" charset="0"/>
              </a:rPr>
              <a:t>写者问题、写者优先的读者</a:t>
            </a:r>
            <a:r>
              <a:rPr lang="en-US" altLang="zh-CN" sz="2800" dirty="0">
                <a:cs typeface="Times New Roman" panose="02020603050405020304" pitchFamily="18" charset="0"/>
              </a:rPr>
              <a:t>-</a:t>
            </a:r>
            <a:r>
              <a:rPr lang="zh-CN" altLang="en-US" sz="2800" dirty="0">
                <a:cs typeface="Times New Roman" panose="02020603050405020304" pitchFamily="18" charset="0"/>
              </a:rPr>
              <a:t>写者问题、读者数限定的读者</a:t>
            </a:r>
            <a:r>
              <a:rPr lang="en-US" altLang="zh-CN" sz="2800" dirty="0">
                <a:cs typeface="Times New Roman" panose="02020603050405020304" pitchFamily="18" charset="0"/>
              </a:rPr>
              <a:t>-</a:t>
            </a:r>
            <a:r>
              <a:rPr lang="zh-CN" altLang="en-US" sz="2800" dirty="0">
                <a:cs typeface="Times New Roman" panose="02020603050405020304" pitchFamily="18" charset="0"/>
              </a:rPr>
              <a:t>写者问题、哲学家就餐问题等典型同步问题中选取四个同步问题，分析、设计和编程模拟实现相应问题的解决方案。</a:t>
            </a:r>
          </a:p>
        </p:txBody>
      </p:sp>
    </p:spTree>
    <p:extLst>
      <p:ext uri="{BB962C8B-B14F-4D97-AF65-F5344CB8AC3E}">
        <p14:creationId xmlns:p14="http://schemas.microsoft.com/office/powerpoint/2010/main" val="203346523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76672"/>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6-</a:t>
            </a:r>
            <a:r>
              <a:rPr lang="zh-CN" altLang="en-US" sz="3200" b="1" dirty="0"/>
              <a:t>典型同步问题模拟处理编程设计</a:t>
            </a:r>
            <a:r>
              <a:rPr lang="en-US" altLang="zh-CN" sz="2000" dirty="0">
                <a:solidFill>
                  <a:srgbClr val="FF0000"/>
                </a:solidFill>
              </a:rPr>
              <a:t>6-3</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5164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实验报告撰写和提交要求</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en-US" altLang="zh-CN" sz="2600" dirty="0">
                <a:cs typeface="Times New Roman" panose="02020603050405020304" pitchFamily="18" charset="0"/>
              </a:rPr>
              <a:t>1</a:t>
            </a:r>
            <a:r>
              <a:rPr lang="zh-CN" altLang="en-US" sz="2600" dirty="0">
                <a:cs typeface="Times New Roman" panose="02020603050405020304" pitchFamily="18" charset="0"/>
              </a:rPr>
              <a:t>、实验报告内容，须涵盖开发环境、运行环境、测试环境、源程序文件及源码清单、实验步骤、同步问题的规范描述、技术难点及解决方案、关键数据结构和算法流程、编译运行测试过程及结果截图、疑难解惑及经验教训、结论与体会等</a:t>
            </a:r>
            <a:endParaRPr lang="en-US" altLang="zh-CN" sz="2600" dirty="0">
              <a:cs typeface="Times New Roman" panose="02020603050405020304" pitchFamily="18" charset="0"/>
            </a:endParaRPr>
          </a:p>
          <a:p>
            <a:pPr algn="just">
              <a:spcBef>
                <a:spcPts val="0"/>
              </a:spcBef>
            </a:pPr>
            <a:r>
              <a:rPr lang="en-US" altLang="zh-CN" sz="2600" dirty="0">
                <a:cs typeface="Times New Roman" panose="02020603050405020304" pitchFamily="18" charset="0"/>
              </a:rPr>
              <a:t>2</a:t>
            </a:r>
            <a:r>
              <a:rPr lang="zh-CN" altLang="en-US" sz="2600" dirty="0">
                <a:cs typeface="Times New Roman" panose="02020603050405020304" pitchFamily="18" charset="0"/>
              </a:rPr>
              <a:t>、在实验报告内容（如运行结果截图等适当位置）中应有机融入个人姓名、学号、计算机系统信息等凸显个人标记特征的信息</a:t>
            </a:r>
          </a:p>
          <a:p>
            <a:pPr algn="just">
              <a:spcBef>
                <a:spcPts val="0"/>
              </a:spcBef>
            </a:pPr>
            <a:r>
              <a:rPr lang="en-US" altLang="zh-CN" sz="2600" dirty="0">
                <a:cs typeface="Times New Roman" panose="02020603050405020304" pitchFamily="18" charset="0"/>
              </a:rPr>
              <a:t>3</a:t>
            </a:r>
            <a:r>
              <a:rPr lang="zh-CN" altLang="en-US" sz="2600" dirty="0">
                <a:cs typeface="Times New Roman" panose="02020603050405020304" pitchFamily="18" charset="0"/>
              </a:rPr>
              <a:t>、实验报告文档提交格式可为</a:t>
            </a:r>
            <a:r>
              <a:rPr lang="en-US" altLang="zh-CN" sz="2600" dirty="0">
                <a:cs typeface="Times New Roman" panose="02020603050405020304" pitchFamily="18" charset="0"/>
              </a:rPr>
              <a:t>Word</a:t>
            </a:r>
            <a:r>
              <a:rPr lang="zh-CN" altLang="en-US" sz="2600" dirty="0">
                <a:cs typeface="Times New Roman" panose="02020603050405020304" pitchFamily="18" charset="0"/>
              </a:rPr>
              <a:t>文档、</a:t>
            </a:r>
            <a:r>
              <a:rPr lang="en-US" altLang="zh-CN" sz="2600" dirty="0">
                <a:cs typeface="Times New Roman" panose="02020603050405020304" pitchFamily="18" charset="0"/>
              </a:rPr>
              <a:t>WPS</a:t>
            </a:r>
            <a:r>
              <a:rPr lang="zh-CN" altLang="en-US" sz="2600" dirty="0">
                <a:cs typeface="Times New Roman" panose="02020603050405020304" pitchFamily="18" charset="0"/>
              </a:rPr>
              <a:t>文档或</a:t>
            </a:r>
            <a:r>
              <a:rPr lang="en-US" altLang="zh-CN" sz="2600" dirty="0">
                <a:cs typeface="Times New Roman" panose="02020603050405020304" pitchFamily="18" charset="0"/>
              </a:rPr>
              <a:t>PDF</a:t>
            </a:r>
            <a:r>
              <a:rPr lang="zh-CN" altLang="en-US" sz="2600" dirty="0">
                <a:cs typeface="Times New Roman" panose="02020603050405020304" pitchFamily="18" charset="0"/>
              </a:rPr>
              <a:t>文档</a:t>
            </a:r>
          </a:p>
        </p:txBody>
      </p:sp>
    </p:spTree>
    <p:extLst>
      <p:ext uri="{BB962C8B-B14F-4D97-AF65-F5344CB8AC3E}">
        <p14:creationId xmlns:p14="http://schemas.microsoft.com/office/powerpoint/2010/main" val="3141231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51514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6-</a:t>
            </a:r>
            <a:r>
              <a:rPr lang="zh-CN" altLang="en-US" sz="3200" b="1" dirty="0"/>
              <a:t>典型同步问题模拟处理编程设计</a:t>
            </a:r>
            <a:r>
              <a:rPr lang="en-US" altLang="zh-CN" sz="2000" dirty="0">
                <a:solidFill>
                  <a:srgbClr val="FF0000"/>
                </a:solidFill>
              </a:rPr>
              <a:t>6-4</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en-US" altLang="zh-CN" sz="3200" dirty="0">
                <a:cs typeface="Times New Roman" panose="02020603050405020304" pitchFamily="18" charset="0"/>
              </a:rPr>
              <a:t>1</a:t>
            </a:r>
            <a:r>
              <a:rPr lang="zh-CN" altLang="en-US" sz="3200" dirty="0">
                <a:cs typeface="Times New Roman" panose="02020603050405020304" pitchFamily="18" charset="0"/>
              </a:rPr>
              <a:t>、本实验课题成绩评价满分按</a:t>
            </a:r>
            <a:r>
              <a:rPr lang="en-US" altLang="zh-CN" sz="3200" dirty="0">
                <a:cs typeface="Times New Roman" panose="02020603050405020304" pitchFamily="18" charset="0"/>
              </a:rPr>
              <a:t>5</a:t>
            </a:r>
            <a:r>
              <a:rPr lang="zh-CN" altLang="en-US" sz="3200" dirty="0">
                <a:cs typeface="Times New Roman" panose="02020603050405020304" pitchFamily="18" charset="0"/>
              </a:rPr>
              <a:t>分计</a:t>
            </a:r>
          </a:p>
          <a:p>
            <a:pPr algn="just">
              <a:spcBef>
                <a:spcPts val="0"/>
              </a:spcBef>
            </a:pPr>
            <a:r>
              <a:rPr lang="en-US" altLang="zh-CN" sz="3200" dirty="0">
                <a:cs typeface="Times New Roman" panose="02020603050405020304" pitchFamily="18" charset="0"/>
              </a:rPr>
              <a:t>2</a:t>
            </a:r>
            <a:r>
              <a:rPr lang="zh-CN" altLang="en-US" sz="3200" dirty="0">
                <a:cs typeface="Times New Roman" panose="02020603050405020304" pitchFamily="18" charset="0"/>
              </a:rPr>
              <a:t>、实验课题得分根据自我独立完成情况、完成质量及实验报告水平综合决定。一般来说，获得满分要求有明确一致多项证据证实自我独立完成且满足实验课题所有要求。相反地，若无明确一致证据证实自我独立完成、甚至有明确证据证实存在抄袭行为，则酌情减分直至降为零分</a:t>
            </a:r>
            <a:endParaRPr lang="zh-CN" altLang="en-US" sz="3200" dirty="0"/>
          </a:p>
        </p:txBody>
      </p:sp>
    </p:spTree>
    <p:extLst>
      <p:ext uri="{BB962C8B-B14F-4D97-AF65-F5344CB8AC3E}">
        <p14:creationId xmlns:p14="http://schemas.microsoft.com/office/powerpoint/2010/main" val="22164229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26</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6-</a:t>
            </a:r>
            <a:r>
              <a:rPr lang="zh-CN" altLang="en-US" sz="3200" b="1" dirty="0"/>
              <a:t>典型同步问题模拟处理编程设计</a:t>
            </a:r>
            <a:r>
              <a:rPr lang="en-US" altLang="zh-CN" sz="2000" dirty="0">
                <a:solidFill>
                  <a:srgbClr val="FF0000"/>
                </a:solidFill>
              </a:rPr>
              <a:t>6-5</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成绩评定细则指导建议</a:t>
            </a:r>
            <a:endParaRPr lang="zh-CN" altLang="zh-CN" sz="3200" b="1" kern="100" dirty="0">
              <a:latin typeface="Calibri" panose="020F0502020204030204" pitchFamily="34" charset="0"/>
              <a:cs typeface="Times New Roman" panose="02020603050405020304" pitchFamily="18" charset="0"/>
            </a:endParaRPr>
          </a:p>
          <a:p>
            <a:pPr algn="just">
              <a:spcBef>
                <a:spcPts val="600"/>
              </a:spcBef>
            </a:pPr>
            <a:r>
              <a:rPr lang="zh-CN" altLang="en-US" sz="2600" dirty="0"/>
              <a:t>（</a:t>
            </a:r>
            <a:r>
              <a:rPr lang="en-US" altLang="zh-CN" sz="2600" dirty="0"/>
              <a:t>1</a:t>
            </a:r>
            <a:r>
              <a:rPr lang="zh-CN" altLang="en-US" sz="2600" dirty="0"/>
              <a:t>）</a:t>
            </a:r>
            <a:r>
              <a:rPr lang="en-US" altLang="zh-CN" sz="2600" dirty="0"/>
              <a:t>2</a:t>
            </a:r>
            <a:r>
              <a:rPr lang="zh-CN" altLang="en-US" sz="2600" dirty="0"/>
              <a:t>分：第一个同步问题的正确编程解决方案为</a:t>
            </a:r>
            <a:r>
              <a:rPr lang="en-US" altLang="zh-CN" sz="2600" dirty="0"/>
              <a:t>2</a:t>
            </a:r>
            <a:r>
              <a:rPr lang="zh-CN" altLang="en-US" sz="2600" dirty="0"/>
              <a:t>分。</a:t>
            </a:r>
          </a:p>
          <a:p>
            <a:pPr algn="just">
              <a:spcBef>
                <a:spcPts val="600"/>
              </a:spcBef>
            </a:pPr>
            <a:r>
              <a:rPr lang="zh-CN" altLang="en-US" sz="2600" dirty="0"/>
              <a:t>（</a:t>
            </a:r>
            <a:r>
              <a:rPr lang="en-US" altLang="zh-CN" sz="2600" dirty="0"/>
              <a:t>2</a:t>
            </a:r>
            <a:r>
              <a:rPr lang="zh-CN" altLang="en-US" sz="2600" dirty="0"/>
              <a:t>）</a:t>
            </a:r>
            <a:r>
              <a:rPr lang="en-US" altLang="zh-CN" sz="2600" dirty="0"/>
              <a:t>1</a:t>
            </a:r>
            <a:r>
              <a:rPr lang="zh-CN" altLang="en-US" sz="2600" dirty="0"/>
              <a:t>分*</a:t>
            </a:r>
            <a:r>
              <a:rPr lang="en-US" altLang="zh-CN" sz="2600" dirty="0"/>
              <a:t>3</a:t>
            </a:r>
            <a:r>
              <a:rPr lang="zh-CN" altLang="en-US" sz="2600" dirty="0"/>
              <a:t>：其余三个同步问题的正确编程解决方案分别各计</a:t>
            </a:r>
            <a:r>
              <a:rPr lang="en-US" altLang="zh-CN" sz="2600" dirty="0"/>
              <a:t>1</a:t>
            </a:r>
            <a:r>
              <a:rPr lang="zh-CN" altLang="en-US" sz="2600" dirty="0"/>
              <a:t>分。</a:t>
            </a:r>
          </a:p>
          <a:p>
            <a:pPr algn="just">
              <a:spcBef>
                <a:spcPts val="600"/>
              </a:spcBef>
            </a:pPr>
            <a:r>
              <a:rPr lang="zh-CN" altLang="en-US" sz="2600" dirty="0"/>
              <a:t>（</a:t>
            </a:r>
            <a:r>
              <a:rPr lang="en-US" altLang="zh-CN" sz="2600" dirty="0"/>
              <a:t>3</a:t>
            </a:r>
            <a:r>
              <a:rPr lang="zh-CN" altLang="en-US" sz="2600" dirty="0"/>
              <a:t>）计算上述两项得分之和作为本实验课题成绩。</a:t>
            </a:r>
          </a:p>
          <a:p>
            <a:pPr algn="just">
              <a:spcBef>
                <a:spcPts val="600"/>
              </a:spcBef>
            </a:pPr>
            <a:r>
              <a:rPr lang="zh-CN" altLang="zh-CN" sz="2600" dirty="0"/>
              <a:t>（</a:t>
            </a:r>
            <a:r>
              <a:rPr lang="en-US" altLang="zh-CN" sz="2600" dirty="0"/>
              <a:t>4</a:t>
            </a:r>
            <a:r>
              <a:rPr lang="zh-CN" altLang="zh-CN" sz="2600" dirty="0"/>
              <a:t>）互评成绩结果在提交慕课平台时按四舍五入取整处理。</a:t>
            </a:r>
            <a:endParaRPr lang="zh-CN" altLang="en-US" sz="2600" dirty="0"/>
          </a:p>
        </p:txBody>
      </p:sp>
    </p:spTree>
    <p:extLst>
      <p:ext uri="{BB962C8B-B14F-4D97-AF65-F5344CB8AC3E}">
        <p14:creationId xmlns:p14="http://schemas.microsoft.com/office/powerpoint/2010/main" val="117134438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27</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6-</a:t>
            </a:r>
            <a:r>
              <a:rPr lang="zh-CN" altLang="en-US" sz="3200" b="1" dirty="0"/>
              <a:t>典型同步问题模拟处理编程设计</a:t>
            </a:r>
            <a:r>
              <a:rPr lang="en-US" altLang="zh-CN" sz="2000" dirty="0">
                <a:solidFill>
                  <a:srgbClr val="FF0000"/>
                </a:solidFill>
              </a:rPr>
              <a:t>6-6</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鼓励基于麒麟操作系统</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、华为操作系统</a:t>
            </a:r>
            <a:r>
              <a:rPr lang="en-US" altLang="zh-CN" sz="3200" dirty="0" err="1">
                <a:cs typeface="Times New Roman" panose="02020603050405020304" pitchFamily="18" charset="0"/>
              </a:rPr>
              <a:t>OpenEulerOS</a:t>
            </a:r>
            <a:r>
              <a:rPr lang="zh-CN" altLang="en-US" sz="3200" dirty="0">
                <a:cs typeface="Times New Roman" panose="02020603050405020304" pitchFamily="18" charset="0"/>
              </a:rPr>
              <a:t>、龙芯</a:t>
            </a:r>
            <a:r>
              <a:rPr lang="en-US" altLang="zh-CN" sz="3200" dirty="0" err="1">
                <a:cs typeface="Times New Roman" panose="02020603050405020304" pitchFamily="18" charset="0"/>
              </a:rPr>
              <a:t>Loongson</a:t>
            </a:r>
            <a:r>
              <a:rPr lang="zh-CN" altLang="en-US" sz="3200" dirty="0">
                <a:cs typeface="Times New Roman" panose="02020603050405020304" pitchFamily="18" charset="0"/>
              </a:rPr>
              <a:t>操作系统等国产操作系统开展本实验课题的设计实现和测试验证，实验课题成绩及平时成绩评定将给予适当升档</a:t>
            </a:r>
            <a:r>
              <a:rPr lang="zh-CN" altLang="en-US" sz="3200">
                <a:cs typeface="Times New Roman" panose="02020603050405020304" pitchFamily="18" charset="0"/>
              </a:rPr>
              <a:t>处理。</a:t>
            </a:r>
            <a:endParaRPr lang="zh-CN" altLang="en-US" sz="3200" dirty="0"/>
          </a:p>
        </p:txBody>
      </p:sp>
    </p:spTree>
    <p:extLst>
      <p:ext uri="{BB962C8B-B14F-4D97-AF65-F5344CB8AC3E}">
        <p14:creationId xmlns:p14="http://schemas.microsoft.com/office/powerpoint/2010/main" val="25857804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28</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260648"/>
            <a:ext cx="8712968" cy="609600"/>
          </a:xfrm>
        </p:spPr>
        <p:txBody>
          <a:bodyPr lIns="18000" tIns="10800" rIns="18000" bIns="10800" anchor="ctr"/>
          <a:lstStyle/>
          <a:p>
            <a:pPr eaLnBrk="1" hangingPunct="1"/>
            <a:r>
              <a:rPr kumimoji="0" lang="zh-CN" altLang="en-US" dirty="0">
                <a:solidFill>
                  <a:srgbClr val="000000"/>
                </a:solidFill>
                <a:latin typeface="隶书" pitchFamily="49" charset="-122"/>
                <a:ea typeface="隶书" pitchFamily="49" charset="-122"/>
              </a:rPr>
              <a:t>全国操作系统大赛功能实现赛题</a:t>
            </a:r>
            <a:r>
              <a:rPr kumimoji="0" lang="en-US" altLang="zh-CN" sz="2800" b="1" dirty="0">
                <a:solidFill>
                  <a:srgbClr val="FF0000"/>
                </a:solidFill>
                <a:latin typeface="隶书" pitchFamily="49" charset="-122"/>
                <a:ea typeface="隶书" pitchFamily="49" charset="-122"/>
              </a:rPr>
              <a:t>168#</a:t>
            </a:r>
            <a:endParaRPr lang="en-US" altLang="zh-CN" sz="2800" b="1"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80728"/>
            <a:ext cx="8352928" cy="5184576"/>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solidFill>
                  <a:srgbClr val="FF0000"/>
                </a:solidFill>
                <a:cs typeface="Times New Roman" panose="02020603050405020304" pitchFamily="18" charset="0"/>
              </a:rPr>
              <a:t>自研简单操作系统的构建与测试验证</a:t>
            </a:r>
            <a:endParaRPr lang="zh-CN" altLang="zh-CN" sz="3200" b="1" kern="100" dirty="0">
              <a:solidFill>
                <a:srgbClr val="FF0000"/>
              </a:solidFill>
              <a:latin typeface="Calibri" panose="020F0502020204030204" pitchFamily="34" charset="0"/>
              <a:cs typeface="Times New Roman" panose="02020603050405020304" pitchFamily="18" charset="0"/>
            </a:endParaRPr>
          </a:p>
          <a:p>
            <a:pPr>
              <a:spcBef>
                <a:spcPts val="0"/>
              </a:spcBef>
            </a:pPr>
            <a:r>
              <a:rPr lang="zh-CN" altLang="en-US" sz="3000" dirty="0">
                <a:cs typeface="Times New Roman" panose="02020603050405020304" pitchFamily="18" charset="0"/>
              </a:rPr>
              <a:t>基于特定计算机指令集及体系架构</a:t>
            </a:r>
            <a:r>
              <a:rPr lang="en-US" altLang="zh-CN" sz="3000" dirty="0">
                <a:cs typeface="Times New Roman" panose="02020603050405020304" pitchFamily="18" charset="0"/>
              </a:rPr>
              <a:t>【</a:t>
            </a:r>
            <a:r>
              <a:rPr lang="zh-CN" altLang="en-US" sz="3000" dirty="0">
                <a:cs typeface="Times New Roman" panose="02020603050405020304" pitchFamily="18" charset="0"/>
              </a:rPr>
              <a:t>鼓励基于</a:t>
            </a:r>
            <a:r>
              <a:rPr lang="en-US" altLang="zh-CN" sz="3000" dirty="0" err="1">
                <a:cs typeface="Times New Roman" panose="02020603050405020304" pitchFamily="18" charset="0"/>
              </a:rPr>
              <a:t>LoongArch</a:t>
            </a:r>
            <a:r>
              <a:rPr lang="zh-CN" altLang="en-US" sz="3000" dirty="0">
                <a:cs typeface="Times New Roman" panose="02020603050405020304" pitchFamily="18" charset="0"/>
              </a:rPr>
              <a:t>架构、或者鲲鹏处理器指令集系统及</a:t>
            </a:r>
            <a:r>
              <a:rPr lang="en-US" altLang="zh-CN" sz="3000" dirty="0">
                <a:cs typeface="Times New Roman" panose="02020603050405020304" pitchFamily="18" charset="0"/>
              </a:rPr>
              <a:t>ARM64</a:t>
            </a:r>
            <a:r>
              <a:rPr lang="zh-CN" altLang="en-US" sz="3000" dirty="0">
                <a:cs typeface="Times New Roman" panose="02020603050405020304" pitchFamily="18" charset="0"/>
              </a:rPr>
              <a:t>体系架构</a:t>
            </a:r>
            <a:r>
              <a:rPr lang="en-US" altLang="zh-CN" sz="3000" dirty="0">
                <a:cs typeface="Times New Roman" panose="02020603050405020304" pitchFamily="18" charset="0"/>
              </a:rPr>
              <a:t>】</a:t>
            </a:r>
            <a:r>
              <a:rPr lang="zh-CN" altLang="en-US" sz="3000" dirty="0">
                <a:cs typeface="Times New Roman" panose="02020603050405020304" pitchFamily="18" charset="0"/>
              </a:rPr>
              <a:t>，研究操作系统内核的设计方法技术及交叉编译手段，完成白手起家式（可以仿照现有内核但不能完全照搬照抄）简单操作系统内核（至少包括计算机系统启动引导过程及内核进程管理机制）及命令接口的设计与构建，并在本地虚拟机（</a:t>
            </a:r>
            <a:r>
              <a:rPr lang="en-US" altLang="zh-CN" sz="3000" dirty="0">
                <a:cs typeface="Times New Roman" panose="02020603050405020304" pitchFamily="18" charset="0"/>
              </a:rPr>
              <a:t>VMware</a:t>
            </a:r>
            <a:r>
              <a:rPr lang="zh-CN" altLang="en-US" sz="3000" dirty="0">
                <a:cs typeface="Times New Roman" panose="02020603050405020304" pitchFamily="18" charset="0"/>
              </a:rPr>
              <a:t>或</a:t>
            </a:r>
            <a:r>
              <a:rPr lang="en-US" altLang="zh-CN" sz="3000" dirty="0">
                <a:cs typeface="Times New Roman" panose="02020603050405020304" pitchFamily="18" charset="0"/>
              </a:rPr>
              <a:t>QEMU</a:t>
            </a:r>
            <a:r>
              <a:rPr lang="zh-CN" altLang="en-US" sz="3000" dirty="0">
                <a:cs typeface="Times New Roman" panose="02020603050405020304" pitchFamily="18" charset="0"/>
              </a:rPr>
              <a:t>等）开展必要的测试验证。如果能够基于实体机或开发板实现测试验证，则更好。</a:t>
            </a:r>
            <a:endParaRPr lang="zh-CN" altLang="en-US" sz="3000" dirty="0"/>
          </a:p>
        </p:txBody>
      </p:sp>
    </p:spTree>
    <p:extLst>
      <p:ext uri="{BB962C8B-B14F-4D97-AF65-F5344CB8AC3E}">
        <p14:creationId xmlns:p14="http://schemas.microsoft.com/office/powerpoint/2010/main" val="408390247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238AD307-1501-4DDF-A1C4-1A70638E3837}" type="slidenum">
              <a:rPr kumimoji="0" lang="en-US" altLang="zh-CN" sz="1400" smtClean="0"/>
              <a:pPr eaLnBrk="1" hangingPunct="1"/>
              <a:t>29</a:t>
            </a:fld>
            <a:endParaRPr kumimoji="0" lang="en-US" altLang="zh-CN" sz="1400"/>
          </a:p>
        </p:txBody>
      </p:sp>
      <p:sp>
        <p:nvSpPr>
          <p:cNvPr id="27651"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69CD6EE6-6729-4B7F-B552-5B354BC13291}" type="datetime2">
              <a:rPr lang="zh-CN" altLang="en-US" sz="1400" smtClean="0"/>
              <a:pPr eaLnBrk="1" hangingPunct="1"/>
              <a:t>2022年9月4日</a:t>
            </a:fld>
            <a:endParaRPr lang="en-US" altLang="zh-CN" sz="1400"/>
          </a:p>
        </p:txBody>
      </p:sp>
      <p:sp>
        <p:nvSpPr>
          <p:cNvPr id="2765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27653" name="Text Box 2"/>
          <p:cNvSpPr txBox="1">
            <a:spLocks noChangeArrowheads="1"/>
          </p:cNvSpPr>
          <p:nvPr/>
        </p:nvSpPr>
        <p:spPr bwMode="auto">
          <a:xfrm>
            <a:off x="838200" y="10668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pic>
        <p:nvPicPr>
          <p:cNvPr id="27654" name="Picture 4" descr="SAILBO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1931988"/>
            <a:ext cx="5005388" cy="380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5"/>
          <p:cNvSpPr>
            <a:spLocks noGrp="1" noChangeArrowheads="1"/>
          </p:cNvSpPr>
          <p:nvPr>
            <p:ph type="title"/>
          </p:nvPr>
        </p:nvSpPr>
        <p:spPr>
          <a:xfrm>
            <a:off x="2700338" y="1485900"/>
            <a:ext cx="5832475" cy="3311525"/>
          </a:xfrm>
        </p:spPr>
        <p:txBody>
          <a:bodyPr/>
          <a:lstStyle/>
          <a:p>
            <a:pPr eaLnBrk="1" hangingPunct="1"/>
            <a:r>
              <a:rPr lang="zh-CN" altLang="en-US" sz="7200" b="1">
                <a:solidFill>
                  <a:srgbClr val="000000"/>
                </a:solidFill>
                <a:ea typeface="隶书" pitchFamily="49" charset="-122"/>
              </a:rPr>
              <a:t>预祝</a:t>
            </a:r>
            <a:r>
              <a:rPr lang="zh-CN" altLang="en-US" sz="6000" b="1">
                <a:solidFill>
                  <a:srgbClr val="000000"/>
                </a:solidFill>
                <a:ea typeface="隶书" pitchFamily="49" charset="-122"/>
              </a:rPr>
              <a:t>各位同学		</a:t>
            </a:r>
            <a:r>
              <a:rPr lang="zh-CN" altLang="en-US" sz="7200" b="1">
                <a:solidFill>
                  <a:srgbClr val="000000"/>
                </a:solidFill>
                <a:ea typeface="隶书" pitchFamily="49" charset="-122"/>
              </a:rPr>
              <a:t>秉承知行，</a:t>
            </a:r>
            <a:br>
              <a:rPr lang="zh-CN" altLang="en-US" sz="7200" b="1">
                <a:solidFill>
                  <a:srgbClr val="000000"/>
                </a:solidFill>
                <a:ea typeface="隶书" pitchFamily="49" charset="-122"/>
              </a:rPr>
            </a:br>
            <a:r>
              <a:rPr lang="zh-CN" altLang="en-US" sz="7200" b="1">
                <a:solidFill>
                  <a:srgbClr val="000000"/>
                </a:solidFill>
                <a:ea typeface="隶书" pitchFamily="49" charset="-122"/>
              </a:rPr>
              <a:t>	实践真知！</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dirty="0" err="1">
                <a:solidFill>
                  <a:srgbClr val="000000"/>
                </a:solidFill>
              </a:rPr>
              <a:t>北京交通大学计算机学院翟高寿</a:t>
            </a:r>
            <a:endParaRPr lang="en-US" altLang="zh-CN" sz="1400" dirty="0">
              <a:solidFill>
                <a:srgbClr val="000000"/>
              </a:solidFill>
            </a:endParaRP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5-</a:t>
            </a:r>
            <a:r>
              <a:rPr lang="zh-CN" altLang="en-US" sz="3200" b="1" dirty="0"/>
              <a:t>同步机制及应用编程实现与比较</a:t>
            </a:r>
            <a:r>
              <a:rPr lang="en-US" altLang="zh-CN" sz="2000" dirty="0">
                <a:solidFill>
                  <a:srgbClr val="FF0000"/>
                </a:solidFill>
              </a:rPr>
              <a:t>6-2A</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en-US" altLang="zh-CN" sz="3200" b="1" kern="100" dirty="0">
                <a:cs typeface="Times New Roman" panose="02020603050405020304" pitchFamily="18" charset="0"/>
              </a:rPr>
              <a:t>2-1</a:t>
            </a:r>
            <a:endParaRPr lang="zh-CN" altLang="zh-CN" sz="3200" b="1" kern="1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、银行账户转账同步问题的抽象及未采取同步控制情况下的编程实现；</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、基于</a:t>
            </a:r>
            <a:r>
              <a:rPr lang="en-US" altLang="zh-CN" sz="2800" dirty="0">
                <a:cs typeface="Times New Roman" panose="02020603050405020304" pitchFamily="18" charset="0"/>
              </a:rPr>
              <a:t>Peterson</a:t>
            </a:r>
            <a:r>
              <a:rPr lang="zh-CN" altLang="en-US" sz="2800" dirty="0">
                <a:cs typeface="Times New Roman" panose="02020603050405020304" pitchFamily="18" charset="0"/>
              </a:rPr>
              <a:t>算法的银行账户转账同步问题解决方案；</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、基于</a:t>
            </a:r>
            <a:r>
              <a:rPr lang="en-US" altLang="zh-CN" sz="2800" dirty="0">
                <a:cs typeface="Times New Roman" panose="02020603050405020304" pitchFamily="18" charset="0"/>
              </a:rPr>
              <a:t>Windows</a:t>
            </a:r>
            <a:r>
              <a:rPr lang="zh-CN" altLang="en-US" sz="2800" dirty="0">
                <a:cs typeface="Times New Roman" panose="02020603050405020304" pitchFamily="18" charset="0"/>
              </a:rPr>
              <a:t>（或</a:t>
            </a:r>
            <a:r>
              <a:rPr lang="en-US" altLang="zh-CN" sz="2800" dirty="0">
                <a:cs typeface="Times New Roman" panose="02020603050405020304" pitchFamily="18" charset="0"/>
              </a:rPr>
              <a:t>Linux</a:t>
            </a:r>
            <a:r>
              <a:rPr lang="zh-CN" altLang="en-US" sz="2800" dirty="0">
                <a:cs typeface="Times New Roman" panose="02020603050405020304" pitchFamily="18" charset="0"/>
              </a:rPr>
              <a:t>）操作系统同步机制的银行账户转账同步问题解决方案；</a:t>
            </a: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a:t>
            </a:r>
            <a:r>
              <a:rPr lang="en-US" altLang="zh-CN" sz="2800" dirty="0">
                <a:cs typeface="Times New Roman" panose="02020603050405020304" pitchFamily="18" charset="0"/>
              </a:rPr>
              <a:t>Peterson</a:t>
            </a:r>
            <a:r>
              <a:rPr lang="zh-CN" altLang="en-US" sz="2800" dirty="0">
                <a:cs typeface="Times New Roman" panose="02020603050405020304" pitchFamily="18" charset="0"/>
              </a:rPr>
              <a:t>算法同步机制和</a:t>
            </a:r>
            <a:r>
              <a:rPr lang="en-US" altLang="zh-CN" sz="2800" dirty="0">
                <a:cs typeface="Times New Roman" panose="02020603050405020304" pitchFamily="18" charset="0"/>
              </a:rPr>
              <a:t>Windows</a:t>
            </a:r>
            <a:r>
              <a:rPr lang="zh-CN" altLang="en-US" sz="2800" dirty="0">
                <a:cs typeface="Times New Roman" panose="02020603050405020304" pitchFamily="18" charset="0"/>
              </a:rPr>
              <a:t>（或</a:t>
            </a:r>
            <a:r>
              <a:rPr lang="en-US" altLang="zh-CN" sz="2800" dirty="0">
                <a:cs typeface="Times New Roman" panose="02020603050405020304" pitchFamily="18" charset="0"/>
              </a:rPr>
              <a:t>Linux</a:t>
            </a:r>
            <a:r>
              <a:rPr lang="zh-CN" altLang="en-US" sz="2800" dirty="0">
                <a:cs typeface="Times New Roman" panose="02020603050405020304" pitchFamily="18" charset="0"/>
              </a:rPr>
              <a:t>）操作系统同步机制的效率比较。</a:t>
            </a:r>
          </a:p>
        </p:txBody>
      </p:sp>
    </p:spTree>
    <p:extLst>
      <p:ext uri="{BB962C8B-B14F-4D97-AF65-F5344CB8AC3E}">
        <p14:creationId xmlns:p14="http://schemas.microsoft.com/office/powerpoint/2010/main" val="58561087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dirty="0" err="1">
                <a:solidFill>
                  <a:srgbClr val="000000"/>
                </a:solidFill>
              </a:rPr>
              <a:t>北京交通大学计算机学院翟高寿</a:t>
            </a:r>
            <a:endParaRPr lang="en-US" altLang="zh-CN" sz="1400" dirty="0">
              <a:solidFill>
                <a:srgbClr val="000000"/>
              </a:solidFill>
            </a:endParaRP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5-</a:t>
            </a:r>
            <a:r>
              <a:rPr lang="zh-CN" altLang="en-US" sz="3200" b="1" dirty="0"/>
              <a:t>同步机制及应用编程实现与比较</a:t>
            </a:r>
            <a:r>
              <a:rPr lang="en-US" altLang="zh-CN" sz="2000" dirty="0">
                <a:solidFill>
                  <a:srgbClr val="FF0000"/>
                </a:solidFill>
              </a:rPr>
              <a:t>6-2B</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en-US" altLang="zh-CN" sz="3200" b="1" kern="100" dirty="0">
                <a:cs typeface="Times New Roman" panose="02020603050405020304" pitchFamily="18" charset="0"/>
              </a:rPr>
              <a:t>2-2</a:t>
            </a:r>
            <a:r>
              <a:rPr lang="zh-CN" altLang="en-US" sz="3200" b="1" kern="100" dirty="0">
                <a:cs typeface="Times New Roman" panose="02020603050405020304" pitchFamily="18" charset="0"/>
              </a:rPr>
              <a:t>（</a:t>
            </a:r>
            <a:r>
              <a:rPr lang="zh-CN" altLang="en-US" sz="3200" b="1" kern="100" dirty="0">
                <a:solidFill>
                  <a:srgbClr val="336600"/>
                </a:solidFill>
                <a:cs typeface="Times New Roman" panose="02020603050405020304" pitchFamily="18" charset="0"/>
              </a:rPr>
              <a:t>转账任务</a:t>
            </a:r>
            <a:r>
              <a:rPr lang="zh-CN" altLang="en-US" sz="3200" b="1" kern="100" dirty="0">
                <a:cs typeface="Times New Roman" panose="02020603050405020304" pitchFamily="18" charset="0"/>
              </a:rPr>
              <a:t>主体逻辑结构）</a:t>
            </a:r>
            <a:endParaRPr lang="en-US" altLang="zh-CN" sz="3200" b="1" kern="1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int </a:t>
            </a:r>
            <a:r>
              <a:rPr lang="en-US" altLang="zh-CN" sz="2800" dirty="0" err="1">
                <a:cs typeface="Times New Roman" panose="02020603050405020304" pitchFamily="18" charset="0"/>
              </a:rPr>
              <a:t>nLoop</a:t>
            </a:r>
            <a:r>
              <a:rPr lang="en-US" altLang="zh-CN" sz="2800" dirty="0">
                <a:cs typeface="Times New Roman" panose="02020603050405020304" pitchFamily="18" charset="0"/>
              </a:rPr>
              <a:t> = 0;</a:t>
            </a:r>
          </a:p>
          <a:p>
            <a:pPr algn="just">
              <a:spcBef>
                <a:spcPts val="0"/>
              </a:spcBef>
            </a:pPr>
            <a:r>
              <a:rPr lang="en-US" altLang="zh-CN" sz="2800" dirty="0">
                <a:cs typeface="Times New Roman" panose="02020603050405020304" pitchFamily="18" charset="0"/>
              </a:rPr>
              <a:t>int nTemp1, nTemp2, </a:t>
            </a:r>
            <a:r>
              <a:rPr lang="en-US" altLang="zh-CN" sz="2800" dirty="0" err="1">
                <a:cs typeface="Times New Roman" panose="02020603050405020304" pitchFamily="18" charset="0"/>
              </a:rPr>
              <a:t>nRandom</a:t>
            </a:r>
            <a:r>
              <a:rPr lang="en-US" altLang="zh-CN"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do</a:t>
            </a:r>
          </a:p>
          <a:p>
            <a:pPr algn="just">
              <a:spcBef>
                <a:spcPts val="0"/>
              </a:spcBef>
            </a:pPr>
            <a:r>
              <a:rPr lang="en-US" altLang="zh-CN"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 </a:t>
            </a:r>
            <a:r>
              <a:rPr lang="en-US" altLang="zh-CN" sz="2800" dirty="0" err="1">
                <a:cs typeface="Times New Roman" panose="02020603050405020304" pitchFamily="18" charset="0"/>
              </a:rPr>
              <a:t>nRandom</a:t>
            </a:r>
            <a:r>
              <a:rPr lang="en-US" altLang="zh-CN" sz="2800" dirty="0">
                <a:cs typeface="Times New Roman" panose="02020603050405020304" pitchFamily="18" charset="0"/>
              </a:rPr>
              <a:t> = rand();</a:t>
            </a:r>
          </a:p>
          <a:p>
            <a:pPr algn="just">
              <a:spcBef>
                <a:spcPts val="0"/>
              </a:spcBef>
            </a:pPr>
            <a:r>
              <a:rPr lang="en-US" altLang="zh-CN" sz="2800" dirty="0">
                <a:cs typeface="Times New Roman" panose="02020603050405020304" pitchFamily="18" charset="0"/>
              </a:rPr>
              <a:t> nTemp1 = </a:t>
            </a:r>
            <a:r>
              <a:rPr lang="en-US" altLang="zh-CN" sz="2800" b="1" dirty="0">
                <a:cs typeface="Times New Roman" panose="02020603050405020304" pitchFamily="18" charset="0"/>
              </a:rPr>
              <a:t>nAccount1</a:t>
            </a:r>
            <a:r>
              <a:rPr lang="en-US" altLang="zh-CN"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 nTemp2 = </a:t>
            </a:r>
            <a:r>
              <a:rPr lang="en-US" altLang="zh-CN" sz="2800" b="1" dirty="0">
                <a:cs typeface="Times New Roman" panose="02020603050405020304" pitchFamily="18" charset="0"/>
              </a:rPr>
              <a:t>nAccount2</a:t>
            </a:r>
            <a:r>
              <a:rPr lang="en-US" altLang="zh-CN"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 nAccount1 = nTemp1 + </a:t>
            </a:r>
            <a:r>
              <a:rPr lang="en-US" altLang="zh-CN" sz="2800" dirty="0" err="1">
                <a:cs typeface="Times New Roman" panose="02020603050405020304" pitchFamily="18" charset="0"/>
              </a:rPr>
              <a:t>nRandom</a:t>
            </a:r>
            <a:r>
              <a:rPr lang="en-US" altLang="zh-CN"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 nAccount2 = nTemp2 - </a:t>
            </a:r>
            <a:r>
              <a:rPr lang="en-US" altLang="zh-CN" sz="2800" dirty="0" err="1">
                <a:cs typeface="Times New Roman" panose="02020603050405020304" pitchFamily="18" charset="0"/>
              </a:rPr>
              <a:t>nRandom</a:t>
            </a:r>
            <a:r>
              <a:rPr lang="en-US" altLang="zh-CN"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 </a:t>
            </a:r>
            <a:r>
              <a:rPr lang="en-US" altLang="zh-CN" sz="2800" dirty="0" err="1">
                <a:cs typeface="Times New Roman" panose="02020603050405020304" pitchFamily="18" charset="0"/>
              </a:rPr>
              <a:t>nLoop</a:t>
            </a:r>
            <a:r>
              <a:rPr lang="en-US" altLang="zh-CN"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 while ((nAccount1 + nAccount2) = = 0);</a:t>
            </a:r>
            <a:endParaRPr lang="zh-CN" altLang="en-US" sz="2800" dirty="0">
              <a:cs typeface="Times New Roman" panose="02020603050405020304" pitchFamily="18" charset="0"/>
            </a:endParaRPr>
          </a:p>
        </p:txBody>
      </p:sp>
      <p:sp>
        <p:nvSpPr>
          <p:cNvPr id="3" name="思想气泡: 云 2">
            <a:extLst>
              <a:ext uri="{FF2B5EF4-FFF2-40B4-BE49-F238E27FC236}">
                <a16:creationId xmlns:a16="http://schemas.microsoft.com/office/drawing/2014/main" id="{AEEEF167-D75A-4008-9E34-9524638D7ACE}"/>
              </a:ext>
            </a:extLst>
          </p:cNvPr>
          <p:cNvSpPr/>
          <p:nvPr/>
        </p:nvSpPr>
        <p:spPr bwMode="auto">
          <a:xfrm>
            <a:off x="3923928" y="2420888"/>
            <a:ext cx="2895600" cy="1584176"/>
          </a:xfrm>
          <a:prstGeom prst="cloudCallout">
            <a:avLst>
              <a:gd name="adj1" fmla="val -51591"/>
              <a:gd name="adj2" fmla="val 56503"/>
            </a:avLst>
          </a:prstGeom>
          <a:noFill/>
          <a:ln w="38100" cap="flat" cmpd="sng" algn="ctr">
            <a:solidFill>
              <a:srgbClr val="7030A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noAutofit/>
          </a:bodyPr>
          <a:lstStyle/>
          <a:p>
            <a:r>
              <a:rPr lang="zh-CN" altLang="zh-CN" dirty="0"/>
              <a:t>初值是</a:t>
            </a:r>
            <a:r>
              <a:rPr lang="en-US" altLang="zh-CN" dirty="0"/>
              <a:t>0</a:t>
            </a:r>
            <a:r>
              <a:rPr lang="zh-CN" altLang="zh-CN" dirty="0"/>
              <a:t>的整型全局变量</a:t>
            </a:r>
            <a:r>
              <a:rPr lang="zh-CN" altLang="en-US" dirty="0"/>
              <a:t>（转入</a:t>
            </a:r>
            <a:r>
              <a:rPr lang="en-US" altLang="zh-CN" dirty="0"/>
              <a:t>/</a:t>
            </a:r>
            <a:r>
              <a:rPr lang="zh-CN" altLang="en-US" dirty="0"/>
              <a:t>转出）</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34C323CC-BE54-4FB5-BF05-93EB77C5553A}"/>
              </a:ext>
            </a:extLst>
          </p:cNvPr>
          <p:cNvSpPr/>
          <p:nvPr/>
        </p:nvSpPr>
        <p:spPr>
          <a:xfrm>
            <a:off x="685800" y="5775647"/>
            <a:ext cx="7918648" cy="461665"/>
          </a:xfrm>
          <a:prstGeom prst="rect">
            <a:avLst/>
          </a:prstGeom>
          <a:solidFill>
            <a:srgbClr val="FFFF00"/>
          </a:solidFill>
        </p:spPr>
        <p:txBody>
          <a:bodyPr wrap="square">
            <a:spAutoFit/>
          </a:bodyPr>
          <a:lstStyle/>
          <a:p>
            <a:r>
              <a:rPr lang="en-US" altLang="zh-CN" dirty="0">
                <a:cs typeface="Times New Roman" panose="02020603050405020304" pitchFamily="18" charset="0"/>
              </a:rPr>
              <a:t>while ((nAccount1 + nAccount2) = = 0 &amp;&amp; </a:t>
            </a:r>
            <a:r>
              <a:rPr lang="en-US" altLang="zh-CN" dirty="0" err="1"/>
              <a:t>nLoop</a:t>
            </a:r>
            <a:r>
              <a:rPr lang="en-US" altLang="zh-CN" dirty="0"/>
              <a:t> &lt; 1000000</a:t>
            </a:r>
            <a:r>
              <a:rPr lang="en-US" altLang="zh-CN" dirty="0">
                <a:cs typeface="Times New Roman" panose="02020603050405020304" pitchFamily="18" charset="0"/>
              </a:rPr>
              <a:t>);</a:t>
            </a:r>
            <a:endParaRPr lang="zh-CN" altLang="en-US" dirty="0"/>
          </a:p>
        </p:txBody>
      </p:sp>
      <p:sp>
        <p:nvSpPr>
          <p:cNvPr id="9" name="思想气泡: 云 8">
            <a:extLst>
              <a:ext uri="{FF2B5EF4-FFF2-40B4-BE49-F238E27FC236}">
                <a16:creationId xmlns:a16="http://schemas.microsoft.com/office/drawing/2014/main" id="{E3A22D74-61FF-4DDD-9D76-89FA6B384CDD}"/>
              </a:ext>
            </a:extLst>
          </p:cNvPr>
          <p:cNvSpPr/>
          <p:nvPr/>
        </p:nvSpPr>
        <p:spPr bwMode="auto">
          <a:xfrm>
            <a:off x="5704976" y="4016152"/>
            <a:ext cx="2895600" cy="1584176"/>
          </a:xfrm>
          <a:prstGeom prst="cloudCallout">
            <a:avLst>
              <a:gd name="adj1" fmla="val -51591"/>
              <a:gd name="adj2" fmla="val 56503"/>
            </a:avLst>
          </a:prstGeom>
          <a:noFill/>
          <a:ln w="38100" cap="flat" cmpd="sng" algn="ctr">
            <a:solidFill>
              <a:srgbClr val="7030A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noAutofit/>
          </a:bodyPr>
          <a:lstStyle/>
          <a:p>
            <a:r>
              <a:rPr lang="zh-CN" altLang="en-US" dirty="0"/>
              <a:t>正确同步解决方案循环结束条件</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771977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dirty="0" err="1">
                <a:solidFill>
                  <a:srgbClr val="000000"/>
                </a:solidFill>
              </a:rPr>
              <a:t>北京交通大学计算机学院翟高寿</a:t>
            </a:r>
            <a:endParaRPr lang="en-US" altLang="zh-CN" sz="1400" dirty="0">
              <a:solidFill>
                <a:srgbClr val="000000"/>
              </a:solidFill>
            </a:endParaRPr>
          </a:p>
        </p:txBody>
      </p:sp>
      <p:sp>
        <p:nvSpPr>
          <p:cNvPr id="71685" name="Rectangle 2"/>
          <p:cNvSpPr>
            <a:spLocks noGrp="1" noChangeArrowheads="1"/>
          </p:cNvSpPr>
          <p:nvPr>
            <p:ph type="title"/>
          </p:nvPr>
        </p:nvSpPr>
        <p:spPr>
          <a:xfrm>
            <a:off x="395536" y="476672"/>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5-</a:t>
            </a:r>
            <a:r>
              <a:rPr lang="zh-CN" altLang="en-US" sz="3200" b="1" dirty="0"/>
              <a:t>同步机制及应用编程实现与比较</a:t>
            </a:r>
            <a:r>
              <a:rPr lang="en-US" altLang="zh-CN" sz="2000" dirty="0">
                <a:solidFill>
                  <a:srgbClr val="FF0000"/>
                </a:solidFill>
              </a:rPr>
              <a:t>6-3</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5164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实验报告撰写和提交要求</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en-US" altLang="zh-CN" sz="2600" dirty="0">
                <a:cs typeface="Times New Roman" panose="02020603050405020304" pitchFamily="18" charset="0"/>
              </a:rPr>
              <a:t>1</a:t>
            </a:r>
            <a:r>
              <a:rPr lang="zh-CN" altLang="en-US" sz="2600" dirty="0">
                <a:cs typeface="Times New Roman" panose="02020603050405020304" pitchFamily="18" charset="0"/>
              </a:rPr>
              <a:t>、实验报告内容，须涵盖开发环境、运行环境、测试环境、源程序文件及源码清单、实验步骤、技术难点及解决方案、关键数据结构和算法流程、编译运行测试过程及结果截图、疑难解惑及经验教训、结论与体会等</a:t>
            </a:r>
            <a:endParaRPr lang="en-US" altLang="zh-CN" sz="2600" dirty="0">
              <a:cs typeface="Times New Roman" panose="02020603050405020304" pitchFamily="18" charset="0"/>
            </a:endParaRPr>
          </a:p>
          <a:p>
            <a:pPr algn="just">
              <a:spcBef>
                <a:spcPts val="0"/>
              </a:spcBef>
            </a:pPr>
            <a:r>
              <a:rPr lang="en-US" altLang="zh-CN" sz="2600" dirty="0">
                <a:cs typeface="Times New Roman" panose="02020603050405020304" pitchFamily="18" charset="0"/>
              </a:rPr>
              <a:t>2</a:t>
            </a:r>
            <a:r>
              <a:rPr lang="zh-CN" altLang="en-US" sz="2600" dirty="0">
                <a:cs typeface="Times New Roman" panose="02020603050405020304" pitchFamily="18" charset="0"/>
              </a:rPr>
              <a:t>、在实验报告内容（如运行结果截图等适当位置）中应有机融入个人姓名、学号、计算机系统信息等凸显个人标记特征的信息</a:t>
            </a:r>
          </a:p>
          <a:p>
            <a:pPr algn="just">
              <a:spcBef>
                <a:spcPts val="0"/>
              </a:spcBef>
            </a:pPr>
            <a:r>
              <a:rPr lang="en-US" altLang="zh-CN" sz="2600" dirty="0">
                <a:cs typeface="Times New Roman" panose="02020603050405020304" pitchFamily="18" charset="0"/>
              </a:rPr>
              <a:t>3</a:t>
            </a:r>
            <a:r>
              <a:rPr lang="zh-CN" altLang="en-US" sz="2600" dirty="0">
                <a:cs typeface="Times New Roman" panose="02020603050405020304" pitchFamily="18" charset="0"/>
              </a:rPr>
              <a:t>、实验报告文档提交格式可为</a:t>
            </a:r>
            <a:r>
              <a:rPr lang="en-US" altLang="zh-CN" sz="2600" dirty="0">
                <a:cs typeface="Times New Roman" panose="02020603050405020304" pitchFamily="18" charset="0"/>
              </a:rPr>
              <a:t>Word</a:t>
            </a:r>
            <a:r>
              <a:rPr lang="zh-CN" altLang="en-US" sz="2600" dirty="0">
                <a:cs typeface="Times New Roman" panose="02020603050405020304" pitchFamily="18" charset="0"/>
              </a:rPr>
              <a:t>文档、</a:t>
            </a:r>
            <a:r>
              <a:rPr lang="en-US" altLang="zh-CN" sz="2600" dirty="0">
                <a:cs typeface="Times New Roman" panose="02020603050405020304" pitchFamily="18" charset="0"/>
              </a:rPr>
              <a:t>WPS</a:t>
            </a:r>
            <a:r>
              <a:rPr lang="zh-CN" altLang="en-US" sz="2600" dirty="0">
                <a:cs typeface="Times New Roman" panose="02020603050405020304" pitchFamily="18" charset="0"/>
              </a:rPr>
              <a:t>文档或</a:t>
            </a:r>
            <a:r>
              <a:rPr lang="en-US" altLang="zh-CN" sz="2600" dirty="0">
                <a:cs typeface="Times New Roman" panose="02020603050405020304" pitchFamily="18" charset="0"/>
              </a:rPr>
              <a:t>PDF</a:t>
            </a:r>
            <a:r>
              <a:rPr lang="zh-CN" altLang="en-US" sz="2600" dirty="0">
                <a:cs typeface="Times New Roman" panose="02020603050405020304" pitchFamily="18" charset="0"/>
              </a:rPr>
              <a:t>文档</a:t>
            </a:r>
          </a:p>
        </p:txBody>
      </p:sp>
    </p:spTree>
    <p:extLst>
      <p:ext uri="{BB962C8B-B14F-4D97-AF65-F5344CB8AC3E}">
        <p14:creationId xmlns:p14="http://schemas.microsoft.com/office/powerpoint/2010/main" val="307294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6</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dirty="0" err="1">
                <a:solidFill>
                  <a:srgbClr val="000000"/>
                </a:solidFill>
              </a:rPr>
              <a:t>北京交通大学计算机学院翟高寿</a:t>
            </a:r>
            <a:endParaRPr lang="en-US" altLang="zh-CN" sz="1400" dirty="0">
              <a:solidFill>
                <a:srgbClr val="000000"/>
              </a:solidFill>
            </a:endParaRPr>
          </a:p>
        </p:txBody>
      </p:sp>
      <p:sp>
        <p:nvSpPr>
          <p:cNvPr id="71685" name="Rectangle 2"/>
          <p:cNvSpPr>
            <a:spLocks noGrp="1" noChangeArrowheads="1"/>
          </p:cNvSpPr>
          <p:nvPr>
            <p:ph type="title"/>
          </p:nvPr>
        </p:nvSpPr>
        <p:spPr>
          <a:xfrm>
            <a:off x="395536" y="51514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5-</a:t>
            </a:r>
            <a:r>
              <a:rPr lang="zh-CN" altLang="en-US" sz="3200" b="1" dirty="0"/>
              <a:t>同步机制及应用编程实现与比较</a:t>
            </a:r>
            <a:r>
              <a:rPr lang="en-US" altLang="zh-CN" sz="2000" dirty="0">
                <a:solidFill>
                  <a:srgbClr val="FF0000"/>
                </a:solidFill>
              </a:rPr>
              <a:t>6-4</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en-US" altLang="zh-CN" sz="3200" dirty="0">
                <a:cs typeface="Times New Roman" panose="02020603050405020304" pitchFamily="18" charset="0"/>
              </a:rPr>
              <a:t>1</a:t>
            </a:r>
            <a:r>
              <a:rPr lang="zh-CN" altLang="en-US" sz="3200" dirty="0">
                <a:cs typeface="Times New Roman" panose="02020603050405020304" pitchFamily="18" charset="0"/>
              </a:rPr>
              <a:t>、本实验课题成绩评价满分按</a:t>
            </a:r>
            <a:r>
              <a:rPr lang="en-US" altLang="zh-CN" sz="3200" dirty="0">
                <a:cs typeface="Times New Roman" panose="02020603050405020304" pitchFamily="18" charset="0"/>
              </a:rPr>
              <a:t>5</a:t>
            </a:r>
            <a:r>
              <a:rPr lang="zh-CN" altLang="en-US" sz="3200" dirty="0">
                <a:cs typeface="Times New Roman" panose="02020603050405020304" pitchFamily="18" charset="0"/>
              </a:rPr>
              <a:t>分计</a:t>
            </a:r>
          </a:p>
          <a:p>
            <a:pPr algn="just">
              <a:spcBef>
                <a:spcPts val="0"/>
              </a:spcBef>
            </a:pPr>
            <a:r>
              <a:rPr lang="en-US" altLang="zh-CN" sz="3200" dirty="0">
                <a:cs typeface="Times New Roman" panose="02020603050405020304" pitchFamily="18" charset="0"/>
              </a:rPr>
              <a:t>2</a:t>
            </a:r>
            <a:r>
              <a:rPr lang="zh-CN" altLang="en-US" sz="3200" dirty="0">
                <a:cs typeface="Times New Roman" panose="02020603050405020304" pitchFamily="18" charset="0"/>
              </a:rPr>
              <a:t>、实验课题得分根据自我独立完成情况、完成质量及实验报告水平综合决定。一般来说，获得满分要求有明确一致多项证据证实自我独立完成且满足实验课题所有要求。相反地，若无明确一致证据证实自我独立完成、甚至有明确证据证实存在抄袭行为，则酌情减分直至降为零分</a:t>
            </a:r>
            <a:endParaRPr lang="zh-CN" altLang="en-US" sz="3200" dirty="0"/>
          </a:p>
        </p:txBody>
      </p:sp>
    </p:spTree>
    <p:extLst>
      <p:ext uri="{BB962C8B-B14F-4D97-AF65-F5344CB8AC3E}">
        <p14:creationId xmlns:p14="http://schemas.microsoft.com/office/powerpoint/2010/main" val="3004837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7</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dirty="0" err="1">
                <a:solidFill>
                  <a:srgbClr val="000000"/>
                </a:solidFill>
              </a:rPr>
              <a:t>北京交通大学计算机学院翟高寿</a:t>
            </a:r>
            <a:endParaRPr lang="en-US" altLang="zh-CN" sz="1400" dirty="0">
              <a:solidFill>
                <a:srgbClr val="000000"/>
              </a:solidFill>
            </a:endParaRP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5-</a:t>
            </a:r>
            <a:r>
              <a:rPr lang="zh-CN" altLang="en-US" sz="3200" b="1" dirty="0"/>
              <a:t>同步机制及应用编程实现与比较</a:t>
            </a:r>
            <a:r>
              <a:rPr lang="en-US" altLang="zh-CN" sz="2000" dirty="0">
                <a:solidFill>
                  <a:srgbClr val="FF0000"/>
                </a:solidFill>
              </a:rPr>
              <a:t>6-5</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成绩评定细则指导建议</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2600" dirty="0"/>
              <a:t>（</a:t>
            </a:r>
            <a:r>
              <a:rPr lang="en-US" altLang="zh-CN" sz="2600" dirty="0"/>
              <a:t>1</a:t>
            </a:r>
            <a:r>
              <a:rPr lang="zh-CN" altLang="en-US" sz="2600" dirty="0"/>
              <a:t>）</a:t>
            </a:r>
            <a:r>
              <a:rPr lang="en-US" altLang="zh-CN" sz="2600" dirty="0"/>
              <a:t>1</a:t>
            </a:r>
            <a:r>
              <a:rPr lang="zh-CN" altLang="en-US" sz="2600" dirty="0"/>
              <a:t>分：未采取同步控制情况下的银行账户转账同步问题的编程实现。</a:t>
            </a:r>
          </a:p>
          <a:p>
            <a:pPr algn="just">
              <a:spcBef>
                <a:spcPts val="0"/>
              </a:spcBef>
            </a:pPr>
            <a:r>
              <a:rPr lang="zh-CN" altLang="en-US" sz="2600" dirty="0"/>
              <a:t>（</a:t>
            </a:r>
            <a:r>
              <a:rPr lang="en-US" altLang="zh-CN" sz="2600" dirty="0"/>
              <a:t>2</a:t>
            </a:r>
            <a:r>
              <a:rPr lang="zh-CN" altLang="en-US" sz="2600" dirty="0"/>
              <a:t>）</a:t>
            </a:r>
            <a:r>
              <a:rPr lang="en-US" altLang="zh-CN" sz="2600" dirty="0"/>
              <a:t>1.5</a:t>
            </a:r>
            <a:r>
              <a:rPr lang="zh-CN" altLang="en-US" sz="2600" dirty="0"/>
              <a:t>分：基于</a:t>
            </a:r>
            <a:r>
              <a:rPr lang="en-US" altLang="zh-CN" sz="2600" dirty="0"/>
              <a:t>Peterson</a:t>
            </a:r>
            <a:r>
              <a:rPr lang="zh-CN" altLang="en-US" sz="2600" dirty="0"/>
              <a:t>算法的银行账户转账同步问题解决方案。</a:t>
            </a:r>
          </a:p>
          <a:p>
            <a:pPr algn="just">
              <a:spcBef>
                <a:spcPts val="0"/>
              </a:spcBef>
            </a:pPr>
            <a:r>
              <a:rPr lang="zh-CN" altLang="en-US" sz="2600" dirty="0"/>
              <a:t>（</a:t>
            </a:r>
            <a:r>
              <a:rPr lang="en-US" altLang="zh-CN" sz="2600" dirty="0"/>
              <a:t>3</a:t>
            </a:r>
            <a:r>
              <a:rPr lang="zh-CN" altLang="en-US" sz="2600" dirty="0"/>
              <a:t>）</a:t>
            </a:r>
            <a:r>
              <a:rPr lang="en-US" altLang="zh-CN" sz="2600" dirty="0"/>
              <a:t>1.5</a:t>
            </a:r>
            <a:r>
              <a:rPr lang="zh-CN" altLang="en-US" sz="2600" dirty="0"/>
              <a:t>分：基于</a:t>
            </a:r>
            <a:r>
              <a:rPr lang="en-US" altLang="zh-CN" sz="2600" dirty="0"/>
              <a:t>Windows</a:t>
            </a:r>
            <a:r>
              <a:rPr lang="zh-CN" altLang="en-US" sz="2600" dirty="0"/>
              <a:t>（或</a:t>
            </a:r>
            <a:r>
              <a:rPr lang="en-US" altLang="zh-CN" sz="2600" dirty="0"/>
              <a:t>Linux</a:t>
            </a:r>
            <a:r>
              <a:rPr lang="zh-CN" altLang="en-US" sz="2600" dirty="0"/>
              <a:t>）操作系统同步机制的银行账户转账同步问题解决方案。</a:t>
            </a:r>
          </a:p>
          <a:p>
            <a:pPr algn="just">
              <a:spcBef>
                <a:spcPts val="0"/>
              </a:spcBef>
            </a:pPr>
            <a:r>
              <a:rPr lang="zh-CN" altLang="en-US" sz="2600" dirty="0"/>
              <a:t>（</a:t>
            </a:r>
            <a:r>
              <a:rPr lang="en-US" altLang="zh-CN" sz="2600" dirty="0"/>
              <a:t>4</a:t>
            </a:r>
            <a:r>
              <a:rPr lang="zh-CN" altLang="en-US" sz="2600" dirty="0"/>
              <a:t>）</a:t>
            </a:r>
            <a:r>
              <a:rPr lang="en-US" altLang="zh-CN" sz="2600" dirty="0"/>
              <a:t>1</a:t>
            </a:r>
            <a:r>
              <a:rPr lang="zh-CN" altLang="en-US" sz="2600" dirty="0"/>
              <a:t>分：</a:t>
            </a:r>
            <a:r>
              <a:rPr lang="en-US" altLang="zh-CN" sz="2600" dirty="0"/>
              <a:t>Peterson</a:t>
            </a:r>
            <a:r>
              <a:rPr lang="zh-CN" altLang="en-US" sz="2600" dirty="0"/>
              <a:t>算法同步机制和</a:t>
            </a:r>
            <a:r>
              <a:rPr lang="en-US" altLang="zh-CN" sz="2600" dirty="0"/>
              <a:t>Windows</a:t>
            </a:r>
            <a:r>
              <a:rPr lang="zh-CN" altLang="en-US" sz="2600" dirty="0"/>
              <a:t>（或</a:t>
            </a:r>
            <a:r>
              <a:rPr lang="en-US" altLang="zh-CN" sz="2600" dirty="0"/>
              <a:t>Linux</a:t>
            </a:r>
            <a:r>
              <a:rPr lang="zh-CN" altLang="en-US" sz="2600" dirty="0"/>
              <a:t>）操作系统同步机制的效率比较及结果分析。</a:t>
            </a:r>
          </a:p>
          <a:p>
            <a:pPr algn="just">
              <a:spcBef>
                <a:spcPts val="0"/>
              </a:spcBef>
            </a:pPr>
            <a:r>
              <a:rPr lang="zh-CN" altLang="en-US" sz="2600" dirty="0"/>
              <a:t>（</a:t>
            </a:r>
            <a:r>
              <a:rPr lang="en-US" altLang="zh-CN" sz="2600" dirty="0"/>
              <a:t>5</a:t>
            </a:r>
            <a:r>
              <a:rPr lang="zh-CN" altLang="en-US" sz="2600" dirty="0"/>
              <a:t>）计算上述四项得分之和作为本实验课题成绩。</a:t>
            </a:r>
          </a:p>
          <a:p>
            <a:pPr algn="just">
              <a:spcBef>
                <a:spcPts val="0"/>
              </a:spcBef>
            </a:pPr>
            <a:r>
              <a:rPr lang="zh-CN" altLang="zh-CN" sz="2600" dirty="0"/>
              <a:t>（</a:t>
            </a:r>
            <a:r>
              <a:rPr lang="en-US" altLang="zh-CN" sz="2600" dirty="0"/>
              <a:t>6</a:t>
            </a:r>
            <a:r>
              <a:rPr lang="zh-CN" altLang="zh-CN" sz="2600" dirty="0"/>
              <a:t>）互评成绩结果在提交慕课平台时按四舍五入取整处理。</a:t>
            </a:r>
            <a:endParaRPr lang="zh-CN" altLang="en-US" sz="2600" dirty="0"/>
          </a:p>
        </p:txBody>
      </p:sp>
    </p:spTree>
    <p:extLst>
      <p:ext uri="{BB962C8B-B14F-4D97-AF65-F5344CB8AC3E}">
        <p14:creationId xmlns:p14="http://schemas.microsoft.com/office/powerpoint/2010/main" val="5650738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8</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dirty="0" err="1">
                <a:solidFill>
                  <a:srgbClr val="000000"/>
                </a:solidFill>
              </a:rPr>
              <a:t>北京交通大学计算机学院翟高寿</a:t>
            </a:r>
            <a:endParaRPr lang="en-US" altLang="zh-CN" sz="1400" dirty="0">
              <a:solidFill>
                <a:srgbClr val="000000"/>
              </a:solidFill>
            </a:endParaRP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5-</a:t>
            </a:r>
            <a:r>
              <a:rPr lang="zh-CN" altLang="en-US" sz="3200" b="1" dirty="0"/>
              <a:t>同步机制及应用编程实现与比较</a:t>
            </a:r>
            <a:r>
              <a:rPr lang="en-US" altLang="zh-CN" sz="2000" dirty="0">
                <a:solidFill>
                  <a:srgbClr val="FF0000"/>
                </a:solidFill>
              </a:rPr>
              <a:t>6-6</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鼓励基于麒麟操作系统</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、华为操作系统</a:t>
            </a:r>
            <a:r>
              <a:rPr lang="en-US" altLang="zh-CN" sz="3200" dirty="0" err="1">
                <a:cs typeface="Times New Roman" panose="02020603050405020304" pitchFamily="18" charset="0"/>
              </a:rPr>
              <a:t>OpenEulerOS</a:t>
            </a:r>
            <a:r>
              <a:rPr lang="zh-CN" altLang="en-US" sz="3200" dirty="0">
                <a:cs typeface="Times New Roman" panose="02020603050405020304" pitchFamily="18" charset="0"/>
              </a:rPr>
              <a:t>、龙芯</a:t>
            </a:r>
            <a:r>
              <a:rPr lang="en-US" altLang="zh-CN" sz="3200" dirty="0" err="1">
                <a:cs typeface="Times New Roman" panose="02020603050405020304" pitchFamily="18" charset="0"/>
              </a:rPr>
              <a:t>Loongson</a:t>
            </a:r>
            <a:r>
              <a:rPr lang="zh-CN" altLang="en-US" sz="3200" dirty="0">
                <a:cs typeface="Times New Roman" panose="02020603050405020304" pitchFamily="18" charset="0"/>
              </a:rPr>
              <a:t>操作系统等国产操作系统开展本实验课题的设计实现和测试验证，实验课题成绩及平时成绩评定将给予适当升档处理。</a:t>
            </a:r>
            <a:endParaRPr lang="zh-CN" altLang="en-US" sz="3200" dirty="0"/>
          </a:p>
        </p:txBody>
      </p:sp>
    </p:spTree>
    <p:extLst>
      <p:ext uri="{BB962C8B-B14F-4D97-AF65-F5344CB8AC3E}">
        <p14:creationId xmlns:p14="http://schemas.microsoft.com/office/powerpoint/2010/main" val="133294580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C1450AE-7D0F-4FCE-9305-0E0528B9F0D1}" type="slidenum">
              <a:rPr kumimoji="0" lang="en-US" altLang="zh-CN" sz="1400" smtClean="0"/>
              <a:pPr eaLnBrk="1" hangingPunct="1"/>
              <a:t>9</a:t>
            </a:fld>
            <a:endParaRPr kumimoji="0" lang="en-US" altLang="zh-CN" sz="1400"/>
          </a:p>
        </p:txBody>
      </p:sp>
      <p:sp>
        <p:nvSpPr>
          <p:cNvPr id="11267"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7A0E347-067F-47FA-BDE7-4892BDF381A6}" type="datetime2">
              <a:rPr lang="zh-CN" altLang="en-US" sz="1400" smtClean="0"/>
              <a:pPr eaLnBrk="1" hangingPunct="1"/>
              <a:t>2022年9月4日</a:t>
            </a:fld>
            <a:endParaRPr lang="en-US" altLang="zh-CN" sz="1400"/>
          </a:p>
        </p:txBody>
      </p:sp>
      <p:sp>
        <p:nvSpPr>
          <p:cNvPr id="1126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11269" name="Rectangle 2"/>
          <p:cNvSpPr>
            <a:spLocks noGrp="1" noChangeArrowheads="1"/>
          </p:cNvSpPr>
          <p:nvPr>
            <p:ph type="title"/>
          </p:nvPr>
        </p:nvSpPr>
        <p:spPr>
          <a:xfrm>
            <a:off x="466725" y="692150"/>
            <a:ext cx="8426450" cy="865188"/>
          </a:xfrm>
        </p:spPr>
        <p:txBody>
          <a:bodyPr lIns="18000" tIns="10800" rIns="18000" bIns="10800" anchor="ctr"/>
          <a:lstStyle/>
          <a:p>
            <a:pPr eaLnBrk="1" hangingPunct="1"/>
            <a:r>
              <a:rPr lang="en-US" altLang="zh-CN" sz="5400">
                <a:solidFill>
                  <a:srgbClr val="000000"/>
                </a:solidFill>
                <a:ea typeface="隶书" pitchFamily="49" charset="-122"/>
              </a:rPr>
              <a:t>Windows</a:t>
            </a:r>
            <a:r>
              <a:rPr lang="zh-CN" altLang="en-US" sz="5400">
                <a:solidFill>
                  <a:srgbClr val="000000"/>
                </a:solidFill>
                <a:latin typeface="隶书" pitchFamily="49" charset="-122"/>
                <a:ea typeface="隶书" pitchFamily="49" charset="-122"/>
              </a:rPr>
              <a:t>线程编程知识</a:t>
            </a:r>
            <a:r>
              <a:rPr lang="en-US" altLang="zh-CN" sz="5400">
                <a:solidFill>
                  <a:srgbClr val="000000"/>
                </a:solidFill>
                <a:latin typeface="隶书" pitchFamily="49" charset="-122"/>
                <a:ea typeface="隶书" pitchFamily="49" charset="-122"/>
              </a:rPr>
              <a:t>1</a:t>
            </a:r>
          </a:p>
        </p:txBody>
      </p:sp>
      <p:sp>
        <p:nvSpPr>
          <p:cNvPr id="11270" name="Rectangle 3"/>
          <p:cNvSpPr>
            <a:spLocks noGrp="1" noChangeArrowheads="1"/>
          </p:cNvSpPr>
          <p:nvPr>
            <p:ph type="body" idx="1"/>
          </p:nvPr>
        </p:nvSpPr>
        <p:spPr>
          <a:xfrm>
            <a:off x="468313" y="1700213"/>
            <a:ext cx="8207375" cy="4465637"/>
          </a:xfrm>
        </p:spPr>
        <p:txBody>
          <a:bodyPr/>
          <a:lstStyle/>
          <a:p>
            <a:pPr marL="530225" indent="-530225" eaLnBrk="1" hangingPunct="1">
              <a:lnSpc>
                <a:spcPct val="110000"/>
              </a:lnSpc>
              <a:buClr>
                <a:srgbClr val="FF0066"/>
              </a:buClr>
              <a:buSzTx/>
              <a:buFont typeface="Wingdings" pitchFamily="2" charset="2"/>
              <a:buChar char="q"/>
            </a:pPr>
            <a:r>
              <a:rPr lang="zh-CN" altLang="en-US"/>
              <a:t>线程函数原型及框架</a:t>
            </a:r>
          </a:p>
          <a:p>
            <a:pPr marL="530225" indent="-530225" eaLnBrk="1" hangingPunct="1">
              <a:lnSpc>
                <a:spcPct val="90000"/>
              </a:lnSpc>
              <a:buFont typeface="Wingdings" pitchFamily="2" charset="2"/>
              <a:buNone/>
            </a:pPr>
            <a:r>
              <a:rPr lang="en-US" altLang="zh-CN"/>
              <a:t>DWORD WINAPI </a:t>
            </a:r>
            <a:r>
              <a:rPr lang="en-US" altLang="zh-CN" b="1"/>
              <a:t>ThreadExecutiveZGS</a:t>
            </a:r>
            <a:r>
              <a:rPr lang="en-US" altLang="zh-CN"/>
              <a:t>(LPVOID lpParameter)</a:t>
            </a:r>
          </a:p>
          <a:p>
            <a:pPr marL="530225" indent="-530225" eaLnBrk="1" hangingPunct="1">
              <a:lnSpc>
                <a:spcPct val="90000"/>
              </a:lnSpc>
              <a:buFont typeface="Wingdings" pitchFamily="2" charset="2"/>
              <a:buNone/>
            </a:pPr>
            <a:r>
              <a:rPr lang="en-US" altLang="zh-CN"/>
              <a:t>{</a:t>
            </a:r>
          </a:p>
          <a:p>
            <a:pPr marL="530225" indent="-530225" eaLnBrk="1" hangingPunct="1">
              <a:lnSpc>
                <a:spcPct val="90000"/>
              </a:lnSpc>
              <a:buFont typeface="Wingdings" pitchFamily="2" charset="2"/>
              <a:buNone/>
            </a:pPr>
            <a:r>
              <a:rPr lang="en-US" altLang="zh-CN"/>
              <a:t>	</a:t>
            </a:r>
            <a:r>
              <a:rPr lang="en-US" altLang="zh-CN" b="1"/>
              <a:t>int *pID = (int*)lpParameter;</a:t>
            </a:r>
          </a:p>
          <a:p>
            <a:pPr marL="530225" indent="-530225" eaLnBrk="1" hangingPunct="1">
              <a:lnSpc>
                <a:spcPct val="90000"/>
              </a:lnSpc>
              <a:buFont typeface="Wingdings" pitchFamily="2" charset="2"/>
              <a:buNone/>
            </a:pPr>
            <a:r>
              <a:rPr lang="en-US" altLang="zh-CN"/>
              <a:t>	……</a:t>
            </a:r>
          </a:p>
          <a:p>
            <a:pPr marL="530225" indent="-530225" eaLnBrk="1" hangingPunct="1">
              <a:lnSpc>
                <a:spcPct val="90000"/>
              </a:lnSpc>
              <a:buFont typeface="Wingdings" pitchFamily="2" charset="2"/>
              <a:buNone/>
            </a:pPr>
            <a:r>
              <a:rPr lang="en-US" altLang="zh-CN"/>
              <a:t>	return 0;</a:t>
            </a:r>
          </a:p>
          <a:p>
            <a:pPr marL="530225" indent="-530225" eaLnBrk="1" hangingPunct="1">
              <a:lnSpc>
                <a:spcPct val="90000"/>
              </a:lnSpc>
              <a:buFont typeface="Wingdings" pitchFamily="2" charset="2"/>
              <a:buNone/>
            </a:pPr>
            <a:r>
              <a:rPr lang="en-US" altLang="zh-CN"/>
              <a:t>}</a:t>
            </a:r>
          </a:p>
        </p:txBody>
      </p:sp>
      <p:sp>
        <p:nvSpPr>
          <p:cNvPr id="11271" name="AutoShape 4"/>
          <p:cNvSpPr>
            <a:spLocks noChangeArrowheads="1"/>
          </p:cNvSpPr>
          <p:nvPr/>
        </p:nvSpPr>
        <p:spPr bwMode="auto">
          <a:xfrm>
            <a:off x="2193925" y="5165716"/>
            <a:ext cx="6481762" cy="842962"/>
          </a:xfrm>
          <a:prstGeom prst="cloudCallout">
            <a:avLst>
              <a:gd name="adj1" fmla="val 42743"/>
              <a:gd name="adj2" fmla="val -93466"/>
            </a:avLst>
          </a:prstGeom>
          <a:solidFill>
            <a:schemeClr val="bg1"/>
          </a:solidFill>
          <a:ln w="38100">
            <a:solidFill>
              <a:srgbClr val="FF00FF"/>
            </a:solidFill>
            <a:round/>
            <a:headEnd/>
            <a:tailEnd/>
          </a:ln>
        </p:spPr>
        <p:txBody>
          <a:bodyPr lIns="0" tIns="0" rIns="0" bIns="0" anchor="ctr"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3600"/>
              <a:t>#include &lt;windows.h&gt;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down)">
                                      <p:cBhvr>
                                        <p:cTn id="7"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nimBg="1"/>
    </p:bldLst>
  </p:timing>
</p:sld>
</file>

<file path=ppt/theme/theme1.xml><?xml version="1.0" encoding="utf-8"?>
<a:theme xmlns:a="http://schemas.openxmlformats.org/drawingml/2006/main" name="Nature">
  <a:themeElements>
    <a:clrScheme name="">
      <a:dk1>
        <a:srgbClr val="000000"/>
      </a:dk1>
      <a:lt1>
        <a:srgbClr val="FFFFFF"/>
      </a:lt1>
      <a:dk2>
        <a:srgbClr val="000000"/>
      </a:dk2>
      <a:lt2>
        <a:srgbClr val="CEC8BA"/>
      </a:lt2>
      <a:accent1>
        <a:srgbClr val="C9DDF1"/>
      </a:accent1>
      <a:accent2>
        <a:srgbClr val="000000"/>
      </a:accent2>
      <a:accent3>
        <a:srgbClr val="FFFFFF"/>
      </a:accent3>
      <a:accent4>
        <a:srgbClr val="000000"/>
      </a:accent4>
      <a:accent5>
        <a:srgbClr val="E1EBF7"/>
      </a:accent5>
      <a:accent6>
        <a:srgbClr val="000000"/>
      </a:accent6>
      <a:hlink>
        <a:srgbClr val="000000"/>
      </a:hlink>
      <a:folHlink>
        <a:srgbClr val="000000"/>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3998</TotalTime>
  <Words>2329</Words>
  <Application>Microsoft Office PowerPoint</Application>
  <PresentationFormat>全屏显示(4:3)</PresentationFormat>
  <Paragraphs>314</Paragraphs>
  <Slides>29</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隶书</vt:lpstr>
      <vt:lpstr>宋体</vt:lpstr>
      <vt:lpstr>Calibri</vt:lpstr>
      <vt:lpstr>Times New Roman</vt:lpstr>
      <vt:lpstr>Wingdings</vt:lpstr>
      <vt:lpstr>Nature</vt:lpstr>
      <vt:lpstr>《操作系统实验指导》</vt:lpstr>
      <vt:lpstr>实验课题5-同步机制及应用编程实现与比较6-1</vt:lpstr>
      <vt:lpstr>实验课题5-同步机制及应用编程实现与比较6-2A</vt:lpstr>
      <vt:lpstr>实验课题5-同步机制及应用编程实现与比较6-2B</vt:lpstr>
      <vt:lpstr>实验课题5-同步机制及应用编程实现与比较6-3</vt:lpstr>
      <vt:lpstr>实验课题5-同步机制及应用编程实现与比较6-4</vt:lpstr>
      <vt:lpstr>实验课题5-同步机制及应用编程实现与比较6-5</vt:lpstr>
      <vt:lpstr>实验课题5-同步机制及应用编程实现与比较6-6</vt:lpstr>
      <vt:lpstr>Windows线程编程知识1</vt:lpstr>
      <vt:lpstr>Windows线程编程知识2</vt:lpstr>
      <vt:lpstr>Windows线程编程知识3</vt:lpstr>
      <vt:lpstr>Windows线程编程知识4</vt:lpstr>
      <vt:lpstr>Windows线程编程知识5</vt:lpstr>
      <vt:lpstr>Windows线程编程知识6</vt:lpstr>
      <vt:lpstr>Windows线程编程知识7</vt:lpstr>
      <vt:lpstr>Windows时间编程知识</vt:lpstr>
      <vt:lpstr>Linux线程编程知识1</vt:lpstr>
      <vt:lpstr>Linux线程编程知识2</vt:lpstr>
      <vt:lpstr>Linux线程编程知识3</vt:lpstr>
      <vt:lpstr>Linux线程编程知识4</vt:lpstr>
      <vt:lpstr>Linux时间编程知识</vt:lpstr>
      <vt:lpstr>实验课题6-典型同步问题模拟处理编程设计6-1</vt:lpstr>
      <vt:lpstr>实验课题6-典型同步问题模拟处理编程设计6-2</vt:lpstr>
      <vt:lpstr>实验课题6-典型同步问题模拟处理编程设计6-3</vt:lpstr>
      <vt:lpstr>实验课题6-典型同步问题模拟处理编程设计6-4</vt:lpstr>
      <vt:lpstr>实验课题6-典型同步问题模拟处理编程设计6-5</vt:lpstr>
      <vt:lpstr>实验课题6-典型同步问题模拟处理编程设计6-6</vt:lpstr>
      <vt:lpstr>全国操作系统大赛功能实现赛题168#</vt:lpstr>
      <vt:lpstr>预祝各位同学  秉承知行，  实践真知！</vt:lpstr>
    </vt:vector>
  </TitlesOfParts>
  <Company>北京交通大学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操作系统实验指导电子课件2008-2009-II</dc:title>
  <dc:subject>操作系统实验指导电子课件</dc:subject>
  <dc:creator>翟高寿</dc:creator>
  <cp:lastModifiedBy>zgs</cp:lastModifiedBy>
  <cp:revision>229</cp:revision>
  <cp:lastPrinted>1601-01-01T00:00:00Z</cp:lastPrinted>
  <dcterms:created xsi:type="dcterms:W3CDTF">1601-01-01T00:00:00Z</dcterms:created>
  <dcterms:modified xsi:type="dcterms:W3CDTF">2022-09-04T04:08:25Z</dcterms:modified>
</cp:coreProperties>
</file>