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0"/>
  </p:notesMasterIdLst>
  <p:handoutMasterIdLst>
    <p:handoutMasterId r:id="rId21"/>
  </p:handoutMasterIdLst>
  <p:sldIdLst>
    <p:sldId id="654" r:id="rId2"/>
    <p:sldId id="731" r:id="rId3"/>
    <p:sldId id="739" r:id="rId4"/>
    <p:sldId id="768" r:id="rId5"/>
    <p:sldId id="769" r:id="rId6"/>
    <p:sldId id="736" r:id="rId7"/>
    <p:sldId id="763" r:id="rId8"/>
    <p:sldId id="764" r:id="rId9"/>
    <p:sldId id="770" r:id="rId10"/>
    <p:sldId id="771" r:id="rId11"/>
    <p:sldId id="772" r:id="rId12"/>
    <p:sldId id="757" r:id="rId13"/>
    <p:sldId id="758" r:id="rId14"/>
    <p:sldId id="775" r:id="rId15"/>
    <p:sldId id="776" r:id="rId16"/>
    <p:sldId id="773" r:id="rId17"/>
    <p:sldId id="774" r:id="rId18"/>
    <p:sldId id="617" r:id="rId19"/>
  </p:sldIdLst>
  <p:sldSz cx="9144000" cy="6858000" type="screen4x3"/>
  <p:notesSz cx="6858000" cy="9144000"/>
  <p:defaultTextStyle>
    <a:defPPr>
      <a:defRPr lang="zh-CN"/>
    </a:defPPr>
    <a:lvl1pPr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00"/>
    <a:srgbClr val="3366CC"/>
    <a:srgbClr val="00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41" autoAdjust="0"/>
    <p:restoredTop sz="94614" autoAdjust="0"/>
  </p:normalViewPr>
  <p:slideViewPr>
    <p:cSldViewPr>
      <p:cViewPr varScale="1">
        <p:scale>
          <a:sx n="63" d="100"/>
          <a:sy n="63" d="100"/>
        </p:scale>
        <p:origin x="-144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6" d="100"/>
          <a:sy n="46" d="100"/>
        </p:scale>
        <p:origin x="-136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vl1pPr>
          </a:lstStyle>
          <a:p>
            <a:pPr>
              <a:defRPr/>
            </a:pPr>
            <a:endParaRPr lang="en-US" altLang="zh-CN"/>
          </a:p>
        </p:txBody>
      </p:sp>
      <p:sp>
        <p:nvSpPr>
          <p:cNvPr id="286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pPr>
              <a:defRPr/>
            </a:pPr>
            <a:endParaRPr lang="en-US" altLang="zh-CN"/>
          </a:p>
        </p:txBody>
      </p:sp>
      <p:sp>
        <p:nvSpPr>
          <p:cNvPr id="286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vl1pPr>
          </a:lstStyle>
          <a:p>
            <a:pPr>
              <a:defRPr/>
            </a:pPr>
            <a:endParaRPr lang="zh-CN" altLang="zh-CN"/>
          </a:p>
        </p:txBody>
      </p:sp>
      <p:sp>
        <p:nvSpPr>
          <p:cNvPr id="286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vl1pPr>
          </a:lstStyle>
          <a:p>
            <a:pPr>
              <a:defRPr/>
            </a:pPr>
            <a:fld id="{08FA6C7B-A4F6-4C3D-8501-C880E05D5D7D}" type="slidenum">
              <a:rPr lang="en-US" altLang="zh-CN"/>
              <a:pPr>
                <a:defRPr/>
              </a:pPr>
              <a:t>‹#›</a:t>
            </a:fld>
            <a:endParaRPr lang="en-US" altLang="zh-CN"/>
          </a:p>
        </p:txBody>
      </p:sp>
    </p:spTree>
    <p:extLst>
      <p:ext uri="{BB962C8B-B14F-4D97-AF65-F5344CB8AC3E}">
        <p14:creationId xmlns:p14="http://schemas.microsoft.com/office/powerpoint/2010/main" val="1572627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spcBef>
                <a:spcPct val="0"/>
              </a:spcBef>
              <a:defRPr sz="1200"/>
            </a:lvl1pPr>
          </a:lstStyle>
          <a:p>
            <a:pPr>
              <a:defRPr/>
            </a:pPr>
            <a:endParaRPr lang="en-US" altLang="zh-CN"/>
          </a:p>
        </p:txBody>
      </p:sp>
      <p:sp>
        <p:nvSpPr>
          <p:cNvPr id="276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spcBef>
                <a:spcPct val="0"/>
              </a:spcBef>
              <a:defRPr sz="1200"/>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spcBef>
                <a:spcPct val="0"/>
              </a:spcBef>
              <a:defRPr sz="1200"/>
            </a:lvl1pPr>
          </a:lstStyle>
          <a:p>
            <a:pPr>
              <a:defRPr/>
            </a:pPr>
            <a:endParaRPr lang="en-US" altLang="zh-CN"/>
          </a:p>
        </p:txBody>
      </p:sp>
      <p:sp>
        <p:nvSpPr>
          <p:cNvPr id="276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spcBef>
                <a:spcPct val="0"/>
              </a:spcBef>
              <a:defRPr sz="1200"/>
            </a:lvl1pPr>
          </a:lstStyle>
          <a:p>
            <a:pPr>
              <a:defRPr/>
            </a:pPr>
            <a:fld id="{768AD893-918A-4DB5-B3B8-63D808E37D93}" type="slidenum">
              <a:rPr lang="en-US" altLang="zh-CN"/>
              <a:pPr>
                <a:defRPr/>
              </a:pPr>
              <a:t>‹#›</a:t>
            </a:fld>
            <a:endParaRPr lang="en-US" altLang="zh-CN"/>
          </a:p>
        </p:txBody>
      </p:sp>
    </p:spTree>
    <p:extLst>
      <p:ext uri="{BB962C8B-B14F-4D97-AF65-F5344CB8AC3E}">
        <p14:creationId xmlns:p14="http://schemas.microsoft.com/office/powerpoint/2010/main" val="22746448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B158EB77-01E1-4F48-9026-C5F22AF08A0F}" type="slidenum">
              <a:rPr lang="en-US" altLang="zh-CN" sz="1200" smtClean="0"/>
              <a:pPr eaLnBrk="1" hangingPunct="1"/>
              <a:t>1</a:t>
            </a:fld>
            <a:endParaRPr lang="en-US" altLang="zh-CN"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10</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8971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11</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89293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12</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6556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13</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121092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14</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6556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15</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121092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16</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6556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17</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121092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82A7085A-9594-47A7-8110-96ECF64F3098}" type="slidenum">
              <a:rPr lang="en-US" altLang="zh-CN" sz="1200" smtClean="0"/>
              <a:pPr eaLnBrk="1" hangingPunct="1"/>
              <a:t>18</a:t>
            </a:fld>
            <a:endParaRPr lang="en-US" altLang="zh-CN"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3432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3</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89798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4</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61244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5</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60850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6</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37005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7</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02436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8</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71497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9</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158982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0725" name="Rectangle 5"/>
          <p:cNvSpPr>
            <a:spLocks noGrp="1" noChangeArrowheads="1"/>
          </p:cNvSpPr>
          <p:nvPr>
            <p:ph type="ctrTitle"/>
          </p:nvPr>
        </p:nvSpPr>
        <p:spPr>
          <a:xfrm>
            <a:off x="1143000" y="1981200"/>
            <a:ext cx="7772400" cy="1143000"/>
          </a:xfrm>
        </p:spPr>
        <p:txBody>
          <a:bodyPr/>
          <a:lstStyle>
            <a:lvl1pPr>
              <a:defRPr/>
            </a:lvl1pPr>
          </a:lstStyle>
          <a:p>
            <a:r>
              <a:rPr lang="zh-CN" altLang="en-US"/>
              <a:t>单击此处编辑母版标题样式</a:t>
            </a:r>
          </a:p>
        </p:txBody>
      </p:sp>
      <p:sp>
        <p:nvSpPr>
          <p:cNvPr id="30726"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r>
              <a:rPr lang="zh-CN" altLang="en-US"/>
              <a:t>单击此处编辑母版副标题样式</a:t>
            </a:r>
          </a:p>
        </p:txBody>
      </p:sp>
      <p:sp>
        <p:nvSpPr>
          <p:cNvPr id="4" name="Rectangle 7"/>
          <p:cNvSpPr>
            <a:spLocks noGrp="1" noChangeArrowheads="1"/>
          </p:cNvSpPr>
          <p:nvPr>
            <p:ph type="dt" sz="half" idx="10"/>
          </p:nvPr>
        </p:nvSpPr>
        <p:spPr>
          <a:xfrm>
            <a:off x="685800" y="6324600"/>
            <a:ext cx="1905000" cy="457200"/>
          </a:xfrm>
        </p:spPr>
        <p:txBody>
          <a:bodyPr anchor="b"/>
          <a:lstStyle>
            <a:lvl1pPr>
              <a:spcBef>
                <a:spcPct val="0"/>
              </a:spcBef>
              <a:defRPr kumimoji="0">
                <a:solidFill>
                  <a:schemeClr val="tx2"/>
                </a:solidFill>
              </a:defRPr>
            </a:lvl1pPr>
          </a:lstStyle>
          <a:p>
            <a:pPr>
              <a:defRPr/>
            </a:pPr>
            <a:fld id="{488AC3AA-2081-4A5A-8932-133C6B0DB2C5}" type="datetime2">
              <a:rPr lang="zh-CN" altLang="en-US"/>
              <a:pPr>
                <a:defRPr/>
              </a:pPr>
              <a:t>2022年5月19日</a:t>
            </a:fld>
            <a:endParaRPr lang="en-US" altLang="zh-CN"/>
          </a:p>
        </p:txBody>
      </p:sp>
      <p:sp>
        <p:nvSpPr>
          <p:cNvPr id="5" name="Rectangle 8"/>
          <p:cNvSpPr>
            <a:spLocks noGrp="1" noChangeArrowheads="1"/>
          </p:cNvSpPr>
          <p:nvPr>
            <p:ph type="ftr" sz="quarter" idx="11"/>
          </p:nvPr>
        </p:nvSpPr>
        <p:spPr>
          <a:xfrm>
            <a:off x="3124200" y="6324600"/>
            <a:ext cx="2895600" cy="457200"/>
          </a:xfrm>
        </p:spPr>
        <p:txBody>
          <a:bodyPr anchor="b"/>
          <a:lstStyle>
            <a:lvl1pPr>
              <a:spcBef>
                <a:spcPct val="0"/>
              </a:spcBef>
              <a:defRPr kumimoji="0">
                <a:solidFill>
                  <a:schemeClr val="tx2"/>
                </a:solidFill>
              </a:defRPr>
            </a:lvl1pPr>
          </a:lstStyle>
          <a:p>
            <a:pPr>
              <a:defRPr/>
            </a:pPr>
            <a:r>
              <a:rPr lang="en-US" altLang="zh-CN"/>
              <a:t>北京交通大学计算机学院     翟高寿</a:t>
            </a:r>
          </a:p>
        </p:txBody>
      </p:sp>
      <p:sp>
        <p:nvSpPr>
          <p:cNvPr id="6" name="Rectangle 9"/>
          <p:cNvSpPr>
            <a:spLocks noGrp="1" noChangeArrowheads="1"/>
          </p:cNvSpPr>
          <p:nvPr>
            <p:ph type="sldNum" sz="quarter" idx="12"/>
          </p:nvPr>
        </p:nvSpPr>
        <p:spPr>
          <a:xfrm>
            <a:off x="6553200" y="6324600"/>
            <a:ext cx="1905000" cy="457200"/>
          </a:xfrm>
        </p:spPr>
        <p:txBody>
          <a:bodyPr/>
          <a:lstStyle>
            <a:lvl1pPr>
              <a:defRPr>
                <a:solidFill>
                  <a:schemeClr val="tx2"/>
                </a:solidFill>
              </a:defRPr>
            </a:lvl1pPr>
          </a:lstStyle>
          <a:p>
            <a:pPr>
              <a:defRPr/>
            </a:pPr>
            <a:fld id="{CFE96C05-5E84-4489-8BF0-9A2ED292BECD}" type="slidenum">
              <a:rPr lang="en-US" altLang="zh-CN"/>
              <a:pPr>
                <a:defRPr/>
              </a:pPr>
              <a:t>‹#›</a:t>
            </a:fld>
            <a:endParaRPr lang="en-US" altLang="zh-CN"/>
          </a:p>
        </p:txBody>
      </p:sp>
    </p:spTree>
    <p:extLst>
      <p:ext uri="{BB962C8B-B14F-4D97-AF65-F5344CB8AC3E}">
        <p14:creationId xmlns:p14="http://schemas.microsoft.com/office/powerpoint/2010/main" val="244308148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sldNum" sz="quarter" idx="10"/>
          </p:nvPr>
        </p:nvSpPr>
        <p:spPr>
          <a:ln/>
        </p:spPr>
        <p:txBody>
          <a:bodyPr/>
          <a:lstStyle>
            <a:lvl1pPr>
              <a:defRPr/>
            </a:lvl1pPr>
          </a:lstStyle>
          <a:p>
            <a:pPr>
              <a:defRPr/>
            </a:pPr>
            <a:fld id="{B7E6F8B1-372E-43DC-85B1-1DA2CF072322}"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82618EAF-2306-47B3-B8F3-8BC8B3E4D702}" type="datetime2">
              <a:rPr lang="zh-CN" altLang="en-US"/>
              <a:pPr>
                <a:defRPr/>
              </a:pPr>
              <a:t>2022年5月19日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411443372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838200"/>
            <a:ext cx="1943100" cy="53784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838200"/>
            <a:ext cx="5676900" cy="5378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sldNum" sz="quarter" idx="10"/>
          </p:nvPr>
        </p:nvSpPr>
        <p:spPr>
          <a:ln/>
        </p:spPr>
        <p:txBody>
          <a:bodyPr/>
          <a:lstStyle>
            <a:lvl1pPr>
              <a:defRPr/>
            </a:lvl1pPr>
          </a:lstStyle>
          <a:p>
            <a:pPr>
              <a:defRPr/>
            </a:pPr>
            <a:fld id="{2E54DD18-0EC5-4072-88B3-5C0EE0305EA6}"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9E34B5FF-AC76-471C-868C-C3AFF21D7F43}" type="datetime2">
              <a:rPr lang="zh-CN" altLang="en-US"/>
              <a:pPr>
                <a:defRPr/>
              </a:pPr>
              <a:t>2022年5月19日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20503127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sldNum" sz="quarter" idx="10"/>
          </p:nvPr>
        </p:nvSpPr>
        <p:spPr>
          <a:ln/>
        </p:spPr>
        <p:txBody>
          <a:bodyPr/>
          <a:lstStyle>
            <a:lvl1pPr>
              <a:defRPr/>
            </a:lvl1pPr>
          </a:lstStyle>
          <a:p>
            <a:pPr>
              <a:defRPr/>
            </a:pPr>
            <a:fld id="{927EC65E-79EA-4395-874E-0C56D747590B}"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D9604CA8-C000-4A47-B6CE-04B04DB00EA8}" type="datetime2">
              <a:rPr lang="zh-CN" altLang="en-US"/>
              <a:pPr>
                <a:defRPr/>
              </a:pPr>
              <a:t>2022年5月19日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168459900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sldNum" sz="quarter" idx="10"/>
          </p:nvPr>
        </p:nvSpPr>
        <p:spPr>
          <a:ln/>
        </p:spPr>
        <p:txBody>
          <a:bodyPr/>
          <a:lstStyle>
            <a:lvl1pPr>
              <a:defRPr/>
            </a:lvl1pPr>
          </a:lstStyle>
          <a:p>
            <a:pPr>
              <a:defRPr/>
            </a:pPr>
            <a:fld id="{5D2423EC-D2C5-44FC-8231-354618F101FD}"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4C36F4DD-9B96-43AD-B77A-1DE958DF56FC}" type="datetime2">
              <a:rPr lang="zh-CN" altLang="en-US"/>
              <a:pPr>
                <a:defRPr/>
              </a:pPr>
              <a:t>2022年5月19日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75362948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sldNum" sz="quarter" idx="10"/>
          </p:nvPr>
        </p:nvSpPr>
        <p:spPr>
          <a:ln/>
        </p:spPr>
        <p:txBody>
          <a:bodyPr/>
          <a:lstStyle>
            <a:lvl1pPr>
              <a:defRPr/>
            </a:lvl1pPr>
          </a:lstStyle>
          <a:p>
            <a:pPr>
              <a:defRPr/>
            </a:pPr>
            <a:fld id="{D03A3773-5795-4D8A-B1EC-FD43726EFC65}" type="slidenum">
              <a:rPr lang="en-US" altLang="zh-CN"/>
              <a:pPr>
                <a:defRPr/>
              </a:pPr>
              <a:t>‹#›</a:t>
            </a:fld>
            <a:endParaRPr lang="en-US" altLang="zh-CN"/>
          </a:p>
        </p:txBody>
      </p:sp>
      <p:sp>
        <p:nvSpPr>
          <p:cNvPr id="6" name="Rectangle 13"/>
          <p:cNvSpPr>
            <a:spLocks noGrp="1" noChangeArrowheads="1"/>
          </p:cNvSpPr>
          <p:nvPr>
            <p:ph type="dt" sz="half" idx="11"/>
          </p:nvPr>
        </p:nvSpPr>
        <p:spPr>
          <a:ln/>
        </p:spPr>
        <p:txBody>
          <a:bodyPr/>
          <a:lstStyle>
            <a:lvl1pPr>
              <a:defRPr/>
            </a:lvl1pPr>
          </a:lstStyle>
          <a:p>
            <a:pPr>
              <a:defRPr/>
            </a:pPr>
            <a:fld id="{EF8C55D2-FFF4-4F22-B7F1-91E302751428}" type="datetime2">
              <a:rPr lang="zh-CN" altLang="en-US"/>
              <a:pPr>
                <a:defRPr/>
              </a:pPr>
              <a:t>2022年5月19日</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192542951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sldNum" sz="quarter" idx="10"/>
          </p:nvPr>
        </p:nvSpPr>
        <p:spPr>
          <a:ln/>
        </p:spPr>
        <p:txBody>
          <a:bodyPr/>
          <a:lstStyle>
            <a:lvl1pPr>
              <a:defRPr/>
            </a:lvl1pPr>
          </a:lstStyle>
          <a:p>
            <a:pPr>
              <a:defRPr/>
            </a:pPr>
            <a:fld id="{D84B0306-4E16-4CD6-8871-55E4E7206159}" type="slidenum">
              <a:rPr lang="en-US" altLang="zh-CN"/>
              <a:pPr>
                <a:defRPr/>
              </a:pPr>
              <a:t>‹#›</a:t>
            </a:fld>
            <a:endParaRPr lang="en-US" altLang="zh-CN"/>
          </a:p>
        </p:txBody>
      </p:sp>
      <p:sp>
        <p:nvSpPr>
          <p:cNvPr id="8" name="Rectangle 13"/>
          <p:cNvSpPr>
            <a:spLocks noGrp="1" noChangeArrowheads="1"/>
          </p:cNvSpPr>
          <p:nvPr>
            <p:ph type="dt" sz="half" idx="11"/>
          </p:nvPr>
        </p:nvSpPr>
        <p:spPr>
          <a:ln/>
        </p:spPr>
        <p:txBody>
          <a:bodyPr/>
          <a:lstStyle>
            <a:lvl1pPr>
              <a:defRPr/>
            </a:lvl1pPr>
          </a:lstStyle>
          <a:p>
            <a:pPr>
              <a:defRPr/>
            </a:pPr>
            <a:fld id="{7CE81609-F19D-4D41-901D-66470A014DA9}" type="datetime2">
              <a:rPr lang="zh-CN" altLang="en-US"/>
              <a:pPr>
                <a:defRPr/>
              </a:pPr>
              <a:t>2022年5月19日</a:t>
            </a:fld>
            <a:endParaRPr lang="en-US" altLang="zh-CN"/>
          </a:p>
        </p:txBody>
      </p:sp>
      <p:sp>
        <p:nvSpPr>
          <p:cNvPr id="9"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18200167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sldNum" sz="quarter" idx="10"/>
          </p:nvPr>
        </p:nvSpPr>
        <p:spPr>
          <a:ln/>
        </p:spPr>
        <p:txBody>
          <a:bodyPr/>
          <a:lstStyle>
            <a:lvl1pPr>
              <a:defRPr/>
            </a:lvl1pPr>
          </a:lstStyle>
          <a:p>
            <a:pPr>
              <a:defRPr/>
            </a:pPr>
            <a:fld id="{D4F6B517-B4FE-412D-8119-AEB4C6DE2FD2}" type="slidenum">
              <a:rPr lang="en-US" altLang="zh-CN"/>
              <a:pPr>
                <a:defRPr/>
              </a:pPr>
              <a:t>‹#›</a:t>
            </a:fld>
            <a:endParaRPr lang="en-US" altLang="zh-CN"/>
          </a:p>
        </p:txBody>
      </p:sp>
      <p:sp>
        <p:nvSpPr>
          <p:cNvPr id="4" name="Rectangle 13"/>
          <p:cNvSpPr>
            <a:spLocks noGrp="1" noChangeArrowheads="1"/>
          </p:cNvSpPr>
          <p:nvPr>
            <p:ph type="dt" sz="half" idx="11"/>
          </p:nvPr>
        </p:nvSpPr>
        <p:spPr>
          <a:ln/>
        </p:spPr>
        <p:txBody>
          <a:bodyPr/>
          <a:lstStyle>
            <a:lvl1pPr>
              <a:defRPr/>
            </a:lvl1pPr>
          </a:lstStyle>
          <a:p>
            <a:pPr>
              <a:defRPr/>
            </a:pPr>
            <a:fld id="{90554830-A3BC-4DEC-BDD5-B4F0046148BC}" type="datetime2">
              <a:rPr lang="zh-CN" altLang="en-US"/>
              <a:pPr>
                <a:defRPr/>
              </a:pPr>
              <a:t>2022年5月19日</a:t>
            </a:fld>
            <a:endParaRPr lang="en-US" altLang="zh-CN"/>
          </a:p>
        </p:txBody>
      </p:sp>
      <p:sp>
        <p:nvSpPr>
          <p:cNvPr id="5"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271051899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97234AC2-5CDF-4692-98F9-81FB96BAF09C}" type="slidenum">
              <a:rPr lang="en-US" altLang="zh-CN"/>
              <a:pPr>
                <a:defRPr/>
              </a:pPr>
              <a:t>‹#›</a:t>
            </a:fld>
            <a:endParaRPr lang="en-US" altLang="zh-CN"/>
          </a:p>
        </p:txBody>
      </p:sp>
      <p:sp>
        <p:nvSpPr>
          <p:cNvPr id="3" name="Rectangle 13"/>
          <p:cNvSpPr>
            <a:spLocks noGrp="1" noChangeArrowheads="1"/>
          </p:cNvSpPr>
          <p:nvPr>
            <p:ph type="dt" sz="half" idx="11"/>
          </p:nvPr>
        </p:nvSpPr>
        <p:spPr>
          <a:ln/>
        </p:spPr>
        <p:txBody>
          <a:bodyPr/>
          <a:lstStyle>
            <a:lvl1pPr>
              <a:defRPr/>
            </a:lvl1pPr>
          </a:lstStyle>
          <a:p>
            <a:pPr>
              <a:defRPr/>
            </a:pPr>
            <a:fld id="{FCA1B858-E041-4BAA-8492-48B4D9E4B3E7}" type="datetime2">
              <a:rPr lang="zh-CN" altLang="en-US"/>
              <a:pPr>
                <a:defRPr/>
              </a:pPr>
              <a:t>2022年5月19日</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32387224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sldNum" sz="quarter" idx="10"/>
          </p:nvPr>
        </p:nvSpPr>
        <p:spPr>
          <a:ln/>
        </p:spPr>
        <p:txBody>
          <a:bodyPr/>
          <a:lstStyle>
            <a:lvl1pPr>
              <a:defRPr/>
            </a:lvl1pPr>
          </a:lstStyle>
          <a:p>
            <a:pPr>
              <a:defRPr/>
            </a:pPr>
            <a:fld id="{085F6A88-3316-4F62-9E23-503F18191C89}" type="slidenum">
              <a:rPr lang="en-US" altLang="zh-CN"/>
              <a:pPr>
                <a:defRPr/>
              </a:pPr>
              <a:t>‹#›</a:t>
            </a:fld>
            <a:endParaRPr lang="en-US" altLang="zh-CN"/>
          </a:p>
        </p:txBody>
      </p:sp>
      <p:sp>
        <p:nvSpPr>
          <p:cNvPr id="6" name="Rectangle 13"/>
          <p:cNvSpPr>
            <a:spLocks noGrp="1" noChangeArrowheads="1"/>
          </p:cNvSpPr>
          <p:nvPr>
            <p:ph type="dt" sz="half" idx="11"/>
          </p:nvPr>
        </p:nvSpPr>
        <p:spPr>
          <a:ln/>
        </p:spPr>
        <p:txBody>
          <a:bodyPr/>
          <a:lstStyle>
            <a:lvl1pPr>
              <a:defRPr/>
            </a:lvl1pPr>
          </a:lstStyle>
          <a:p>
            <a:pPr>
              <a:defRPr/>
            </a:pPr>
            <a:fld id="{295642A6-A905-464D-B485-45D636CA9E92}" type="datetime2">
              <a:rPr lang="zh-CN" altLang="en-US"/>
              <a:pPr>
                <a:defRPr/>
              </a:pPr>
              <a:t>2022年5月19日</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30066173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sldNum" sz="quarter" idx="10"/>
          </p:nvPr>
        </p:nvSpPr>
        <p:spPr>
          <a:ln/>
        </p:spPr>
        <p:txBody>
          <a:bodyPr/>
          <a:lstStyle>
            <a:lvl1pPr>
              <a:defRPr/>
            </a:lvl1pPr>
          </a:lstStyle>
          <a:p>
            <a:pPr>
              <a:defRPr/>
            </a:pPr>
            <a:fld id="{3CB0F6F3-BC2A-45D8-BAF5-B434E11EE3A3}" type="slidenum">
              <a:rPr lang="en-US" altLang="zh-CN"/>
              <a:pPr>
                <a:defRPr/>
              </a:pPr>
              <a:t>‹#›</a:t>
            </a:fld>
            <a:endParaRPr lang="en-US" altLang="zh-CN"/>
          </a:p>
        </p:txBody>
      </p:sp>
      <p:sp>
        <p:nvSpPr>
          <p:cNvPr id="6" name="Rectangle 13"/>
          <p:cNvSpPr>
            <a:spLocks noGrp="1" noChangeArrowheads="1"/>
          </p:cNvSpPr>
          <p:nvPr>
            <p:ph type="dt" sz="half" idx="11"/>
          </p:nvPr>
        </p:nvSpPr>
        <p:spPr>
          <a:ln/>
        </p:spPr>
        <p:txBody>
          <a:bodyPr/>
          <a:lstStyle>
            <a:lvl1pPr>
              <a:defRPr/>
            </a:lvl1pPr>
          </a:lstStyle>
          <a:p>
            <a:pPr>
              <a:defRPr/>
            </a:pPr>
            <a:fld id="{3FEB3B49-88AD-4991-9F0C-C497494DE02D}" type="datetime2">
              <a:rPr lang="zh-CN" altLang="en-US"/>
              <a:pPr>
                <a:defRPr/>
              </a:pPr>
              <a:t>2022年5月19日</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41144846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66800" y="838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9707" name="Rectangle 11"/>
          <p:cNvSpPr>
            <a:spLocks noGrp="1" noChangeArrowheads="1"/>
          </p:cNvSpPr>
          <p:nvPr>
            <p:ph type="sldNum" sz="quarter" idx="4"/>
          </p:nvPr>
        </p:nvSpPr>
        <p:spPr bwMode="auto">
          <a:xfrm>
            <a:off x="7924800" y="6248400"/>
            <a:ext cx="91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400"/>
            </a:lvl1pPr>
          </a:lstStyle>
          <a:p>
            <a:pPr>
              <a:defRPr/>
            </a:pPr>
            <a:fld id="{CFC42944-37ED-43E9-87C9-630B181C3B9F}" type="slidenum">
              <a:rPr lang="en-US" altLang="zh-CN"/>
              <a:pPr>
                <a:defRPr/>
              </a:pPr>
              <a:t>‹#›</a:t>
            </a:fld>
            <a:endParaRPr lang="en-US" altLang="zh-CN"/>
          </a:p>
        </p:txBody>
      </p:sp>
      <p:sp>
        <p:nvSpPr>
          <p:cNvPr id="1028" name="Rectangle 12"/>
          <p:cNvSpPr>
            <a:spLocks noGrp="1" noChangeArrowheads="1"/>
          </p:cNvSpPr>
          <p:nvPr>
            <p:ph type="body" idx="1"/>
          </p:nvPr>
        </p:nvSpPr>
        <p:spPr bwMode="auto">
          <a:xfrm>
            <a:off x="1066800" y="21018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9709"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7060B1F3-78FC-4431-A037-8BFCF300B5D9}" type="datetime2">
              <a:rPr lang="zh-CN" altLang="en-US"/>
              <a:pPr>
                <a:defRPr/>
              </a:pPr>
              <a:t>2022年5月19日</a:t>
            </a:fld>
            <a:endParaRPr lang="en-US" altLang="zh-CN"/>
          </a:p>
        </p:txBody>
      </p:sp>
      <p:sp>
        <p:nvSpPr>
          <p:cNvPr id="29710" name="Rectangle 14"/>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ltLang="zh-CN"/>
              <a:t>北京交通大学计算机学院     翟高寿</a:t>
            </a:r>
          </a:p>
        </p:txBody>
      </p:sp>
    </p:spTree>
  </p:cSld>
  <p:clrMap bg1="lt1" tx1="dk1" bg2="lt2" tx2="dk2" accent1="accent1" accent2="accent2" accent3="accent3" accent4="accent4" accent5="accent5" accent6="accent6" hlink="hlink" folHlink="folHlink"/>
  <p:sldLayoutIdLst>
    <p:sldLayoutId id="2147483782"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ransition/>
  <p:hf hdr="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457200" indent="-457200" algn="l" rtl="0" eaLnBrk="0" fontAlgn="base" hangingPunct="0">
        <a:spcBef>
          <a:spcPct val="20000"/>
        </a:spcBef>
        <a:spcAft>
          <a:spcPct val="0"/>
        </a:spcAft>
        <a:buClr>
          <a:srgbClr val="A50021"/>
        </a:buClr>
        <a:buSzPct val="75000"/>
        <a:buFont typeface="Wingdings" pitchFamily="2" charset="2"/>
        <a:buChar char="n"/>
        <a:defRPr kumimoji="1" sz="3200">
          <a:solidFill>
            <a:schemeClr val="tx1"/>
          </a:solidFill>
          <a:latin typeface="+mn-lt"/>
          <a:ea typeface="+mn-ea"/>
          <a:cs typeface="+mn-cs"/>
        </a:defRPr>
      </a:lvl1pPr>
      <a:lvl2pPr marL="1027113" indent="-455613" algn="l" rtl="0" eaLnBrk="0" fontAlgn="base" hangingPunct="0">
        <a:spcBef>
          <a:spcPct val="20000"/>
        </a:spcBef>
        <a:spcAft>
          <a:spcPct val="0"/>
        </a:spcAft>
        <a:buClr>
          <a:schemeClr val="accent2"/>
        </a:buClr>
        <a:buSzPct val="75000"/>
        <a:buFont typeface="Wingdings" pitchFamily="2" charset="2"/>
        <a:buChar char="n"/>
        <a:defRPr kumimoji="1" sz="2800">
          <a:solidFill>
            <a:schemeClr val="tx1"/>
          </a:solidFill>
          <a:latin typeface="+mn-lt"/>
          <a:ea typeface="+mn-ea"/>
        </a:defRPr>
      </a:lvl2pPr>
      <a:lvl3pPr marL="1370013" indent="-228600" algn="l" rtl="0" eaLnBrk="0" fontAlgn="base" hangingPunct="0">
        <a:spcBef>
          <a:spcPct val="20000"/>
        </a:spcBef>
        <a:spcAft>
          <a:spcPct val="0"/>
        </a:spcAft>
        <a:buClr>
          <a:srgbClr val="666699"/>
        </a:buClr>
        <a:buSzPct val="70000"/>
        <a:buFont typeface="Wingdings" pitchFamily="2" charset="2"/>
        <a:buChar char="n"/>
        <a:defRPr kumimoji="1" sz="2400">
          <a:solidFill>
            <a:schemeClr val="tx1"/>
          </a:solidFill>
          <a:latin typeface="+mn-lt"/>
          <a:ea typeface="+mn-ea"/>
        </a:defRPr>
      </a:lvl3pPr>
      <a:lvl4pPr marL="1712913" indent="-228600" algn="l" rtl="0" eaLnBrk="0" fontAlgn="base" hangingPunct="0">
        <a:spcBef>
          <a:spcPct val="20000"/>
        </a:spcBef>
        <a:spcAft>
          <a:spcPct val="0"/>
        </a:spcAft>
        <a:buSzPct val="60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A3403295-A9DF-44BE-8E66-414080625301}" type="slidenum">
              <a:rPr kumimoji="0" lang="en-US" altLang="zh-CN" sz="1400" smtClean="0"/>
              <a:pPr eaLnBrk="1" hangingPunct="1"/>
              <a:t>1</a:t>
            </a:fld>
            <a:endParaRPr kumimoji="0" lang="en-US" altLang="zh-CN" sz="1400"/>
          </a:p>
        </p:txBody>
      </p:sp>
      <p:sp>
        <p:nvSpPr>
          <p:cNvPr id="3075"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48D23073-46DE-4253-8487-5DC8011D2E17}" type="datetime2">
              <a:rPr lang="zh-CN" altLang="en-US" sz="1400" smtClean="0"/>
              <a:pPr eaLnBrk="1" hangingPunct="1"/>
              <a:t>2022年5月19日</a:t>
            </a:fld>
            <a:endParaRPr lang="en-US" altLang="zh-CN" sz="1400"/>
          </a:p>
        </p:txBody>
      </p:sp>
      <p:sp>
        <p:nvSpPr>
          <p:cNvPr id="307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3077" name="Text Box 2"/>
          <p:cNvSpPr txBox="1">
            <a:spLocks noChangeArrowheads="1"/>
          </p:cNvSpPr>
          <p:nvPr/>
        </p:nvSpPr>
        <p:spPr bwMode="auto">
          <a:xfrm>
            <a:off x="2667000" y="3302000"/>
            <a:ext cx="550545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solidFill>
                  <a:srgbClr val="000000"/>
                </a:solidFill>
              </a:rPr>
              <a:t>主讲教师：</a:t>
            </a:r>
            <a:r>
              <a:rPr lang="zh-CN" altLang="en-US" b="1">
                <a:solidFill>
                  <a:srgbClr val="000000"/>
                </a:solidFill>
              </a:rPr>
              <a:t>翟高寿</a:t>
            </a:r>
            <a:endParaRPr lang="zh-CN" altLang="en-US">
              <a:solidFill>
                <a:srgbClr val="000000"/>
              </a:solidFill>
            </a:endParaRPr>
          </a:p>
          <a:p>
            <a:pPr eaLnBrk="1" hangingPunct="1"/>
            <a:r>
              <a:rPr lang="zh-CN" altLang="en-US">
                <a:solidFill>
                  <a:srgbClr val="000000"/>
                </a:solidFill>
              </a:rPr>
              <a:t>联系电话：</a:t>
            </a:r>
            <a:r>
              <a:rPr lang="en-US" altLang="zh-CN" b="1">
                <a:solidFill>
                  <a:srgbClr val="000000"/>
                </a:solidFill>
              </a:rPr>
              <a:t>010-51684177</a:t>
            </a:r>
            <a:r>
              <a:rPr lang="en-US" altLang="zh-CN">
                <a:solidFill>
                  <a:srgbClr val="000000"/>
                </a:solidFill>
              </a:rPr>
              <a:t> (</a:t>
            </a:r>
            <a:r>
              <a:rPr lang="zh-CN" altLang="en-US">
                <a:solidFill>
                  <a:srgbClr val="000000"/>
                </a:solidFill>
              </a:rPr>
              <a:t>办</a:t>
            </a:r>
            <a:r>
              <a:rPr lang="en-US" altLang="zh-CN">
                <a:solidFill>
                  <a:srgbClr val="000000"/>
                </a:solidFill>
              </a:rPr>
              <a:t>) </a:t>
            </a:r>
          </a:p>
          <a:p>
            <a:pPr eaLnBrk="1" hangingPunct="1"/>
            <a:r>
              <a:rPr lang="zh-CN" altLang="en-US">
                <a:solidFill>
                  <a:srgbClr val="000000"/>
                </a:solidFill>
              </a:rPr>
              <a:t>电子邮件：</a:t>
            </a:r>
            <a:r>
              <a:rPr lang="en-US" altLang="zh-CN" b="1">
                <a:solidFill>
                  <a:srgbClr val="000000"/>
                </a:solidFill>
              </a:rPr>
              <a:t>gszhai@bjtu.edu.cn</a:t>
            </a:r>
            <a:endParaRPr lang="en-US" altLang="zh-CN" b="1" u="sng">
              <a:solidFill>
                <a:srgbClr val="000000"/>
              </a:solidFill>
            </a:endParaRPr>
          </a:p>
          <a:p>
            <a:pPr eaLnBrk="1" hangingPunct="1"/>
            <a:r>
              <a:rPr lang="zh-CN" altLang="en-US">
                <a:solidFill>
                  <a:srgbClr val="000000"/>
                </a:solidFill>
              </a:rPr>
              <a:t>制作人：</a:t>
            </a:r>
            <a:r>
              <a:rPr lang="zh-CN" altLang="en-US" b="1">
                <a:solidFill>
                  <a:srgbClr val="000000"/>
                </a:solidFill>
              </a:rPr>
              <a:t>翟高寿</a:t>
            </a:r>
            <a:endParaRPr lang="zh-CN" altLang="en-US">
              <a:solidFill>
                <a:srgbClr val="000000"/>
              </a:solidFill>
            </a:endParaRPr>
          </a:p>
          <a:p>
            <a:pPr eaLnBrk="1" hangingPunct="1"/>
            <a:r>
              <a:rPr lang="zh-CN" altLang="en-US">
                <a:solidFill>
                  <a:srgbClr val="000000"/>
                </a:solidFill>
              </a:rPr>
              <a:t>制作单位：</a:t>
            </a:r>
            <a:r>
              <a:rPr lang="zh-CN" altLang="en-US" b="1">
                <a:solidFill>
                  <a:srgbClr val="000000"/>
                </a:solidFill>
              </a:rPr>
              <a:t>北京交通大学计算机学院</a:t>
            </a:r>
          </a:p>
        </p:txBody>
      </p:sp>
      <p:pic>
        <p:nvPicPr>
          <p:cNvPr id="3078" name="Picture 3" descr="BS0058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787400"/>
            <a:ext cx="52578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6"/>
          <p:cNvSpPr>
            <a:spLocks noGrp="1" noChangeArrowheads="1"/>
          </p:cNvSpPr>
          <p:nvPr>
            <p:ph type="title" orient="vert"/>
          </p:nvPr>
        </p:nvSpPr>
        <p:spPr>
          <a:xfrm>
            <a:off x="790575" y="188913"/>
            <a:ext cx="1128713" cy="6048375"/>
          </a:xfrm>
          <a:solidFill>
            <a:srgbClr val="FF99CC"/>
          </a:solidFill>
        </p:spPr>
        <p:txBody>
          <a:bodyPr lIns="198000" tIns="0" rIns="198000" bIns="0" anchor="ctr" anchorCtr="1">
            <a:spAutoFit/>
          </a:bodyPr>
          <a:lstStyle/>
          <a:p>
            <a:pPr algn="ctr" eaLnBrk="1" hangingPunct="1"/>
            <a:r>
              <a:rPr lang="en-US" altLang="zh-CN" b="1"/>
              <a:t>《</a:t>
            </a:r>
            <a:r>
              <a:rPr lang="zh-CN" altLang="en-US" b="1"/>
              <a:t>操作系统实验指导</a:t>
            </a:r>
            <a:r>
              <a:rPr lang="en-US" altLang="zh-CN" b="1"/>
              <a:t>》</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10</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2022年5月19日星期四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2800" dirty="0">
                <a:solidFill>
                  <a:srgbClr val="000000"/>
                </a:solidFill>
                <a:latin typeface="隶书" pitchFamily="49" charset="-122"/>
                <a:ea typeface="隶书" pitchFamily="49" charset="-122"/>
              </a:rPr>
              <a:t>实验</a:t>
            </a:r>
            <a:r>
              <a:rPr kumimoji="0" lang="zh-CN" altLang="en-US" sz="2800" dirty="0" smtClean="0">
                <a:solidFill>
                  <a:srgbClr val="000000"/>
                </a:solidFill>
                <a:latin typeface="隶书" pitchFamily="49" charset="-122"/>
                <a:ea typeface="隶书" pitchFamily="49" charset="-122"/>
              </a:rPr>
              <a:t>课题</a:t>
            </a:r>
            <a:r>
              <a:rPr kumimoji="0" lang="en-US" altLang="zh-CN" sz="2800" dirty="0" smtClean="0">
                <a:solidFill>
                  <a:srgbClr val="000000"/>
                </a:solidFill>
                <a:latin typeface="隶书" pitchFamily="49" charset="-122"/>
                <a:ea typeface="隶书" pitchFamily="49" charset="-122"/>
              </a:rPr>
              <a:t>16-</a:t>
            </a:r>
            <a:r>
              <a:rPr kumimoji="0" lang="en-US" altLang="zh-CN" sz="3200" dirty="0" smtClean="0">
                <a:solidFill>
                  <a:srgbClr val="000000"/>
                </a:solidFill>
                <a:latin typeface="隶书" pitchFamily="49" charset="-122"/>
                <a:ea typeface="隶书" pitchFamily="49" charset="-122"/>
              </a:rPr>
              <a:t>Windows</a:t>
            </a:r>
            <a:r>
              <a:rPr kumimoji="0" lang="zh-CN" altLang="en-US" sz="3200" dirty="0" smtClean="0">
                <a:solidFill>
                  <a:srgbClr val="000000"/>
                </a:solidFill>
                <a:latin typeface="隶书" pitchFamily="49" charset="-122"/>
                <a:ea typeface="隶书" pitchFamily="49" charset="-122"/>
              </a:rPr>
              <a:t>设备驱动程序设计与实现</a:t>
            </a:r>
            <a:r>
              <a:rPr lang="en-US" altLang="zh-CN" sz="2000" dirty="0" smtClean="0">
                <a:solidFill>
                  <a:srgbClr val="FF0000"/>
                </a:solidFill>
              </a:rPr>
              <a:t>3-3A</a:t>
            </a:r>
            <a:endParaRPr lang="en-US" altLang="zh-CN" sz="2000" dirty="0">
              <a:solidFill>
                <a:srgbClr val="FF0000"/>
              </a:solidFill>
            </a:endParaRPr>
          </a:p>
        </p:txBody>
      </p:sp>
      <p:sp>
        <p:nvSpPr>
          <p:cNvPr id="2" name="矩形 1">
            <a:extLst>
              <a:ext uri="{FF2B5EF4-FFF2-40B4-BE49-F238E27FC236}">
                <a16:creationId xmlns:a16="http://schemas.microsoft.com/office/drawing/2014/main" xmlns=""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关于页面访问序列随机发生机制的设计思想</a:t>
            </a:r>
            <a:r>
              <a:rPr lang="zh-CN" altLang="en-US" sz="1600" b="1" kern="100" dirty="0">
                <a:solidFill>
                  <a:srgbClr val="FF0000"/>
                </a:solidFill>
                <a:cs typeface="Times New Roman" panose="02020603050405020304" pitchFamily="18" charset="0"/>
              </a:rPr>
              <a:t>待续</a:t>
            </a:r>
            <a:endParaRPr lang="zh-CN" altLang="zh-CN" sz="1600" b="1" kern="100" dirty="0">
              <a:solidFill>
                <a:srgbClr val="FF0000"/>
              </a:solidFill>
              <a:cs typeface="Times New Roman" panose="02020603050405020304" pitchFamily="18" charset="0"/>
            </a:endParaRPr>
          </a:p>
          <a:p>
            <a:pPr algn="just">
              <a:spcBef>
                <a:spcPts val="0"/>
              </a:spcBef>
            </a:pPr>
            <a:r>
              <a:rPr lang="en-US" altLang="zh-CN" sz="2800" dirty="0">
                <a:cs typeface="Times New Roman" panose="02020603050405020304" pitchFamily="18" charset="0"/>
              </a:rPr>
              <a:t>1</a:t>
            </a:r>
            <a:r>
              <a:rPr lang="zh-CN" altLang="en-US" sz="2800" dirty="0">
                <a:cs typeface="Times New Roman" panose="02020603050405020304" pitchFamily="18" charset="0"/>
              </a:rPr>
              <a:t>、</a:t>
            </a:r>
            <a:r>
              <a:rPr lang="zh-CN" altLang="zh-CN" sz="2800" dirty="0"/>
              <a:t>初始化进程逻辑地址空间页面总数</a:t>
            </a:r>
            <a:r>
              <a:rPr lang="en-US" altLang="zh-CN" sz="2800" dirty="0"/>
              <a:t>N</a:t>
            </a:r>
            <a:r>
              <a:rPr lang="zh-CN" altLang="zh-CN" sz="2800" dirty="0"/>
              <a:t>、各逻辑页面的读写访问方式（是否支持写访问，即</a:t>
            </a:r>
            <a:r>
              <a:rPr lang="en-US" altLang="zh-CN" sz="2800" dirty="0"/>
              <a:t>R</a:t>
            </a:r>
            <a:r>
              <a:rPr lang="zh-CN" altLang="zh-CN" sz="2800" dirty="0"/>
              <a:t>、</a:t>
            </a:r>
            <a:r>
              <a:rPr lang="en-US" altLang="zh-CN" sz="2800" dirty="0"/>
              <a:t>RW</a:t>
            </a:r>
            <a:r>
              <a:rPr lang="zh-CN" altLang="zh-CN" sz="2800" dirty="0"/>
              <a:t>）、工作集起始页号</a:t>
            </a:r>
            <a:r>
              <a:rPr lang="en-US" altLang="zh-CN" sz="2800" dirty="0"/>
              <a:t>s</a:t>
            </a:r>
            <a:r>
              <a:rPr lang="zh-CN" altLang="zh-CN" sz="2800" dirty="0"/>
              <a:t>（</a:t>
            </a:r>
            <a:r>
              <a:rPr lang="en-US" altLang="zh-CN" sz="2800" dirty="0"/>
              <a:t>s</a:t>
            </a:r>
            <a:r>
              <a:rPr lang="zh-CN" altLang="zh-CN" sz="2800" dirty="0"/>
              <a:t>∈</a:t>
            </a:r>
            <a:r>
              <a:rPr lang="en-US" altLang="zh-CN" sz="2800" dirty="0"/>
              <a:t>[0, N)</a:t>
            </a:r>
            <a:r>
              <a:rPr lang="zh-CN" altLang="zh-CN" sz="2800" dirty="0"/>
              <a:t>）、工作集中包含的页数</a:t>
            </a:r>
            <a:r>
              <a:rPr lang="en-US" altLang="zh-CN" sz="2800" dirty="0"/>
              <a:t>w</a:t>
            </a:r>
            <a:r>
              <a:rPr lang="zh-CN" altLang="zh-CN" sz="2800" dirty="0"/>
              <a:t>，工作集移动速率</a:t>
            </a:r>
            <a:r>
              <a:rPr lang="en-US" altLang="zh-CN" sz="2800" dirty="0"/>
              <a:t>v</a:t>
            </a:r>
            <a:r>
              <a:rPr lang="zh-CN" altLang="zh-CN" sz="2800" dirty="0"/>
              <a:t>（每处理</a:t>
            </a:r>
            <a:r>
              <a:rPr lang="en-US" altLang="zh-CN" sz="2800" dirty="0"/>
              <a:t>v</a:t>
            </a:r>
            <a:r>
              <a:rPr lang="zh-CN" altLang="zh-CN" sz="2800" dirty="0"/>
              <a:t>个页面访问，就将工作集起始页号递增即</a:t>
            </a:r>
            <a:r>
              <a:rPr lang="en-US" altLang="zh-CN" sz="2800" dirty="0"/>
              <a:t>s+1</a:t>
            </a:r>
            <a:r>
              <a:rPr lang="zh-CN" altLang="zh-CN" sz="2800" dirty="0"/>
              <a:t>）以及一个取值区间为</a:t>
            </a:r>
            <a:r>
              <a:rPr lang="en-US" altLang="zh-CN" sz="2800" dirty="0"/>
              <a:t>[0, 1]</a:t>
            </a:r>
            <a:r>
              <a:rPr lang="zh-CN" altLang="zh-CN" sz="2800" dirty="0"/>
              <a:t>的值</a:t>
            </a:r>
            <a:r>
              <a:rPr lang="en-US" altLang="zh-CN" sz="2800" dirty="0"/>
              <a:t>t</a:t>
            </a:r>
            <a:r>
              <a:rPr lang="zh-CN" altLang="en-US" sz="2800" dirty="0">
                <a:cs typeface="Times New Roman" panose="02020603050405020304" pitchFamily="18" charset="0"/>
              </a:rPr>
              <a:t>；</a:t>
            </a:r>
          </a:p>
          <a:p>
            <a:pPr algn="just">
              <a:spcBef>
                <a:spcPts val="0"/>
              </a:spcBef>
            </a:pPr>
            <a:r>
              <a:rPr lang="en-US" altLang="zh-CN" sz="2800" dirty="0">
                <a:cs typeface="Times New Roman" panose="02020603050405020304" pitchFamily="18" charset="0"/>
              </a:rPr>
              <a:t>2</a:t>
            </a:r>
            <a:r>
              <a:rPr lang="zh-CN" altLang="en-US" sz="2800" dirty="0">
                <a:cs typeface="Times New Roman" panose="02020603050405020304" pitchFamily="18" charset="0"/>
              </a:rPr>
              <a:t>、</a:t>
            </a:r>
            <a:r>
              <a:rPr lang="zh-CN" altLang="zh-CN" sz="2800" dirty="0"/>
              <a:t>生成取值区间为</a:t>
            </a:r>
            <a:r>
              <a:rPr lang="en-US" altLang="zh-CN" sz="2800" dirty="0"/>
              <a:t>[s, min(</a:t>
            </a:r>
            <a:r>
              <a:rPr lang="en-US" altLang="zh-CN" sz="2800" dirty="0" err="1"/>
              <a:t>s+w</a:t>
            </a:r>
            <a:r>
              <a:rPr lang="en-US" altLang="zh-CN" sz="2800" dirty="0"/>
              <a:t>, N-1)]</a:t>
            </a:r>
            <a:r>
              <a:rPr lang="zh-CN" altLang="zh-CN" sz="2800" dirty="0"/>
              <a:t>的</a:t>
            </a:r>
            <a:r>
              <a:rPr lang="en-US" altLang="zh-CN" sz="2800" dirty="0"/>
              <a:t>v</a:t>
            </a:r>
            <a:r>
              <a:rPr lang="zh-CN" altLang="zh-CN" sz="2800" dirty="0"/>
              <a:t>个随机数并添加保存到页面访问序列中，同时为每次页面访问分别生成一个取值区间为</a:t>
            </a:r>
            <a:r>
              <a:rPr lang="en-US" altLang="zh-CN" sz="2800" dirty="0"/>
              <a:t>[0, 1]</a:t>
            </a:r>
            <a:r>
              <a:rPr lang="zh-CN" altLang="zh-CN" sz="2800" dirty="0"/>
              <a:t>的随机数，若该随机数值大于</a:t>
            </a:r>
            <a:r>
              <a:rPr lang="en-US" altLang="zh-CN" sz="2800" dirty="0"/>
              <a:t>0.7</a:t>
            </a:r>
            <a:r>
              <a:rPr lang="zh-CN" altLang="zh-CN" sz="2800" dirty="0"/>
              <a:t>且对应所访问页面支持写访问则设定以写方式访问相应页面，否则以读方式访问对应页面</a:t>
            </a:r>
            <a:r>
              <a:rPr lang="zh-CN" altLang="en-US" sz="2800" dirty="0">
                <a:cs typeface="Times New Roman" panose="02020603050405020304" pitchFamily="18" charset="0"/>
              </a:rPr>
              <a:t>；</a:t>
            </a:r>
          </a:p>
        </p:txBody>
      </p:sp>
    </p:spTree>
    <p:extLst>
      <p:ext uri="{BB962C8B-B14F-4D97-AF65-F5344CB8AC3E}">
        <p14:creationId xmlns:p14="http://schemas.microsoft.com/office/powerpoint/2010/main" val="314127146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11</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2022年5月19日星期四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2800" dirty="0">
                <a:solidFill>
                  <a:srgbClr val="000000"/>
                </a:solidFill>
                <a:latin typeface="隶书" pitchFamily="49" charset="-122"/>
                <a:ea typeface="隶书" pitchFamily="49" charset="-122"/>
              </a:rPr>
              <a:t>实验</a:t>
            </a:r>
            <a:r>
              <a:rPr kumimoji="0" lang="zh-CN" altLang="en-US" sz="2800" dirty="0" smtClean="0">
                <a:solidFill>
                  <a:srgbClr val="000000"/>
                </a:solidFill>
                <a:latin typeface="隶书" pitchFamily="49" charset="-122"/>
                <a:ea typeface="隶书" pitchFamily="49" charset="-122"/>
              </a:rPr>
              <a:t>课题</a:t>
            </a:r>
            <a:r>
              <a:rPr kumimoji="0" lang="en-US" altLang="zh-CN" sz="2800" dirty="0" smtClean="0">
                <a:solidFill>
                  <a:srgbClr val="000000"/>
                </a:solidFill>
                <a:latin typeface="隶书" pitchFamily="49" charset="-122"/>
                <a:ea typeface="隶书" pitchFamily="49" charset="-122"/>
              </a:rPr>
              <a:t>16-</a:t>
            </a:r>
            <a:r>
              <a:rPr kumimoji="0" lang="en-US" altLang="zh-CN" sz="3200" dirty="0" smtClean="0">
                <a:solidFill>
                  <a:srgbClr val="000000"/>
                </a:solidFill>
                <a:latin typeface="隶书" pitchFamily="49" charset="-122"/>
                <a:ea typeface="隶书" pitchFamily="49" charset="-122"/>
              </a:rPr>
              <a:t>Windows</a:t>
            </a:r>
            <a:r>
              <a:rPr kumimoji="0" lang="zh-CN" altLang="en-US" sz="3200" dirty="0" smtClean="0">
                <a:solidFill>
                  <a:srgbClr val="000000"/>
                </a:solidFill>
                <a:latin typeface="隶书" pitchFamily="49" charset="-122"/>
                <a:ea typeface="隶书" pitchFamily="49" charset="-122"/>
              </a:rPr>
              <a:t>设备驱动程序设计与实现</a:t>
            </a:r>
            <a:r>
              <a:rPr lang="en-US" altLang="zh-CN" sz="2000" dirty="0" smtClean="0">
                <a:solidFill>
                  <a:srgbClr val="FF0000"/>
                </a:solidFill>
              </a:rPr>
              <a:t>3-3B</a:t>
            </a:r>
            <a:endParaRPr lang="en-US" altLang="zh-CN" sz="2000" dirty="0">
              <a:solidFill>
                <a:srgbClr val="FF0000"/>
              </a:solidFill>
            </a:endParaRPr>
          </a:p>
        </p:txBody>
      </p:sp>
      <p:sp>
        <p:nvSpPr>
          <p:cNvPr id="2" name="矩形 1">
            <a:extLst>
              <a:ext uri="{FF2B5EF4-FFF2-40B4-BE49-F238E27FC236}">
                <a16:creationId xmlns:a16="http://schemas.microsoft.com/office/drawing/2014/main" xmlns=""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关于页面访问序列随机发生机制的</a:t>
            </a:r>
            <a:r>
              <a:rPr lang="zh-CN" altLang="en-US" sz="3200" b="1" kern="100">
                <a:cs typeface="Times New Roman" panose="02020603050405020304" pitchFamily="18" charset="0"/>
              </a:rPr>
              <a:t>设计思想</a:t>
            </a:r>
            <a:r>
              <a:rPr lang="zh-CN" altLang="en-US" sz="1600" b="1" kern="100">
                <a:solidFill>
                  <a:srgbClr val="FF0000"/>
                </a:solidFill>
                <a:cs typeface="Times New Roman" panose="02020603050405020304" pitchFamily="18" charset="0"/>
              </a:rPr>
              <a:t>续完</a:t>
            </a:r>
            <a:endParaRPr lang="zh-CN" altLang="zh-CN" sz="1600" b="1" kern="100" dirty="0">
              <a:solidFill>
                <a:srgbClr val="FF0000"/>
              </a:solidFill>
              <a:cs typeface="Times New Roman" panose="02020603050405020304" pitchFamily="18" charset="0"/>
            </a:endParaRPr>
          </a:p>
          <a:p>
            <a:pPr algn="just">
              <a:spcBef>
                <a:spcPts val="0"/>
              </a:spcBef>
            </a:pPr>
            <a:r>
              <a:rPr lang="en-US" altLang="zh-CN" sz="2800" dirty="0">
                <a:cs typeface="Times New Roman" panose="02020603050405020304" pitchFamily="18" charset="0"/>
              </a:rPr>
              <a:t>3</a:t>
            </a:r>
            <a:r>
              <a:rPr lang="zh-CN" altLang="en-US" sz="2800" dirty="0">
                <a:cs typeface="Times New Roman" panose="02020603050405020304" pitchFamily="18" charset="0"/>
              </a:rPr>
              <a:t>、</a:t>
            </a:r>
            <a:r>
              <a:rPr lang="zh-CN" altLang="zh-CN" sz="2800" dirty="0"/>
              <a:t>生成取值区间为</a:t>
            </a:r>
            <a:r>
              <a:rPr lang="en-US" altLang="zh-CN" sz="2800" dirty="0"/>
              <a:t>[0, 1]</a:t>
            </a:r>
            <a:r>
              <a:rPr lang="zh-CN" altLang="zh-CN" sz="2800" dirty="0"/>
              <a:t>的一个随机数</a:t>
            </a:r>
            <a:r>
              <a:rPr lang="en-US" altLang="zh-CN" sz="2800" dirty="0"/>
              <a:t>r</a:t>
            </a:r>
            <a:r>
              <a:rPr lang="zh-CN" altLang="zh-CN" sz="2800" dirty="0"/>
              <a:t>，并比较</a:t>
            </a:r>
            <a:r>
              <a:rPr lang="en-US" altLang="zh-CN" sz="2800" dirty="0"/>
              <a:t>r</a:t>
            </a:r>
            <a:r>
              <a:rPr lang="zh-CN" altLang="zh-CN" sz="2800" dirty="0"/>
              <a:t>与</a:t>
            </a:r>
            <a:r>
              <a:rPr lang="en-US" altLang="zh-CN" sz="2800" dirty="0"/>
              <a:t>t</a:t>
            </a:r>
            <a:r>
              <a:rPr lang="zh-CN" altLang="zh-CN" sz="2800" dirty="0"/>
              <a:t>的大小</a:t>
            </a:r>
            <a:r>
              <a:rPr lang="zh-CN" altLang="en-US" sz="2800" dirty="0">
                <a:cs typeface="Times New Roman" panose="02020603050405020304" pitchFamily="18" charset="0"/>
              </a:rPr>
              <a:t>；</a:t>
            </a:r>
          </a:p>
          <a:p>
            <a:pPr algn="just">
              <a:spcBef>
                <a:spcPts val="0"/>
              </a:spcBef>
            </a:pPr>
            <a:r>
              <a:rPr lang="en-US" altLang="zh-CN" sz="2800" dirty="0">
                <a:cs typeface="Times New Roman" panose="02020603050405020304" pitchFamily="18" charset="0"/>
              </a:rPr>
              <a:t>4</a:t>
            </a:r>
            <a:r>
              <a:rPr lang="zh-CN" altLang="en-US" sz="2800" dirty="0">
                <a:cs typeface="Times New Roman" panose="02020603050405020304" pitchFamily="18" charset="0"/>
              </a:rPr>
              <a:t>、</a:t>
            </a:r>
            <a:r>
              <a:rPr lang="zh-CN" altLang="zh-CN" sz="2800" dirty="0"/>
              <a:t>若</a:t>
            </a:r>
            <a:r>
              <a:rPr lang="en-US" altLang="zh-CN" sz="2800" dirty="0"/>
              <a:t>r &lt; t</a:t>
            </a:r>
            <a:r>
              <a:rPr lang="zh-CN" altLang="zh-CN" sz="2800" dirty="0"/>
              <a:t>，则为</a:t>
            </a:r>
            <a:r>
              <a:rPr lang="en-US" altLang="zh-CN" sz="2800" dirty="0"/>
              <a:t>s</a:t>
            </a:r>
            <a:r>
              <a:rPr lang="zh-CN" altLang="zh-CN" sz="2800" dirty="0"/>
              <a:t>生成一个新值（</a:t>
            </a:r>
            <a:r>
              <a:rPr lang="en-US" altLang="zh-CN" sz="2800" dirty="0"/>
              <a:t>s</a:t>
            </a:r>
            <a:r>
              <a:rPr lang="zh-CN" altLang="zh-CN" sz="2800" dirty="0"/>
              <a:t>∈</a:t>
            </a:r>
            <a:r>
              <a:rPr lang="en-US" altLang="zh-CN" sz="2800" dirty="0"/>
              <a:t>[0, N)</a:t>
            </a:r>
            <a:r>
              <a:rPr lang="zh-CN" altLang="zh-CN" sz="2800" dirty="0"/>
              <a:t>），否则</a:t>
            </a:r>
            <a:r>
              <a:rPr lang="en-US" altLang="zh-CN" sz="2800" dirty="0"/>
              <a:t>s = (s + 1) mod N</a:t>
            </a:r>
            <a:r>
              <a:rPr lang="zh-CN" altLang="en-US" sz="2800" dirty="0">
                <a:cs typeface="Times New Roman" panose="02020603050405020304" pitchFamily="18" charset="0"/>
              </a:rPr>
              <a:t>；</a:t>
            </a:r>
            <a:endParaRPr lang="en-US" altLang="zh-CN" sz="2800" dirty="0">
              <a:cs typeface="Times New Roman" panose="02020603050405020304" pitchFamily="18" charset="0"/>
            </a:endParaRPr>
          </a:p>
          <a:p>
            <a:pPr algn="just">
              <a:spcBef>
                <a:spcPts val="0"/>
              </a:spcBef>
            </a:pPr>
            <a:r>
              <a:rPr lang="en-US" altLang="zh-CN" sz="2800" dirty="0">
                <a:cs typeface="Times New Roman" panose="02020603050405020304" pitchFamily="18" charset="0"/>
              </a:rPr>
              <a:t>5</a:t>
            </a:r>
            <a:r>
              <a:rPr lang="zh-CN" altLang="en-US" sz="2800" dirty="0">
                <a:cs typeface="Times New Roman" panose="02020603050405020304" pitchFamily="18" charset="0"/>
              </a:rPr>
              <a:t>、</a:t>
            </a:r>
            <a:r>
              <a:rPr lang="zh-CN" altLang="zh-CN" sz="2800" dirty="0"/>
              <a:t>如果想继续加大页面访问序列的长度，返回第</a:t>
            </a:r>
            <a:r>
              <a:rPr lang="en-US" altLang="zh-CN" sz="2800" dirty="0"/>
              <a:t>2</a:t>
            </a:r>
            <a:r>
              <a:rPr lang="zh-CN" altLang="zh-CN" sz="2800" dirty="0"/>
              <a:t>步，否则结束</a:t>
            </a:r>
            <a:r>
              <a:rPr lang="zh-CN" altLang="en-US" sz="2800" dirty="0"/>
              <a:t>。</a:t>
            </a:r>
            <a:endParaRPr lang="zh-CN" altLang="en-US" sz="2800" dirty="0">
              <a:cs typeface="Times New Roman" panose="02020603050405020304" pitchFamily="18" charset="0"/>
            </a:endParaRPr>
          </a:p>
        </p:txBody>
      </p:sp>
    </p:spTree>
    <p:extLst>
      <p:ext uri="{BB962C8B-B14F-4D97-AF65-F5344CB8AC3E}">
        <p14:creationId xmlns:p14="http://schemas.microsoft.com/office/powerpoint/2010/main" val="56451602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12</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2022年5月19日星期四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515144"/>
            <a:ext cx="8659688"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实验</a:t>
            </a:r>
            <a:r>
              <a:rPr kumimoji="0" lang="zh-CN" altLang="en-US" sz="3200" dirty="0" smtClean="0">
                <a:solidFill>
                  <a:srgbClr val="000000"/>
                </a:solidFill>
                <a:latin typeface="隶书" pitchFamily="49" charset="-122"/>
                <a:ea typeface="隶书" pitchFamily="49" charset="-122"/>
              </a:rPr>
              <a:t>课题</a:t>
            </a:r>
            <a:r>
              <a:rPr kumimoji="0" lang="en-US" altLang="zh-CN" sz="3200" dirty="0" smtClean="0">
                <a:solidFill>
                  <a:srgbClr val="000000"/>
                </a:solidFill>
                <a:latin typeface="隶书" pitchFamily="49" charset="-122"/>
                <a:ea typeface="隶书" pitchFamily="49" charset="-122"/>
              </a:rPr>
              <a:t>17-</a:t>
            </a:r>
            <a:r>
              <a:rPr lang="en-US" altLang="zh-CN" sz="3200" b="1" dirty="0" smtClean="0"/>
              <a:t>Linux</a:t>
            </a:r>
            <a:r>
              <a:rPr lang="zh-CN" altLang="en-US" sz="3200" b="1" dirty="0" smtClean="0"/>
              <a:t>特定设备驱动程序设计探析</a:t>
            </a:r>
            <a:r>
              <a:rPr lang="en-US" altLang="zh-CN" sz="2000" dirty="0" smtClean="0">
                <a:solidFill>
                  <a:srgbClr val="FF0000"/>
                </a:solidFill>
              </a:rPr>
              <a:t>2-1</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xmlns="" id="{A4363C0E-A80F-4C6A-8A44-7088649409E9}"/>
              </a:ext>
            </a:extLst>
          </p:cNvPr>
          <p:cNvSpPr/>
          <p:nvPr/>
        </p:nvSpPr>
        <p:spPr>
          <a:xfrm>
            <a:off x="395536" y="1196752"/>
            <a:ext cx="8352928" cy="4896544"/>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实验目的与</a:t>
            </a: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下载和研读</a:t>
            </a:r>
            <a:r>
              <a:rPr lang="en-US" altLang="zh-CN" sz="3200" dirty="0">
                <a:cs typeface="Times New Roman" panose="02020603050405020304" pitchFamily="18" charset="0"/>
              </a:rPr>
              <a:t>Linux</a:t>
            </a:r>
            <a:r>
              <a:rPr lang="zh-CN" altLang="en-US" sz="3200" dirty="0">
                <a:cs typeface="Times New Roman" panose="02020603050405020304" pitchFamily="18" charset="0"/>
              </a:rPr>
              <a:t>内核源码（可以是任意版本），探索、分析和理解实现内存管理的基本原理及内在机制，完成相应</a:t>
            </a:r>
            <a:r>
              <a:rPr lang="en-US" altLang="zh-CN" sz="3200" dirty="0">
                <a:cs typeface="Times New Roman" panose="02020603050405020304" pitchFamily="18" charset="0"/>
              </a:rPr>
              <a:t>Linux</a:t>
            </a:r>
            <a:r>
              <a:rPr lang="zh-CN" altLang="en-US" sz="3200" dirty="0">
                <a:cs typeface="Times New Roman" panose="02020603050405020304" pitchFamily="18" charset="0"/>
              </a:rPr>
              <a:t>内核源码的编译和启用，并在虚拟机平台及该版</a:t>
            </a:r>
            <a:r>
              <a:rPr lang="en-US" altLang="zh-CN" sz="3200" dirty="0">
                <a:cs typeface="Times New Roman" panose="02020603050405020304" pitchFamily="18" charset="0"/>
              </a:rPr>
              <a:t>Linux</a:t>
            </a:r>
            <a:r>
              <a:rPr lang="zh-CN" altLang="en-US" sz="3200" dirty="0">
                <a:cs typeface="Times New Roman" panose="02020603050405020304" pitchFamily="18" charset="0"/>
              </a:rPr>
              <a:t>内核操作系统上通过运行特定命令或程序（可以是自己编写的程序、也可以是系统自带程序或第三方程序）加以测试验证。</a:t>
            </a:r>
            <a:endParaRPr lang="zh-CN" altLang="en-US" sz="3200" dirty="0"/>
          </a:p>
        </p:txBody>
      </p:sp>
    </p:spTree>
    <p:extLst>
      <p:ext uri="{BB962C8B-B14F-4D97-AF65-F5344CB8AC3E}">
        <p14:creationId xmlns:p14="http://schemas.microsoft.com/office/powerpoint/2010/main" val="284442983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13</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2022年5月19日星期四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2" name="矩形 1">
            <a:extLst>
              <a:ext uri="{FF2B5EF4-FFF2-40B4-BE49-F238E27FC236}">
                <a16:creationId xmlns:a16="http://schemas.microsoft.com/office/drawing/2014/main" xmlns="" id="{A4363C0E-A80F-4C6A-8A44-7088649409E9}"/>
              </a:ext>
            </a:extLst>
          </p:cNvPr>
          <p:cNvSpPr/>
          <p:nvPr/>
        </p:nvSpPr>
        <p:spPr>
          <a:xfrm>
            <a:off x="395536" y="836712"/>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endParaRPr lang="zh-CN" altLang="zh-CN" sz="3200" b="1" kern="100" dirty="0">
              <a:cs typeface="Times New Roman" panose="02020603050405020304" pitchFamily="18" charset="0"/>
            </a:endParaRPr>
          </a:p>
          <a:p>
            <a:pPr algn="just">
              <a:spcBef>
                <a:spcPts val="0"/>
              </a:spcBef>
            </a:pPr>
            <a:r>
              <a:rPr lang="en-US" altLang="zh-CN" sz="2600" dirty="0">
                <a:cs typeface="Times New Roman" panose="02020603050405020304" pitchFamily="18" charset="0"/>
              </a:rPr>
              <a:t>1</a:t>
            </a:r>
            <a:r>
              <a:rPr lang="zh-CN" altLang="en-US" sz="2600" dirty="0">
                <a:cs typeface="Times New Roman" panose="02020603050405020304" pitchFamily="18" charset="0"/>
              </a:rPr>
              <a:t>、下载和研读</a:t>
            </a:r>
            <a:r>
              <a:rPr lang="en-US" altLang="zh-CN" sz="2600" dirty="0">
                <a:cs typeface="Times New Roman" panose="02020603050405020304" pitchFamily="18" charset="0"/>
              </a:rPr>
              <a:t>Linux</a:t>
            </a:r>
            <a:r>
              <a:rPr lang="zh-CN" altLang="en-US" sz="2600" dirty="0">
                <a:cs typeface="Times New Roman" panose="02020603050405020304" pitchFamily="18" charset="0"/>
              </a:rPr>
              <a:t>内核源码（可以是任意版本）；</a:t>
            </a:r>
          </a:p>
          <a:p>
            <a:pPr algn="just">
              <a:spcBef>
                <a:spcPts val="0"/>
              </a:spcBef>
            </a:pPr>
            <a:r>
              <a:rPr lang="en-US" altLang="zh-CN" sz="2600" dirty="0">
                <a:cs typeface="Times New Roman" panose="02020603050405020304" pitchFamily="18" charset="0"/>
              </a:rPr>
              <a:t>2</a:t>
            </a:r>
            <a:r>
              <a:rPr lang="zh-CN" altLang="en-US" sz="2600" dirty="0">
                <a:cs typeface="Times New Roman" panose="02020603050405020304" pitchFamily="18" charset="0"/>
              </a:rPr>
              <a:t>、围绕操作系统关于内存管理的内在实现机制，研读</a:t>
            </a:r>
            <a:r>
              <a:rPr lang="en-US" altLang="zh-CN" sz="2600" dirty="0">
                <a:cs typeface="Times New Roman" panose="02020603050405020304" pitchFamily="18" charset="0"/>
              </a:rPr>
              <a:t>Linux</a:t>
            </a:r>
            <a:r>
              <a:rPr lang="zh-CN" altLang="en-US" sz="2600" dirty="0">
                <a:cs typeface="Times New Roman" panose="02020603050405020304" pitchFamily="18" charset="0"/>
              </a:rPr>
              <a:t>内核对应源码（含汇编或</a:t>
            </a:r>
            <a:r>
              <a:rPr lang="en-US" altLang="zh-CN" sz="2600" dirty="0">
                <a:cs typeface="Times New Roman" panose="02020603050405020304" pitchFamily="18" charset="0"/>
              </a:rPr>
              <a:t>C</a:t>
            </a:r>
            <a:r>
              <a:rPr lang="zh-CN" altLang="en-US" sz="2600" dirty="0">
                <a:cs typeface="Times New Roman" panose="02020603050405020304" pitchFamily="18" charset="0"/>
              </a:rPr>
              <a:t>代码、</a:t>
            </a:r>
            <a:r>
              <a:rPr lang="en-US" altLang="zh-CN" sz="2600" dirty="0">
                <a:cs typeface="Times New Roman" panose="02020603050405020304" pitchFamily="18" charset="0"/>
              </a:rPr>
              <a:t>Makefile</a:t>
            </a:r>
            <a:r>
              <a:rPr lang="zh-CN" altLang="en-US" sz="2600" dirty="0">
                <a:cs typeface="Times New Roman" panose="02020603050405020304" pitchFamily="18" charset="0"/>
              </a:rPr>
              <a:t>及相关配置文件），归纳总结操作系统实现内存管理的基本原理、关键环节（包括硬件平台相关部分和无关部分，同时涵盖系统启动及保护模式进入、地址映射与缺页中断处理、内存保护）及相关数据结构、分配与回收操作过程、页面淘汰算法等；</a:t>
            </a:r>
          </a:p>
          <a:p>
            <a:pPr algn="just">
              <a:spcBef>
                <a:spcPts val="0"/>
              </a:spcBef>
            </a:pPr>
            <a:r>
              <a:rPr lang="en-US" altLang="zh-CN" sz="2600" dirty="0">
                <a:cs typeface="Times New Roman" panose="02020603050405020304" pitchFamily="18" charset="0"/>
              </a:rPr>
              <a:t>3</a:t>
            </a:r>
            <a:r>
              <a:rPr lang="zh-CN" altLang="en-US" sz="2600" dirty="0">
                <a:cs typeface="Times New Roman" panose="02020603050405020304" pitchFamily="18" charset="0"/>
              </a:rPr>
              <a:t>、完成相应</a:t>
            </a:r>
            <a:r>
              <a:rPr lang="en-US" altLang="zh-CN" sz="2600" dirty="0">
                <a:cs typeface="Times New Roman" panose="02020603050405020304" pitchFamily="18" charset="0"/>
              </a:rPr>
              <a:t>Linux</a:t>
            </a:r>
            <a:r>
              <a:rPr lang="zh-CN" altLang="en-US" sz="2600" dirty="0">
                <a:cs typeface="Times New Roman" panose="02020603050405020304" pitchFamily="18" charset="0"/>
              </a:rPr>
              <a:t>内核源码的编译和启用；</a:t>
            </a:r>
          </a:p>
          <a:p>
            <a:pPr algn="just">
              <a:spcBef>
                <a:spcPts val="0"/>
              </a:spcBef>
            </a:pPr>
            <a:r>
              <a:rPr lang="en-US" altLang="zh-CN" sz="2600" dirty="0">
                <a:cs typeface="Times New Roman" panose="02020603050405020304" pitchFamily="18" charset="0"/>
              </a:rPr>
              <a:t>4</a:t>
            </a:r>
            <a:r>
              <a:rPr lang="zh-CN" altLang="en-US" sz="2600" dirty="0">
                <a:cs typeface="Times New Roman" panose="02020603050405020304" pitchFamily="18" charset="0"/>
              </a:rPr>
              <a:t>、在虚拟机平台上启用相应</a:t>
            </a:r>
            <a:r>
              <a:rPr lang="en-US" altLang="zh-CN" sz="2600" dirty="0">
                <a:cs typeface="Times New Roman" panose="02020603050405020304" pitchFamily="18" charset="0"/>
              </a:rPr>
              <a:t>Linux</a:t>
            </a:r>
            <a:r>
              <a:rPr lang="zh-CN" altLang="en-US" sz="2600" dirty="0">
                <a:cs typeface="Times New Roman" panose="02020603050405020304" pitchFamily="18" charset="0"/>
              </a:rPr>
              <a:t>内核，并通过运行特定命令或程序进行测试验证，检查确认系统相关显示信息和自己关于内核源码分析结果的一致性。</a:t>
            </a:r>
          </a:p>
        </p:txBody>
      </p:sp>
      <p:sp>
        <p:nvSpPr>
          <p:cNvPr id="9" name="Rectangle 2">
            <a:extLst>
              <a:ext uri="{FF2B5EF4-FFF2-40B4-BE49-F238E27FC236}">
                <a16:creationId xmlns:a16="http://schemas.microsoft.com/office/drawing/2014/main" xmlns="" id="{9A652E78-9E2D-4479-94F9-6FB63196442C}"/>
              </a:ext>
            </a:extLst>
          </p:cNvPr>
          <p:cNvSpPr>
            <a:spLocks noGrp="1" noChangeArrowheads="1"/>
          </p:cNvSpPr>
          <p:nvPr>
            <p:ph type="title"/>
          </p:nvPr>
        </p:nvSpPr>
        <p:spPr>
          <a:xfrm>
            <a:off x="251520" y="260648"/>
            <a:ext cx="8659688"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实验</a:t>
            </a:r>
            <a:r>
              <a:rPr kumimoji="0" lang="zh-CN" altLang="en-US" sz="3200" dirty="0" smtClean="0">
                <a:solidFill>
                  <a:srgbClr val="000000"/>
                </a:solidFill>
                <a:latin typeface="隶书" pitchFamily="49" charset="-122"/>
                <a:ea typeface="隶书" pitchFamily="49" charset="-122"/>
              </a:rPr>
              <a:t>课题</a:t>
            </a:r>
            <a:r>
              <a:rPr kumimoji="0" lang="en-US" altLang="zh-CN" sz="3200" dirty="0" smtClean="0">
                <a:solidFill>
                  <a:srgbClr val="000000"/>
                </a:solidFill>
                <a:latin typeface="隶书" pitchFamily="49" charset="-122"/>
                <a:ea typeface="隶书" pitchFamily="49" charset="-122"/>
              </a:rPr>
              <a:t>17-</a:t>
            </a:r>
            <a:r>
              <a:rPr lang="en-US" altLang="zh-CN" sz="3200" b="1" dirty="0" smtClean="0"/>
              <a:t>Linux</a:t>
            </a:r>
            <a:r>
              <a:rPr lang="zh-CN" altLang="en-US" sz="3200" b="1" dirty="0" smtClean="0"/>
              <a:t>特定设备驱动程序设计探析</a:t>
            </a:r>
            <a:r>
              <a:rPr lang="en-US" altLang="zh-CN" sz="2000" dirty="0" smtClean="0">
                <a:solidFill>
                  <a:srgbClr val="FF0000"/>
                </a:solidFill>
              </a:rPr>
              <a:t>2-2</a:t>
            </a:r>
            <a:endParaRPr lang="en-US" altLang="zh-CN" sz="2000" dirty="0">
              <a:solidFill>
                <a:srgbClr val="FF0000"/>
              </a:solidFill>
              <a:latin typeface="隶书" pitchFamily="49" charset="-122"/>
              <a:ea typeface="隶书" pitchFamily="49" charset="-122"/>
            </a:endParaRPr>
          </a:p>
        </p:txBody>
      </p:sp>
    </p:spTree>
    <p:extLst>
      <p:ext uri="{BB962C8B-B14F-4D97-AF65-F5344CB8AC3E}">
        <p14:creationId xmlns:p14="http://schemas.microsoft.com/office/powerpoint/2010/main" val="186738813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14</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2022年5月19日星期四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515144"/>
            <a:ext cx="8659688" cy="609600"/>
          </a:xfrm>
        </p:spPr>
        <p:txBody>
          <a:bodyPr lIns="18000" tIns="10800" rIns="18000" bIns="10800" anchor="ctr"/>
          <a:lstStyle/>
          <a:p>
            <a:pPr eaLnBrk="1" hangingPunct="1"/>
            <a:r>
              <a:rPr kumimoji="0" lang="zh-CN" altLang="en-US" sz="1200" dirty="0">
                <a:solidFill>
                  <a:srgbClr val="000000"/>
                </a:solidFill>
                <a:latin typeface="隶书" pitchFamily="49" charset="-122"/>
                <a:ea typeface="隶书" pitchFamily="49" charset="-122"/>
              </a:rPr>
              <a:t>实验</a:t>
            </a:r>
            <a:r>
              <a:rPr kumimoji="0" lang="zh-CN" altLang="en-US" sz="1200" dirty="0" smtClean="0">
                <a:solidFill>
                  <a:srgbClr val="000000"/>
                </a:solidFill>
                <a:latin typeface="隶书" pitchFamily="49" charset="-122"/>
                <a:ea typeface="隶书" pitchFamily="49" charset="-122"/>
              </a:rPr>
              <a:t>课题</a:t>
            </a:r>
            <a:r>
              <a:rPr kumimoji="0" lang="en-US" altLang="zh-CN" sz="1200" dirty="0" smtClean="0">
                <a:solidFill>
                  <a:srgbClr val="000000"/>
                </a:solidFill>
                <a:latin typeface="隶书" pitchFamily="49" charset="-122"/>
                <a:ea typeface="隶书" pitchFamily="49" charset="-122"/>
              </a:rPr>
              <a:t>18-</a:t>
            </a:r>
            <a:r>
              <a:rPr kumimoji="0" lang="zh-CN" altLang="en-US" sz="3200" dirty="0" smtClean="0">
                <a:solidFill>
                  <a:srgbClr val="000000"/>
                </a:solidFill>
                <a:latin typeface="隶书" pitchFamily="49" charset="-122"/>
                <a:ea typeface="隶书" pitchFamily="49" charset="-122"/>
              </a:rPr>
              <a:t>基于国产处理器的</a:t>
            </a:r>
            <a:r>
              <a:rPr kumimoji="0" lang="en-US" altLang="zh-CN" sz="3200" dirty="0" smtClean="0">
                <a:solidFill>
                  <a:srgbClr val="000000"/>
                </a:solidFill>
                <a:latin typeface="隶书" pitchFamily="49" charset="-122"/>
                <a:ea typeface="隶书" pitchFamily="49" charset="-122"/>
              </a:rPr>
              <a:t>Linux</a:t>
            </a:r>
            <a:r>
              <a:rPr kumimoji="0" lang="zh-CN" altLang="en-US" sz="3200" dirty="0" smtClean="0">
                <a:solidFill>
                  <a:srgbClr val="000000"/>
                </a:solidFill>
                <a:latin typeface="隶书" pitchFamily="49" charset="-122"/>
                <a:ea typeface="隶书" pitchFamily="49" charset="-122"/>
              </a:rPr>
              <a:t>操作系统的移植</a:t>
            </a:r>
            <a:r>
              <a:rPr lang="en-US" altLang="zh-CN" sz="2000" dirty="0" smtClean="0">
                <a:solidFill>
                  <a:srgbClr val="FF0000"/>
                </a:solidFill>
              </a:rPr>
              <a:t>2-1</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xmlns="" id="{A4363C0E-A80F-4C6A-8A44-7088649409E9}"/>
              </a:ext>
            </a:extLst>
          </p:cNvPr>
          <p:cNvSpPr/>
          <p:nvPr/>
        </p:nvSpPr>
        <p:spPr>
          <a:xfrm>
            <a:off x="395536" y="1196752"/>
            <a:ext cx="8352928" cy="4896544"/>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实验目的与</a:t>
            </a: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下载和研读</a:t>
            </a:r>
            <a:r>
              <a:rPr lang="en-US" altLang="zh-CN" sz="3200" dirty="0">
                <a:cs typeface="Times New Roman" panose="02020603050405020304" pitchFamily="18" charset="0"/>
              </a:rPr>
              <a:t>Linux</a:t>
            </a:r>
            <a:r>
              <a:rPr lang="zh-CN" altLang="en-US" sz="3200" dirty="0">
                <a:cs typeface="Times New Roman" panose="02020603050405020304" pitchFamily="18" charset="0"/>
              </a:rPr>
              <a:t>内核源码（可以是任意版本），探索、分析和理解实现内存管理的基本原理及内在机制，完成相应</a:t>
            </a:r>
            <a:r>
              <a:rPr lang="en-US" altLang="zh-CN" sz="3200" dirty="0">
                <a:cs typeface="Times New Roman" panose="02020603050405020304" pitchFamily="18" charset="0"/>
              </a:rPr>
              <a:t>Linux</a:t>
            </a:r>
            <a:r>
              <a:rPr lang="zh-CN" altLang="en-US" sz="3200" dirty="0">
                <a:cs typeface="Times New Roman" panose="02020603050405020304" pitchFamily="18" charset="0"/>
              </a:rPr>
              <a:t>内核源码的编译和启用，并在虚拟机平台及该版</a:t>
            </a:r>
            <a:r>
              <a:rPr lang="en-US" altLang="zh-CN" sz="3200" dirty="0">
                <a:cs typeface="Times New Roman" panose="02020603050405020304" pitchFamily="18" charset="0"/>
              </a:rPr>
              <a:t>Linux</a:t>
            </a:r>
            <a:r>
              <a:rPr lang="zh-CN" altLang="en-US" sz="3200" dirty="0">
                <a:cs typeface="Times New Roman" panose="02020603050405020304" pitchFamily="18" charset="0"/>
              </a:rPr>
              <a:t>内核操作系统上通过运行特定命令或程序（可以是自己编写的程序、也可以是系统自带程序或第三方程序）加以测试验证。</a:t>
            </a:r>
            <a:endParaRPr lang="zh-CN" altLang="en-US" sz="3200" dirty="0"/>
          </a:p>
        </p:txBody>
      </p:sp>
    </p:spTree>
    <p:extLst>
      <p:ext uri="{BB962C8B-B14F-4D97-AF65-F5344CB8AC3E}">
        <p14:creationId xmlns:p14="http://schemas.microsoft.com/office/powerpoint/2010/main" val="1183476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15</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2022年5月19日星期四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2" name="矩形 1">
            <a:extLst>
              <a:ext uri="{FF2B5EF4-FFF2-40B4-BE49-F238E27FC236}">
                <a16:creationId xmlns:a16="http://schemas.microsoft.com/office/drawing/2014/main" xmlns="" id="{A4363C0E-A80F-4C6A-8A44-7088649409E9}"/>
              </a:ext>
            </a:extLst>
          </p:cNvPr>
          <p:cNvSpPr/>
          <p:nvPr/>
        </p:nvSpPr>
        <p:spPr>
          <a:xfrm>
            <a:off x="395536" y="836712"/>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endParaRPr lang="zh-CN" altLang="zh-CN" sz="3200" b="1" kern="100" dirty="0">
              <a:cs typeface="Times New Roman" panose="02020603050405020304" pitchFamily="18" charset="0"/>
            </a:endParaRPr>
          </a:p>
          <a:p>
            <a:pPr algn="just">
              <a:spcBef>
                <a:spcPts val="0"/>
              </a:spcBef>
            </a:pPr>
            <a:r>
              <a:rPr lang="en-US" altLang="zh-CN" sz="2600" dirty="0">
                <a:cs typeface="Times New Roman" panose="02020603050405020304" pitchFamily="18" charset="0"/>
              </a:rPr>
              <a:t>1</a:t>
            </a:r>
            <a:r>
              <a:rPr lang="zh-CN" altLang="en-US" sz="2600" dirty="0">
                <a:cs typeface="Times New Roman" panose="02020603050405020304" pitchFamily="18" charset="0"/>
              </a:rPr>
              <a:t>、下载和研读</a:t>
            </a:r>
            <a:r>
              <a:rPr lang="en-US" altLang="zh-CN" sz="2600" dirty="0">
                <a:cs typeface="Times New Roman" panose="02020603050405020304" pitchFamily="18" charset="0"/>
              </a:rPr>
              <a:t>Linux</a:t>
            </a:r>
            <a:r>
              <a:rPr lang="zh-CN" altLang="en-US" sz="2600" dirty="0">
                <a:cs typeface="Times New Roman" panose="02020603050405020304" pitchFamily="18" charset="0"/>
              </a:rPr>
              <a:t>内核源码（可以是任意版本）；</a:t>
            </a:r>
          </a:p>
          <a:p>
            <a:pPr algn="just">
              <a:spcBef>
                <a:spcPts val="0"/>
              </a:spcBef>
            </a:pPr>
            <a:r>
              <a:rPr lang="en-US" altLang="zh-CN" sz="2600" dirty="0">
                <a:cs typeface="Times New Roman" panose="02020603050405020304" pitchFamily="18" charset="0"/>
              </a:rPr>
              <a:t>2</a:t>
            </a:r>
            <a:r>
              <a:rPr lang="zh-CN" altLang="en-US" sz="2600" dirty="0">
                <a:cs typeface="Times New Roman" panose="02020603050405020304" pitchFamily="18" charset="0"/>
              </a:rPr>
              <a:t>、围绕操作系统关于内存管理的内在实现机制，研读</a:t>
            </a:r>
            <a:r>
              <a:rPr lang="en-US" altLang="zh-CN" sz="2600" dirty="0">
                <a:cs typeface="Times New Roman" panose="02020603050405020304" pitchFamily="18" charset="0"/>
              </a:rPr>
              <a:t>Linux</a:t>
            </a:r>
            <a:r>
              <a:rPr lang="zh-CN" altLang="en-US" sz="2600" dirty="0">
                <a:cs typeface="Times New Roman" panose="02020603050405020304" pitchFamily="18" charset="0"/>
              </a:rPr>
              <a:t>内核对应源码（含汇编或</a:t>
            </a:r>
            <a:r>
              <a:rPr lang="en-US" altLang="zh-CN" sz="2600" dirty="0">
                <a:cs typeface="Times New Roman" panose="02020603050405020304" pitchFamily="18" charset="0"/>
              </a:rPr>
              <a:t>C</a:t>
            </a:r>
            <a:r>
              <a:rPr lang="zh-CN" altLang="en-US" sz="2600" dirty="0">
                <a:cs typeface="Times New Roman" panose="02020603050405020304" pitchFamily="18" charset="0"/>
              </a:rPr>
              <a:t>代码、</a:t>
            </a:r>
            <a:r>
              <a:rPr lang="en-US" altLang="zh-CN" sz="2600" dirty="0">
                <a:cs typeface="Times New Roman" panose="02020603050405020304" pitchFamily="18" charset="0"/>
              </a:rPr>
              <a:t>Makefile</a:t>
            </a:r>
            <a:r>
              <a:rPr lang="zh-CN" altLang="en-US" sz="2600" dirty="0">
                <a:cs typeface="Times New Roman" panose="02020603050405020304" pitchFamily="18" charset="0"/>
              </a:rPr>
              <a:t>及相关配置文件），归纳总结操作系统实现内存管理的基本原理、关键环节（包括硬件平台相关部分和无关部分，同时涵盖系统启动及保护模式进入、地址映射与缺页中断处理、内存保护）及相关数据结构、分配与回收操作过程、页面淘汰算法等；</a:t>
            </a:r>
          </a:p>
          <a:p>
            <a:pPr algn="just">
              <a:spcBef>
                <a:spcPts val="0"/>
              </a:spcBef>
            </a:pPr>
            <a:r>
              <a:rPr lang="en-US" altLang="zh-CN" sz="2600" dirty="0">
                <a:cs typeface="Times New Roman" panose="02020603050405020304" pitchFamily="18" charset="0"/>
              </a:rPr>
              <a:t>3</a:t>
            </a:r>
            <a:r>
              <a:rPr lang="zh-CN" altLang="en-US" sz="2600" dirty="0">
                <a:cs typeface="Times New Roman" panose="02020603050405020304" pitchFamily="18" charset="0"/>
              </a:rPr>
              <a:t>、完成相应</a:t>
            </a:r>
            <a:r>
              <a:rPr lang="en-US" altLang="zh-CN" sz="2600" dirty="0">
                <a:cs typeface="Times New Roman" panose="02020603050405020304" pitchFamily="18" charset="0"/>
              </a:rPr>
              <a:t>Linux</a:t>
            </a:r>
            <a:r>
              <a:rPr lang="zh-CN" altLang="en-US" sz="2600" dirty="0">
                <a:cs typeface="Times New Roman" panose="02020603050405020304" pitchFamily="18" charset="0"/>
              </a:rPr>
              <a:t>内核源码的编译和启用；</a:t>
            </a:r>
          </a:p>
          <a:p>
            <a:pPr algn="just">
              <a:spcBef>
                <a:spcPts val="0"/>
              </a:spcBef>
            </a:pPr>
            <a:r>
              <a:rPr lang="en-US" altLang="zh-CN" sz="2600" dirty="0">
                <a:cs typeface="Times New Roman" panose="02020603050405020304" pitchFamily="18" charset="0"/>
              </a:rPr>
              <a:t>4</a:t>
            </a:r>
            <a:r>
              <a:rPr lang="zh-CN" altLang="en-US" sz="2600" dirty="0">
                <a:cs typeface="Times New Roman" panose="02020603050405020304" pitchFamily="18" charset="0"/>
              </a:rPr>
              <a:t>、在虚拟机平台上启用相应</a:t>
            </a:r>
            <a:r>
              <a:rPr lang="en-US" altLang="zh-CN" sz="2600" dirty="0">
                <a:cs typeface="Times New Roman" panose="02020603050405020304" pitchFamily="18" charset="0"/>
              </a:rPr>
              <a:t>Linux</a:t>
            </a:r>
            <a:r>
              <a:rPr lang="zh-CN" altLang="en-US" sz="2600" dirty="0">
                <a:cs typeface="Times New Roman" panose="02020603050405020304" pitchFamily="18" charset="0"/>
              </a:rPr>
              <a:t>内核，并通过运行特定命令或程序进行测试验证，检查确认系统相关显示信息和自己关于内核源码分析结果的一致性。</a:t>
            </a:r>
          </a:p>
        </p:txBody>
      </p:sp>
      <p:sp>
        <p:nvSpPr>
          <p:cNvPr id="9" name="Rectangle 2">
            <a:extLst>
              <a:ext uri="{FF2B5EF4-FFF2-40B4-BE49-F238E27FC236}">
                <a16:creationId xmlns:a16="http://schemas.microsoft.com/office/drawing/2014/main" xmlns="" id="{9A652E78-9E2D-4479-94F9-6FB63196442C}"/>
              </a:ext>
            </a:extLst>
          </p:cNvPr>
          <p:cNvSpPr>
            <a:spLocks noGrp="1" noChangeArrowheads="1"/>
          </p:cNvSpPr>
          <p:nvPr>
            <p:ph type="title"/>
          </p:nvPr>
        </p:nvSpPr>
        <p:spPr>
          <a:xfrm>
            <a:off x="251520" y="260648"/>
            <a:ext cx="8659688" cy="609600"/>
          </a:xfrm>
        </p:spPr>
        <p:txBody>
          <a:bodyPr lIns="18000" tIns="10800" rIns="18000" bIns="10800" anchor="ctr"/>
          <a:lstStyle/>
          <a:p>
            <a:pPr eaLnBrk="1" hangingPunct="1"/>
            <a:r>
              <a:rPr kumimoji="0" lang="zh-CN" altLang="en-US" sz="1200" dirty="0">
                <a:solidFill>
                  <a:srgbClr val="000000"/>
                </a:solidFill>
                <a:latin typeface="隶书" pitchFamily="49" charset="-122"/>
                <a:ea typeface="隶书" pitchFamily="49" charset="-122"/>
              </a:rPr>
              <a:t>实验</a:t>
            </a:r>
            <a:r>
              <a:rPr kumimoji="0" lang="zh-CN" altLang="en-US" sz="1200" dirty="0" smtClean="0">
                <a:solidFill>
                  <a:srgbClr val="000000"/>
                </a:solidFill>
                <a:latin typeface="隶书" pitchFamily="49" charset="-122"/>
                <a:ea typeface="隶书" pitchFamily="49" charset="-122"/>
              </a:rPr>
              <a:t>课题</a:t>
            </a:r>
            <a:r>
              <a:rPr kumimoji="0" lang="en-US" altLang="zh-CN" sz="1200" dirty="0" smtClean="0">
                <a:solidFill>
                  <a:srgbClr val="000000"/>
                </a:solidFill>
                <a:latin typeface="隶书" pitchFamily="49" charset="-122"/>
                <a:ea typeface="隶书" pitchFamily="49" charset="-122"/>
              </a:rPr>
              <a:t>18-</a:t>
            </a:r>
            <a:r>
              <a:rPr kumimoji="0" lang="zh-CN" altLang="en-US" sz="3200" dirty="0" smtClean="0">
                <a:solidFill>
                  <a:srgbClr val="000000"/>
                </a:solidFill>
                <a:latin typeface="隶书" pitchFamily="49" charset="-122"/>
                <a:ea typeface="隶书" pitchFamily="49" charset="-122"/>
              </a:rPr>
              <a:t>基于国产处理器的</a:t>
            </a:r>
            <a:r>
              <a:rPr kumimoji="0" lang="en-US" altLang="zh-CN" sz="3200" dirty="0" smtClean="0">
                <a:solidFill>
                  <a:srgbClr val="000000"/>
                </a:solidFill>
                <a:latin typeface="隶书" pitchFamily="49" charset="-122"/>
                <a:ea typeface="隶书" pitchFamily="49" charset="-122"/>
              </a:rPr>
              <a:t>Linux</a:t>
            </a:r>
            <a:r>
              <a:rPr kumimoji="0" lang="zh-CN" altLang="en-US" sz="3200" dirty="0" smtClean="0">
                <a:solidFill>
                  <a:srgbClr val="000000"/>
                </a:solidFill>
                <a:latin typeface="隶书" pitchFamily="49" charset="-122"/>
                <a:ea typeface="隶书" pitchFamily="49" charset="-122"/>
              </a:rPr>
              <a:t>操作系统的移植</a:t>
            </a:r>
            <a:r>
              <a:rPr lang="en-US" altLang="zh-CN" sz="2000" dirty="0" smtClean="0">
                <a:solidFill>
                  <a:srgbClr val="FF0000"/>
                </a:solidFill>
              </a:rPr>
              <a:t>2-2</a:t>
            </a:r>
            <a:endParaRPr lang="en-US" altLang="zh-CN" sz="2000" dirty="0">
              <a:solidFill>
                <a:srgbClr val="FF0000"/>
              </a:solidFill>
              <a:latin typeface="隶书" pitchFamily="49" charset="-122"/>
              <a:ea typeface="隶书" pitchFamily="49" charset="-122"/>
            </a:endParaRPr>
          </a:p>
        </p:txBody>
      </p:sp>
    </p:spTree>
    <p:extLst>
      <p:ext uri="{BB962C8B-B14F-4D97-AF65-F5344CB8AC3E}">
        <p14:creationId xmlns:p14="http://schemas.microsoft.com/office/powerpoint/2010/main" val="353462988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16</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2022年5月19日星期四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515144"/>
            <a:ext cx="8659688" cy="609600"/>
          </a:xfrm>
        </p:spPr>
        <p:txBody>
          <a:bodyPr lIns="18000" tIns="10800" rIns="18000" bIns="10800" anchor="ctr"/>
          <a:lstStyle/>
          <a:p>
            <a:pPr eaLnBrk="1" hangingPunct="1"/>
            <a:r>
              <a:rPr kumimoji="0" lang="zh-CN" altLang="en-US" sz="2000" dirty="0">
                <a:solidFill>
                  <a:srgbClr val="000000"/>
                </a:solidFill>
                <a:latin typeface="隶书" pitchFamily="49" charset="-122"/>
                <a:ea typeface="隶书" pitchFamily="49" charset="-122"/>
              </a:rPr>
              <a:t>实验</a:t>
            </a:r>
            <a:r>
              <a:rPr kumimoji="0" lang="zh-CN" altLang="en-US" sz="2000" dirty="0" smtClean="0">
                <a:solidFill>
                  <a:srgbClr val="000000"/>
                </a:solidFill>
                <a:latin typeface="隶书" pitchFamily="49" charset="-122"/>
                <a:ea typeface="隶书" pitchFamily="49" charset="-122"/>
              </a:rPr>
              <a:t>课题</a:t>
            </a:r>
            <a:r>
              <a:rPr kumimoji="0" lang="en-US" altLang="zh-CN" sz="2000" dirty="0" smtClean="0">
                <a:solidFill>
                  <a:srgbClr val="000000"/>
                </a:solidFill>
                <a:latin typeface="隶书" pitchFamily="49" charset="-122"/>
                <a:ea typeface="隶书" pitchFamily="49" charset="-122"/>
              </a:rPr>
              <a:t>19-</a:t>
            </a:r>
            <a:r>
              <a:rPr lang="zh-CN" altLang="en-US" sz="3200" b="1" dirty="0" smtClean="0"/>
              <a:t>移动头磁盘调度算法模拟实现与比较</a:t>
            </a:r>
            <a:r>
              <a:rPr lang="en-US" altLang="zh-CN" sz="2000" dirty="0" smtClean="0">
                <a:solidFill>
                  <a:srgbClr val="FF0000"/>
                </a:solidFill>
              </a:rPr>
              <a:t>2-1</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xmlns="" id="{A4363C0E-A80F-4C6A-8A44-7088649409E9}"/>
              </a:ext>
            </a:extLst>
          </p:cNvPr>
          <p:cNvSpPr/>
          <p:nvPr/>
        </p:nvSpPr>
        <p:spPr>
          <a:xfrm>
            <a:off x="395536" y="1196752"/>
            <a:ext cx="8352928" cy="4896544"/>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实验目的与</a:t>
            </a: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下载和研读</a:t>
            </a:r>
            <a:r>
              <a:rPr lang="en-US" altLang="zh-CN" sz="3200" dirty="0">
                <a:cs typeface="Times New Roman" panose="02020603050405020304" pitchFamily="18" charset="0"/>
              </a:rPr>
              <a:t>Linux</a:t>
            </a:r>
            <a:r>
              <a:rPr lang="zh-CN" altLang="en-US" sz="3200" dirty="0">
                <a:cs typeface="Times New Roman" panose="02020603050405020304" pitchFamily="18" charset="0"/>
              </a:rPr>
              <a:t>内核源码（可以是任意版本），探索、分析和理解实现内存管理的基本原理及内在机制，完成相应</a:t>
            </a:r>
            <a:r>
              <a:rPr lang="en-US" altLang="zh-CN" sz="3200" dirty="0">
                <a:cs typeface="Times New Roman" panose="02020603050405020304" pitchFamily="18" charset="0"/>
              </a:rPr>
              <a:t>Linux</a:t>
            </a:r>
            <a:r>
              <a:rPr lang="zh-CN" altLang="en-US" sz="3200" dirty="0">
                <a:cs typeface="Times New Roman" panose="02020603050405020304" pitchFamily="18" charset="0"/>
              </a:rPr>
              <a:t>内核源码的编译和启用，并在虚拟机平台及该版</a:t>
            </a:r>
            <a:r>
              <a:rPr lang="en-US" altLang="zh-CN" sz="3200" dirty="0">
                <a:cs typeface="Times New Roman" panose="02020603050405020304" pitchFamily="18" charset="0"/>
              </a:rPr>
              <a:t>Linux</a:t>
            </a:r>
            <a:r>
              <a:rPr lang="zh-CN" altLang="en-US" sz="3200" dirty="0">
                <a:cs typeface="Times New Roman" panose="02020603050405020304" pitchFamily="18" charset="0"/>
              </a:rPr>
              <a:t>内核操作系统上通过运行特定命令或程序（可以是自己编写的程序、也可以是系统自带程序或第三方程序）加以测试验证。</a:t>
            </a:r>
            <a:endParaRPr lang="zh-CN" altLang="en-US" sz="3200" dirty="0"/>
          </a:p>
        </p:txBody>
      </p:sp>
    </p:spTree>
    <p:extLst>
      <p:ext uri="{BB962C8B-B14F-4D97-AF65-F5344CB8AC3E}">
        <p14:creationId xmlns:p14="http://schemas.microsoft.com/office/powerpoint/2010/main" val="1183476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17</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2022年5月19日星期四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2" name="矩形 1">
            <a:extLst>
              <a:ext uri="{FF2B5EF4-FFF2-40B4-BE49-F238E27FC236}">
                <a16:creationId xmlns:a16="http://schemas.microsoft.com/office/drawing/2014/main" xmlns="" id="{A4363C0E-A80F-4C6A-8A44-7088649409E9}"/>
              </a:ext>
            </a:extLst>
          </p:cNvPr>
          <p:cNvSpPr/>
          <p:nvPr/>
        </p:nvSpPr>
        <p:spPr>
          <a:xfrm>
            <a:off x="395536" y="836712"/>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endParaRPr lang="zh-CN" altLang="zh-CN" sz="3200" b="1" kern="100" dirty="0">
              <a:cs typeface="Times New Roman" panose="02020603050405020304" pitchFamily="18" charset="0"/>
            </a:endParaRPr>
          </a:p>
          <a:p>
            <a:pPr algn="just">
              <a:spcBef>
                <a:spcPts val="0"/>
              </a:spcBef>
            </a:pPr>
            <a:r>
              <a:rPr lang="en-US" altLang="zh-CN" sz="2600" dirty="0">
                <a:cs typeface="Times New Roman" panose="02020603050405020304" pitchFamily="18" charset="0"/>
              </a:rPr>
              <a:t>1</a:t>
            </a:r>
            <a:r>
              <a:rPr lang="zh-CN" altLang="en-US" sz="2600" dirty="0">
                <a:cs typeface="Times New Roman" panose="02020603050405020304" pitchFamily="18" charset="0"/>
              </a:rPr>
              <a:t>、下载和研读</a:t>
            </a:r>
            <a:r>
              <a:rPr lang="en-US" altLang="zh-CN" sz="2600" dirty="0">
                <a:cs typeface="Times New Roman" panose="02020603050405020304" pitchFamily="18" charset="0"/>
              </a:rPr>
              <a:t>Linux</a:t>
            </a:r>
            <a:r>
              <a:rPr lang="zh-CN" altLang="en-US" sz="2600" dirty="0">
                <a:cs typeface="Times New Roman" panose="02020603050405020304" pitchFamily="18" charset="0"/>
              </a:rPr>
              <a:t>内核源码（可以是任意版本）；</a:t>
            </a:r>
          </a:p>
          <a:p>
            <a:pPr algn="just">
              <a:spcBef>
                <a:spcPts val="0"/>
              </a:spcBef>
            </a:pPr>
            <a:r>
              <a:rPr lang="en-US" altLang="zh-CN" sz="2600" dirty="0">
                <a:cs typeface="Times New Roman" panose="02020603050405020304" pitchFamily="18" charset="0"/>
              </a:rPr>
              <a:t>2</a:t>
            </a:r>
            <a:r>
              <a:rPr lang="zh-CN" altLang="en-US" sz="2600" dirty="0">
                <a:cs typeface="Times New Roman" panose="02020603050405020304" pitchFamily="18" charset="0"/>
              </a:rPr>
              <a:t>、围绕操作系统关于内存管理的内在实现机制，研读</a:t>
            </a:r>
            <a:r>
              <a:rPr lang="en-US" altLang="zh-CN" sz="2600" dirty="0">
                <a:cs typeface="Times New Roman" panose="02020603050405020304" pitchFamily="18" charset="0"/>
              </a:rPr>
              <a:t>Linux</a:t>
            </a:r>
            <a:r>
              <a:rPr lang="zh-CN" altLang="en-US" sz="2600" dirty="0">
                <a:cs typeface="Times New Roman" panose="02020603050405020304" pitchFamily="18" charset="0"/>
              </a:rPr>
              <a:t>内核对应源码（含汇编或</a:t>
            </a:r>
            <a:r>
              <a:rPr lang="en-US" altLang="zh-CN" sz="2600" dirty="0">
                <a:cs typeface="Times New Roman" panose="02020603050405020304" pitchFamily="18" charset="0"/>
              </a:rPr>
              <a:t>C</a:t>
            </a:r>
            <a:r>
              <a:rPr lang="zh-CN" altLang="en-US" sz="2600" dirty="0">
                <a:cs typeface="Times New Roman" panose="02020603050405020304" pitchFamily="18" charset="0"/>
              </a:rPr>
              <a:t>代码、</a:t>
            </a:r>
            <a:r>
              <a:rPr lang="en-US" altLang="zh-CN" sz="2600" dirty="0">
                <a:cs typeface="Times New Roman" panose="02020603050405020304" pitchFamily="18" charset="0"/>
              </a:rPr>
              <a:t>Makefile</a:t>
            </a:r>
            <a:r>
              <a:rPr lang="zh-CN" altLang="en-US" sz="2600" dirty="0">
                <a:cs typeface="Times New Roman" panose="02020603050405020304" pitchFamily="18" charset="0"/>
              </a:rPr>
              <a:t>及相关配置文件），归纳总结操作系统实现内存管理的基本原理、关键环节（包括硬件平台相关部分和无关部分，同时涵盖系统启动及保护模式进入、地址映射与缺页中断处理、内存保护）及相关数据结构、分配与回收操作过程、页面淘汰算法等；</a:t>
            </a:r>
          </a:p>
          <a:p>
            <a:pPr algn="just">
              <a:spcBef>
                <a:spcPts val="0"/>
              </a:spcBef>
            </a:pPr>
            <a:r>
              <a:rPr lang="en-US" altLang="zh-CN" sz="2600" dirty="0">
                <a:cs typeface="Times New Roman" panose="02020603050405020304" pitchFamily="18" charset="0"/>
              </a:rPr>
              <a:t>3</a:t>
            </a:r>
            <a:r>
              <a:rPr lang="zh-CN" altLang="en-US" sz="2600" dirty="0">
                <a:cs typeface="Times New Roman" panose="02020603050405020304" pitchFamily="18" charset="0"/>
              </a:rPr>
              <a:t>、完成相应</a:t>
            </a:r>
            <a:r>
              <a:rPr lang="en-US" altLang="zh-CN" sz="2600" dirty="0">
                <a:cs typeface="Times New Roman" panose="02020603050405020304" pitchFamily="18" charset="0"/>
              </a:rPr>
              <a:t>Linux</a:t>
            </a:r>
            <a:r>
              <a:rPr lang="zh-CN" altLang="en-US" sz="2600" dirty="0">
                <a:cs typeface="Times New Roman" panose="02020603050405020304" pitchFamily="18" charset="0"/>
              </a:rPr>
              <a:t>内核源码的编译和启用；</a:t>
            </a:r>
          </a:p>
          <a:p>
            <a:pPr algn="just">
              <a:spcBef>
                <a:spcPts val="0"/>
              </a:spcBef>
            </a:pPr>
            <a:r>
              <a:rPr lang="en-US" altLang="zh-CN" sz="2600" dirty="0">
                <a:cs typeface="Times New Roman" panose="02020603050405020304" pitchFamily="18" charset="0"/>
              </a:rPr>
              <a:t>4</a:t>
            </a:r>
            <a:r>
              <a:rPr lang="zh-CN" altLang="en-US" sz="2600" dirty="0">
                <a:cs typeface="Times New Roman" panose="02020603050405020304" pitchFamily="18" charset="0"/>
              </a:rPr>
              <a:t>、在虚拟机平台上启用相应</a:t>
            </a:r>
            <a:r>
              <a:rPr lang="en-US" altLang="zh-CN" sz="2600" dirty="0">
                <a:cs typeface="Times New Roman" panose="02020603050405020304" pitchFamily="18" charset="0"/>
              </a:rPr>
              <a:t>Linux</a:t>
            </a:r>
            <a:r>
              <a:rPr lang="zh-CN" altLang="en-US" sz="2600" dirty="0">
                <a:cs typeface="Times New Roman" panose="02020603050405020304" pitchFamily="18" charset="0"/>
              </a:rPr>
              <a:t>内核，并通过运行特定命令或程序进行测试验证，检查确认系统相关显示信息和自己关于内核源码分析结果的一致性。</a:t>
            </a:r>
          </a:p>
        </p:txBody>
      </p:sp>
      <p:sp>
        <p:nvSpPr>
          <p:cNvPr id="9" name="Rectangle 2">
            <a:extLst>
              <a:ext uri="{FF2B5EF4-FFF2-40B4-BE49-F238E27FC236}">
                <a16:creationId xmlns:a16="http://schemas.microsoft.com/office/drawing/2014/main" xmlns="" id="{9A652E78-9E2D-4479-94F9-6FB63196442C}"/>
              </a:ext>
            </a:extLst>
          </p:cNvPr>
          <p:cNvSpPr>
            <a:spLocks noGrp="1" noChangeArrowheads="1"/>
          </p:cNvSpPr>
          <p:nvPr>
            <p:ph type="title"/>
          </p:nvPr>
        </p:nvSpPr>
        <p:spPr>
          <a:xfrm>
            <a:off x="251520" y="260648"/>
            <a:ext cx="8659688" cy="609600"/>
          </a:xfrm>
        </p:spPr>
        <p:txBody>
          <a:bodyPr lIns="18000" tIns="10800" rIns="18000" bIns="10800" anchor="ctr"/>
          <a:lstStyle/>
          <a:p>
            <a:pPr eaLnBrk="1" hangingPunct="1"/>
            <a:r>
              <a:rPr kumimoji="0" lang="zh-CN" altLang="en-US" sz="2000" dirty="0">
                <a:solidFill>
                  <a:srgbClr val="000000"/>
                </a:solidFill>
                <a:latin typeface="隶书" pitchFamily="49" charset="-122"/>
                <a:ea typeface="隶书" pitchFamily="49" charset="-122"/>
              </a:rPr>
              <a:t>实验</a:t>
            </a:r>
            <a:r>
              <a:rPr kumimoji="0" lang="zh-CN" altLang="en-US" sz="2000" dirty="0" smtClean="0">
                <a:solidFill>
                  <a:srgbClr val="000000"/>
                </a:solidFill>
                <a:latin typeface="隶书" pitchFamily="49" charset="-122"/>
                <a:ea typeface="隶书" pitchFamily="49" charset="-122"/>
              </a:rPr>
              <a:t>课题</a:t>
            </a:r>
            <a:r>
              <a:rPr kumimoji="0" lang="en-US" altLang="zh-CN" sz="2000" dirty="0" smtClean="0">
                <a:solidFill>
                  <a:srgbClr val="000000"/>
                </a:solidFill>
                <a:latin typeface="隶书" pitchFamily="49" charset="-122"/>
                <a:ea typeface="隶书" pitchFamily="49" charset="-122"/>
              </a:rPr>
              <a:t>19-</a:t>
            </a:r>
            <a:r>
              <a:rPr lang="zh-CN" altLang="en-US" sz="3200" b="1" dirty="0" smtClean="0"/>
              <a:t>移动头磁盘调度算法模拟实现与比较</a:t>
            </a:r>
            <a:r>
              <a:rPr lang="en-US" altLang="zh-CN" sz="2000" dirty="0" smtClean="0">
                <a:solidFill>
                  <a:srgbClr val="FF0000"/>
                </a:solidFill>
              </a:rPr>
              <a:t>2-2</a:t>
            </a:r>
            <a:endParaRPr lang="en-US" altLang="zh-CN" sz="2000" dirty="0">
              <a:solidFill>
                <a:srgbClr val="FF0000"/>
              </a:solidFill>
              <a:latin typeface="隶书" pitchFamily="49" charset="-122"/>
              <a:ea typeface="隶书" pitchFamily="49" charset="-122"/>
            </a:endParaRPr>
          </a:p>
        </p:txBody>
      </p:sp>
    </p:spTree>
    <p:extLst>
      <p:ext uri="{BB962C8B-B14F-4D97-AF65-F5344CB8AC3E}">
        <p14:creationId xmlns:p14="http://schemas.microsoft.com/office/powerpoint/2010/main" val="353462988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238AD307-1501-4DDF-A1C4-1A70638E3837}" type="slidenum">
              <a:rPr kumimoji="0" lang="en-US" altLang="zh-CN" sz="1400" smtClean="0"/>
              <a:pPr eaLnBrk="1" hangingPunct="1"/>
              <a:t>18</a:t>
            </a:fld>
            <a:endParaRPr kumimoji="0" lang="en-US" altLang="zh-CN" sz="1400"/>
          </a:p>
        </p:txBody>
      </p:sp>
      <p:sp>
        <p:nvSpPr>
          <p:cNvPr id="27651"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69CD6EE6-6729-4B7F-B552-5B354BC13291}" type="datetime2">
              <a:rPr lang="zh-CN" altLang="en-US" sz="1400" smtClean="0"/>
              <a:pPr eaLnBrk="1" hangingPunct="1"/>
              <a:t>2022年5月19日</a:t>
            </a:fld>
            <a:endParaRPr lang="en-US" altLang="zh-CN" sz="1400"/>
          </a:p>
        </p:txBody>
      </p:sp>
      <p:sp>
        <p:nvSpPr>
          <p:cNvPr id="2765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27653" name="Text Box 2"/>
          <p:cNvSpPr txBox="1">
            <a:spLocks noChangeArrowheads="1"/>
          </p:cNvSpPr>
          <p:nvPr/>
        </p:nvSpPr>
        <p:spPr bwMode="auto">
          <a:xfrm>
            <a:off x="838200" y="10668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pic>
        <p:nvPicPr>
          <p:cNvPr id="27654" name="Picture 4" descr="SAILBO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 y="1931988"/>
            <a:ext cx="5005388" cy="380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Rectangle 5"/>
          <p:cNvSpPr>
            <a:spLocks noGrp="1" noChangeArrowheads="1"/>
          </p:cNvSpPr>
          <p:nvPr>
            <p:ph type="title"/>
          </p:nvPr>
        </p:nvSpPr>
        <p:spPr>
          <a:xfrm>
            <a:off x="2700338" y="1485900"/>
            <a:ext cx="5832475" cy="3311525"/>
          </a:xfrm>
        </p:spPr>
        <p:txBody>
          <a:bodyPr/>
          <a:lstStyle/>
          <a:p>
            <a:pPr eaLnBrk="1" hangingPunct="1"/>
            <a:r>
              <a:rPr lang="zh-CN" altLang="en-US" sz="7200" b="1">
                <a:solidFill>
                  <a:srgbClr val="000000"/>
                </a:solidFill>
                <a:ea typeface="隶书" pitchFamily="49" charset="-122"/>
              </a:rPr>
              <a:t>预祝</a:t>
            </a:r>
            <a:r>
              <a:rPr lang="zh-CN" altLang="en-US" sz="6000" b="1">
                <a:solidFill>
                  <a:srgbClr val="000000"/>
                </a:solidFill>
                <a:ea typeface="隶书" pitchFamily="49" charset="-122"/>
              </a:rPr>
              <a:t>各位同学		</a:t>
            </a:r>
            <a:r>
              <a:rPr lang="zh-CN" altLang="en-US" sz="7200" b="1">
                <a:solidFill>
                  <a:srgbClr val="000000"/>
                </a:solidFill>
                <a:ea typeface="隶书" pitchFamily="49" charset="-122"/>
              </a:rPr>
              <a:t>秉承知行，</a:t>
            </a:r>
            <a:br>
              <a:rPr lang="zh-CN" altLang="en-US" sz="7200" b="1">
                <a:solidFill>
                  <a:srgbClr val="000000"/>
                </a:solidFill>
                <a:ea typeface="隶书" pitchFamily="49" charset="-122"/>
              </a:rPr>
            </a:br>
            <a:r>
              <a:rPr lang="zh-CN" altLang="en-US" sz="7200" b="1">
                <a:solidFill>
                  <a:srgbClr val="000000"/>
                </a:solidFill>
                <a:ea typeface="隶书" pitchFamily="49" charset="-122"/>
              </a:rPr>
              <a:t>	实践真知！</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2022年5月19日星期四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476672"/>
            <a:ext cx="8443664" cy="609600"/>
          </a:xfrm>
        </p:spPr>
        <p:txBody>
          <a:bodyPr lIns="18000" tIns="10800" rIns="18000" bIns="10800" anchor="ctr"/>
          <a:lstStyle/>
          <a:p>
            <a:pPr eaLnBrk="1" hangingPunct="1"/>
            <a:r>
              <a:rPr kumimoji="0" lang="zh-CN" altLang="en-US" sz="2000" dirty="0">
                <a:solidFill>
                  <a:srgbClr val="000000"/>
                </a:solidFill>
                <a:latin typeface="隶书" pitchFamily="49" charset="-122"/>
                <a:ea typeface="隶书" pitchFamily="49" charset="-122"/>
              </a:rPr>
              <a:t>实验</a:t>
            </a:r>
            <a:r>
              <a:rPr kumimoji="0" lang="zh-CN" altLang="en-US" sz="2000" dirty="0" smtClean="0">
                <a:solidFill>
                  <a:srgbClr val="000000"/>
                </a:solidFill>
                <a:latin typeface="隶书" pitchFamily="49" charset="-122"/>
                <a:ea typeface="隶书" pitchFamily="49" charset="-122"/>
              </a:rPr>
              <a:t>课题</a:t>
            </a:r>
            <a:r>
              <a:rPr kumimoji="0" lang="en-US" altLang="zh-CN" sz="2600" dirty="0" smtClean="0">
                <a:solidFill>
                  <a:srgbClr val="000000"/>
                </a:solidFill>
                <a:latin typeface="隶书" pitchFamily="49" charset="-122"/>
                <a:ea typeface="隶书" pitchFamily="49" charset="-122"/>
              </a:rPr>
              <a:t>15-</a:t>
            </a:r>
            <a:r>
              <a:rPr lang="en-US" altLang="zh-CN" sz="2600" b="1" dirty="0" smtClean="0"/>
              <a:t>Linux</a:t>
            </a:r>
            <a:r>
              <a:rPr lang="zh-CN" altLang="en-US" sz="2600" b="1" dirty="0" smtClean="0"/>
              <a:t>设备驱动程序设计与实现</a:t>
            </a:r>
            <a:r>
              <a:rPr lang="en-US" altLang="zh-CN" sz="2000" dirty="0" smtClean="0">
                <a:solidFill>
                  <a:srgbClr val="FF0000"/>
                </a:solidFill>
              </a:rPr>
              <a:t>3-1</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xmlns="" id="{A4363C0E-A80F-4C6A-8A44-7088649409E9}"/>
              </a:ext>
            </a:extLst>
          </p:cNvPr>
          <p:cNvSpPr/>
          <p:nvPr/>
        </p:nvSpPr>
        <p:spPr>
          <a:xfrm>
            <a:off x="395536" y="1124744"/>
            <a:ext cx="8352928" cy="4968552"/>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实验目的与</a:t>
            </a: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探索、理解并掌握动态可重定位分区内存管理的设计原理和实现机制。</a:t>
            </a:r>
            <a:endParaRPr lang="en-US" altLang="zh-CN" sz="3200" dirty="0">
              <a:cs typeface="Times New Roman" panose="02020603050405020304" pitchFamily="18" charset="0"/>
            </a:endParaRPr>
          </a:p>
          <a:p>
            <a:pPr algn="just">
              <a:spcBef>
                <a:spcPts val="0"/>
              </a:spcBef>
            </a:pPr>
            <a:r>
              <a:rPr lang="zh-CN" altLang="en-US" sz="3200" dirty="0">
                <a:cs typeface="Times New Roman" panose="02020603050405020304" pitchFamily="18" charset="0"/>
              </a:rPr>
              <a:t>分析、设计与模拟实现动态可重定位分区内存管理机制（采用</a:t>
            </a:r>
            <a:r>
              <a:rPr lang="en-US" altLang="zh-CN" sz="3200" dirty="0">
                <a:cs typeface="Times New Roman" panose="02020603050405020304" pitchFamily="18" charset="0"/>
              </a:rPr>
              <a:t>C</a:t>
            </a:r>
            <a:r>
              <a:rPr lang="zh-CN" altLang="en-US" sz="3200" dirty="0">
                <a:cs typeface="Times New Roman" panose="02020603050405020304" pitchFamily="18" charset="0"/>
              </a:rPr>
              <a:t>语言），主要包括物理内存空间布局初始化及进程内存申请分配、内存回收等基本功能操作，尝试对一定大小的用户内存空间进行动态可重定位分区方式模拟管理，并给以测试验证。</a:t>
            </a:r>
            <a:endParaRPr lang="zh-CN" altLang="en-US" sz="3200" dirty="0"/>
          </a:p>
        </p:txBody>
      </p:sp>
    </p:spTree>
    <p:extLst>
      <p:ext uri="{BB962C8B-B14F-4D97-AF65-F5344CB8AC3E}">
        <p14:creationId xmlns:p14="http://schemas.microsoft.com/office/powerpoint/2010/main" val="328673217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3</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2022年5月19日星期四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2000" dirty="0">
                <a:solidFill>
                  <a:srgbClr val="000000"/>
                </a:solidFill>
                <a:latin typeface="隶书" pitchFamily="49" charset="-122"/>
                <a:ea typeface="隶书" pitchFamily="49" charset="-122"/>
              </a:rPr>
              <a:t>实验</a:t>
            </a:r>
            <a:r>
              <a:rPr kumimoji="0" lang="zh-CN" altLang="en-US" sz="2000" dirty="0" smtClean="0">
                <a:solidFill>
                  <a:srgbClr val="000000"/>
                </a:solidFill>
                <a:latin typeface="隶书" pitchFamily="49" charset="-122"/>
                <a:ea typeface="隶书" pitchFamily="49" charset="-122"/>
              </a:rPr>
              <a:t>课题</a:t>
            </a:r>
            <a:r>
              <a:rPr kumimoji="0" lang="en-US" altLang="zh-CN" sz="2600" dirty="0" smtClean="0">
                <a:solidFill>
                  <a:srgbClr val="000000"/>
                </a:solidFill>
                <a:latin typeface="隶书" pitchFamily="49" charset="-122"/>
                <a:ea typeface="隶书" pitchFamily="49" charset="-122"/>
              </a:rPr>
              <a:t>15-</a:t>
            </a:r>
            <a:r>
              <a:rPr lang="en-US" altLang="zh-CN" sz="2600" b="1" dirty="0" smtClean="0"/>
              <a:t>Linux</a:t>
            </a:r>
            <a:r>
              <a:rPr lang="zh-CN" altLang="en-US" sz="2600" b="1" dirty="0" smtClean="0"/>
              <a:t>设备驱动程序设计与实现</a:t>
            </a:r>
            <a:r>
              <a:rPr lang="en-US" altLang="zh-CN" sz="2000" dirty="0" smtClean="0">
                <a:solidFill>
                  <a:srgbClr val="FF0000"/>
                </a:solidFill>
              </a:rPr>
              <a:t>3-2A</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xmlns=""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r>
              <a:rPr lang="zh-CN" altLang="en-US" sz="2000" b="1" kern="100" dirty="0">
                <a:solidFill>
                  <a:srgbClr val="FF0000"/>
                </a:solidFill>
                <a:cs typeface="Times New Roman" panose="02020603050405020304" pitchFamily="18" charset="0"/>
              </a:rPr>
              <a:t>（待续）</a:t>
            </a:r>
            <a:endParaRPr lang="zh-CN" altLang="zh-CN" sz="2000" b="1" kern="100" dirty="0">
              <a:solidFill>
                <a:srgbClr val="FF0000"/>
              </a:solidFill>
              <a:cs typeface="Times New Roman" panose="02020603050405020304" pitchFamily="18" charset="0"/>
            </a:endParaRPr>
          </a:p>
          <a:p>
            <a:pPr algn="just">
              <a:spcBef>
                <a:spcPts val="0"/>
              </a:spcBef>
            </a:pPr>
            <a:r>
              <a:rPr lang="en-US" altLang="zh-CN" sz="2800" dirty="0">
                <a:cs typeface="Times New Roman" panose="02020603050405020304" pitchFamily="18" charset="0"/>
              </a:rPr>
              <a:t>1</a:t>
            </a:r>
            <a:r>
              <a:rPr lang="zh-CN" altLang="en-US" sz="2800" dirty="0">
                <a:cs typeface="Times New Roman" panose="02020603050405020304" pitchFamily="18" charset="0"/>
              </a:rPr>
              <a:t>、物理内存布局初始化，可设定物理内存空间为</a:t>
            </a:r>
            <a:r>
              <a:rPr lang="en-US" altLang="zh-CN" sz="2800" dirty="0">
                <a:cs typeface="Times New Roman" panose="02020603050405020304" pitchFamily="18" charset="0"/>
              </a:rPr>
              <a:t>512MB</a:t>
            </a:r>
            <a:r>
              <a:rPr lang="zh-CN" altLang="en-US" sz="2800" dirty="0">
                <a:cs typeface="Times New Roman" panose="02020603050405020304" pitchFamily="18" charset="0"/>
              </a:rPr>
              <a:t>，其中操作系统占用低址的</a:t>
            </a:r>
            <a:r>
              <a:rPr lang="en-US" altLang="zh-CN" sz="2800" dirty="0">
                <a:cs typeface="Times New Roman" panose="02020603050405020304" pitchFamily="18" charset="0"/>
              </a:rPr>
              <a:t>128MB</a:t>
            </a:r>
            <a:r>
              <a:rPr lang="zh-CN" altLang="en-US" sz="2800" dirty="0">
                <a:cs typeface="Times New Roman" panose="02020603050405020304" pitchFamily="18" charset="0"/>
              </a:rPr>
              <a:t>不参与内存分配，而高址的</a:t>
            </a:r>
            <a:r>
              <a:rPr lang="en-US" altLang="zh-CN" sz="2800" dirty="0">
                <a:cs typeface="Times New Roman" panose="02020603050405020304" pitchFamily="18" charset="0"/>
              </a:rPr>
              <a:t>384MB</a:t>
            </a:r>
            <a:r>
              <a:rPr lang="zh-CN" altLang="en-US" sz="2800" dirty="0">
                <a:cs typeface="Times New Roman" panose="02020603050405020304" pitchFamily="18" charset="0"/>
              </a:rPr>
              <a:t>为用户区可供系统分配；</a:t>
            </a:r>
          </a:p>
          <a:p>
            <a:pPr algn="just">
              <a:spcBef>
                <a:spcPts val="0"/>
              </a:spcBef>
            </a:pPr>
            <a:r>
              <a:rPr lang="en-US" altLang="zh-CN" sz="2800" dirty="0">
                <a:cs typeface="Times New Roman" panose="02020603050405020304" pitchFamily="18" charset="0"/>
              </a:rPr>
              <a:t>2</a:t>
            </a:r>
            <a:r>
              <a:rPr lang="zh-CN" altLang="en-US" sz="2800" dirty="0">
                <a:cs typeface="Times New Roman" panose="02020603050405020304" pitchFamily="18" charset="0"/>
              </a:rPr>
              <a:t>、进程申请内存分配操作，支持至少两种分配策略和算法，支持运行时的空闲分区拼接操作，且内存分配的基本单位为</a:t>
            </a:r>
            <a:r>
              <a:rPr lang="en-US" altLang="zh-CN" sz="2800" dirty="0">
                <a:cs typeface="Times New Roman" panose="02020603050405020304" pitchFamily="18" charset="0"/>
              </a:rPr>
              <a:t>1KB</a:t>
            </a:r>
            <a:r>
              <a:rPr lang="zh-CN" altLang="en-US" sz="2800" dirty="0">
                <a:cs typeface="Times New Roman" panose="02020603050405020304" pitchFamily="18" charset="0"/>
              </a:rPr>
              <a:t>（也即分区内部零头不足</a:t>
            </a:r>
            <a:r>
              <a:rPr lang="en-US" altLang="zh-CN" sz="2800" dirty="0">
                <a:cs typeface="Times New Roman" panose="02020603050405020304" pitchFamily="18" charset="0"/>
              </a:rPr>
              <a:t>1KB</a:t>
            </a:r>
            <a:r>
              <a:rPr lang="zh-CN" altLang="en-US" sz="2800" dirty="0">
                <a:cs typeface="Times New Roman" panose="02020603050405020304" pitchFamily="18" charset="0"/>
              </a:rPr>
              <a:t>时不再分割而直接把整个分区分配给相应进程），当空闲分区总量小于申请大小时，应挂起有关进程直至空闲内存可以满足其要求为止；</a:t>
            </a:r>
          </a:p>
          <a:p>
            <a:pPr algn="just">
              <a:spcBef>
                <a:spcPts val="0"/>
              </a:spcBef>
            </a:pPr>
            <a:r>
              <a:rPr lang="en-US" altLang="zh-CN" sz="2800" dirty="0">
                <a:cs typeface="Times New Roman" panose="02020603050405020304" pitchFamily="18" charset="0"/>
              </a:rPr>
              <a:t>3</a:t>
            </a:r>
            <a:r>
              <a:rPr lang="zh-CN" altLang="en-US" sz="2800" dirty="0">
                <a:cs typeface="Times New Roman" panose="02020603050405020304" pitchFamily="18" charset="0"/>
              </a:rPr>
              <a:t>、进程内存回收操作，正确处理回收分区与空闲分区的各种邻接情况及合并问题；</a:t>
            </a:r>
          </a:p>
        </p:txBody>
      </p:sp>
    </p:spTree>
    <p:extLst>
      <p:ext uri="{BB962C8B-B14F-4D97-AF65-F5344CB8AC3E}">
        <p14:creationId xmlns:p14="http://schemas.microsoft.com/office/powerpoint/2010/main" val="58561087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4</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2022年5月19日星期四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2000" dirty="0">
                <a:solidFill>
                  <a:srgbClr val="000000"/>
                </a:solidFill>
                <a:latin typeface="隶书" pitchFamily="49" charset="-122"/>
                <a:ea typeface="隶书" pitchFamily="49" charset="-122"/>
              </a:rPr>
              <a:t>实验</a:t>
            </a:r>
            <a:r>
              <a:rPr kumimoji="0" lang="zh-CN" altLang="en-US" sz="2000" dirty="0" smtClean="0">
                <a:solidFill>
                  <a:srgbClr val="000000"/>
                </a:solidFill>
                <a:latin typeface="隶书" pitchFamily="49" charset="-122"/>
                <a:ea typeface="隶书" pitchFamily="49" charset="-122"/>
              </a:rPr>
              <a:t>课题</a:t>
            </a:r>
            <a:r>
              <a:rPr kumimoji="0" lang="en-US" altLang="zh-CN" sz="2600" dirty="0" smtClean="0">
                <a:solidFill>
                  <a:srgbClr val="000000"/>
                </a:solidFill>
                <a:latin typeface="隶书" pitchFamily="49" charset="-122"/>
                <a:ea typeface="隶书" pitchFamily="49" charset="-122"/>
              </a:rPr>
              <a:t>15-</a:t>
            </a:r>
            <a:r>
              <a:rPr lang="en-US" altLang="zh-CN" sz="2600" b="1" dirty="0" smtClean="0"/>
              <a:t>Linux</a:t>
            </a:r>
            <a:r>
              <a:rPr lang="zh-CN" altLang="en-US" sz="2600" b="1" dirty="0" smtClean="0"/>
              <a:t>设备驱动程序设计与实现</a:t>
            </a:r>
            <a:r>
              <a:rPr lang="en-US" altLang="zh-CN" sz="2000" dirty="0" smtClean="0">
                <a:solidFill>
                  <a:srgbClr val="FF0000"/>
                </a:solidFill>
              </a:rPr>
              <a:t>3-2B</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xmlns=""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r>
              <a:rPr lang="zh-CN" altLang="en-US" sz="2000" b="1" kern="100" dirty="0">
                <a:solidFill>
                  <a:srgbClr val="FF0000"/>
                </a:solidFill>
                <a:cs typeface="Times New Roman" panose="02020603050405020304" pitchFamily="18" charset="0"/>
              </a:rPr>
              <a:t>（续待续）</a:t>
            </a:r>
            <a:endParaRPr lang="zh-CN" altLang="zh-CN" sz="2000" b="1" kern="100" dirty="0">
              <a:solidFill>
                <a:srgbClr val="FF0000"/>
              </a:solidFill>
              <a:cs typeface="Times New Roman" panose="02020603050405020304" pitchFamily="18" charset="0"/>
            </a:endParaRPr>
          </a:p>
          <a:p>
            <a:pPr algn="just">
              <a:spcBef>
                <a:spcPts val="0"/>
              </a:spcBef>
            </a:pPr>
            <a:r>
              <a:rPr lang="en-US" altLang="zh-CN" sz="2800" dirty="0">
                <a:cs typeface="Times New Roman" panose="02020603050405020304" pitchFamily="18" charset="0"/>
              </a:rPr>
              <a:t>4</a:t>
            </a:r>
            <a:r>
              <a:rPr lang="zh-CN" altLang="en-US" sz="2800" dirty="0">
                <a:cs typeface="Times New Roman" panose="02020603050405020304" pitchFamily="18" charset="0"/>
              </a:rPr>
              <a:t>、开展完备的功能测试验证，运行结果应以时刻点为序给出对应时刻的事件类型（进程创建</a:t>
            </a:r>
            <a:r>
              <a:rPr lang="en-US" altLang="zh-CN" sz="2800" dirty="0">
                <a:cs typeface="Times New Roman" panose="02020603050405020304" pitchFamily="18" charset="0"/>
              </a:rPr>
              <a:t>+</a:t>
            </a:r>
            <a:r>
              <a:rPr lang="zh-CN" altLang="en-US" sz="2800" dirty="0">
                <a:cs typeface="Times New Roman" panose="02020603050405020304" pitchFamily="18" charset="0"/>
              </a:rPr>
              <a:t>内存分配事件、进程创建</a:t>
            </a:r>
            <a:r>
              <a:rPr lang="en-US" altLang="zh-CN" sz="2800" dirty="0">
                <a:cs typeface="Times New Roman" panose="02020603050405020304" pitchFamily="18" charset="0"/>
              </a:rPr>
              <a:t>+</a:t>
            </a:r>
            <a:r>
              <a:rPr lang="zh-CN" altLang="en-US" sz="2800" dirty="0">
                <a:cs typeface="Times New Roman" panose="02020603050405020304" pitchFamily="18" charset="0"/>
              </a:rPr>
              <a:t>内存拼接分配事件、进程挂起事件、进程激活</a:t>
            </a:r>
            <a:r>
              <a:rPr lang="en-US" altLang="zh-CN" sz="2800" dirty="0">
                <a:cs typeface="Times New Roman" panose="02020603050405020304" pitchFamily="18" charset="0"/>
              </a:rPr>
              <a:t>+</a:t>
            </a:r>
            <a:r>
              <a:rPr lang="zh-CN" altLang="en-US" sz="2800" dirty="0">
                <a:cs typeface="Times New Roman" panose="02020603050405020304" pitchFamily="18" charset="0"/>
              </a:rPr>
              <a:t>内存分配事件、进程撤销</a:t>
            </a:r>
            <a:r>
              <a:rPr lang="en-US" altLang="zh-CN" sz="2800" dirty="0">
                <a:cs typeface="Times New Roman" panose="02020603050405020304" pitchFamily="18" charset="0"/>
              </a:rPr>
              <a:t>+</a:t>
            </a:r>
            <a:r>
              <a:rPr lang="zh-CN" altLang="en-US" sz="2800" dirty="0">
                <a:cs typeface="Times New Roman" panose="02020603050405020304" pitchFamily="18" charset="0"/>
              </a:rPr>
              <a:t>内存回收事件）及空闲分区表（包括各空闲分区起始地址和大小）、进程占用内存说明表（包括各运行进程占用内存起始地址和大小），测试用例设计也即进程创建事件（包括进程创建时刻点、进程标识符、进程运行时间长短和申请内存空间大小）的模拟发生序列（事件数不少于</a:t>
            </a:r>
            <a:r>
              <a:rPr lang="en-US" altLang="zh-CN" sz="2800" dirty="0">
                <a:cs typeface="Times New Roman" panose="02020603050405020304" pitchFamily="18" charset="0"/>
              </a:rPr>
              <a:t>50</a:t>
            </a:r>
            <a:r>
              <a:rPr lang="zh-CN" altLang="en-US" sz="2800" dirty="0">
                <a:cs typeface="Times New Roman" panose="02020603050405020304" pitchFamily="18" charset="0"/>
              </a:rPr>
              <a:t>个）可以静态事先设定或动态随机模拟生成；</a:t>
            </a:r>
          </a:p>
        </p:txBody>
      </p:sp>
    </p:spTree>
    <p:extLst>
      <p:ext uri="{BB962C8B-B14F-4D97-AF65-F5344CB8AC3E}">
        <p14:creationId xmlns:p14="http://schemas.microsoft.com/office/powerpoint/2010/main" val="294613154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5</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2022年5月19日星期四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2000" dirty="0">
                <a:solidFill>
                  <a:srgbClr val="000000"/>
                </a:solidFill>
                <a:latin typeface="隶书" pitchFamily="49" charset="-122"/>
                <a:ea typeface="隶书" pitchFamily="49" charset="-122"/>
              </a:rPr>
              <a:t>实验</a:t>
            </a:r>
            <a:r>
              <a:rPr kumimoji="0" lang="zh-CN" altLang="en-US" sz="2000" dirty="0" smtClean="0">
                <a:solidFill>
                  <a:srgbClr val="000000"/>
                </a:solidFill>
                <a:latin typeface="隶书" pitchFamily="49" charset="-122"/>
                <a:ea typeface="隶书" pitchFamily="49" charset="-122"/>
              </a:rPr>
              <a:t>课题</a:t>
            </a:r>
            <a:r>
              <a:rPr kumimoji="0" lang="en-US" altLang="zh-CN" sz="2600" dirty="0" smtClean="0">
                <a:solidFill>
                  <a:srgbClr val="000000"/>
                </a:solidFill>
                <a:latin typeface="隶书" pitchFamily="49" charset="-122"/>
                <a:ea typeface="隶书" pitchFamily="49" charset="-122"/>
              </a:rPr>
              <a:t>15-</a:t>
            </a:r>
            <a:r>
              <a:rPr lang="en-US" altLang="zh-CN" sz="2600" b="1" dirty="0" smtClean="0"/>
              <a:t>Linux</a:t>
            </a:r>
            <a:r>
              <a:rPr lang="zh-CN" altLang="en-US" sz="2600" b="1" dirty="0" smtClean="0"/>
              <a:t>设备驱动程序设计与实现</a:t>
            </a:r>
            <a:r>
              <a:rPr lang="en-US" altLang="zh-CN" sz="2000" dirty="0" smtClean="0">
                <a:solidFill>
                  <a:srgbClr val="FF0000"/>
                </a:solidFill>
              </a:rPr>
              <a:t>3-2C</a:t>
            </a:r>
            <a:endParaRPr lang="en-US" altLang="zh-CN" sz="2000" dirty="0">
              <a:solidFill>
                <a:srgbClr val="FF0000"/>
              </a:solidFill>
              <a:latin typeface="隶书" pitchFamily="49" charset="-122"/>
              <a:ea typeface="隶书" pitchFamily="49" charset="-122"/>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xmlns=""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r>
                  <a:rPr lang="zh-CN" altLang="en-US" sz="2000" b="1" kern="100" dirty="0">
                    <a:solidFill>
                      <a:srgbClr val="FF0000"/>
                    </a:solidFill>
                    <a:cs typeface="Times New Roman" panose="02020603050405020304" pitchFamily="18" charset="0"/>
                  </a:rPr>
                  <a:t>（续完）</a:t>
                </a:r>
                <a:endParaRPr lang="zh-CN" altLang="zh-CN" sz="2000" b="1" kern="100" dirty="0">
                  <a:solidFill>
                    <a:srgbClr val="FF0000"/>
                  </a:solidFill>
                  <a:cs typeface="Times New Roman" panose="02020603050405020304" pitchFamily="18" charset="0"/>
                </a:endParaRPr>
              </a:p>
              <a:p>
                <a:pPr algn="just">
                  <a:spcBef>
                    <a:spcPts val="0"/>
                  </a:spcBef>
                </a:pPr>
                <a:r>
                  <a:rPr lang="en-US" altLang="zh-CN" sz="2800" dirty="0">
                    <a:cs typeface="Times New Roman" panose="02020603050405020304" pitchFamily="18" charset="0"/>
                  </a:rPr>
                  <a:t>5</a:t>
                </a:r>
                <a:r>
                  <a:rPr lang="zh-CN" altLang="en-US" sz="2800" dirty="0">
                    <a:cs typeface="Times New Roman" panose="02020603050405020304" pitchFamily="18" charset="0"/>
                  </a:rPr>
                  <a:t>、</a:t>
                </a:r>
                <a:r>
                  <a:rPr lang="zh-CN" altLang="zh-CN" sz="2800" dirty="0"/>
                  <a:t>统计分析不同内存分配策略的性能指标，譬如内存空间平均利用率（指统计时间段内，已分配内存占总可分配内存的比率加权平均值）和平均分配查找分区比较次数等。关于内存空间平均利用率的计算方法，具体而言，假定内存占用变化可划分为</a:t>
                </a:r>
                <a:r>
                  <a:rPr lang="en-US" altLang="zh-CN" sz="2800" dirty="0"/>
                  <a:t>N</a:t>
                </a:r>
                <a:r>
                  <a:rPr lang="zh-CN" altLang="zh-CN" sz="2800" dirty="0"/>
                  <a:t>个时间段，而每个时间段的长度及已分配内存占总可分配内存的比率分别为</a:t>
                </a:r>
                <a:r>
                  <a:rPr lang="en-US" altLang="zh-CN" sz="2800" dirty="0" err="1"/>
                  <a:t>T</a:t>
                </a:r>
                <a:r>
                  <a:rPr lang="en-US" altLang="zh-CN" sz="2800" baseline="-25000" dirty="0" err="1"/>
                  <a:t>i</a:t>
                </a:r>
                <a:r>
                  <a:rPr lang="zh-CN" altLang="zh-CN" sz="2800" dirty="0"/>
                  <a:t>和</a:t>
                </a:r>
                <a:r>
                  <a:rPr lang="en-US" altLang="zh-CN" sz="2800" dirty="0"/>
                  <a:t>R</a:t>
                </a:r>
                <a:r>
                  <a:rPr lang="en-US" altLang="zh-CN" sz="2800" baseline="-25000" dirty="0"/>
                  <a:t>i</a:t>
                </a:r>
                <a:r>
                  <a:rPr lang="zh-CN" altLang="zh-CN" sz="2800" dirty="0"/>
                  <a:t>（</a:t>
                </a:r>
                <a:r>
                  <a:rPr lang="en-US" altLang="zh-CN" sz="2800" dirty="0"/>
                  <a:t>1</a:t>
                </a:r>
                <a:r>
                  <a:rPr lang="en-US" altLang="zh-CN" sz="2800" dirty="0">
                    <a:sym typeface="Symbol" panose="05050102010706020507" pitchFamily="18" charset="2"/>
                  </a:rPr>
                  <a:t></a:t>
                </a:r>
                <a:r>
                  <a:rPr lang="en-US" altLang="zh-CN" sz="2800" dirty="0"/>
                  <a:t>i</a:t>
                </a:r>
                <a:r>
                  <a:rPr lang="en-US" altLang="zh-CN" sz="2800" dirty="0">
                    <a:sym typeface="Symbol" panose="05050102010706020507" pitchFamily="18" charset="2"/>
                  </a:rPr>
                  <a:t></a:t>
                </a:r>
                <a:r>
                  <a:rPr lang="en-US" altLang="zh-CN" sz="2800" dirty="0"/>
                  <a:t>N</a:t>
                </a:r>
                <a:r>
                  <a:rPr lang="zh-CN" altLang="zh-CN" sz="2800" dirty="0"/>
                  <a:t>），那么内存空间平均利用率为</a:t>
                </a:r>
                <a14:m>
                  <m:oMath xmlns:m="http://schemas.openxmlformats.org/officeDocument/2006/math">
                    <m:nary>
                      <m:naryPr>
                        <m:chr m:val="∑"/>
                        <m:limLoc m:val="undOvr"/>
                        <m:ctrlPr>
                          <a:rPr lang="zh-CN" altLang="zh-CN" sz="2800" i="1">
                            <a:latin typeface="Cambria Math"/>
                          </a:rPr>
                        </m:ctrlPr>
                      </m:naryPr>
                      <m:sub>
                        <m:r>
                          <a:rPr lang="en-US" altLang="zh-CN" sz="2800" i="1">
                            <a:latin typeface="Cambria Math"/>
                          </a:rPr>
                          <m:t>𝑖</m:t>
                        </m:r>
                        <m:r>
                          <a:rPr lang="en-US" altLang="zh-CN" sz="2800" i="1">
                            <a:latin typeface="Cambria Math"/>
                          </a:rPr>
                          <m:t>=1</m:t>
                        </m:r>
                      </m:sub>
                      <m:sup>
                        <m:r>
                          <a:rPr lang="en-US" altLang="zh-CN" sz="2800" i="1">
                            <a:latin typeface="Cambria Math"/>
                          </a:rPr>
                          <m:t>𝑁</m:t>
                        </m:r>
                      </m:sup>
                      <m:e>
                        <m:d>
                          <m:dPr>
                            <m:ctrlPr>
                              <a:rPr lang="zh-CN" altLang="zh-CN" sz="2800" i="1">
                                <a:latin typeface="Cambria Math"/>
                              </a:rPr>
                            </m:ctrlPr>
                          </m:dPr>
                          <m:e>
                            <m:sSub>
                              <m:sSubPr>
                                <m:ctrlPr>
                                  <a:rPr lang="zh-CN" altLang="zh-CN" sz="2800" i="1">
                                    <a:latin typeface="Cambria Math"/>
                                  </a:rPr>
                                </m:ctrlPr>
                              </m:sSubPr>
                              <m:e>
                                <m:r>
                                  <a:rPr lang="en-US" altLang="zh-CN" sz="2800" i="1">
                                    <a:latin typeface="Cambria Math"/>
                                  </a:rPr>
                                  <m:t>𝑇</m:t>
                                </m:r>
                              </m:e>
                              <m:sub>
                                <m:r>
                                  <a:rPr lang="en-US" altLang="zh-CN" sz="2800" i="1">
                                    <a:latin typeface="Cambria Math"/>
                                  </a:rPr>
                                  <m:t>𝑖</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𝑅</m:t>
                                </m:r>
                              </m:e>
                              <m:sub>
                                <m:r>
                                  <a:rPr lang="en-US" altLang="zh-CN" sz="2800" i="1">
                                    <a:latin typeface="Cambria Math"/>
                                  </a:rPr>
                                  <m:t>𝑖</m:t>
                                </m:r>
                              </m:sub>
                            </m:sSub>
                          </m:e>
                        </m:d>
                        <m:r>
                          <a:rPr lang="en-US" altLang="zh-CN" sz="2800" i="1">
                            <a:latin typeface="Cambria Math"/>
                          </a:rPr>
                          <m:t>÷</m:t>
                        </m:r>
                        <m:nary>
                          <m:naryPr>
                            <m:chr m:val="∑"/>
                            <m:limLoc m:val="undOvr"/>
                            <m:ctrlPr>
                              <a:rPr lang="zh-CN" altLang="zh-CN" sz="2800" i="1">
                                <a:latin typeface="Cambria Math"/>
                              </a:rPr>
                            </m:ctrlPr>
                          </m:naryPr>
                          <m:sub>
                            <m:r>
                              <a:rPr lang="en-US" altLang="zh-CN" sz="2800" i="1">
                                <a:latin typeface="Cambria Math"/>
                              </a:rPr>
                              <m:t>𝑖</m:t>
                            </m:r>
                            <m:r>
                              <a:rPr lang="en-US" altLang="zh-CN" sz="2800" i="1">
                                <a:latin typeface="Cambria Math"/>
                              </a:rPr>
                              <m:t>=1</m:t>
                            </m:r>
                          </m:sub>
                          <m:sup>
                            <m:r>
                              <a:rPr lang="en-US" altLang="zh-CN" sz="2800" i="1">
                                <a:latin typeface="Cambria Math"/>
                              </a:rPr>
                              <m:t>𝑁</m:t>
                            </m:r>
                          </m:sup>
                          <m:e>
                            <m:sSub>
                              <m:sSubPr>
                                <m:ctrlPr>
                                  <a:rPr lang="zh-CN" altLang="zh-CN" sz="2800" i="1">
                                    <a:latin typeface="Cambria Math"/>
                                  </a:rPr>
                                </m:ctrlPr>
                              </m:sSubPr>
                              <m:e>
                                <m:r>
                                  <a:rPr lang="en-US" altLang="zh-CN" sz="2800" i="1">
                                    <a:latin typeface="Cambria Math"/>
                                  </a:rPr>
                                  <m:t>𝑇</m:t>
                                </m:r>
                              </m:e>
                              <m:sub>
                                <m:r>
                                  <a:rPr lang="en-US" altLang="zh-CN" sz="2800" i="1">
                                    <a:latin typeface="Cambria Math"/>
                                  </a:rPr>
                                  <m:t>𝑖</m:t>
                                </m:r>
                              </m:sub>
                            </m:sSub>
                          </m:e>
                        </m:nary>
                      </m:e>
                    </m:nary>
                    <m:r>
                      <a:rPr lang="zh-CN" altLang="en-US" sz="2800" i="1">
                        <a:latin typeface="Cambria Math" panose="02040503050406030204" pitchFamily="18" charset="0"/>
                      </a:rPr>
                      <m:t>。</m:t>
                    </m:r>
                  </m:oMath>
                </a14:m>
                <a:endParaRPr lang="zh-CN" altLang="en-US" sz="2800" dirty="0">
                  <a:cs typeface="Times New Roman" panose="02020603050405020304" pitchFamily="18" charset="0"/>
                </a:endParaRPr>
              </a:p>
            </p:txBody>
          </p:sp>
        </mc:Choice>
        <mc:Fallback xmlns="">
          <p:sp>
            <p:nvSpPr>
              <p:cNvPr id="2" name="矩形 1">
                <a:extLst>
                  <a:ext uri="{FF2B5EF4-FFF2-40B4-BE49-F238E27FC236}">
                    <a16:creationId xmlns:a16="http://schemas.microsoft.com/office/drawing/2014/main" id="{A4363C0E-A80F-4C6A-8A44-7088649409E9}"/>
                  </a:ext>
                </a:extLst>
              </p:cNvPr>
              <p:cNvSpPr>
                <a:spLocks noRot="1" noChangeAspect="1" noMove="1" noResize="1" noEditPoints="1" noAdjustHandles="1" noChangeArrowheads="1" noChangeShapeType="1" noTextEdit="1"/>
              </p:cNvSpPr>
              <p:nvPr/>
            </p:nvSpPr>
            <p:spPr>
              <a:xfrm>
                <a:off x="395536" y="908720"/>
                <a:ext cx="8352928" cy="5339680"/>
              </a:xfrm>
              <a:prstGeom prst="rect">
                <a:avLst/>
              </a:prstGeom>
              <a:blipFill>
                <a:blip r:embed="rId3"/>
                <a:stretch>
                  <a:fillRect l="-1747" t="-1250" r="-1310"/>
                </a:stretch>
              </a:blipFill>
              <a:ln w="25400">
                <a:solidFill>
                  <a:srgbClr val="336600"/>
                </a:solidFill>
              </a:ln>
            </p:spPr>
            <p:txBody>
              <a:bodyPr/>
              <a:lstStyle/>
              <a:p>
                <a:r>
                  <a:rPr lang="zh-CN" altLang="en-US">
                    <a:noFill/>
                  </a:rPr>
                  <a:t> </a:t>
                </a:r>
              </a:p>
            </p:txBody>
          </p:sp>
        </mc:Fallback>
      </mc:AlternateContent>
    </p:spTree>
    <p:extLst>
      <p:ext uri="{BB962C8B-B14F-4D97-AF65-F5344CB8AC3E}">
        <p14:creationId xmlns:p14="http://schemas.microsoft.com/office/powerpoint/2010/main" val="26450401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6</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2022年5月19日星期四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404664"/>
            <a:ext cx="8443664" cy="609600"/>
          </a:xfrm>
        </p:spPr>
        <p:txBody>
          <a:bodyPr lIns="18000" tIns="10800" rIns="18000" bIns="10800" anchor="ctr"/>
          <a:lstStyle/>
          <a:p>
            <a:pPr eaLnBrk="1" hangingPunct="1"/>
            <a:r>
              <a:rPr kumimoji="0" lang="zh-CN" altLang="en-US" sz="2000" dirty="0">
                <a:solidFill>
                  <a:srgbClr val="000000"/>
                </a:solidFill>
                <a:latin typeface="隶书" pitchFamily="49" charset="-122"/>
                <a:ea typeface="隶书" pitchFamily="49" charset="-122"/>
              </a:rPr>
              <a:t>实验</a:t>
            </a:r>
            <a:r>
              <a:rPr kumimoji="0" lang="zh-CN" altLang="en-US" sz="2000" dirty="0" smtClean="0">
                <a:solidFill>
                  <a:srgbClr val="000000"/>
                </a:solidFill>
                <a:latin typeface="隶书" pitchFamily="49" charset="-122"/>
                <a:ea typeface="隶书" pitchFamily="49" charset="-122"/>
              </a:rPr>
              <a:t>课题</a:t>
            </a:r>
            <a:r>
              <a:rPr kumimoji="0" lang="en-US" altLang="zh-CN" sz="2600" dirty="0" smtClean="0">
                <a:solidFill>
                  <a:srgbClr val="000000"/>
                </a:solidFill>
                <a:latin typeface="隶书" pitchFamily="49" charset="-122"/>
                <a:ea typeface="隶书" pitchFamily="49" charset="-122"/>
              </a:rPr>
              <a:t>15-</a:t>
            </a:r>
            <a:r>
              <a:rPr lang="en-US" altLang="zh-CN" sz="2600" b="1" dirty="0" smtClean="0"/>
              <a:t>Linux</a:t>
            </a:r>
            <a:r>
              <a:rPr lang="zh-CN" altLang="en-US" sz="2600" b="1" dirty="0" smtClean="0"/>
              <a:t>设备驱动程序设计与实现</a:t>
            </a:r>
            <a:r>
              <a:rPr lang="en-US" altLang="zh-CN" sz="2000" dirty="0" smtClean="0">
                <a:solidFill>
                  <a:srgbClr val="FF0000"/>
                </a:solidFill>
              </a:rPr>
              <a:t>3-3</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xmlns=""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实验报告撰写和提交要求</a:t>
            </a:r>
            <a:endParaRPr lang="zh-CN" altLang="zh-CN" sz="3200" b="1" kern="100" dirty="0">
              <a:cs typeface="Times New Roman" panose="02020603050405020304" pitchFamily="18" charset="0"/>
            </a:endParaRPr>
          </a:p>
          <a:p>
            <a:pPr algn="just">
              <a:spcBef>
                <a:spcPts val="0"/>
              </a:spcBef>
            </a:pPr>
            <a:r>
              <a:rPr lang="en-US" altLang="zh-CN" sz="3200" dirty="0">
                <a:latin typeface="宋体" panose="02010600030101010101" pitchFamily="2" charset="-122"/>
                <a:cs typeface="Times New Roman" panose="02020603050405020304" pitchFamily="18" charset="0"/>
              </a:rPr>
              <a:t>……</a:t>
            </a:r>
            <a:r>
              <a:rPr lang="zh-CN" altLang="en-US" sz="3200" dirty="0">
                <a:cs typeface="Times New Roman" panose="02020603050405020304" pitchFamily="18" charset="0"/>
              </a:rPr>
              <a:t>结果截图、疑难解惑及经验教训</a:t>
            </a:r>
            <a:r>
              <a:rPr lang="en-US" altLang="zh-CN" sz="3200" dirty="0">
                <a:latin typeface="宋体" panose="02010600030101010101" pitchFamily="2" charset="-122"/>
                <a:cs typeface="Times New Roman" panose="02020603050405020304" pitchFamily="18" charset="0"/>
              </a:rPr>
              <a:t>……</a:t>
            </a:r>
            <a:endParaRPr lang="en-US" altLang="zh-CN" sz="3200" dirty="0">
              <a:cs typeface="Times New Roman" panose="02020603050405020304" pitchFamily="18" charset="0"/>
            </a:endParaRPr>
          </a:p>
          <a:p>
            <a:pPr algn="just">
              <a:spcBef>
                <a:spcPts val="600"/>
              </a:spcBef>
              <a:spcAft>
                <a:spcPts val="600"/>
              </a:spcAft>
            </a:pPr>
            <a:r>
              <a:rPr lang="zh-CN" altLang="en-US" sz="3200" b="1" kern="100" dirty="0">
                <a:cs typeface="Times New Roman" panose="02020603050405020304" pitchFamily="18" charset="0"/>
              </a:rPr>
              <a:t>成绩评价说明</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en-US" altLang="zh-CN" sz="3200" dirty="0">
                <a:latin typeface="宋体" panose="02010600030101010101" pitchFamily="2" charset="-122"/>
                <a:cs typeface="Times New Roman" panose="02020603050405020304" pitchFamily="18" charset="0"/>
              </a:rPr>
              <a:t>……</a:t>
            </a:r>
            <a:endParaRPr lang="zh-CN" altLang="en-US" sz="3200" dirty="0">
              <a:cs typeface="Times New Roman" panose="02020603050405020304" pitchFamily="18" charset="0"/>
            </a:endParaRPr>
          </a:p>
          <a:p>
            <a:pPr algn="just">
              <a:spcBef>
                <a:spcPts val="600"/>
              </a:spcBef>
              <a:spcAft>
                <a:spcPts val="600"/>
              </a:spcAft>
            </a:pPr>
            <a:r>
              <a:rPr lang="zh-CN" altLang="en-US" sz="3200" b="1" kern="100" dirty="0">
                <a:cs typeface="Times New Roman" panose="02020603050405020304" pitchFamily="18" charset="0"/>
              </a:rPr>
              <a:t>成绩评定细则指导建议</a:t>
            </a:r>
            <a:endParaRPr lang="zh-CN" altLang="zh-CN" sz="3200" b="1" kern="100" dirty="0">
              <a:cs typeface="Times New Roman" panose="02020603050405020304" pitchFamily="18" charset="0"/>
            </a:endParaRPr>
          </a:p>
          <a:p>
            <a:pPr algn="just">
              <a:spcBef>
                <a:spcPts val="600"/>
              </a:spcBef>
            </a:pPr>
            <a:r>
              <a:rPr lang="en-US" altLang="zh-CN" sz="3200" dirty="0">
                <a:latin typeface="宋体" panose="02010600030101010101" pitchFamily="2" charset="-122"/>
                <a:cs typeface="Times New Roman" panose="02020603050405020304" pitchFamily="18" charset="0"/>
              </a:rPr>
              <a:t>……</a:t>
            </a:r>
            <a:endParaRPr lang="zh-CN" altLang="en-US" sz="3200" dirty="0"/>
          </a:p>
          <a:p>
            <a:pPr algn="just">
              <a:spcBef>
                <a:spcPts val="600"/>
              </a:spcBef>
              <a:spcAft>
                <a:spcPts val="600"/>
              </a:spcAft>
            </a:pPr>
            <a:r>
              <a:rPr lang="zh-CN" altLang="en-US" sz="3200" b="1" kern="100" dirty="0">
                <a:cs typeface="Times New Roman" panose="02020603050405020304" pitchFamily="18" charset="0"/>
              </a:rPr>
              <a:t>国产平台鼓励说明</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zh-CN" altLang="en-US" sz="3200" dirty="0">
                <a:cs typeface="Times New Roman" panose="02020603050405020304" pitchFamily="18" charset="0"/>
              </a:rPr>
              <a:t>鼓励基于</a:t>
            </a:r>
            <a:r>
              <a:rPr lang="en-US" altLang="zh-CN" sz="3200" dirty="0" err="1">
                <a:cs typeface="Times New Roman" panose="02020603050405020304" pitchFamily="18" charset="0"/>
              </a:rPr>
              <a:t>LoongArc</a:t>
            </a:r>
            <a:r>
              <a:rPr lang="zh-CN" altLang="en-US" sz="3200" dirty="0">
                <a:cs typeface="Times New Roman" panose="02020603050405020304" pitchFamily="18" charset="0"/>
              </a:rPr>
              <a:t>体系结构及国产操作系统</a:t>
            </a:r>
            <a:r>
              <a:rPr lang="en-US" altLang="zh-CN" sz="3200" dirty="0" err="1">
                <a:cs typeface="Times New Roman" panose="02020603050405020304" pitchFamily="18" charset="0"/>
              </a:rPr>
              <a:t>KylinOS</a:t>
            </a:r>
            <a:r>
              <a:rPr lang="zh-CN" altLang="en-US" sz="3200" dirty="0">
                <a:cs typeface="Times New Roman" panose="02020603050405020304" pitchFamily="18" charset="0"/>
              </a:rPr>
              <a:t>、</a:t>
            </a:r>
            <a:r>
              <a:rPr lang="en-US" altLang="zh-CN" sz="3200" dirty="0" err="1">
                <a:cs typeface="Times New Roman" panose="02020603050405020304" pitchFamily="18" charset="0"/>
              </a:rPr>
              <a:t>OpenEulerOS</a:t>
            </a:r>
            <a:r>
              <a:rPr lang="zh-CN" altLang="en-US" sz="3200" dirty="0">
                <a:cs typeface="Times New Roman" panose="02020603050405020304" pitchFamily="18" charset="0"/>
              </a:rPr>
              <a:t>、</a:t>
            </a:r>
            <a:r>
              <a:rPr lang="en-US" altLang="zh-CN" sz="3200" dirty="0" err="1">
                <a:cs typeface="Times New Roman" panose="02020603050405020304" pitchFamily="18" charset="0"/>
              </a:rPr>
              <a:t>LoongsonOS</a:t>
            </a:r>
            <a:r>
              <a:rPr lang="en-US" altLang="zh-CN" sz="3200" dirty="0">
                <a:latin typeface="宋体" panose="02010600030101010101" pitchFamily="2" charset="-122"/>
                <a:cs typeface="Times New Roman" panose="02020603050405020304" pitchFamily="18" charset="0"/>
              </a:rPr>
              <a:t>……</a:t>
            </a:r>
            <a:endParaRPr lang="zh-CN" altLang="en-US" sz="3200" dirty="0">
              <a:latin typeface="宋体" panose="02010600030101010101" pitchFamily="2" charset="-122"/>
            </a:endParaRPr>
          </a:p>
        </p:txBody>
      </p:sp>
    </p:spTree>
    <p:extLst>
      <p:ext uri="{BB962C8B-B14F-4D97-AF65-F5344CB8AC3E}">
        <p14:creationId xmlns:p14="http://schemas.microsoft.com/office/powerpoint/2010/main" val="133294580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7</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2022年5月19日星期四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dirty="0" err="1">
                <a:solidFill>
                  <a:srgbClr val="000000"/>
                </a:solidFill>
              </a:rPr>
              <a:t>北京交通大学计算机学院翟高寿</a:t>
            </a:r>
            <a:endParaRPr lang="en-US" altLang="zh-CN" sz="1400" dirty="0">
              <a:solidFill>
                <a:srgbClr val="000000"/>
              </a:solidFill>
            </a:endParaRPr>
          </a:p>
        </p:txBody>
      </p:sp>
      <p:sp>
        <p:nvSpPr>
          <p:cNvPr id="71685" name="Rectangle 2"/>
          <p:cNvSpPr>
            <a:spLocks noGrp="1" noChangeArrowheads="1"/>
          </p:cNvSpPr>
          <p:nvPr>
            <p:ph type="title"/>
          </p:nvPr>
        </p:nvSpPr>
        <p:spPr>
          <a:xfrm>
            <a:off x="395536" y="515144"/>
            <a:ext cx="8443664" cy="609600"/>
          </a:xfrm>
        </p:spPr>
        <p:txBody>
          <a:bodyPr lIns="18000" tIns="10800" rIns="18000" bIns="10800" anchor="ctr"/>
          <a:lstStyle/>
          <a:p>
            <a:pPr eaLnBrk="1" hangingPunct="1"/>
            <a:r>
              <a:rPr kumimoji="0" lang="zh-CN" altLang="en-US" sz="2800" dirty="0">
                <a:solidFill>
                  <a:srgbClr val="000000"/>
                </a:solidFill>
                <a:latin typeface="隶书" pitchFamily="49" charset="-122"/>
                <a:ea typeface="隶书" pitchFamily="49" charset="-122"/>
              </a:rPr>
              <a:t>实验</a:t>
            </a:r>
            <a:r>
              <a:rPr kumimoji="0" lang="zh-CN" altLang="en-US" sz="2800" dirty="0" smtClean="0">
                <a:solidFill>
                  <a:srgbClr val="000000"/>
                </a:solidFill>
                <a:latin typeface="隶书" pitchFamily="49" charset="-122"/>
                <a:ea typeface="隶书" pitchFamily="49" charset="-122"/>
              </a:rPr>
              <a:t>课题</a:t>
            </a:r>
            <a:r>
              <a:rPr kumimoji="0" lang="en-US" altLang="zh-CN" sz="2800" dirty="0" smtClean="0">
                <a:solidFill>
                  <a:srgbClr val="000000"/>
                </a:solidFill>
                <a:latin typeface="隶书" pitchFamily="49" charset="-122"/>
                <a:ea typeface="隶书" pitchFamily="49" charset="-122"/>
              </a:rPr>
              <a:t>16-</a:t>
            </a:r>
            <a:r>
              <a:rPr kumimoji="0" lang="en-US" altLang="zh-CN" sz="3200" dirty="0" smtClean="0">
                <a:solidFill>
                  <a:srgbClr val="000000"/>
                </a:solidFill>
                <a:latin typeface="隶书" pitchFamily="49" charset="-122"/>
                <a:ea typeface="隶书" pitchFamily="49" charset="-122"/>
              </a:rPr>
              <a:t>Windows</a:t>
            </a:r>
            <a:r>
              <a:rPr kumimoji="0" lang="zh-CN" altLang="en-US" sz="3200" dirty="0" smtClean="0">
                <a:solidFill>
                  <a:srgbClr val="000000"/>
                </a:solidFill>
                <a:latin typeface="隶书" pitchFamily="49" charset="-122"/>
                <a:ea typeface="隶书" pitchFamily="49" charset="-122"/>
              </a:rPr>
              <a:t>设备驱动程序设计与实现</a:t>
            </a:r>
            <a:r>
              <a:rPr lang="en-US" altLang="zh-CN" sz="2000" dirty="0" smtClean="0">
                <a:solidFill>
                  <a:srgbClr val="FF0000"/>
                </a:solidFill>
              </a:rPr>
              <a:t>3-1</a:t>
            </a:r>
            <a:endParaRPr lang="en-US" altLang="zh-CN" sz="2000" dirty="0">
              <a:solidFill>
                <a:srgbClr val="FF0000"/>
              </a:solidFill>
            </a:endParaRPr>
          </a:p>
        </p:txBody>
      </p:sp>
      <p:sp>
        <p:nvSpPr>
          <p:cNvPr id="2" name="矩形 1">
            <a:extLst>
              <a:ext uri="{FF2B5EF4-FFF2-40B4-BE49-F238E27FC236}">
                <a16:creationId xmlns:a16="http://schemas.microsoft.com/office/drawing/2014/main" xmlns="" id="{A4363C0E-A80F-4C6A-8A44-7088649409E9}"/>
              </a:ext>
            </a:extLst>
          </p:cNvPr>
          <p:cNvSpPr/>
          <p:nvPr/>
        </p:nvSpPr>
        <p:spPr>
          <a:xfrm>
            <a:off x="395536" y="1340768"/>
            <a:ext cx="8352928" cy="4752528"/>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实验目的与</a:t>
            </a: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理解并掌握主要的页面淘汰算法的设计和实现要旨。</a:t>
            </a:r>
          </a:p>
          <a:p>
            <a:pPr algn="just">
              <a:spcBef>
                <a:spcPts val="0"/>
              </a:spcBef>
            </a:pPr>
            <a:r>
              <a:rPr lang="zh-CN" altLang="en-US" sz="3200" dirty="0">
                <a:cs typeface="Times New Roman" panose="02020603050405020304" pitchFamily="18" charset="0"/>
              </a:rPr>
              <a:t>利用标准</a:t>
            </a:r>
            <a:r>
              <a:rPr lang="en-US" altLang="zh-CN" sz="3200" dirty="0">
                <a:cs typeface="Times New Roman" panose="02020603050405020304" pitchFamily="18" charset="0"/>
              </a:rPr>
              <a:t>C</a:t>
            </a:r>
            <a:r>
              <a:rPr lang="zh-CN" altLang="en-US" sz="3200" dirty="0">
                <a:cs typeface="Times New Roman" panose="02020603050405020304" pitchFamily="18" charset="0"/>
              </a:rPr>
              <a:t>语言，编程设计与实现最佳淘汰算法、先进先出淘汰算法、最近最久未使用淘汰算法、简单</a:t>
            </a:r>
            <a:r>
              <a:rPr lang="en-US" altLang="zh-CN" sz="3200" dirty="0">
                <a:cs typeface="Times New Roman" panose="02020603050405020304" pitchFamily="18" charset="0"/>
              </a:rPr>
              <a:t>Clock</a:t>
            </a:r>
            <a:r>
              <a:rPr lang="zh-CN" altLang="en-US" sz="3200" dirty="0">
                <a:cs typeface="Times New Roman" panose="02020603050405020304" pitchFamily="18" charset="0"/>
              </a:rPr>
              <a:t>淘汰算法及改进型</a:t>
            </a:r>
            <a:r>
              <a:rPr lang="en-US" altLang="zh-CN" sz="3200" dirty="0">
                <a:cs typeface="Times New Roman" panose="02020603050405020304" pitchFamily="18" charset="0"/>
              </a:rPr>
              <a:t>Clock</a:t>
            </a:r>
            <a:r>
              <a:rPr lang="zh-CN" altLang="en-US" sz="3200" dirty="0">
                <a:cs typeface="Times New Roman" panose="02020603050405020304" pitchFamily="18" charset="0"/>
              </a:rPr>
              <a:t>淘汰算法，并随机发生页面访问序列开展有关算法的测试及性能比较。</a:t>
            </a:r>
          </a:p>
        </p:txBody>
      </p:sp>
    </p:spTree>
    <p:extLst>
      <p:ext uri="{BB962C8B-B14F-4D97-AF65-F5344CB8AC3E}">
        <p14:creationId xmlns:p14="http://schemas.microsoft.com/office/powerpoint/2010/main" val="19723667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8</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2022年5月19日星期四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2800" dirty="0">
                <a:solidFill>
                  <a:srgbClr val="000000"/>
                </a:solidFill>
                <a:latin typeface="隶书" pitchFamily="49" charset="-122"/>
                <a:ea typeface="隶书" pitchFamily="49" charset="-122"/>
              </a:rPr>
              <a:t>实验</a:t>
            </a:r>
            <a:r>
              <a:rPr kumimoji="0" lang="zh-CN" altLang="en-US" sz="2800" dirty="0" smtClean="0">
                <a:solidFill>
                  <a:srgbClr val="000000"/>
                </a:solidFill>
                <a:latin typeface="隶书" pitchFamily="49" charset="-122"/>
                <a:ea typeface="隶书" pitchFamily="49" charset="-122"/>
              </a:rPr>
              <a:t>课题</a:t>
            </a:r>
            <a:r>
              <a:rPr kumimoji="0" lang="en-US" altLang="zh-CN" sz="2800" dirty="0" smtClean="0">
                <a:solidFill>
                  <a:srgbClr val="000000"/>
                </a:solidFill>
                <a:latin typeface="隶书" pitchFamily="49" charset="-122"/>
                <a:ea typeface="隶书" pitchFamily="49" charset="-122"/>
              </a:rPr>
              <a:t>16-</a:t>
            </a:r>
            <a:r>
              <a:rPr kumimoji="0" lang="en-US" altLang="zh-CN" sz="3200" dirty="0" smtClean="0">
                <a:solidFill>
                  <a:srgbClr val="000000"/>
                </a:solidFill>
                <a:latin typeface="隶书" pitchFamily="49" charset="-122"/>
                <a:ea typeface="隶书" pitchFamily="49" charset="-122"/>
              </a:rPr>
              <a:t>Windows</a:t>
            </a:r>
            <a:r>
              <a:rPr kumimoji="0" lang="zh-CN" altLang="en-US" sz="3200" dirty="0" smtClean="0">
                <a:solidFill>
                  <a:srgbClr val="000000"/>
                </a:solidFill>
                <a:latin typeface="隶书" pitchFamily="49" charset="-122"/>
                <a:ea typeface="隶书" pitchFamily="49" charset="-122"/>
              </a:rPr>
              <a:t>设备驱动程序设计与实现</a:t>
            </a:r>
            <a:r>
              <a:rPr lang="en-US" altLang="zh-CN" sz="2000" dirty="0" smtClean="0">
                <a:solidFill>
                  <a:srgbClr val="FF0000"/>
                </a:solidFill>
              </a:rPr>
              <a:t>3-2A</a:t>
            </a:r>
            <a:endParaRPr lang="en-US" altLang="zh-CN" sz="2000" dirty="0">
              <a:solidFill>
                <a:srgbClr val="FF0000"/>
              </a:solidFill>
            </a:endParaRPr>
          </a:p>
        </p:txBody>
      </p:sp>
      <p:sp>
        <p:nvSpPr>
          <p:cNvPr id="2" name="矩形 1">
            <a:extLst>
              <a:ext uri="{FF2B5EF4-FFF2-40B4-BE49-F238E27FC236}">
                <a16:creationId xmlns:a16="http://schemas.microsoft.com/office/drawing/2014/main" xmlns=""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r>
              <a:rPr lang="zh-CN" altLang="en-US" sz="2000" b="1" kern="100" dirty="0">
                <a:solidFill>
                  <a:srgbClr val="FF0000"/>
                </a:solidFill>
                <a:cs typeface="Times New Roman" panose="02020603050405020304" pitchFamily="18" charset="0"/>
              </a:rPr>
              <a:t>（待续）</a:t>
            </a:r>
            <a:endParaRPr lang="zh-CN" altLang="zh-CN" sz="2000" b="1" kern="100" dirty="0">
              <a:solidFill>
                <a:srgbClr val="FF0000"/>
              </a:solidFill>
              <a:cs typeface="Times New Roman" panose="02020603050405020304" pitchFamily="18" charset="0"/>
            </a:endParaRPr>
          </a:p>
          <a:p>
            <a:pPr algn="just">
              <a:spcBef>
                <a:spcPts val="0"/>
              </a:spcBef>
            </a:pPr>
            <a:r>
              <a:rPr lang="en-US" altLang="zh-CN" sz="2800" dirty="0">
                <a:cs typeface="Times New Roman" panose="02020603050405020304" pitchFamily="18" charset="0"/>
              </a:rPr>
              <a:t>1</a:t>
            </a:r>
            <a:r>
              <a:rPr lang="zh-CN" altLang="en-US" sz="2800" dirty="0">
                <a:cs typeface="Times New Roman" panose="02020603050405020304" pitchFamily="18" charset="0"/>
              </a:rPr>
              <a:t>、</a:t>
            </a:r>
            <a:r>
              <a:rPr lang="zh-CN" altLang="zh-CN" sz="2800" dirty="0"/>
              <a:t>编程设计实现最佳淘汰算法、先进先出淘汰算法、最近最久未使用淘汰算法、简单</a:t>
            </a:r>
            <a:r>
              <a:rPr lang="en-US" altLang="zh-CN" sz="2800" dirty="0"/>
              <a:t>Clock</a:t>
            </a:r>
            <a:r>
              <a:rPr lang="zh-CN" altLang="zh-CN" sz="2800" dirty="0"/>
              <a:t>淘汰算法及改进型</a:t>
            </a:r>
            <a:r>
              <a:rPr lang="en-US" altLang="zh-CN" sz="2800" dirty="0"/>
              <a:t>Clock</a:t>
            </a:r>
            <a:r>
              <a:rPr lang="zh-CN" altLang="zh-CN" sz="2800" dirty="0"/>
              <a:t>淘汰算法</a:t>
            </a:r>
            <a:r>
              <a:rPr lang="zh-CN" altLang="en-US" sz="2800" dirty="0">
                <a:cs typeface="Times New Roman" panose="02020603050405020304" pitchFamily="18" charset="0"/>
              </a:rPr>
              <a:t>；</a:t>
            </a:r>
          </a:p>
          <a:p>
            <a:pPr algn="just">
              <a:spcBef>
                <a:spcPts val="0"/>
              </a:spcBef>
            </a:pPr>
            <a:r>
              <a:rPr lang="en-US" altLang="zh-CN" sz="2800" dirty="0">
                <a:cs typeface="Times New Roman" panose="02020603050405020304" pitchFamily="18" charset="0"/>
              </a:rPr>
              <a:t>2</a:t>
            </a:r>
            <a:r>
              <a:rPr lang="zh-CN" altLang="en-US" sz="2800" dirty="0">
                <a:cs typeface="Times New Roman" panose="02020603050405020304" pitchFamily="18" charset="0"/>
              </a:rPr>
              <a:t>、</a:t>
            </a:r>
            <a:r>
              <a:rPr lang="zh-CN" altLang="zh-CN" sz="2800" dirty="0"/>
              <a:t>编程设计实现页面访问序列的随机发生机制，包括各页面读写访问方式的设定以满足改进型</a:t>
            </a:r>
            <a:r>
              <a:rPr lang="en-US" altLang="zh-CN" sz="2800" dirty="0"/>
              <a:t>Clock</a:t>
            </a:r>
            <a:r>
              <a:rPr lang="zh-CN" altLang="zh-CN" sz="2800" dirty="0"/>
              <a:t>淘汰算法的要求</a:t>
            </a:r>
            <a:r>
              <a:rPr lang="zh-CN" altLang="en-US" sz="2800" dirty="0">
                <a:cs typeface="Times New Roman" panose="02020603050405020304" pitchFamily="18" charset="0"/>
              </a:rPr>
              <a:t>；</a:t>
            </a:r>
          </a:p>
          <a:p>
            <a:pPr algn="just">
              <a:spcBef>
                <a:spcPts val="0"/>
              </a:spcBef>
            </a:pPr>
            <a:r>
              <a:rPr lang="en-US" altLang="zh-CN" sz="2800" dirty="0">
                <a:cs typeface="Times New Roman" panose="02020603050405020304" pitchFamily="18" charset="0"/>
              </a:rPr>
              <a:t>3</a:t>
            </a:r>
            <a:r>
              <a:rPr lang="zh-CN" altLang="en-US" sz="2800" dirty="0">
                <a:cs typeface="Times New Roman" panose="02020603050405020304" pitchFamily="18" charset="0"/>
              </a:rPr>
              <a:t>、</a:t>
            </a:r>
            <a:r>
              <a:rPr lang="zh-CN" altLang="zh-CN" sz="2800" dirty="0"/>
              <a:t>在执行进程和访问各页面过程中，每访问一个（或一次）页面应显示输出当时的进程页表内容（包括页号、物理块号、状态位、读</a:t>
            </a:r>
            <a:r>
              <a:rPr lang="en-US" altLang="zh-CN" sz="2800" dirty="0"/>
              <a:t>/</a:t>
            </a:r>
            <a:r>
              <a:rPr lang="zh-CN" altLang="zh-CN" sz="2800" dirty="0"/>
              <a:t>写访问方式等字段）及本次页面访问操作情况（譬如页面已在内存或触发缺页中断） </a:t>
            </a:r>
            <a:r>
              <a:rPr lang="zh-CN" altLang="en-US" sz="2800" dirty="0">
                <a:cs typeface="Times New Roman" panose="02020603050405020304" pitchFamily="18" charset="0"/>
              </a:rPr>
              <a:t>；</a:t>
            </a:r>
          </a:p>
        </p:txBody>
      </p:sp>
    </p:spTree>
    <p:extLst>
      <p:ext uri="{BB962C8B-B14F-4D97-AF65-F5344CB8AC3E}">
        <p14:creationId xmlns:p14="http://schemas.microsoft.com/office/powerpoint/2010/main" val="369284690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9</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2022年5月19日星期四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2800" dirty="0">
                <a:solidFill>
                  <a:srgbClr val="000000"/>
                </a:solidFill>
                <a:latin typeface="隶书" pitchFamily="49" charset="-122"/>
                <a:ea typeface="隶书" pitchFamily="49" charset="-122"/>
              </a:rPr>
              <a:t>实验</a:t>
            </a:r>
            <a:r>
              <a:rPr kumimoji="0" lang="zh-CN" altLang="en-US" sz="2800" dirty="0" smtClean="0">
                <a:solidFill>
                  <a:srgbClr val="000000"/>
                </a:solidFill>
                <a:latin typeface="隶书" pitchFamily="49" charset="-122"/>
                <a:ea typeface="隶书" pitchFamily="49" charset="-122"/>
              </a:rPr>
              <a:t>课题</a:t>
            </a:r>
            <a:r>
              <a:rPr kumimoji="0" lang="en-US" altLang="zh-CN" sz="2800" dirty="0" smtClean="0">
                <a:solidFill>
                  <a:srgbClr val="000000"/>
                </a:solidFill>
                <a:latin typeface="隶书" pitchFamily="49" charset="-122"/>
                <a:ea typeface="隶书" pitchFamily="49" charset="-122"/>
              </a:rPr>
              <a:t>16-</a:t>
            </a:r>
            <a:r>
              <a:rPr kumimoji="0" lang="en-US" altLang="zh-CN" sz="3200" dirty="0" smtClean="0">
                <a:solidFill>
                  <a:srgbClr val="000000"/>
                </a:solidFill>
                <a:latin typeface="隶书" pitchFamily="49" charset="-122"/>
                <a:ea typeface="隶书" pitchFamily="49" charset="-122"/>
              </a:rPr>
              <a:t>Windows</a:t>
            </a:r>
            <a:r>
              <a:rPr kumimoji="0" lang="zh-CN" altLang="en-US" sz="3200" dirty="0" smtClean="0">
                <a:solidFill>
                  <a:srgbClr val="000000"/>
                </a:solidFill>
                <a:latin typeface="隶书" pitchFamily="49" charset="-122"/>
                <a:ea typeface="隶书" pitchFamily="49" charset="-122"/>
              </a:rPr>
              <a:t>设备驱动程序设计与实现</a:t>
            </a:r>
            <a:r>
              <a:rPr lang="en-US" altLang="zh-CN" sz="2000" dirty="0" smtClean="0">
                <a:solidFill>
                  <a:srgbClr val="FF0000"/>
                </a:solidFill>
              </a:rPr>
              <a:t>3-2B</a:t>
            </a:r>
            <a:endParaRPr lang="en-US" altLang="zh-CN" sz="2000" dirty="0">
              <a:solidFill>
                <a:srgbClr val="FF0000"/>
              </a:solidFill>
            </a:endParaRPr>
          </a:p>
        </p:txBody>
      </p:sp>
      <p:sp>
        <p:nvSpPr>
          <p:cNvPr id="2" name="矩形 1">
            <a:extLst>
              <a:ext uri="{FF2B5EF4-FFF2-40B4-BE49-F238E27FC236}">
                <a16:creationId xmlns:a16="http://schemas.microsoft.com/office/drawing/2014/main" xmlns=""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r>
              <a:rPr lang="zh-CN" altLang="en-US" sz="2000" b="1" kern="100" dirty="0">
                <a:solidFill>
                  <a:srgbClr val="FF0000"/>
                </a:solidFill>
                <a:cs typeface="Times New Roman" panose="02020603050405020304" pitchFamily="18" charset="0"/>
              </a:rPr>
              <a:t>（续完）</a:t>
            </a:r>
            <a:endParaRPr lang="zh-CN" altLang="zh-CN" sz="2000" b="1" kern="100" dirty="0">
              <a:solidFill>
                <a:srgbClr val="FF0000"/>
              </a:solidFill>
              <a:cs typeface="Times New Roman" panose="02020603050405020304" pitchFamily="18" charset="0"/>
            </a:endParaRPr>
          </a:p>
          <a:p>
            <a:pPr algn="just">
              <a:spcBef>
                <a:spcPts val="0"/>
              </a:spcBef>
            </a:pPr>
            <a:r>
              <a:rPr lang="en-US" altLang="zh-CN" sz="2800" dirty="0">
                <a:cs typeface="Times New Roman" panose="02020603050405020304" pitchFamily="18" charset="0"/>
              </a:rPr>
              <a:t>4</a:t>
            </a:r>
            <a:r>
              <a:rPr lang="zh-CN" altLang="en-US" sz="2800" dirty="0">
                <a:cs typeface="Times New Roman" panose="02020603050405020304" pitchFamily="18" charset="0"/>
              </a:rPr>
              <a:t>、</a:t>
            </a:r>
            <a:r>
              <a:rPr lang="zh-CN" altLang="zh-CN" sz="2800" dirty="0"/>
              <a:t>基于相同的条件，包括系统均采用固定分配局部置换策略、相同的进程逻辑地址空间大小（暨逻辑页面数，设进程逻辑地址空间的页面总数为</a:t>
            </a:r>
            <a:r>
              <a:rPr lang="en-US" altLang="zh-CN" sz="2800" dirty="0"/>
              <a:t>N</a:t>
            </a:r>
            <a:r>
              <a:rPr lang="zh-CN" altLang="zh-CN" sz="2800" dirty="0"/>
              <a:t>，则其页号取值区间为</a:t>
            </a:r>
            <a:r>
              <a:rPr lang="en-US" altLang="zh-CN" sz="2800" dirty="0"/>
              <a:t>[0, N)</a:t>
            </a:r>
            <a:r>
              <a:rPr lang="zh-CN" altLang="zh-CN" sz="2800" dirty="0"/>
              <a:t>）、分配给进程同样多的物理块（设进程分配获得</a:t>
            </a:r>
            <a:r>
              <a:rPr lang="en-US" altLang="zh-CN" sz="2800" dirty="0"/>
              <a:t>S</a:t>
            </a:r>
            <a:r>
              <a:rPr lang="zh-CN" altLang="zh-CN" sz="2800" dirty="0"/>
              <a:t>个物理块，则相应物理块号分别标记为</a:t>
            </a:r>
            <a:r>
              <a:rPr lang="en-US" altLang="zh-CN" sz="2800" dirty="0"/>
              <a:t>PF</a:t>
            </a:r>
            <a:r>
              <a:rPr lang="en-US" altLang="zh-CN" sz="2800" baseline="-25000" dirty="0"/>
              <a:t>0</a:t>
            </a:r>
            <a:r>
              <a:rPr lang="zh-CN" altLang="zh-CN" sz="2800" dirty="0"/>
              <a:t>、</a:t>
            </a:r>
            <a:r>
              <a:rPr lang="en-US" altLang="zh-CN" sz="2800" dirty="0"/>
              <a:t>PF</a:t>
            </a:r>
            <a:r>
              <a:rPr lang="en-US" altLang="zh-CN" sz="2800" baseline="-25000" dirty="0"/>
              <a:t>1</a:t>
            </a:r>
            <a:r>
              <a:rPr lang="zh-CN" altLang="zh-CN" sz="2800" dirty="0"/>
              <a:t>、……、</a:t>
            </a:r>
            <a:r>
              <a:rPr lang="en-US" altLang="zh-CN" sz="2800" dirty="0"/>
              <a:t>PF</a:t>
            </a:r>
            <a:r>
              <a:rPr lang="en-US" altLang="zh-CN" sz="2800" baseline="-25000" dirty="0"/>
              <a:t>S-1</a:t>
            </a:r>
            <a:r>
              <a:rPr lang="zh-CN" altLang="zh-CN" sz="2800" dirty="0"/>
              <a:t>）、相同的页面访问序列（整数序列，整数取值区间为</a:t>
            </a:r>
            <a:r>
              <a:rPr lang="en-US" altLang="zh-CN" sz="2800" dirty="0"/>
              <a:t>[0, N)</a:t>
            </a:r>
            <a:r>
              <a:rPr lang="zh-CN" altLang="zh-CN" sz="2800" dirty="0"/>
              <a:t>）、均预装入前三个页面，进行有关算法的测试</a:t>
            </a:r>
            <a:r>
              <a:rPr lang="zh-CN" altLang="en-US" sz="2800" dirty="0">
                <a:cs typeface="Times New Roman" panose="02020603050405020304" pitchFamily="18" charset="0"/>
              </a:rPr>
              <a:t>；</a:t>
            </a:r>
          </a:p>
          <a:p>
            <a:pPr algn="just">
              <a:spcBef>
                <a:spcPts val="0"/>
              </a:spcBef>
            </a:pPr>
            <a:r>
              <a:rPr lang="en-US" altLang="zh-CN" sz="2800" dirty="0">
                <a:cs typeface="Times New Roman" panose="02020603050405020304" pitchFamily="18" charset="0"/>
              </a:rPr>
              <a:t>5</a:t>
            </a:r>
            <a:r>
              <a:rPr lang="zh-CN" altLang="en-US" sz="2800" dirty="0">
                <a:cs typeface="Times New Roman" panose="02020603050405020304" pitchFamily="18" charset="0"/>
              </a:rPr>
              <a:t>、变换上述条件实施多次测试，统计分析和比较有关算法的性能（譬如缺页率、淘汰页查找时间开销）</a:t>
            </a:r>
            <a:r>
              <a:rPr lang="zh-CN" altLang="en-US" sz="2800" dirty="0"/>
              <a:t>。</a:t>
            </a:r>
            <a:endParaRPr lang="zh-CN" altLang="en-US" sz="2800" dirty="0">
              <a:cs typeface="Times New Roman" panose="02020603050405020304" pitchFamily="18" charset="0"/>
            </a:endParaRPr>
          </a:p>
        </p:txBody>
      </p:sp>
    </p:spTree>
    <p:extLst>
      <p:ext uri="{BB962C8B-B14F-4D97-AF65-F5344CB8AC3E}">
        <p14:creationId xmlns:p14="http://schemas.microsoft.com/office/powerpoint/2010/main" val="227661863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Nature">
  <a:themeElements>
    <a:clrScheme name="">
      <a:dk1>
        <a:srgbClr val="000000"/>
      </a:dk1>
      <a:lt1>
        <a:srgbClr val="FFFFFF"/>
      </a:lt1>
      <a:dk2>
        <a:srgbClr val="000000"/>
      </a:dk2>
      <a:lt2>
        <a:srgbClr val="CEC8BA"/>
      </a:lt2>
      <a:accent1>
        <a:srgbClr val="C9DDF1"/>
      </a:accent1>
      <a:accent2>
        <a:srgbClr val="000000"/>
      </a:accent2>
      <a:accent3>
        <a:srgbClr val="FFFFFF"/>
      </a:accent3>
      <a:accent4>
        <a:srgbClr val="000000"/>
      </a:accent4>
      <a:accent5>
        <a:srgbClr val="E1EBF7"/>
      </a:accent5>
      <a:accent6>
        <a:srgbClr val="000000"/>
      </a:accent6>
      <a:hlink>
        <a:srgbClr val="000000"/>
      </a:hlink>
      <a:folHlink>
        <a:srgbClr val="000000"/>
      </a:folHlink>
    </a:clrScheme>
    <a:fontScheme name="Nat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CC"/>
        </a:solidFill>
        <a:ln w="9525" cap="flat" cmpd="sng" algn="ctr">
          <a:noFill/>
          <a:prstDash val="solid"/>
          <a:round/>
          <a:headEnd type="none" w="med" len="med"/>
          <a:tailEnd type="none" w="med" len="med"/>
        </a:ln>
        <a:effectLst/>
      </a:spPr>
      <a:bodyPr vert="eaVert" wrap="square" lIns="91440" tIns="0" rIns="9144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FF99CC"/>
        </a:solidFill>
        <a:ln w="9525" cap="flat" cmpd="sng" algn="ctr">
          <a:noFill/>
          <a:prstDash val="solid"/>
          <a:round/>
          <a:headEnd type="none" w="med" len="med"/>
          <a:tailEnd type="none" w="med" len="med"/>
        </a:ln>
        <a:effectLst/>
      </a:spPr>
      <a:bodyPr vert="eaVert" wrap="square" lIns="91440" tIns="0" rIns="9144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Designs\Nature.pot</Template>
  <TotalTime>4159</TotalTime>
  <Words>2101</Words>
  <Application>Microsoft Office PowerPoint</Application>
  <PresentationFormat>全屏显示(4:3)</PresentationFormat>
  <Paragraphs>152</Paragraphs>
  <Slides>18</Slides>
  <Notes>18</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Nature</vt:lpstr>
      <vt:lpstr>《操作系统实验指导》</vt:lpstr>
      <vt:lpstr>实验课题15-Linux设备驱动程序设计与实现3-1</vt:lpstr>
      <vt:lpstr>实验课题15-Linux设备驱动程序设计与实现3-2A</vt:lpstr>
      <vt:lpstr>实验课题15-Linux设备驱动程序设计与实现3-2B</vt:lpstr>
      <vt:lpstr>实验课题15-Linux设备驱动程序设计与实现3-2C</vt:lpstr>
      <vt:lpstr>实验课题15-Linux设备驱动程序设计与实现3-3</vt:lpstr>
      <vt:lpstr>实验课题16-Windows设备驱动程序设计与实现3-1</vt:lpstr>
      <vt:lpstr>实验课题16-Windows设备驱动程序设计与实现3-2A</vt:lpstr>
      <vt:lpstr>实验课题16-Windows设备驱动程序设计与实现3-2B</vt:lpstr>
      <vt:lpstr>实验课题16-Windows设备驱动程序设计与实现3-3A</vt:lpstr>
      <vt:lpstr>实验课题16-Windows设备驱动程序设计与实现3-3B</vt:lpstr>
      <vt:lpstr>实验课题17-Linux特定设备驱动程序设计探析2-1</vt:lpstr>
      <vt:lpstr>实验课题17-Linux特定设备驱动程序设计探析2-2</vt:lpstr>
      <vt:lpstr>实验课题18-基于国产处理器的Linux操作系统的移植2-1</vt:lpstr>
      <vt:lpstr>实验课题18-基于国产处理器的Linux操作系统的移植2-2</vt:lpstr>
      <vt:lpstr>实验课题19-移动头磁盘调度算法模拟实现与比较2-1</vt:lpstr>
      <vt:lpstr>实验课题19-移动头磁盘调度算法模拟实现与比较2-2</vt:lpstr>
      <vt:lpstr>预祝各位同学  秉承知行，  实践真知！</vt:lpstr>
    </vt:vector>
  </TitlesOfParts>
  <Company>北京交通大学 计算机学院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操作系统实验指导电子课件2008-2009-II</dc:title>
  <dc:subject>操作系统实验指导电子课件</dc:subject>
  <dc:creator>翟高寿</dc:creator>
  <cp:lastModifiedBy>翟高寿</cp:lastModifiedBy>
  <cp:revision>248</cp:revision>
  <cp:lastPrinted>1601-01-01T00:00:00Z</cp:lastPrinted>
  <dcterms:created xsi:type="dcterms:W3CDTF">1601-01-01T00:00:00Z</dcterms:created>
  <dcterms:modified xsi:type="dcterms:W3CDTF">2022-05-18T23:47:22Z</dcterms:modified>
</cp:coreProperties>
</file>