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654" r:id="rId2"/>
    <p:sldId id="731" r:id="rId3"/>
    <p:sldId id="739" r:id="rId4"/>
    <p:sldId id="768" r:id="rId5"/>
    <p:sldId id="780" r:id="rId6"/>
    <p:sldId id="779" r:id="rId7"/>
    <p:sldId id="778" r:id="rId8"/>
    <p:sldId id="777" r:id="rId9"/>
    <p:sldId id="769" r:id="rId10"/>
    <p:sldId id="736" r:id="rId11"/>
    <p:sldId id="782" r:id="rId12"/>
    <p:sldId id="781" r:id="rId13"/>
    <p:sldId id="783" r:id="rId14"/>
    <p:sldId id="784" r:id="rId15"/>
    <p:sldId id="796" r:id="rId16"/>
    <p:sldId id="785" r:id="rId17"/>
    <p:sldId id="786" r:id="rId18"/>
    <p:sldId id="787" r:id="rId19"/>
    <p:sldId id="788" r:id="rId20"/>
    <p:sldId id="789" r:id="rId21"/>
    <p:sldId id="790" r:id="rId22"/>
    <p:sldId id="791" r:id="rId23"/>
    <p:sldId id="792" r:id="rId24"/>
    <p:sldId id="793" r:id="rId25"/>
    <p:sldId id="794" r:id="rId26"/>
    <p:sldId id="617" r:id="rId27"/>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3366CC"/>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14" autoAdjust="0"/>
  </p:normalViewPr>
  <p:slideViewPr>
    <p:cSldViewPr>
      <p:cViewPr varScale="1">
        <p:scale>
          <a:sx n="56" d="100"/>
          <a:sy n="56" d="100"/>
        </p:scale>
        <p:origin x="58" y="52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pPr>
              <a:defRPr/>
            </a:pPr>
            <a:endParaRPr lang="en-US" altLang="zh-CN"/>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pPr>
              <a:defRPr/>
            </a:pPr>
            <a:endParaRPr lang="zh-CN" altLang="zh-CN"/>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pPr>
              <a:defRPr/>
            </a:pPr>
            <a:fld id="{08FA6C7B-A4F6-4C3D-8501-C880E05D5D7D}" type="slidenum">
              <a:rPr lang="en-US" altLang="zh-CN"/>
              <a:pPr>
                <a:defRPr/>
              </a:pPr>
              <a:t>‹#›</a:t>
            </a:fld>
            <a:endParaRPr lang="en-US" altLang="zh-CN"/>
          </a:p>
        </p:txBody>
      </p:sp>
    </p:spTree>
    <p:extLst>
      <p:ext uri="{BB962C8B-B14F-4D97-AF65-F5344CB8AC3E}">
        <p14:creationId xmlns:p14="http://schemas.microsoft.com/office/powerpoint/2010/main" val="157262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spcBef>
                <a:spcPct val="0"/>
              </a:spcBef>
              <a:defRPr sz="1200"/>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0"/>
              </a:spcBef>
              <a:defRPr sz="120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spcBef>
                <a:spcPct val="0"/>
              </a:spcBef>
              <a:defRPr sz="1200"/>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spcBef>
                <a:spcPct val="0"/>
              </a:spcBef>
              <a:defRPr sz="1200"/>
            </a:lvl1pPr>
          </a:lstStyle>
          <a:p>
            <a:pPr>
              <a:defRPr/>
            </a:pPr>
            <a:fld id="{768AD893-918A-4DB5-B3B8-63D808E37D93}" type="slidenum">
              <a:rPr lang="en-US" altLang="zh-CN"/>
              <a:pPr>
                <a:defRPr/>
              </a:pPr>
              <a:t>‹#›</a:t>
            </a:fld>
            <a:endParaRPr lang="en-US" altLang="zh-CN"/>
          </a:p>
        </p:txBody>
      </p:sp>
    </p:spTree>
    <p:extLst>
      <p:ext uri="{BB962C8B-B14F-4D97-AF65-F5344CB8AC3E}">
        <p14:creationId xmlns:p14="http://schemas.microsoft.com/office/powerpoint/2010/main" val="2274644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B158EB77-01E1-4F48-9026-C5F22AF08A0F}" type="slidenum">
              <a:rPr lang="en-US" altLang="zh-CN" sz="1200" smtClean="0"/>
              <a:pPr eaLnBrk="1" hangingPunct="1"/>
              <a:t>1</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10</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37005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11</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62365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6787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99549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3661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45440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48668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13551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34498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19</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2493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34324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20</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81958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21</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24744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45399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488755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15712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50745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82A7085A-9594-47A7-8110-96ECF64F3098}" type="slidenum">
              <a:rPr lang="en-US" altLang="zh-CN" sz="1200" smtClean="0"/>
              <a:pPr eaLnBrk="1" hangingPunct="1"/>
              <a:t>26</a:t>
            </a:fld>
            <a:endParaRPr lang="en-US"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979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1244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4596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6248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6403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7264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9</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6085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25" name="Rectangle 5"/>
          <p:cNvSpPr>
            <a:spLocks noGrp="1" noChangeArrowheads="1"/>
          </p:cNvSpPr>
          <p:nvPr>
            <p:ph type="ctrTitle"/>
          </p:nvPr>
        </p:nvSpPr>
        <p:spPr>
          <a:xfrm>
            <a:off x="1143000" y="1981200"/>
            <a:ext cx="7772400" cy="1143000"/>
          </a:xfrm>
        </p:spPr>
        <p:txBody>
          <a:bodyPr/>
          <a:lstStyle>
            <a:lvl1pPr>
              <a:defRPr/>
            </a:lvl1pPr>
          </a:lstStyle>
          <a:p>
            <a:r>
              <a:rPr lang="zh-CN" altLang="en-US"/>
              <a:t>单击此处编辑母版标题样式</a:t>
            </a:r>
          </a:p>
        </p:txBody>
      </p:sp>
      <p:sp>
        <p:nvSpPr>
          <p:cNvPr id="30726"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zh-CN" altLang="en-US"/>
              <a:t>单击此处编辑母版副标题样式</a:t>
            </a:r>
          </a:p>
        </p:txBody>
      </p:sp>
      <p:sp>
        <p:nvSpPr>
          <p:cNvPr id="4" name="Rectangle 7"/>
          <p:cNvSpPr>
            <a:spLocks noGrp="1" noChangeArrowheads="1"/>
          </p:cNvSpPr>
          <p:nvPr>
            <p:ph type="dt" sz="half" idx="10"/>
          </p:nvPr>
        </p:nvSpPr>
        <p:spPr>
          <a:xfrm>
            <a:off x="685800" y="6324600"/>
            <a:ext cx="1905000" cy="457200"/>
          </a:xfrm>
        </p:spPr>
        <p:txBody>
          <a:bodyPr anchor="b"/>
          <a:lstStyle>
            <a:lvl1pPr>
              <a:spcBef>
                <a:spcPct val="0"/>
              </a:spcBef>
              <a:defRPr kumimoji="0">
                <a:solidFill>
                  <a:schemeClr val="tx2"/>
                </a:solidFill>
              </a:defRPr>
            </a:lvl1pPr>
          </a:lstStyle>
          <a:p>
            <a:pPr>
              <a:defRPr/>
            </a:pPr>
            <a:fld id="{488AC3AA-2081-4A5A-8932-133C6B0DB2C5}" type="datetime2">
              <a:rPr lang="zh-CN" altLang="en-US"/>
              <a:pPr>
                <a:defRPr/>
              </a:pPr>
              <a:t>2024年12月10日</a:t>
            </a:fld>
            <a:endParaRPr lang="en-US" altLang="zh-CN"/>
          </a:p>
        </p:txBody>
      </p:sp>
      <p:sp>
        <p:nvSpPr>
          <p:cNvPr id="5" name="Rectangle 8"/>
          <p:cNvSpPr>
            <a:spLocks noGrp="1" noChangeArrowheads="1"/>
          </p:cNvSpPr>
          <p:nvPr>
            <p:ph type="ftr" sz="quarter" idx="11"/>
          </p:nvPr>
        </p:nvSpPr>
        <p:spPr>
          <a:xfrm>
            <a:off x="3124200" y="6324600"/>
            <a:ext cx="2895600" cy="457200"/>
          </a:xfrm>
        </p:spPr>
        <p:txBody>
          <a:bodyPr anchor="b"/>
          <a:lstStyle>
            <a:lvl1pPr>
              <a:spcBef>
                <a:spcPct val="0"/>
              </a:spcBef>
              <a:defRPr kumimoji="0">
                <a:solidFill>
                  <a:schemeClr val="tx2"/>
                </a:solidFill>
              </a:defRPr>
            </a:lvl1pPr>
          </a:lstStyle>
          <a:p>
            <a:pPr>
              <a:defRPr/>
            </a:pPr>
            <a:r>
              <a:rPr lang="en-US" altLang="zh-CN"/>
              <a:t>北京交通大学计算机学院     翟高寿</a:t>
            </a:r>
          </a:p>
        </p:txBody>
      </p:sp>
      <p:sp>
        <p:nvSpPr>
          <p:cNvPr id="6" name="Rectangle 9"/>
          <p:cNvSpPr>
            <a:spLocks noGrp="1" noChangeArrowheads="1"/>
          </p:cNvSpPr>
          <p:nvPr>
            <p:ph type="sldNum" sz="quarter" idx="12"/>
          </p:nvPr>
        </p:nvSpPr>
        <p:spPr>
          <a:xfrm>
            <a:off x="6553200" y="6324600"/>
            <a:ext cx="1905000" cy="457200"/>
          </a:xfrm>
        </p:spPr>
        <p:txBody>
          <a:bodyPr/>
          <a:lstStyle>
            <a:lvl1pPr>
              <a:defRPr>
                <a:solidFill>
                  <a:schemeClr val="tx2"/>
                </a:solidFill>
              </a:defRPr>
            </a:lvl1pPr>
          </a:lstStyle>
          <a:p>
            <a:pPr>
              <a:defRPr/>
            </a:pPr>
            <a:fld id="{CFE96C05-5E84-4489-8BF0-9A2ED292BECD}" type="slidenum">
              <a:rPr lang="en-US" altLang="zh-CN"/>
              <a:pPr>
                <a:defRPr/>
              </a:pPr>
              <a:t>‹#›</a:t>
            </a:fld>
            <a:endParaRPr lang="en-US" altLang="zh-CN"/>
          </a:p>
        </p:txBody>
      </p:sp>
    </p:spTree>
    <p:extLst>
      <p:ext uri="{BB962C8B-B14F-4D97-AF65-F5344CB8AC3E}">
        <p14:creationId xmlns:p14="http://schemas.microsoft.com/office/powerpoint/2010/main" val="24430814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B7E6F8B1-372E-43DC-85B1-1DA2CF072322}"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82618EAF-2306-47B3-B8F3-8BC8B3E4D702}" type="datetime2">
              <a:rPr lang="zh-CN" altLang="en-US"/>
              <a:pPr>
                <a:defRPr/>
              </a:pPr>
              <a:t>2024年12月10日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3372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2E54DD18-0EC5-4072-88B3-5C0EE0305EA6}"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9E34B5FF-AC76-471C-868C-C3AFF21D7F43}" type="datetime2">
              <a:rPr lang="zh-CN" altLang="en-US"/>
              <a:pPr>
                <a:defRPr/>
              </a:pPr>
              <a:t>2024年12月10日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0503127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927EC65E-79EA-4395-874E-0C56D747590B}"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D9604CA8-C000-4A47-B6CE-04B04DB00EA8}" type="datetime2">
              <a:rPr lang="zh-CN" altLang="en-US"/>
              <a:pPr>
                <a:defRPr/>
              </a:pPr>
              <a:t>2024年12月10日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6845990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sldNum" sz="quarter" idx="10"/>
          </p:nvPr>
        </p:nvSpPr>
        <p:spPr>
          <a:ln/>
        </p:spPr>
        <p:txBody>
          <a:bodyPr/>
          <a:lstStyle>
            <a:lvl1pPr>
              <a:defRPr/>
            </a:lvl1pPr>
          </a:lstStyle>
          <a:p>
            <a:pPr>
              <a:defRPr/>
            </a:pPr>
            <a:fld id="{5D2423EC-D2C5-44FC-8231-354618F101FD}"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4C36F4DD-9B96-43AD-B77A-1DE958DF56FC}" type="datetime2">
              <a:rPr lang="zh-CN" altLang="en-US"/>
              <a:pPr>
                <a:defRPr/>
              </a:pPr>
              <a:t>2024年12月10日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7536294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sldNum" sz="quarter" idx="10"/>
          </p:nvPr>
        </p:nvSpPr>
        <p:spPr>
          <a:ln/>
        </p:spPr>
        <p:txBody>
          <a:bodyPr/>
          <a:lstStyle>
            <a:lvl1pPr>
              <a:defRPr/>
            </a:lvl1pPr>
          </a:lstStyle>
          <a:p>
            <a:pPr>
              <a:defRPr/>
            </a:pPr>
            <a:fld id="{D03A3773-5795-4D8A-B1EC-FD43726EFC65}"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EF8C55D2-FFF4-4F22-B7F1-91E302751428}" type="datetime2">
              <a:rPr lang="zh-CN" altLang="en-US"/>
              <a:pPr>
                <a:defRPr/>
              </a:pPr>
              <a:t>2024年12月10日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9254295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sldNum" sz="quarter" idx="10"/>
          </p:nvPr>
        </p:nvSpPr>
        <p:spPr>
          <a:ln/>
        </p:spPr>
        <p:txBody>
          <a:bodyPr/>
          <a:lstStyle>
            <a:lvl1pPr>
              <a:defRPr/>
            </a:lvl1pPr>
          </a:lstStyle>
          <a:p>
            <a:pPr>
              <a:defRPr/>
            </a:pPr>
            <a:fld id="{D84B0306-4E16-4CD6-8871-55E4E7206159}" type="slidenum">
              <a:rPr lang="en-US" altLang="zh-CN"/>
              <a:pPr>
                <a:defRPr/>
              </a:pPr>
              <a:t>‹#›</a:t>
            </a:fld>
            <a:endParaRPr lang="en-US" altLang="zh-CN"/>
          </a:p>
        </p:txBody>
      </p:sp>
      <p:sp>
        <p:nvSpPr>
          <p:cNvPr id="8" name="Rectangle 13"/>
          <p:cNvSpPr>
            <a:spLocks noGrp="1" noChangeArrowheads="1"/>
          </p:cNvSpPr>
          <p:nvPr>
            <p:ph type="dt" sz="half" idx="11"/>
          </p:nvPr>
        </p:nvSpPr>
        <p:spPr>
          <a:ln/>
        </p:spPr>
        <p:txBody>
          <a:bodyPr/>
          <a:lstStyle>
            <a:lvl1pPr>
              <a:defRPr/>
            </a:lvl1pPr>
          </a:lstStyle>
          <a:p>
            <a:pPr>
              <a:defRPr/>
            </a:pPr>
            <a:fld id="{7CE81609-F19D-4D41-901D-66470A014DA9}" type="datetime2">
              <a:rPr lang="zh-CN" altLang="en-US"/>
              <a:pPr>
                <a:defRPr/>
              </a:pPr>
              <a:t>2024年12月10日</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8200167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sldNum" sz="quarter" idx="10"/>
          </p:nvPr>
        </p:nvSpPr>
        <p:spPr>
          <a:ln/>
        </p:spPr>
        <p:txBody>
          <a:bodyPr/>
          <a:lstStyle>
            <a:lvl1pPr>
              <a:defRPr/>
            </a:lvl1pPr>
          </a:lstStyle>
          <a:p>
            <a:pPr>
              <a:defRPr/>
            </a:pPr>
            <a:fld id="{D4F6B517-B4FE-412D-8119-AEB4C6DE2FD2}" type="slidenum">
              <a:rPr lang="en-US" altLang="zh-CN"/>
              <a:pPr>
                <a:defRPr/>
              </a:pPr>
              <a:t>‹#›</a:t>
            </a:fld>
            <a:endParaRPr lang="en-US" altLang="zh-CN"/>
          </a:p>
        </p:txBody>
      </p:sp>
      <p:sp>
        <p:nvSpPr>
          <p:cNvPr id="4" name="Rectangle 13"/>
          <p:cNvSpPr>
            <a:spLocks noGrp="1" noChangeArrowheads="1"/>
          </p:cNvSpPr>
          <p:nvPr>
            <p:ph type="dt" sz="half" idx="11"/>
          </p:nvPr>
        </p:nvSpPr>
        <p:spPr>
          <a:ln/>
        </p:spPr>
        <p:txBody>
          <a:bodyPr/>
          <a:lstStyle>
            <a:lvl1pPr>
              <a:defRPr/>
            </a:lvl1pPr>
          </a:lstStyle>
          <a:p>
            <a:pPr>
              <a:defRPr/>
            </a:pPr>
            <a:fld id="{90554830-A3BC-4DEC-BDD5-B4F0046148BC}" type="datetime2">
              <a:rPr lang="zh-CN" altLang="en-US"/>
              <a:pPr>
                <a:defRPr/>
              </a:pPr>
              <a:t>2024年12月10日</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7105189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97234AC2-5CDF-4692-98F9-81FB96BAF09C}" type="slidenum">
              <a:rPr lang="en-US" altLang="zh-CN"/>
              <a:pPr>
                <a:defRPr/>
              </a:pPr>
              <a:t>‹#›</a:t>
            </a:fld>
            <a:endParaRPr lang="en-US" altLang="zh-CN"/>
          </a:p>
        </p:txBody>
      </p:sp>
      <p:sp>
        <p:nvSpPr>
          <p:cNvPr id="3" name="Rectangle 13"/>
          <p:cNvSpPr>
            <a:spLocks noGrp="1" noChangeArrowheads="1"/>
          </p:cNvSpPr>
          <p:nvPr>
            <p:ph type="dt" sz="half" idx="11"/>
          </p:nvPr>
        </p:nvSpPr>
        <p:spPr>
          <a:ln/>
        </p:spPr>
        <p:txBody>
          <a:bodyPr/>
          <a:lstStyle>
            <a:lvl1pPr>
              <a:defRPr/>
            </a:lvl1pPr>
          </a:lstStyle>
          <a:p>
            <a:pPr>
              <a:defRPr/>
            </a:pPr>
            <a:fld id="{FCA1B858-E041-4BAA-8492-48B4D9E4B3E7}" type="datetime2">
              <a:rPr lang="zh-CN" altLang="en-US"/>
              <a:pPr>
                <a:defRPr/>
              </a:pPr>
              <a:t>2024年12月10日</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2387224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085F6A88-3316-4F62-9E23-503F18191C89}"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295642A6-A905-464D-B485-45D636CA9E92}" type="datetime2">
              <a:rPr lang="zh-CN" altLang="en-US"/>
              <a:pPr>
                <a:defRPr/>
              </a:pPr>
              <a:t>2024年12月10日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0066173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3CB0F6F3-BC2A-45D8-BAF5-B434E11EE3A3}"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3FEB3B49-88AD-4991-9F0C-C497494DE02D}" type="datetime2">
              <a:rPr lang="zh-CN" altLang="en-US"/>
              <a:pPr>
                <a:defRPr/>
              </a:pPr>
              <a:t>2024年12月10日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846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66800" y="838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9707" name="Rectangle 11"/>
          <p:cNvSpPr>
            <a:spLocks noGrp="1" noChangeArrowheads="1"/>
          </p:cNvSpPr>
          <p:nvPr>
            <p:ph type="sldNum" sz="quarter" idx="4"/>
          </p:nvPr>
        </p:nvSpPr>
        <p:spPr bwMode="auto">
          <a:xfrm>
            <a:off x="7924800" y="62484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vl1pPr>
          </a:lstStyle>
          <a:p>
            <a:pPr>
              <a:defRPr/>
            </a:pPr>
            <a:fld id="{CFC42944-37ED-43E9-87C9-630B181C3B9F}" type="slidenum">
              <a:rPr lang="en-US" altLang="zh-CN"/>
              <a:pPr>
                <a:defRPr/>
              </a:pPr>
              <a:t>‹#›</a:t>
            </a:fld>
            <a:endParaRPr lang="en-US" altLang="zh-CN"/>
          </a:p>
        </p:txBody>
      </p:sp>
      <p:sp>
        <p:nvSpPr>
          <p:cNvPr id="1028" name="Rectangle 12"/>
          <p:cNvSpPr>
            <a:spLocks noGrp="1" noChangeArrowheads="1"/>
          </p:cNvSpPr>
          <p:nvPr>
            <p:ph type="body" idx="1"/>
          </p:nvPr>
        </p:nvSpPr>
        <p:spPr bwMode="auto">
          <a:xfrm>
            <a:off x="1066800" y="21018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9"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7060B1F3-78FC-4431-A037-8BFCF300B5D9}" type="datetime2">
              <a:rPr lang="zh-CN" altLang="en-US"/>
              <a:pPr>
                <a:defRPr/>
              </a:pPr>
              <a:t>2024年12月10日</a:t>
            </a:fld>
            <a:endParaRPr lang="en-US" altLang="zh-CN"/>
          </a:p>
        </p:txBody>
      </p:sp>
      <p:sp>
        <p:nvSpPr>
          <p:cNvPr id="29710" name="Rectangle 1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zh-CN"/>
              <a:t>北京交通大学计算机学院     翟高寿</a:t>
            </a:r>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A3403295-A9DF-44BE-8E66-414080625301}" type="slidenum">
              <a:rPr kumimoji="0" lang="en-US" altLang="zh-CN" sz="1400" smtClean="0"/>
              <a:pPr eaLnBrk="1" hangingPunct="1"/>
              <a:t>1</a:t>
            </a:fld>
            <a:endParaRPr kumimoji="0" lang="en-US" altLang="zh-CN" sz="1400"/>
          </a:p>
        </p:txBody>
      </p:sp>
      <p:sp>
        <p:nvSpPr>
          <p:cNvPr id="307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8D23073-46DE-4253-8487-5DC8011D2E17}" type="datetime2">
              <a:rPr lang="zh-CN" altLang="en-US" sz="1400" smtClean="0"/>
              <a:pPr eaLnBrk="1" hangingPunct="1"/>
              <a:t>2024年12月10日</a:t>
            </a:fld>
            <a:endParaRPr lang="en-US" altLang="zh-CN" sz="1400"/>
          </a:p>
        </p:txBody>
      </p:sp>
      <p:sp>
        <p:nvSpPr>
          <p:cNvPr id="307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3077" name="Text Box 2"/>
          <p:cNvSpPr txBox="1">
            <a:spLocks noChangeArrowheads="1"/>
          </p:cNvSpPr>
          <p:nvPr/>
        </p:nvSpPr>
        <p:spPr bwMode="auto">
          <a:xfrm>
            <a:off x="2667000" y="3302000"/>
            <a:ext cx="55054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solidFill>
                  <a:srgbClr val="000000"/>
                </a:solidFill>
              </a:rPr>
              <a:t>主讲教师：</a:t>
            </a:r>
            <a:r>
              <a:rPr lang="zh-CN" altLang="en-US" b="1">
                <a:solidFill>
                  <a:srgbClr val="000000"/>
                </a:solidFill>
              </a:rPr>
              <a:t>翟高寿</a:t>
            </a:r>
            <a:endParaRPr lang="zh-CN" altLang="en-US">
              <a:solidFill>
                <a:srgbClr val="000000"/>
              </a:solidFill>
            </a:endParaRPr>
          </a:p>
          <a:p>
            <a:pPr eaLnBrk="1" hangingPunct="1"/>
            <a:r>
              <a:rPr lang="zh-CN" altLang="en-US">
                <a:solidFill>
                  <a:srgbClr val="000000"/>
                </a:solidFill>
              </a:rPr>
              <a:t>联系电话：</a:t>
            </a:r>
            <a:r>
              <a:rPr lang="en-US" altLang="zh-CN" b="1">
                <a:solidFill>
                  <a:srgbClr val="000000"/>
                </a:solidFill>
              </a:rPr>
              <a:t>010-51684177</a:t>
            </a:r>
            <a:r>
              <a:rPr lang="en-US" altLang="zh-CN">
                <a:solidFill>
                  <a:srgbClr val="000000"/>
                </a:solidFill>
              </a:rPr>
              <a:t> (</a:t>
            </a:r>
            <a:r>
              <a:rPr lang="zh-CN" altLang="en-US">
                <a:solidFill>
                  <a:srgbClr val="000000"/>
                </a:solidFill>
              </a:rPr>
              <a:t>办</a:t>
            </a:r>
            <a:r>
              <a:rPr lang="en-US" altLang="zh-CN">
                <a:solidFill>
                  <a:srgbClr val="000000"/>
                </a:solidFill>
              </a:rPr>
              <a:t>) </a:t>
            </a:r>
          </a:p>
          <a:p>
            <a:pPr eaLnBrk="1" hangingPunct="1"/>
            <a:r>
              <a:rPr lang="zh-CN" altLang="en-US">
                <a:solidFill>
                  <a:srgbClr val="000000"/>
                </a:solidFill>
              </a:rPr>
              <a:t>电子邮件：</a:t>
            </a:r>
            <a:r>
              <a:rPr lang="en-US" altLang="zh-CN" b="1">
                <a:solidFill>
                  <a:srgbClr val="000000"/>
                </a:solidFill>
              </a:rPr>
              <a:t>gszhai@bjtu.edu.cn</a:t>
            </a:r>
            <a:endParaRPr lang="en-US" altLang="zh-CN" b="1" u="sng">
              <a:solidFill>
                <a:srgbClr val="000000"/>
              </a:solidFill>
            </a:endParaRPr>
          </a:p>
          <a:p>
            <a:pPr eaLnBrk="1" hangingPunct="1"/>
            <a:r>
              <a:rPr lang="zh-CN" altLang="en-US">
                <a:solidFill>
                  <a:srgbClr val="000000"/>
                </a:solidFill>
              </a:rPr>
              <a:t>制作人：</a:t>
            </a:r>
            <a:r>
              <a:rPr lang="zh-CN" altLang="en-US" b="1">
                <a:solidFill>
                  <a:srgbClr val="000000"/>
                </a:solidFill>
              </a:rPr>
              <a:t>翟高寿</a:t>
            </a:r>
            <a:endParaRPr lang="zh-CN" altLang="en-US">
              <a:solidFill>
                <a:srgbClr val="000000"/>
              </a:solidFill>
            </a:endParaRPr>
          </a:p>
          <a:p>
            <a:pPr eaLnBrk="1" hangingPunct="1"/>
            <a:r>
              <a:rPr lang="zh-CN" altLang="en-US">
                <a:solidFill>
                  <a:srgbClr val="000000"/>
                </a:solidFill>
              </a:rPr>
              <a:t>制作单位：</a:t>
            </a:r>
            <a:r>
              <a:rPr lang="zh-CN" altLang="en-US" b="1">
                <a:solidFill>
                  <a:srgbClr val="000000"/>
                </a:solidFill>
              </a:rPr>
              <a:t>北京交通大学计算机学院</a:t>
            </a:r>
          </a:p>
        </p:txBody>
      </p:sp>
      <p:pic>
        <p:nvPicPr>
          <p:cNvPr id="3078" name="Picture 3"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787400"/>
            <a:ext cx="5257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6"/>
          <p:cNvSpPr>
            <a:spLocks noGrp="1" noChangeArrowheads="1"/>
          </p:cNvSpPr>
          <p:nvPr>
            <p:ph type="title" orient="vert"/>
          </p:nvPr>
        </p:nvSpPr>
        <p:spPr>
          <a:xfrm>
            <a:off x="790575" y="188913"/>
            <a:ext cx="1128713" cy="6048375"/>
          </a:xfrm>
          <a:solidFill>
            <a:srgbClr val="FF99CC"/>
          </a:solidFill>
        </p:spPr>
        <p:txBody>
          <a:bodyPr lIns="198000" tIns="0" rIns="198000" bIns="0" anchor="ctr" anchorCtr="1">
            <a:spAutoFit/>
          </a:bodyPr>
          <a:lstStyle/>
          <a:p>
            <a:pPr algn="ctr" eaLnBrk="1" hangingPunct="1"/>
            <a:r>
              <a:rPr lang="en-US" altLang="zh-CN" b="1"/>
              <a:t>《</a:t>
            </a:r>
            <a:r>
              <a:rPr lang="zh-CN" altLang="en-US" b="1"/>
              <a:t>操作系统实验指导</a:t>
            </a:r>
            <a:r>
              <a:rPr lang="en-US" altLang="zh-CN" b="1"/>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10</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20</a:t>
            </a:r>
            <a:r>
              <a:rPr kumimoji="0" lang="en-US" altLang="zh-CN" sz="3600" dirty="0">
                <a:solidFill>
                  <a:srgbClr val="000000"/>
                </a:solidFill>
                <a:ea typeface="隶书" pitchFamily="49" charset="-122"/>
              </a:rPr>
              <a:t>-FAT</a:t>
            </a:r>
            <a:r>
              <a:rPr kumimoji="0" lang="zh-CN" altLang="en-US" sz="3600" dirty="0">
                <a:solidFill>
                  <a:srgbClr val="000000"/>
                </a:solidFill>
                <a:ea typeface="隶书" pitchFamily="49" charset="-122"/>
              </a:rPr>
              <a:t>文件系统模拟设计与实现</a:t>
            </a:r>
            <a:r>
              <a:rPr lang="en-US" altLang="zh-CN" sz="2000" dirty="0">
                <a:solidFill>
                  <a:srgbClr val="FF0000"/>
                </a:solidFill>
              </a:rPr>
              <a:t>5-4A</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spcBef>
                <a:spcPts val="0"/>
              </a:spcBef>
            </a:pP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p>
          <a:p>
            <a:pPr>
              <a:spcBef>
                <a:spcPts val="0"/>
              </a:spcBef>
            </a:pPr>
            <a:endParaRPr lang="zh-CN" altLang="en-US" sz="3200" dirty="0">
              <a:latin typeface="宋体" panose="02010600030101010101" pitchFamily="2" charset="-122"/>
            </a:endParaRPr>
          </a:p>
        </p:txBody>
      </p:sp>
    </p:spTree>
    <p:extLst>
      <p:ext uri="{BB962C8B-B14F-4D97-AF65-F5344CB8AC3E}">
        <p14:creationId xmlns:p14="http://schemas.microsoft.com/office/powerpoint/2010/main" val="13329458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11</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20</a:t>
            </a:r>
            <a:r>
              <a:rPr kumimoji="0" lang="en-US" altLang="zh-CN" sz="3600" dirty="0">
                <a:solidFill>
                  <a:srgbClr val="000000"/>
                </a:solidFill>
                <a:ea typeface="隶书" pitchFamily="49" charset="-122"/>
              </a:rPr>
              <a:t>-FAT</a:t>
            </a:r>
            <a:r>
              <a:rPr kumimoji="0" lang="zh-CN" altLang="en-US" sz="3600" dirty="0">
                <a:solidFill>
                  <a:srgbClr val="000000"/>
                </a:solidFill>
                <a:ea typeface="隶书" pitchFamily="49" charset="-122"/>
              </a:rPr>
              <a:t>文件系统模拟设计与实现</a:t>
            </a:r>
            <a:r>
              <a:rPr lang="en-US" altLang="zh-CN" sz="2000" dirty="0">
                <a:solidFill>
                  <a:srgbClr val="FF0000"/>
                </a:solidFill>
              </a:rPr>
              <a:t>5-4B</a:t>
            </a:r>
            <a:endParaRPr lang="en-US" altLang="zh-CN" sz="2000" dirty="0">
              <a:solidFill>
                <a:srgbClr val="FF0000"/>
              </a:solidFill>
              <a:latin typeface="隶书" pitchFamily="49" charset="-122"/>
              <a:ea typeface="隶书" pitchFamily="49" charset="-122"/>
            </a:endParaRPr>
          </a:p>
        </p:txBody>
      </p:sp>
      <p:pic>
        <p:nvPicPr>
          <p:cNvPr id="3" name="图片 2">
            <a:extLst>
              <a:ext uri="{FF2B5EF4-FFF2-40B4-BE49-F238E27FC236}">
                <a16:creationId xmlns:a16="http://schemas.microsoft.com/office/drawing/2014/main" id="{BE3529A7-A09B-4369-8853-14989F628B1E}"/>
              </a:ext>
            </a:extLst>
          </p:cNvPr>
          <p:cNvPicPr>
            <a:picLocks noChangeAspect="1"/>
          </p:cNvPicPr>
          <p:nvPr/>
        </p:nvPicPr>
        <p:blipFill>
          <a:blip r:embed="rId3"/>
          <a:stretch>
            <a:fillRect/>
          </a:stretch>
        </p:blipFill>
        <p:spPr>
          <a:xfrm>
            <a:off x="417079" y="1124744"/>
            <a:ext cx="8309899" cy="5040560"/>
          </a:xfrm>
          <a:prstGeom prst="rect">
            <a:avLst/>
          </a:prstGeom>
        </p:spPr>
      </p:pic>
    </p:spTree>
    <p:extLst>
      <p:ext uri="{BB962C8B-B14F-4D97-AF65-F5344CB8AC3E}">
        <p14:creationId xmlns:p14="http://schemas.microsoft.com/office/powerpoint/2010/main" val="13537810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20</a:t>
            </a:r>
            <a:r>
              <a:rPr kumimoji="0" lang="en-US" altLang="zh-CN" sz="3600" dirty="0">
                <a:solidFill>
                  <a:srgbClr val="000000"/>
                </a:solidFill>
                <a:ea typeface="隶书" pitchFamily="49" charset="-122"/>
              </a:rPr>
              <a:t>-FAT</a:t>
            </a:r>
            <a:r>
              <a:rPr kumimoji="0" lang="zh-CN" altLang="en-US" sz="3600" dirty="0">
                <a:solidFill>
                  <a:srgbClr val="000000"/>
                </a:solidFill>
                <a:ea typeface="隶书" pitchFamily="49" charset="-122"/>
              </a:rPr>
              <a:t>文件系统模拟设计与实现</a:t>
            </a:r>
            <a:r>
              <a:rPr lang="en-US" altLang="zh-CN" sz="2000" dirty="0">
                <a:solidFill>
                  <a:srgbClr val="FF0000"/>
                </a:solidFill>
              </a:rPr>
              <a:t>5-5</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鼓励基于麒麟操作系统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、龙芯操作系统</a:t>
            </a:r>
            <a:r>
              <a:rPr lang="en-US" altLang="zh-CN" sz="3200" dirty="0" err="1">
                <a:cs typeface="Times New Roman" panose="02020603050405020304" pitchFamily="18" charset="0"/>
              </a:rPr>
              <a:t>LoongsonOS</a:t>
            </a:r>
            <a:r>
              <a:rPr lang="zh-CN" altLang="en-US" sz="3200" dirty="0">
                <a:cs typeface="Times New Roman" panose="02020603050405020304" pitchFamily="18" charset="0"/>
              </a:rPr>
              <a:t>、华为</a:t>
            </a:r>
            <a:r>
              <a:rPr lang="en-US" altLang="zh-CN" sz="3200" dirty="0" err="1">
                <a:cs typeface="Times New Roman" panose="02020603050405020304" pitchFamily="18" charset="0"/>
              </a:rPr>
              <a:t>OpenEuler</a:t>
            </a:r>
            <a:r>
              <a:rPr lang="zh-CN" altLang="en-US" sz="3200" dirty="0">
                <a:cs typeface="Times New Roman" panose="02020603050405020304" pitchFamily="18" charset="0"/>
              </a:rPr>
              <a:t>操作系统等国产操作系统开展本实验课题的设计实现和测试验证，实验课题成绩及平时成绩评定将给予适当升档处理。对于北京交通大学的同学，可申请操作系统课程组华为泰山服务器（</a:t>
            </a:r>
            <a:r>
              <a:rPr lang="en-US" altLang="zh-CN" sz="3200" dirty="0" err="1">
                <a:cs typeface="Times New Roman" panose="02020603050405020304" pitchFamily="18" charset="0"/>
              </a:rPr>
              <a:t>OpenEuler</a:t>
            </a:r>
            <a:r>
              <a:rPr lang="zh-CN" altLang="en-US" sz="3200" dirty="0">
                <a:cs typeface="Times New Roman" panose="02020603050405020304" pitchFamily="18" charset="0"/>
              </a:rPr>
              <a:t>操作系统）账号，亦可自主申请华为云虚拟机搭建</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等国产操作系统平台完成本实验课题。</a:t>
            </a:r>
            <a:endParaRPr lang="zh-CN" altLang="en-US" sz="3200" dirty="0">
              <a:latin typeface="宋体" panose="02010600030101010101" pitchFamily="2" charset="-122"/>
            </a:endParaRPr>
          </a:p>
        </p:txBody>
      </p:sp>
    </p:spTree>
    <p:extLst>
      <p:ext uri="{BB962C8B-B14F-4D97-AF65-F5344CB8AC3E}">
        <p14:creationId xmlns:p14="http://schemas.microsoft.com/office/powerpoint/2010/main" val="36474912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443664" cy="609600"/>
          </a:xfrm>
        </p:spPr>
        <p:txBody>
          <a:bodyPr lIns="18000" tIns="10800" rIns="18000" bIns="10800" anchor="ctr"/>
          <a:lstStyle/>
          <a:p>
            <a:pPr eaLnBrk="1" hangingPunct="1"/>
            <a:r>
              <a:rPr kumimoji="0" lang="zh-CN" altLang="en-US" sz="1600" dirty="0">
                <a:solidFill>
                  <a:srgbClr val="000000"/>
                </a:solidFill>
                <a:latin typeface="隶书" pitchFamily="49" charset="-122"/>
                <a:ea typeface="隶书" pitchFamily="49" charset="-122"/>
              </a:rPr>
              <a:t>实验课题</a:t>
            </a:r>
            <a:r>
              <a:rPr kumimoji="0" lang="en-US" altLang="zh-CN" sz="1800" dirty="0">
                <a:solidFill>
                  <a:srgbClr val="000000"/>
                </a:solidFill>
                <a:latin typeface="隶书" pitchFamily="49" charset="-122"/>
                <a:ea typeface="隶书" pitchFamily="49" charset="-122"/>
              </a:rPr>
              <a:t>21-</a:t>
            </a:r>
            <a:r>
              <a:rPr kumimoji="0" lang="zh-CN" altLang="en-US" sz="3200" dirty="0">
                <a:solidFill>
                  <a:srgbClr val="000000"/>
                </a:solidFill>
                <a:latin typeface="隶书" pitchFamily="49" charset="-122"/>
                <a:ea typeface="隶书" pitchFamily="49" charset="-122"/>
              </a:rPr>
              <a:t>基于</a:t>
            </a:r>
            <a:r>
              <a:rPr kumimoji="0" lang="en-US" altLang="zh-CN" sz="3200" dirty="0">
                <a:solidFill>
                  <a:srgbClr val="000000"/>
                </a:solidFill>
                <a:latin typeface="隶书" pitchFamily="49" charset="-122"/>
                <a:ea typeface="隶书" pitchFamily="49" charset="-122"/>
              </a:rPr>
              <a:t>Linux</a:t>
            </a:r>
            <a:r>
              <a:rPr kumimoji="0" lang="zh-CN" altLang="en-US" sz="3200" dirty="0">
                <a:solidFill>
                  <a:srgbClr val="000000"/>
                </a:solidFill>
                <a:latin typeface="隶书" pitchFamily="49" charset="-122"/>
                <a:ea typeface="隶书" pitchFamily="49" charset="-122"/>
              </a:rPr>
              <a:t>的类</a:t>
            </a:r>
            <a:r>
              <a:rPr kumimoji="0" lang="en-US" altLang="zh-CN" sz="3200" dirty="0">
                <a:solidFill>
                  <a:srgbClr val="000000"/>
                </a:solidFill>
                <a:latin typeface="隶书" pitchFamily="49" charset="-122"/>
                <a:ea typeface="隶书" pitchFamily="49" charset="-122"/>
              </a:rPr>
              <a:t>EXT</a:t>
            </a:r>
            <a:r>
              <a:rPr kumimoji="0" lang="zh-CN" altLang="en-US" sz="3200" dirty="0">
                <a:solidFill>
                  <a:srgbClr val="000000"/>
                </a:solidFill>
                <a:latin typeface="隶书" pitchFamily="49" charset="-122"/>
                <a:ea typeface="隶书" pitchFamily="49" charset="-122"/>
              </a:rPr>
              <a:t>文件系统的克隆实现</a:t>
            </a:r>
            <a:r>
              <a:rPr lang="en-US" altLang="zh-CN" sz="2000" dirty="0">
                <a:solidFill>
                  <a:srgbClr val="FF0000"/>
                </a:solidFill>
              </a:rPr>
              <a:t>5-1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184576"/>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000" dirty="0">
                <a:cs typeface="Times New Roman" panose="02020603050405020304" pitchFamily="18" charset="0"/>
              </a:rPr>
              <a:t>探索和理解文件系统的设计原理和实现机制，分析文件系统的数据结构和关键函数，掌握</a:t>
            </a:r>
            <a:r>
              <a:rPr lang="en-US" altLang="zh-CN" sz="3000" dirty="0">
                <a:cs typeface="Times New Roman" panose="02020603050405020304" pitchFamily="18" charset="0"/>
              </a:rPr>
              <a:t>EXT2</a:t>
            </a:r>
            <a:r>
              <a:rPr lang="zh-CN" altLang="en-US" sz="3000" dirty="0">
                <a:cs typeface="Times New Roman" panose="02020603050405020304" pitchFamily="18" charset="0"/>
              </a:rPr>
              <a:t>之类的文件系统的实现方法。</a:t>
            </a:r>
          </a:p>
          <a:p>
            <a:pPr algn="just">
              <a:spcBef>
                <a:spcPts val="0"/>
              </a:spcBef>
            </a:pPr>
            <a:r>
              <a:rPr lang="zh-CN" altLang="en-US" sz="3000" dirty="0">
                <a:cs typeface="Times New Roman" panose="02020603050405020304" pitchFamily="18" charset="0"/>
              </a:rPr>
              <a:t>下载</a:t>
            </a:r>
            <a:r>
              <a:rPr lang="en-US" altLang="zh-CN" sz="3000" dirty="0">
                <a:cs typeface="Times New Roman" panose="02020603050405020304" pitchFamily="18" charset="0"/>
              </a:rPr>
              <a:t>Linux</a:t>
            </a:r>
            <a:r>
              <a:rPr lang="zh-CN" altLang="en-US" sz="3000" dirty="0">
                <a:cs typeface="Times New Roman" panose="02020603050405020304" pitchFamily="18" charset="0"/>
              </a:rPr>
              <a:t>内核源码（可为支持</a:t>
            </a:r>
            <a:r>
              <a:rPr lang="en-US" altLang="zh-CN" sz="3000" dirty="0">
                <a:cs typeface="Times New Roman" panose="02020603050405020304" pitchFamily="18" charset="0"/>
              </a:rPr>
              <a:t>EXT2</a:t>
            </a:r>
            <a:r>
              <a:rPr lang="zh-CN" altLang="en-US" sz="3000" dirty="0">
                <a:cs typeface="Times New Roman" panose="02020603050405020304" pitchFamily="18" charset="0"/>
              </a:rPr>
              <a:t>文件系统的任意版本），摘取和研读</a:t>
            </a:r>
            <a:r>
              <a:rPr lang="en-US" altLang="zh-CN" sz="3000" dirty="0">
                <a:cs typeface="Times New Roman" panose="02020603050405020304" pitchFamily="18" charset="0"/>
              </a:rPr>
              <a:t>EXT2</a:t>
            </a:r>
            <a:r>
              <a:rPr lang="zh-CN" altLang="en-US" sz="3000" dirty="0">
                <a:cs typeface="Times New Roman" panose="02020603050405020304" pitchFamily="18" charset="0"/>
              </a:rPr>
              <a:t>文件系统相关的源程序，拷贝和修改相关代码以实现一个类</a:t>
            </a:r>
            <a:r>
              <a:rPr lang="en-US" altLang="zh-CN" sz="3000" dirty="0">
                <a:cs typeface="Times New Roman" panose="02020603050405020304" pitchFamily="18" charset="0"/>
              </a:rPr>
              <a:t>EXT2</a:t>
            </a:r>
            <a:r>
              <a:rPr lang="zh-CN" altLang="en-US" sz="3000" dirty="0">
                <a:cs typeface="Times New Roman" panose="02020603050405020304" pitchFamily="18" charset="0"/>
              </a:rPr>
              <a:t>的文件系统，然后完成修改后的</a:t>
            </a:r>
            <a:r>
              <a:rPr lang="en-US" altLang="zh-CN" sz="3000" dirty="0">
                <a:cs typeface="Times New Roman" panose="02020603050405020304" pitchFamily="18" charset="0"/>
              </a:rPr>
              <a:t>Linux</a:t>
            </a:r>
            <a:r>
              <a:rPr lang="zh-CN" altLang="en-US" sz="3000" dirty="0">
                <a:cs typeface="Times New Roman" panose="02020603050405020304" pitchFamily="18" charset="0"/>
              </a:rPr>
              <a:t>内核源码的编译、加载和启用，并通过运行特定命令或程序就自己克隆实现的类</a:t>
            </a:r>
            <a:r>
              <a:rPr lang="en-US" altLang="zh-CN" sz="3000" dirty="0">
                <a:cs typeface="Times New Roman" panose="02020603050405020304" pitchFamily="18" charset="0"/>
              </a:rPr>
              <a:t>EXT2</a:t>
            </a:r>
            <a:r>
              <a:rPr lang="zh-CN" altLang="en-US" sz="3000" dirty="0">
                <a:cs typeface="Times New Roman" panose="02020603050405020304" pitchFamily="18" charset="0"/>
              </a:rPr>
              <a:t>文件系统加以测试验证。</a:t>
            </a:r>
            <a:endParaRPr lang="zh-CN" altLang="en-US" sz="3000" dirty="0"/>
          </a:p>
        </p:txBody>
      </p:sp>
    </p:spTree>
    <p:extLst>
      <p:ext uri="{BB962C8B-B14F-4D97-AF65-F5344CB8AC3E}">
        <p14:creationId xmlns:p14="http://schemas.microsoft.com/office/powerpoint/2010/main" val="8007016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9" name="Rectangle 2">
            <a:extLst>
              <a:ext uri="{FF2B5EF4-FFF2-40B4-BE49-F238E27FC236}">
                <a16:creationId xmlns:a16="http://schemas.microsoft.com/office/drawing/2014/main" id="{B08D5F1D-7B59-42F6-81EC-48C53EA8BF17}"/>
              </a:ext>
            </a:extLst>
          </p:cNvPr>
          <p:cNvSpPr>
            <a:spLocks noGrp="1" noChangeArrowheads="1"/>
          </p:cNvSpPr>
          <p:nvPr>
            <p:ph type="title"/>
          </p:nvPr>
        </p:nvSpPr>
        <p:spPr>
          <a:xfrm>
            <a:off x="251520" y="188640"/>
            <a:ext cx="8712968" cy="609600"/>
          </a:xfrm>
        </p:spPr>
        <p:txBody>
          <a:bodyPr lIns="18000" tIns="10800" rIns="18000" bIns="10800" anchor="ctr"/>
          <a:lstStyle/>
          <a:p>
            <a:pPr eaLnBrk="1" hangingPunct="1"/>
            <a:r>
              <a:rPr kumimoji="0" lang="zh-CN" altLang="en-US" sz="1600" dirty="0">
                <a:solidFill>
                  <a:srgbClr val="000000"/>
                </a:solidFill>
                <a:latin typeface="隶书" pitchFamily="49" charset="-122"/>
                <a:ea typeface="隶书" pitchFamily="49" charset="-122"/>
              </a:rPr>
              <a:t>实验课题</a:t>
            </a:r>
            <a:r>
              <a:rPr kumimoji="0" lang="en-US" altLang="zh-CN" sz="1800" dirty="0">
                <a:solidFill>
                  <a:srgbClr val="000000"/>
                </a:solidFill>
                <a:latin typeface="隶书" pitchFamily="49" charset="-122"/>
                <a:ea typeface="隶书" pitchFamily="49" charset="-122"/>
              </a:rPr>
              <a:t>21-</a:t>
            </a:r>
            <a:r>
              <a:rPr kumimoji="0" lang="zh-CN" altLang="en-US" sz="3200" dirty="0">
                <a:solidFill>
                  <a:srgbClr val="000000"/>
                </a:solidFill>
                <a:latin typeface="隶书" pitchFamily="49" charset="-122"/>
                <a:ea typeface="隶书" pitchFamily="49" charset="-122"/>
              </a:rPr>
              <a:t>基于</a:t>
            </a:r>
            <a:r>
              <a:rPr kumimoji="0" lang="en-US" altLang="zh-CN" sz="3200" dirty="0">
                <a:solidFill>
                  <a:srgbClr val="000000"/>
                </a:solidFill>
                <a:latin typeface="隶书" pitchFamily="49" charset="-122"/>
                <a:ea typeface="隶书" pitchFamily="49" charset="-122"/>
              </a:rPr>
              <a:t>Linux</a:t>
            </a:r>
            <a:r>
              <a:rPr kumimoji="0" lang="zh-CN" altLang="en-US" sz="3200" dirty="0">
                <a:solidFill>
                  <a:srgbClr val="000000"/>
                </a:solidFill>
                <a:latin typeface="隶书" pitchFamily="49" charset="-122"/>
                <a:ea typeface="隶书" pitchFamily="49" charset="-122"/>
              </a:rPr>
              <a:t>的类</a:t>
            </a:r>
            <a:r>
              <a:rPr kumimoji="0" lang="en-US" altLang="zh-CN" sz="3200" dirty="0">
                <a:solidFill>
                  <a:srgbClr val="000000"/>
                </a:solidFill>
                <a:latin typeface="隶书" pitchFamily="49" charset="-122"/>
                <a:ea typeface="隶书" pitchFamily="49" charset="-122"/>
              </a:rPr>
              <a:t>EXT</a:t>
            </a:r>
            <a:r>
              <a:rPr kumimoji="0" lang="zh-CN" altLang="en-US" sz="3200" dirty="0">
                <a:solidFill>
                  <a:srgbClr val="000000"/>
                </a:solidFill>
                <a:latin typeface="隶书" pitchFamily="49" charset="-122"/>
                <a:ea typeface="隶书" pitchFamily="49" charset="-122"/>
              </a:rPr>
              <a:t>文件系统的克隆实现</a:t>
            </a:r>
            <a:r>
              <a:rPr lang="en-US" altLang="zh-CN" sz="2000" dirty="0">
                <a:solidFill>
                  <a:srgbClr val="FF0000"/>
                </a:solidFill>
              </a:rPr>
              <a:t>5-2A</a:t>
            </a:r>
            <a:endParaRPr lang="en-US" altLang="zh-CN" sz="2000" dirty="0">
              <a:solidFill>
                <a:srgbClr val="FF0000"/>
              </a:solidFill>
              <a:latin typeface="隶书" pitchFamily="49" charset="-122"/>
              <a:ea typeface="隶书" pitchFamily="49" charset="-122"/>
            </a:endParaRPr>
          </a:p>
        </p:txBody>
      </p:sp>
      <p:sp>
        <p:nvSpPr>
          <p:cNvPr id="10" name="矩形 9">
            <a:extLst>
              <a:ext uri="{FF2B5EF4-FFF2-40B4-BE49-F238E27FC236}">
                <a16:creationId xmlns:a16="http://schemas.microsoft.com/office/drawing/2014/main" id="{5A0C3AA9-8A46-47CC-B2CC-7338BC126B0A}"/>
              </a:ext>
            </a:extLst>
          </p:cNvPr>
          <p:cNvSpPr/>
          <p:nvPr/>
        </p:nvSpPr>
        <p:spPr>
          <a:xfrm>
            <a:off x="395536" y="836712"/>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、类</a:t>
            </a:r>
            <a:r>
              <a:rPr lang="en-US" altLang="zh-CN" sz="2800" dirty="0">
                <a:cs typeface="Times New Roman" panose="02020603050405020304" pitchFamily="18" charset="0"/>
              </a:rPr>
              <a:t>EXT2</a:t>
            </a:r>
            <a:r>
              <a:rPr lang="zh-CN" altLang="en-US" sz="2800" dirty="0">
                <a:cs typeface="Times New Roman" panose="02020603050405020304" pitchFamily="18" charset="0"/>
              </a:rPr>
              <a:t>文件系统的克隆实现；</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、修改后（暨支持自制类</a:t>
            </a:r>
            <a:r>
              <a:rPr lang="en-US" altLang="zh-CN" sz="2800" dirty="0">
                <a:cs typeface="Times New Roman" panose="02020603050405020304" pitchFamily="18" charset="0"/>
              </a:rPr>
              <a:t>EXT2</a:t>
            </a:r>
            <a:r>
              <a:rPr lang="zh-CN" altLang="en-US" sz="2800" dirty="0">
                <a:cs typeface="Times New Roman" panose="02020603050405020304" pitchFamily="18" charset="0"/>
              </a:rPr>
              <a:t>文件系统）的</a:t>
            </a:r>
            <a:r>
              <a:rPr lang="en-US" altLang="zh-CN" sz="2800" dirty="0">
                <a:cs typeface="Times New Roman" panose="02020603050405020304" pitchFamily="18" charset="0"/>
              </a:rPr>
              <a:t>Linux</a:t>
            </a:r>
            <a:r>
              <a:rPr lang="zh-CN" altLang="en-US" sz="2800" dirty="0">
                <a:cs typeface="Times New Roman" panose="02020603050405020304" pitchFamily="18" charset="0"/>
              </a:rPr>
              <a:t>内核源码的编译（注意应选择支持自制类</a:t>
            </a:r>
            <a:r>
              <a:rPr lang="en-US" altLang="zh-CN" sz="2800" dirty="0">
                <a:cs typeface="Times New Roman" panose="02020603050405020304" pitchFamily="18" charset="0"/>
              </a:rPr>
              <a:t>EXT2</a:t>
            </a:r>
            <a:r>
              <a:rPr lang="zh-CN" altLang="en-US" sz="2800" dirty="0">
                <a:cs typeface="Times New Roman" panose="02020603050405020304" pitchFamily="18" charset="0"/>
              </a:rPr>
              <a:t>文件系统）、加载和启用；</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、利用</a:t>
            </a:r>
            <a:r>
              <a:rPr lang="en-US" altLang="zh-CN" sz="2800" dirty="0">
                <a:cs typeface="Times New Roman" panose="02020603050405020304" pitchFamily="18" charset="0"/>
              </a:rPr>
              <a:t>dd</a:t>
            </a:r>
            <a:r>
              <a:rPr lang="zh-CN" altLang="en-US" sz="2800" dirty="0">
                <a:cs typeface="Times New Roman" panose="02020603050405020304" pitchFamily="18" charset="0"/>
              </a:rPr>
              <a:t>、</a:t>
            </a:r>
            <a:r>
              <a:rPr lang="en-US" altLang="zh-CN" sz="2800" dirty="0">
                <a:cs typeface="Times New Roman" panose="02020603050405020304" pitchFamily="18" charset="0"/>
              </a:rPr>
              <a:t>mkfs.ext2</a:t>
            </a:r>
            <a:r>
              <a:rPr lang="zh-CN" altLang="en-US" sz="2800" dirty="0">
                <a:cs typeface="Times New Roman" panose="02020603050405020304" pitchFamily="18" charset="0"/>
              </a:rPr>
              <a:t>、</a:t>
            </a:r>
            <a:r>
              <a:rPr lang="en-US" altLang="zh-CN" sz="2800" dirty="0">
                <a:cs typeface="Times New Roman" panose="02020603050405020304" pitchFamily="18" charset="0"/>
              </a:rPr>
              <a:t>mount</a:t>
            </a:r>
            <a:r>
              <a:rPr lang="zh-CN" altLang="en-US" sz="2800" dirty="0">
                <a:cs typeface="Times New Roman" panose="02020603050405020304" pitchFamily="18" charset="0"/>
              </a:rPr>
              <a:t>、</a:t>
            </a:r>
            <a:r>
              <a:rPr lang="en-US" altLang="zh-CN" sz="2800" dirty="0" err="1">
                <a:cs typeface="Times New Roman" panose="02020603050405020304" pitchFamily="18" charset="0"/>
              </a:rPr>
              <a:t>umount</a:t>
            </a:r>
            <a:r>
              <a:rPr lang="zh-CN" altLang="en-US" sz="2800" dirty="0">
                <a:cs typeface="Times New Roman" panose="02020603050405020304" pitchFamily="18" charset="0"/>
              </a:rPr>
              <a:t>等命令执行自制类</a:t>
            </a:r>
            <a:r>
              <a:rPr lang="en-US" altLang="zh-CN" sz="2800" dirty="0">
                <a:cs typeface="Times New Roman" panose="02020603050405020304" pitchFamily="18" charset="0"/>
              </a:rPr>
              <a:t>EXT2</a:t>
            </a:r>
            <a:r>
              <a:rPr lang="zh-CN" altLang="en-US" sz="2800" dirty="0">
                <a:cs typeface="Times New Roman" panose="02020603050405020304" pitchFamily="18" charset="0"/>
              </a:rPr>
              <a:t>文件系统的测试验证。需要说明的是，这里借用了</a:t>
            </a:r>
            <a:r>
              <a:rPr lang="en-US" altLang="zh-CN" sz="2800" dirty="0">
                <a:cs typeface="Times New Roman" panose="02020603050405020304" pitchFamily="18" charset="0"/>
              </a:rPr>
              <a:t>EXT2</a:t>
            </a:r>
            <a:r>
              <a:rPr lang="zh-CN" altLang="en-US" sz="2800" dirty="0">
                <a:cs typeface="Times New Roman" panose="02020603050405020304" pitchFamily="18" charset="0"/>
              </a:rPr>
              <a:t>文件系统的格式化程序</a:t>
            </a:r>
            <a:r>
              <a:rPr lang="en-US" altLang="zh-CN" sz="2800" dirty="0">
                <a:cs typeface="Times New Roman" panose="02020603050405020304" pitchFamily="18" charset="0"/>
              </a:rPr>
              <a:t>mkfs.ext2</a:t>
            </a:r>
            <a:r>
              <a:rPr lang="zh-CN" altLang="en-US" sz="2800" dirty="0">
                <a:cs typeface="Times New Roman" panose="02020603050405020304" pitchFamily="18" charset="0"/>
              </a:rPr>
              <a:t>，之所以可以这样做，理由在于自制类</a:t>
            </a:r>
            <a:r>
              <a:rPr lang="en-US" altLang="zh-CN" sz="2800" dirty="0">
                <a:cs typeface="Times New Roman" panose="02020603050405020304" pitchFamily="18" charset="0"/>
              </a:rPr>
              <a:t>EXT2</a:t>
            </a:r>
            <a:r>
              <a:rPr lang="zh-CN" altLang="en-US" sz="2800" dirty="0">
                <a:cs typeface="Times New Roman" panose="02020603050405020304" pitchFamily="18" charset="0"/>
              </a:rPr>
              <a:t>文件系统与</a:t>
            </a:r>
            <a:r>
              <a:rPr lang="en-US" altLang="zh-CN" sz="2800" dirty="0">
                <a:cs typeface="Times New Roman" panose="02020603050405020304" pitchFamily="18" charset="0"/>
              </a:rPr>
              <a:t>EXT2</a:t>
            </a:r>
            <a:r>
              <a:rPr lang="zh-CN" altLang="en-US" sz="2800" dirty="0">
                <a:cs typeface="Times New Roman" panose="02020603050405020304" pitchFamily="18" charset="0"/>
              </a:rPr>
              <a:t>文件系统的组织格式其实是完全相同的。当然，也可以重新设计和编写自己的类</a:t>
            </a:r>
            <a:r>
              <a:rPr lang="en-US" altLang="zh-CN" sz="2800" dirty="0">
                <a:cs typeface="Times New Roman" panose="02020603050405020304" pitchFamily="18" charset="0"/>
              </a:rPr>
              <a:t>EXT2</a:t>
            </a:r>
            <a:r>
              <a:rPr lang="zh-CN" altLang="en-US" sz="2800" dirty="0">
                <a:cs typeface="Times New Roman" panose="02020603050405020304" pitchFamily="18" charset="0"/>
              </a:rPr>
              <a:t>文件系统格式化程序。</a:t>
            </a:r>
          </a:p>
        </p:txBody>
      </p:sp>
    </p:spTree>
    <p:extLst>
      <p:ext uri="{BB962C8B-B14F-4D97-AF65-F5344CB8AC3E}">
        <p14:creationId xmlns:p14="http://schemas.microsoft.com/office/powerpoint/2010/main" val="8143264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9" name="Rectangle 2">
            <a:extLst>
              <a:ext uri="{FF2B5EF4-FFF2-40B4-BE49-F238E27FC236}">
                <a16:creationId xmlns:a16="http://schemas.microsoft.com/office/drawing/2014/main" id="{B08D5F1D-7B59-42F6-81EC-48C53EA8BF17}"/>
              </a:ext>
            </a:extLst>
          </p:cNvPr>
          <p:cNvSpPr>
            <a:spLocks noGrp="1" noChangeArrowheads="1"/>
          </p:cNvSpPr>
          <p:nvPr>
            <p:ph type="title"/>
          </p:nvPr>
        </p:nvSpPr>
        <p:spPr>
          <a:xfrm>
            <a:off x="251520" y="188640"/>
            <a:ext cx="8712968" cy="609600"/>
          </a:xfrm>
        </p:spPr>
        <p:txBody>
          <a:bodyPr lIns="18000" tIns="10800" rIns="18000" bIns="10800" anchor="ctr"/>
          <a:lstStyle/>
          <a:p>
            <a:pPr eaLnBrk="1" hangingPunct="1"/>
            <a:r>
              <a:rPr kumimoji="0" lang="zh-CN" altLang="en-US" sz="1600" dirty="0">
                <a:solidFill>
                  <a:srgbClr val="000000"/>
                </a:solidFill>
                <a:latin typeface="隶书" pitchFamily="49" charset="-122"/>
                <a:ea typeface="隶书" pitchFamily="49" charset="-122"/>
              </a:rPr>
              <a:t>实验课题</a:t>
            </a:r>
            <a:r>
              <a:rPr kumimoji="0" lang="en-US" altLang="zh-CN" sz="1800" dirty="0">
                <a:solidFill>
                  <a:srgbClr val="000000"/>
                </a:solidFill>
                <a:latin typeface="隶书" pitchFamily="49" charset="-122"/>
                <a:ea typeface="隶书" pitchFamily="49" charset="-122"/>
              </a:rPr>
              <a:t>21-</a:t>
            </a:r>
            <a:r>
              <a:rPr kumimoji="0" lang="zh-CN" altLang="en-US" sz="3200" dirty="0">
                <a:solidFill>
                  <a:srgbClr val="000000"/>
                </a:solidFill>
                <a:latin typeface="隶书" pitchFamily="49" charset="-122"/>
                <a:ea typeface="隶书" pitchFamily="49" charset="-122"/>
              </a:rPr>
              <a:t>基于</a:t>
            </a:r>
            <a:r>
              <a:rPr kumimoji="0" lang="en-US" altLang="zh-CN" sz="3200" dirty="0">
                <a:solidFill>
                  <a:srgbClr val="000000"/>
                </a:solidFill>
                <a:latin typeface="隶书" pitchFamily="49" charset="-122"/>
                <a:ea typeface="隶书" pitchFamily="49" charset="-122"/>
              </a:rPr>
              <a:t>Linux</a:t>
            </a:r>
            <a:r>
              <a:rPr kumimoji="0" lang="zh-CN" altLang="en-US" sz="3200" dirty="0">
                <a:solidFill>
                  <a:srgbClr val="000000"/>
                </a:solidFill>
                <a:latin typeface="隶书" pitchFamily="49" charset="-122"/>
                <a:ea typeface="隶书" pitchFamily="49" charset="-122"/>
              </a:rPr>
              <a:t>的类</a:t>
            </a:r>
            <a:r>
              <a:rPr kumimoji="0" lang="en-US" altLang="zh-CN" sz="3200" dirty="0">
                <a:solidFill>
                  <a:srgbClr val="000000"/>
                </a:solidFill>
                <a:latin typeface="隶书" pitchFamily="49" charset="-122"/>
                <a:ea typeface="隶书" pitchFamily="49" charset="-122"/>
              </a:rPr>
              <a:t>EXT</a:t>
            </a:r>
            <a:r>
              <a:rPr kumimoji="0" lang="zh-CN" altLang="en-US" sz="3200" dirty="0">
                <a:solidFill>
                  <a:srgbClr val="000000"/>
                </a:solidFill>
                <a:latin typeface="隶书" pitchFamily="49" charset="-122"/>
                <a:ea typeface="隶书" pitchFamily="49" charset="-122"/>
              </a:rPr>
              <a:t>文件系统的克隆实现</a:t>
            </a:r>
            <a:r>
              <a:rPr lang="en-US" altLang="zh-CN" sz="2000" dirty="0">
                <a:solidFill>
                  <a:srgbClr val="FF0000"/>
                </a:solidFill>
              </a:rPr>
              <a:t>5-2B</a:t>
            </a:r>
            <a:endParaRPr lang="en-US" altLang="zh-CN" sz="2000" dirty="0">
              <a:solidFill>
                <a:srgbClr val="FF0000"/>
              </a:solidFill>
              <a:latin typeface="隶书" pitchFamily="49" charset="-122"/>
              <a:ea typeface="隶书" pitchFamily="49" charset="-122"/>
            </a:endParaRPr>
          </a:p>
        </p:txBody>
      </p:sp>
      <p:sp>
        <p:nvSpPr>
          <p:cNvPr id="7" name="矩形 6">
            <a:extLst>
              <a:ext uri="{FF2B5EF4-FFF2-40B4-BE49-F238E27FC236}">
                <a16:creationId xmlns:a16="http://schemas.microsoft.com/office/drawing/2014/main" id="{39529E8E-6C79-41C0-9E03-C44263508269}"/>
              </a:ext>
            </a:extLst>
          </p:cNvPr>
          <p:cNvSpPr/>
          <p:nvPr/>
        </p:nvSpPr>
        <p:spPr>
          <a:xfrm>
            <a:off x="395536" y="764704"/>
            <a:ext cx="8352928" cy="5483696"/>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类</a:t>
            </a:r>
            <a:r>
              <a:rPr lang="en-US" altLang="zh-CN" sz="3200" b="1" kern="100" dirty="0">
                <a:cs typeface="Times New Roman" panose="02020603050405020304" pitchFamily="18" charset="0"/>
              </a:rPr>
              <a:t>EXT2</a:t>
            </a:r>
            <a:r>
              <a:rPr lang="zh-CN" altLang="en-US" sz="3200" b="1" kern="100" dirty="0">
                <a:cs typeface="Times New Roman" panose="02020603050405020304" pitchFamily="18" charset="0"/>
              </a:rPr>
              <a:t>文件系统的克隆实现方法大致流程</a:t>
            </a:r>
          </a:p>
          <a:p>
            <a:pPr algn="just">
              <a:spcBef>
                <a:spcPts val="0"/>
              </a:spcBef>
            </a:pPr>
            <a:r>
              <a:rPr lang="zh-CN" altLang="zh-CN" sz="2000" dirty="0"/>
              <a:t>（</a:t>
            </a:r>
            <a:r>
              <a:rPr lang="en-US" altLang="zh-CN" sz="2000" dirty="0"/>
              <a:t>1</a:t>
            </a:r>
            <a:r>
              <a:rPr lang="zh-CN" altLang="zh-CN" sz="2000" dirty="0"/>
              <a:t>）根据</a:t>
            </a:r>
            <a:r>
              <a:rPr lang="en-US" altLang="zh-CN" sz="2000" dirty="0"/>
              <a:t>EXT2</a:t>
            </a:r>
            <a:r>
              <a:rPr lang="zh-CN" altLang="zh-CN" sz="2000" dirty="0"/>
              <a:t>文件系统的实现代码（搜索</a:t>
            </a:r>
            <a:r>
              <a:rPr lang="en-US" altLang="zh-CN" sz="2000" dirty="0"/>
              <a:t>ext2</a:t>
            </a:r>
            <a:r>
              <a:rPr lang="zh-CN" altLang="zh-CN" sz="2000" dirty="0"/>
              <a:t>文件名），分别按照相同位置拷贝一份相应源码后，对照</a:t>
            </a:r>
            <a:r>
              <a:rPr lang="en-US" altLang="zh-CN" sz="2000" dirty="0"/>
              <a:t>ext2</a:t>
            </a:r>
            <a:r>
              <a:rPr lang="zh-CN" altLang="zh-CN" sz="2000" dirty="0"/>
              <a:t>原相关名称，修改拷贝得到的源码为附加有自己姓名拼音首字母的形式，譬如</a:t>
            </a:r>
            <a:r>
              <a:rPr lang="en-US" altLang="zh-CN" sz="2000" dirty="0"/>
              <a:t>fs</a:t>
            </a:r>
            <a:r>
              <a:rPr lang="zh-CN" altLang="zh-CN" sz="2000" dirty="0"/>
              <a:t>目录下拷贝新增子目录“</a:t>
            </a:r>
            <a:r>
              <a:rPr lang="en-US" altLang="zh-CN" sz="2000" dirty="0"/>
              <a:t>ext2</a:t>
            </a:r>
            <a:r>
              <a:rPr lang="en-US" altLang="zh-CN" sz="2000" b="1" dirty="0"/>
              <a:t>_zgs</a:t>
            </a:r>
            <a:r>
              <a:rPr lang="zh-CN" altLang="zh-CN" sz="2000" dirty="0"/>
              <a:t>”（对应于原已有的“</a:t>
            </a:r>
            <a:r>
              <a:rPr lang="en-US" altLang="zh-CN" sz="2000" dirty="0"/>
              <a:t>ext2</a:t>
            </a:r>
            <a:r>
              <a:rPr lang="zh-CN" altLang="zh-CN" sz="2000" dirty="0"/>
              <a:t>”子目录）、</a:t>
            </a:r>
            <a:r>
              <a:rPr lang="en-US" altLang="zh-CN" sz="2000" dirty="0"/>
              <a:t>include/</a:t>
            </a:r>
            <a:r>
              <a:rPr lang="en-US" altLang="zh-CN" sz="2000" dirty="0" err="1"/>
              <a:t>linux</a:t>
            </a:r>
            <a:r>
              <a:rPr lang="zh-CN" altLang="zh-CN" sz="2000" dirty="0"/>
              <a:t>目录下拷贝新增文件“</a:t>
            </a:r>
            <a:r>
              <a:rPr lang="en-US" altLang="zh-CN" sz="2000" dirty="0"/>
              <a:t>ext2</a:t>
            </a:r>
            <a:r>
              <a:rPr lang="en-US" altLang="zh-CN" sz="2000" b="1" dirty="0"/>
              <a:t>_zgs</a:t>
            </a:r>
            <a:r>
              <a:rPr lang="en-US" altLang="zh-CN" sz="2000" dirty="0"/>
              <a:t>_fs.h</a:t>
            </a:r>
            <a:r>
              <a:rPr lang="zh-CN" altLang="zh-CN" sz="2000" dirty="0"/>
              <a:t>”（对应于原已有的“</a:t>
            </a:r>
            <a:r>
              <a:rPr lang="en-US" altLang="zh-CN" sz="2000" dirty="0"/>
              <a:t>ext2_fs.h</a:t>
            </a:r>
            <a:r>
              <a:rPr lang="zh-CN" altLang="zh-CN" sz="2000" dirty="0"/>
              <a:t>”文件），同时把拷贝新增的</a:t>
            </a:r>
            <a:r>
              <a:rPr lang="en-US" altLang="zh-CN" sz="2000" dirty="0"/>
              <a:t>include/</a:t>
            </a:r>
            <a:r>
              <a:rPr lang="en-US" altLang="zh-CN" sz="2000" dirty="0" err="1"/>
              <a:t>linux</a:t>
            </a:r>
            <a:r>
              <a:rPr lang="en-US" altLang="zh-CN" sz="2000" dirty="0"/>
              <a:t>/ext2</a:t>
            </a:r>
            <a:r>
              <a:rPr lang="en-US" altLang="zh-CN" sz="2000" b="1" dirty="0"/>
              <a:t>_zgs</a:t>
            </a:r>
            <a:r>
              <a:rPr lang="en-US" altLang="zh-CN" sz="2000" dirty="0"/>
              <a:t>_fs.h</a:t>
            </a:r>
            <a:r>
              <a:rPr lang="zh-CN" altLang="zh-CN" sz="2000" dirty="0"/>
              <a:t>等源程序文件（包括</a:t>
            </a:r>
            <a:r>
              <a:rPr lang="en-US" altLang="zh-CN" sz="2000" dirty="0"/>
              <a:t>Makefile</a:t>
            </a:r>
            <a:r>
              <a:rPr lang="zh-CN" altLang="zh-CN" sz="2000" dirty="0"/>
              <a:t>、</a:t>
            </a:r>
            <a:r>
              <a:rPr lang="en-US" altLang="zh-CN" sz="2000" dirty="0" err="1"/>
              <a:t>Kconfig</a:t>
            </a:r>
            <a:r>
              <a:rPr lang="zh-CN" altLang="zh-CN" sz="2000" dirty="0"/>
              <a:t>）中的所有的宏名中所含的子串“</a:t>
            </a:r>
            <a:r>
              <a:rPr lang="en-US" altLang="zh-CN" sz="2000" dirty="0"/>
              <a:t>EXT2</a:t>
            </a:r>
            <a:r>
              <a:rPr lang="zh-CN" altLang="zh-CN" sz="2000" dirty="0"/>
              <a:t>”修改为“</a:t>
            </a:r>
            <a:r>
              <a:rPr lang="en-US" altLang="zh-CN" sz="2000" dirty="0"/>
              <a:t>EXT2</a:t>
            </a:r>
            <a:r>
              <a:rPr lang="en-US" altLang="zh-CN" sz="2000" b="1" dirty="0"/>
              <a:t>_ZGS</a:t>
            </a:r>
            <a:r>
              <a:rPr lang="zh-CN" altLang="zh-CN" sz="2000" dirty="0"/>
              <a:t>”、所有的文件路径名或函数名或变量名中所含的子串“</a:t>
            </a:r>
            <a:r>
              <a:rPr lang="en-US" altLang="zh-CN" sz="2000" dirty="0"/>
              <a:t>ext2</a:t>
            </a:r>
            <a:r>
              <a:rPr lang="zh-CN" altLang="zh-CN" sz="2000" dirty="0"/>
              <a:t>”修改为“</a:t>
            </a:r>
            <a:r>
              <a:rPr lang="en-US" altLang="zh-CN" sz="2000" dirty="0"/>
              <a:t>ext2</a:t>
            </a:r>
            <a:r>
              <a:rPr lang="en-US" altLang="zh-CN" sz="2000" b="1" dirty="0"/>
              <a:t>_zgs</a:t>
            </a:r>
            <a:r>
              <a:rPr lang="zh-CN" altLang="zh-CN" sz="2000" dirty="0"/>
              <a:t>”。（</a:t>
            </a:r>
            <a:r>
              <a:rPr lang="en-US" altLang="zh-CN" sz="2000" dirty="0"/>
              <a:t>2</a:t>
            </a:r>
            <a:r>
              <a:rPr lang="zh-CN" altLang="zh-CN" sz="2000" dirty="0"/>
              <a:t>）在其它源程序文件（包括</a:t>
            </a:r>
            <a:r>
              <a:rPr lang="en-US" altLang="zh-CN" sz="2000" dirty="0"/>
              <a:t>Makefile</a:t>
            </a:r>
            <a:r>
              <a:rPr lang="zh-CN" altLang="zh-CN" sz="2000" dirty="0"/>
              <a:t>、</a:t>
            </a:r>
            <a:r>
              <a:rPr lang="en-US" altLang="zh-CN" sz="2000" dirty="0" err="1"/>
              <a:t>Kconfig</a:t>
            </a:r>
            <a:r>
              <a:rPr lang="zh-CN" altLang="zh-CN" sz="2000" dirty="0"/>
              <a:t>）中搜索</a:t>
            </a:r>
            <a:r>
              <a:rPr lang="en-US" altLang="zh-CN" sz="2000" dirty="0"/>
              <a:t>EXT2</a:t>
            </a:r>
            <a:r>
              <a:rPr lang="zh-CN" altLang="zh-CN" sz="2000" dirty="0"/>
              <a:t>文件系统相关代码，并仿照</a:t>
            </a:r>
            <a:r>
              <a:rPr lang="en-US" altLang="zh-CN" sz="2000" dirty="0"/>
              <a:t>EXT2</a:t>
            </a:r>
            <a:r>
              <a:rPr lang="zh-CN" altLang="zh-CN" sz="2000" dirty="0"/>
              <a:t>支持函数或宏或代码行（其中的文件路径名或函数名或变量名中含有子串“</a:t>
            </a:r>
            <a:r>
              <a:rPr lang="en-US" altLang="zh-CN" sz="2000" dirty="0"/>
              <a:t>ext2</a:t>
            </a:r>
            <a:r>
              <a:rPr lang="zh-CN" altLang="zh-CN" sz="2000" dirty="0"/>
              <a:t>”、宏名含有子串“</a:t>
            </a:r>
            <a:r>
              <a:rPr lang="en-US" altLang="zh-CN" sz="2000" dirty="0"/>
              <a:t>EXT2</a:t>
            </a:r>
            <a:r>
              <a:rPr lang="zh-CN" altLang="zh-CN" sz="2000" dirty="0"/>
              <a:t>”）拷贝增加自己的类</a:t>
            </a:r>
            <a:r>
              <a:rPr lang="en-US" altLang="zh-CN" sz="2000" dirty="0"/>
              <a:t>EXT2</a:t>
            </a:r>
            <a:r>
              <a:rPr lang="zh-CN" altLang="zh-CN" sz="2000" dirty="0"/>
              <a:t>文件系统支持函数或宏或代码行（同时把其中的文件路径名或函数名或变量名中所含子串“</a:t>
            </a:r>
            <a:r>
              <a:rPr lang="en-US" altLang="zh-CN" sz="2000" dirty="0"/>
              <a:t>ext2</a:t>
            </a:r>
            <a:r>
              <a:rPr lang="zh-CN" altLang="zh-CN" sz="2000" dirty="0"/>
              <a:t>”修正为“</a:t>
            </a:r>
            <a:r>
              <a:rPr lang="en-US" altLang="zh-CN" sz="2000" dirty="0"/>
              <a:t>ext2</a:t>
            </a:r>
            <a:r>
              <a:rPr lang="en-US" altLang="zh-CN" sz="2000" b="1" dirty="0"/>
              <a:t>_zgs</a:t>
            </a:r>
            <a:r>
              <a:rPr lang="zh-CN" altLang="zh-CN" sz="2000" dirty="0"/>
              <a:t>”、宏名所含子串“</a:t>
            </a:r>
            <a:r>
              <a:rPr lang="en-US" altLang="zh-CN" sz="2000" dirty="0"/>
              <a:t>EXT2</a:t>
            </a:r>
            <a:r>
              <a:rPr lang="zh-CN" altLang="zh-CN" sz="2000" dirty="0"/>
              <a:t>”修正为“</a:t>
            </a:r>
            <a:r>
              <a:rPr lang="en-US" altLang="zh-CN" sz="2000" dirty="0"/>
              <a:t>EXT2</a:t>
            </a:r>
            <a:r>
              <a:rPr lang="en-US" altLang="zh-CN" sz="2000" b="1" dirty="0"/>
              <a:t>_ZGS</a:t>
            </a:r>
            <a:r>
              <a:rPr lang="zh-CN" altLang="zh-CN" sz="2000" dirty="0"/>
              <a:t>”）。（</a:t>
            </a:r>
            <a:r>
              <a:rPr lang="en-US" altLang="zh-CN" sz="2000" dirty="0"/>
              <a:t>3</a:t>
            </a:r>
            <a:r>
              <a:rPr lang="zh-CN" altLang="zh-CN" sz="2000" dirty="0"/>
              <a:t>）检查确认增加了自制类</a:t>
            </a:r>
            <a:r>
              <a:rPr lang="en-US" altLang="zh-CN" sz="2000" dirty="0"/>
              <a:t>EXT2</a:t>
            </a:r>
            <a:r>
              <a:rPr lang="zh-CN" altLang="zh-CN" sz="2000" dirty="0"/>
              <a:t>文件系统的菜单及编译选项支持（涉及</a:t>
            </a:r>
            <a:r>
              <a:rPr lang="en-US" altLang="zh-CN" sz="2000" dirty="0"/>
              <a:t>fs/</a:t>
            </a:r>
            <a:r>
              <a:rPr lang="en-US" altLang="zh-CN" sz="2000" dirty="0" err="1"/>
              <a:t>Kconfig</a:t>
            </a:r>
            <a:r>
              <a:rPr lang="zh-CN" altLang="zh-CN" sz="2000" dirty="0"/>
              <a:t>、</a:t>
            </a:r>
            <a:r>
              <a:rPr lang="en-US" altLang="zh-CN" sz="2000" dirty="0"/>
              <a:t>fs/Makefile</a:t>
            </a:r>
            <a:r>
              <a:rPr lang="zh-CN" altLang="zh-CN" sz="2000" dirty="0"/>
              <a:t>等）。</a:t>
            </a:r>
            <a:endParaRPr lang="zh-CN" altLang="en-US" sz="2000" dirty="0">
              <a:cs typeface="Times New Roman" panose="02020603050405020304" pitchFamily="18" charset="0"/>
            </a:endParaRPr>
          </a:p>
        </p:txBody>
      </p:sp>
    </p:spTree>
    <p:extLst>
      <p:ext uri="{BB962C8B-B14F-4D97-AF65-F5344CB8AC3E}">
        <p14:creationId xmlns:p14="http://schemas.microsoft.com/office/powerpoint/2010/main" val="11202141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9" name="Rectangle 2">
            <a:extLst>
              <a:ext uri="{FF2B5EF4-FFF2-40B4-BE49-F238E27FC236}">
                <a16:creationId xmlns:a16="http://schemas.microsoft.com/office/drawing/2014/main" id="{7F04EDBC-FA3C-498D-A126-37A04BC041E8}"/>
              </a:ext>
            </a:extLst>
          </p:cNvPr>
          <p:cNvSpPr>
            <a:spLocks noGrp="1" noChangeArrowheads="1"/>
          </p:cNvSpPr>
          <p:nvPr>
            <p:ph type="title"/>
          </p:nvPr>
        </p:nvSpPr>
        <p:spPr>
          <a:xfrm>
            <a:off x="395536" y="260648"/>
            <a:ext cx="8443664" cy="609600"/>
          </a:xfrm>
        </p:spPr>
        <p:txBody>
          <a:bodyPr lIns="18000" tIns="10800" rIns="18000" bIns="10800" anchor="ctr"/>
          <a:lstStyle/>
          <a:p>
            <a:pPr eaLnBrk="1" hangingPunct="1"/>
            <a:r>
              <a:rPr kumimoji="0" lang="zh-CN" altLang="en-US" sz="1600" dirty="0">
                <a:solidFill>
                  <a:srgbClr val="000000"/>
                </a:solidFill>
                <a:latin typeface="隶书" pitchFamily="49" charset="-122"/>
                <a:ea typeface="隶书" pitchFamily="49" charset="-122"/>
              </a:rPr>
              <a:t>实验课题</a:t>
            </a:r>
            <a:r>
              <a:rPr kumimoji="0" lang="en-US" altLang="zh-CN" sz="1800" dirty="0">
                <a:solidFill>
                  <a:srgbClr val="000000"/>
                </a:solidFill>
                <a:latin typeface="隶书" pitchFamily="49" charset="-122"/>
                <a:ea typeface="隶书" pitchFamily="49" charset="-122"/>
              </a:rPr>
              <a:t>21-</a:t>
            </a:r>
            <a:r>
              <a:rPr kumimoji="0" lang="zh-CN" altLang="en-US" sz="3200" dirty="0">
                <a:solidFill>
                  <a:srgbClr val="000000"/>
                </a:solidFill>
                <a:latin typeface="隶书" pitchFamily="49" charset="-122"/>
                <a:ea typeface="隶书" pitchFamily="49" charset="-122"/>
              </a:rPr>
              <a:t>基于</a:t>
            </a:r>
            <a:r>
              <a:rPr kumimoji="0" lang="en-US" altLang="zh-CN" sz="3200" dirty="0">
                <a:solidFill>
                  <a:srgbClr val="000000"/>
                </a:solidFill>
                <a:latin typeface="隶书" pitchFamily="49" charset="-122"/>
                <a:ea typeface="隶书" pitchFamily="49" charset="-122"/>
              </a:rPr>
              <a:t>Linux</a:t>
            </a:r>
            <a:r>
              <a:rPr kumimoji="0" lang="zh-CN" altLang="en-US" sz="3200" dirty="0">
                <a:solidFill>
                  <a:srgbClr val="000000"/>
                </a:solidFill>
                <a:latin typeface="隶书" pitchFamily="49" charset="-122"/>
                <a:ea typeface="隶书" pitchFamily="49" charset="-122"/>
              </a:rPr>
              <a:t>的类</a:t>
            </a:r>
            <a:r>
              <a:rPr kumimoji="0" lang="en-US" altLang="zh-CN" sz="3200" dirty="0">
                <a:solidFill>
                  <a:srgbClr val="000000"/>
                </a:solidFill>
                <a:latin typeface="隶书" pitchFamily="49" charset="-122"/>
                <a:ea typeface="隶书" pitchFamily="49" charset="-122"/>
              </a:rPr>
              <a:t>EXT</a:t>
            </a:r>
            <a:r>
              <a:rPr kumimoji="0" lang="zh-CN" altLang="en-US" sz="3200" dirty="0">
                <a:solidFill>
                  <a:srgbClr val="000000"/>
                </a:solidFill>
                <a:latin typeface="隶书" pitchFamily="49" charset="-122"/>
                <a:ea typeface="隶书" pitchFamily="49" charset="-122"/>
              </a:rPr>
              <a:t>文件系统的克隆实现</a:t>
            </a:r>
            <a:r>
              <a:rPr lang="en-US" altLang="zh-CN" sz="2000" dirty="0">
                <a:solidFill>
                  <a:srgbClr val="FF0000"/>
                </a:solidFill>
              </a:rPr>
              <a:t>5-3</a:t>
            </a:r>
            <a:endParaRPr lang="en-US" altLang="zh-CN" sz="2000" dirty="0">
              <a:solidFill>
                <a:srgbClr val="FF0000"/>
              </a:solidFill>
              <a:latin typeface="隶书" pitchFamily="49" charset="-122"/>
              <a:ea typeface="隶书" pitchFamily="49" charset="-122"/>
            </a:endParaRPr>
          </a:p>
        </p:txBody>
      </p:sp>
      <p:sp>
        <p:nvSpPr>
          <p:cNvPr id="10" name="矩形 9">
            <a:extLst>
              <a:ext uri="{FF2B5EF4-FFF2-40B4-BE49-F238E27FC236}">
                <a16:creationId xmlns:a16="http://schemas.microsoft.com/office/drawing/2014/main" id="{B5C64A5F-2D65-40AA-89CE-C97160E1CCA0}"/>
              </a:ext>
            </a:extLst>
          </p:cNvPr>
          <p:cNvSpPr/>
          <p:nvPr/>
        </p:nvSpPr>
        <p:spPr>
          <a:xfrm>
            <a:off x="395536" y="908720"/>
            <a:ext cx="8352928" cy="5339680"/>
          </a:xfrm>
          <a:prstGeom prst="rect">
            <a:avLst/>
          </a:prstGeom>
          <a:noFill/>
          <a:ln w="25400">
            <a:solidFill>
              <a:srgbClr val="336600"/>
            </a:solidFill>
          </a:ln>
        </p:spPr>
        <p:txBody>
          <a:bodyPr wrap="square">
            <a:noAutofit/>
          </a:bodyPr>
          <a:lstStyle/>
          <a:p>
            <a:pPr lvl="0" algn="just">
              <a:spcBef>
                <a:spcPts val="600"/>
              </a:spcBef>
              <a:spcAft>
                <a:spcPts val="600"/>
              </a:spcAft>
            </a:pPr>
            <a:r>
              <a:rPr lang="zh-CN" altLang="en-US" sz="3200" b="1" kern="100" dirty="0">
                <a:solidFill>
                  <a:srgbClr val="000000"/>
                </a:solidFill>
                <a:cs typeface="Times New Roman" panose="02020603050405020304" pitchFamily="18" charset="0"/>
              </a:rPr>
              <a:t>实验报告撰写和提交要求</a:t>
            </a:r>
            <a:endParaRPr lang="zh-CN" altLang="zh-CN" sz="3200" b="1" kern="100" dirty="0">
              <a:solidFill>
                <a:srgbClr val="000000"/>
              </a:solidFill>
              <a:cs typeface="Times New Roman" panose="02020603050405020304" pitchFamily="18" charset="0"/>
            </a:endParaRPr>
          </a:p>
          <a:p>
            <a:pPr lvl="0" algn="just">
              <a:spcBef>
                <a:spcPts val="0"/>
              </a:spcBef>
            </a:pPr>
            <a:r>
              <a:rPr lang="en-US" altLang="zh-CN" sz="2800" dirty="0">
                <a:solidFill>
                  <a:srgbClr val="000000"/>
                </a:solidFill>
                <a:cs typeface="Times New Roman" panose="02020603050405020304" pitchFamily="18" charset="0"/>
              </a:rPr>
              <a:t>1</a:t>
            </a:r>
            <a:r>
              <a:rPr lang="zh-CN" altLang="en-US" sz="2800" dirty="0">
                <a:solidFill>
                  <a:srgbClr val="000000"/>
                </a:solidFill>
                <a:cs typeface="Times New Roman" panose="02020603050405020304" pitchFamily="18" charset="0"/>
              </a:rPr>
              <a:t>、实验报告内容，须涵盖编译环境、运行环境、测试环境、</a:t>
            </a:r>
            <a:r>
              <a:rPr lang="en-US" altLang="zh-CN" sz="2800" dirty="0">
                <a:solidFill>
                  <a:srgbClr val="000000"/>
                </a:solidFill>
                <a:cs typeface="Times New Roman" panose="02020603050405020304" pitchFamily="18" charset="0"/>
              </a:rPr>
              <a:t>Linux</a:t>
            </a:r>
            <a:r>
              <a:rPr lang="zh-CN" altLang="en-US" sz="2800" dirty="0">
                <a:solidFill>
                  <a:srgbClr val="000000"/>
                </a:solidFill>
                <a:cs typeface="Times New Roman" panose="02020603050405020304" pitchFamily="18" charset="0"/>
              </a:rPr>
              <a:t>内核版本信息、实验步骤、技术难点及解决方案、关键数据结构和算法流程、</a:t>
            </a:r>
            <a:r>
              <a:rPr lang="en-US" altLang="zh-CN" sz="2800" dirty="0">
                <a:solidFill>
                  <a:srgbClr val="000000"/>
                </a:solidFill>
                <a:cs typeface="Times New Roman" panose="02020603050405020304" pitchFamily="18" charset="0"/>
              </a:rPr>
              <a:t>Linux</a:t>
            </a:r>
            <a:r>
              <a:rPr lang="zh-CN" altLang="en-US" sz="2800" dirty="0">
                <a:solidFill>
                  <a:srgbClr val="000000"/>
                </a:solidFill>
                <a:cs typeface="Times New Roman" panose="02020603050405020304" pitchFamily="18" charset="0"/>
              </a:rPr>
              <a:t>内核补丁包源码（针对克隆实现类</a:t>
            </a:r>
            <a:r>
              <a:rPr lang="en-US" altLang="zh-CN" sz="2800" dirty="0">
                <a:solidFill>
                  <a:srgbClr val="000000"/>
                </a:solidFill>
                <a:cs typeface="Times New Roman" panose="02020603050405020304" pitchFamily="18" charset="0"/>
              </a:rPr>
              <a:t>EXT2</a:t>
            </a:r>
            <a:r>
              <a:rPr lang="zh-CN" altLang="en-US" sz="2800" dirty="0">
                <a:solidFill>
                  <a:srgbClr val="000000"/>
                </a:solidFill>
                <a:cs typeface="Times New Roman" panose="02020603050405020304" pitchFamily="18" charset="0"/>
              </a:rPr>
              <a:t>文件系统后</a:t>
            </a:r>
            <a:r>
              <a:rPr lang="en-US" altLang="zh-CN" sz="2800" dirty="0">
                <a:solidFill>
                  <a:srgbClr val="000000"/>
                </a:solidFill>
                <a:cs typeface="Times New Roman" panose="02020603050405020304" pitchFamily="18" charset="0"/>
              </a:rPr>
              <a:t>/</a:t>
            </a:r>
            <a:r>
              <a:rPr lang="zh-CN" altLang="en-US" sz="2800" dirty="0">
                <a:solidFill>
                  <a:srgbClr val="000000"/>
                </a:solidFill>
                <a:cs typeface="Times New Roman" panose="02020603050405020304" pitchFamily="18" charset="0"/>
              </a:rPr>
              <a:t>前的两版源码，利用</a:t>
            </a:r>
            <a:r>
              <a:rPr lang="en-US" altLang="zh-CN" sz="2800" dirty="0">
                <a:solidFill>
                  <a:srgbClr val="000000"/>
                </a:solidFill>
                <a:cs typeface="Times New Roman" panose="02020603050405020304" pitchFamily="18" charset="0"/>
              </a:rPr>
              <a:t>diff</a:t>
            </a:r>
            <a:r>
              <a:rPr lang="zh-CN" altLang="en-US" sz="2800" dirty="0">
                <a:solidFill>
                  <a:srgbClr val="000000"/>
                </a:solidFill>
                <a:cs typeface="Times New Roman" panose="02020603050405020304" pitchFamily="18" charset="0"/>
              </a:rPr>
              <a:t>命令生成）、编译启动运行测试过程及结果截图、疑难解惑及经验教训、体会等；</a:t>
            </a:r>
          </a:p>
          <a:p>
            <a:pPr lvl="0" algn="just">
              <a:spcBef>
                <a:spcPts val="0"/>
              </a:spcBef>
            </a:pPr>
            <a:r>
              <a:rPr lang="en-US" altLang="zh-CN" sz="2800" dirty="0">
                <a:solidFill>
                  <a:srgbClr val="000000"/>
                </a:solidFill>
                <a:cs typeface="Times New Roman" panose="02020603050405020304" pitchFamily="18" charset="0"/>
              </a:rPr>
              <a:t>2</a:t>
            </a:r>
            <a:r>
              <a:rPr lang="zh-CN" altLang="en-US" sz="2800" dirty="0">
                <a:solidFill>
                  <a:srgbClr val="000000"/>
                </a:solidFill>
                <a:cs typeface="Times New Roman" panose="02020603050405020304" pitchFamily="18" charset="0"/>
              </a:rPr>
              <a:t>、在实验报告内容（如运行结果截图等适当位置）中应有机融入个人姓名、学号、计算机系统信息等凸显个人标记特征的信息；</a:t>
            </a:r>
          </a:p>
          <a:p>
            <a:pPr lvl="0" algn="just">
              <a:spcBef>
                <a:spcPts val="0"/>
              </a:spcBef>
            </a:pPr>
            <a:r>
              <a:rPr lang="en-US" altLang="zh-CN" sz="2800" dirty="0">
                <a:solidFill>
                  <a:srgbClr val="000000"/>
                </a:solidFill>
                <a:cs typeface="Times New Roman" panose="02020603050405020304" pitchFamily="18" charset="0"/>
              </a:rPr>
              <a:t>3</a:t>
            </a:r>
            <a:r>
              <a:rPr lang="zh-CN" altLang="en-US" sz="2800" dirty="0">
                <a:solidFill>
                  <a:srgbClr val="000000"/>
                </a:solidFill>
                <a:cs typeface="Times New Roman" panose="02020603050405020304" pitchFamily="18" charset="0"/>
              </a:rPr>
              <a:t>、实验报告文档提交格式可为</a:t>
            </a:r>
            <a:r>
              <a:rPr lang="en-US" altLang="zh-CN" sz="2800" dirty="0">
                <a:solidFill>
                  <a:srgbClr val="000000"/>
                </a:solidFill>
                <a:cs typeface="Times New Roman" panose="02020603050405020304" pitchFamily="18" charset="0"/>
              </a:rPr>
              <a:t>Word</a:t>
            </a:r>
            <a:r>
              <a:rPr lang="zh-CN" altLang="en-US" sz="2800" dirty="0">
                <a:solidFill>
                  <a:srgbClr val="000000"/>
                </a:solidFill>
                <a:cs typeface="Times New Roman" panose="02020603050405020304" pitchFamily="18" charset="0"/>
              </a:rPr>
              <a:t>文档、</a:t>
            </a:r>
            <a:r>
              <a:rPr lang="en-US" altLang="zh-CN" sz="2800" dirty="0">
                <a:solidFill>
                  <a:srgbClr val="000000"/>
                </a:solidFill>
                <a:cs typeface="Times New Roman" panose="02020603050405020304" pitchFamily="18" charset="0"/>
              </a:rPr>
              <a:t>WPS</a:t>
            </a:r>
            <a:r>
              <a:rPr lang="zh-CN" altLang="en-US" sz="2800" dirty="0">
                <a:solidFill>
                  <a:srgbClr val="000000"/>
                </a:solidFill>
                <a:cs typeface="Times New Roman" panose="02020603050405020304" pitchFamily="18" charset="0"/>
              </a:rPr>
              <a:t>文档或</a:t>
            </a:r>
            <a:r>
              <a:rPr lang="en-US" altLang="zh-CN" sz="2800" dirty="0">
                <a:solidFill>
                  <a:srgbClr val="000000"/>
                </a:solidFill>
                <a:cs typeface="Times New Roman" panose="02020603050405020304" pitchFamily="18" charset="0"/>
              </a:rPr>
              <a:t>PDF</a:t>
            </a:r>
            <a:r>
              <a:rPr lang="zh-CN" altLang="en-US" sz="2800" dirty="0">
                <a:solidFill>
                  <a:srgbClr val="000000"/>
                </a:solidFill>
                <a:cs typeface="Times New Roman" panose="02020603050405020304" pitchFamily="18" charset="0"/>
              </a:rPr>
              <a:t>文档。</a:t>
            </a:r>
          </a:p>
          <a:p>
            <a:pPr lvl="0" algn="just">
              <a:spcBef>
                <a:spcPts val="0"/>
              </a:spcBef>
            </a:pP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34519642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spcBef>
                <a:spcPts val="0"/>
              </a:spcBef>
            </a:pP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p>
          <a:p>
            <a:pPr>
              <a:spcBef>
                <a:spcPts val="0"/>
              </a:spcBef>
            </a:pPr>
            <a:endParaRPr lang="zh-CN" altLang="en-US" sz="3200" dirty="0">
              <a:latin typeface="宋体" panose="02010600030101010101" pitchFamily="2" charset="-122"/>
            </a:endParaRPr>
          </a:p>
        </p:txBody>
      </p:sp>
      <p:sp>
        <p:nvSpPr>
          <p:cNvPr id="9" name="Rectangle 2">
            <a:extLst>
              <a:ext uri="{FF2B5EF4-FFF2-40B4-BE49-F238E27FC236}">
                <a16:creationId xmlns:a16="http://schemas.microsoft.com/office/drawing/2014/main" id="{C9CDF6E6-C939-4108-A6F2-7623EB3370B4}"/>
              </a:ext>
            </a:extLst>
          </p:cNvPr>
          <p:cNvSpPr txBox="1">
            <a:spLocks noChangeArrowheads="1"/>
          </p:cNvSpPr>
          <p:nvPr/>
        </p:nvSpPr>
        <p:spPr bwMode="auto">
          <a:xfrm>
            <a:off x="232792" y="404664"/>
            <a:ext cx="8659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 tIns="10800" rIns="18000" bIns="10800"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r>
              <a:rPr kumimoji="0" lang="zh-CN" altLang="en-US" sz="1600" kern="0" dirty="0">
                <a:solidFill>
                  <a:srgbClr val="000000"/>
                </a:solidFill>
                <a:latin typeface="隶书" pitchFamily="49" charset="-122"/>
                <a:ea typeface="隶书" pitchFamily="49" charset="-122"/>
              </a:rPr>
              <a:t>实验课题</a:t>
            </a:r>
            <a:r>
              <a:rPr kumimoji="0" lang="en-US" altLang="zh-CN" sz="1800" kern="0" dirty="0">
                <a:solidFill>
                  <a:srgbClr val="000000"/>
                </a:solidFill>
                <a:latin typeface="隶书" pitchFamily="49" charset="-122"/>
                <a:ea typeface="隶书" pitchFamily="49" charset="-122"/>
              </a:rPr>
              <a:t>21-</a:t>
            </a:r>
            <a:r>
              <a:rPr kumimoji="0" lang="zh-CN" altLang="en-US" sz="3200" kern="0" dirty="0">
                <a:solidFill>
                  <a:srgbClr val="000000"/>
                </a:solidFill>
                <a:latin typeface="隶书" pitchFamily="49" charset="-122"/>
                <a:ea typeface="隶书" pitchFamily="49" charset="-122"/>
              </a:rPr>
              <a:t>基于</a:t>
            </a:r>
            <a:r>
              <a:rPr kumimoji="0" lang="en-US" altLang="zh-CN" sz="3200" kern="0" dirty="0">
                <a:solidFill>
                  <a:srgbClr val="000000"/>
                </a:solidFill>
                <a:latin typeface="隶书" pitchFamily="49" charset="-122"/>
                <a:ea typeface="隶书" pitchFamily="49" charset="-122"/>
              </a:rPr>
              <a:t>Linux</a:t>
            </a:r>
            <a:r>
              <a:rPr kumimoji="0" lang="zh-CN" altLang="en-US" sz="3200" kern="0" dirty="0">
                <a:solidFill>
                  <a:srgbClr val="000000"/>
                </a:solidFill>
                <a:latin typeface="隶书" pitchFamily="49" charset="-122"/>
                <a:ea typeface="隶书" pitchFamily="49" charset="-122"/>
              </a:rPr>
              <a:t>的类</a:t>
            </a:r>
            <a:r>
              <a:rPr kumimoji="0" lang="en-US" altLang="zh-CN" sz="3200" kern="0" dirty="0">
                <a:solidFill>
                  <a:srgbClr val="000000"/>
                </a:solidFill>
                <a:latin typeface="隶书" pitchFamily="49" charset="-122"/>
                <a:ea typeface="隶书" pitchFamily="49" charset="-122"/>
              </a:rPr>
              <a:t>EXT</a:t>
            </a:r>
            <a:r>
              <a:rPr kumimoji="0" lang="zh-CN" altLang="en-US" sz="3200" kern="0" dirty="0">
                <a:solidFill>
                  <a:srgbClr val="000000"/>
                </a:solidFill>
                <a:latin typeface="隶书" pitchFamily="49" charset="-122"/>
                <a:ea typeface="隶书" pitchFamily="49" charset="-122"/>
              </a:rPr>
              <a:t>文件系统的克隆实现</a:t>
            </a:r>
            <a:r>
              <a:rPr lang="en-US" altLang="zh-CN" sz="2000" kern="0" dirty="0">
                <a:solidFill>
                  <a:srgbClr val="FF0000"/>
                </a:solidFill>
              </a:rPr>
              <a:t>5-4A</a:t>
            </a:r>
            <a:endParaRPr lang="en-US" altLang="zh-CN" sz="2000" kern="0"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35071126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9" name="Rectangle 2">
            <a:extLst>
              <a:ext uri="{FF2B5EF4-FFF2-40B4-BE49-F238E27FC236}">
                <a16:creationId xmlns:a16="http://schemas.microsoft.com/office/drawing/2014/main" id="{A956C1DE-E9B5-410E-AD62-63C2B795C81D}"/>
              </a:ext>
            </a:extLst>
          </p:cNvPr>
          <p:cNvSpPr>
            <a:spLocks noGrp="1" noChangeArrowheads="1"/>
          </p:cNvSpPr>
          <p:nvPr>
            <p:ph type="title"/>
          </p:nvPr>
        </p:nvSpPr>
        <p:spPr>
          <a:xfrm>
            <a:off x="251520" y="332656"/>
            <a:ext cx="8712968" cy="609600"/>
          </a:xfrm>
        </p:spPr>
        <p:txBody>
          <a:bodyPr lIns="18000" tIns="10800" rIns="18000" bIns="10800" anchor="ctr"/>
          <a:lstStyle/>
          <a:p>
            <a:pPr eaLnBrk="1" hangingPunct="1"/>
            <a:r>
              <a:rPr kumimoji="0" lang="zh-CN" altLang="en-US" sz="1600" dirty="0">
                <a:solidFill>
                  <a:srgbClr val="000000"/>
                </a:solidFill>
                <a:latin typeface="隶书" pitchFamily="49" charset="-122"/>
                <a:ea typeface="隶书" pitchFamily="49" charset="-122"/>
              </a:rPr>
              <a:t>实验课题</a:t>
            </a:r>
            <a:r>
              <a:rPr kumimoji="0" lang="en-US" altLang="zh-CN" sz="1800" dirty="0">
                <a:solidFill>
                  <a:srgbClr val="000000"/>
                </a:solidFill>
                <a:latin typeface="隶书" pitchFamily="49" charset="-122"/>
                <a:ea typeface="隶书" pitchFamily="49" charset="-122"/>
              </a:rPr>
              <a:t>21-</a:t>
            </a:r>
            <a:r>
              <a:rPr kumimoji="0" lang="zh-CN" altLang="en-US" sz="3200" dirty="0">
                <a:solidFill>
                  <a:srgbClr val="000000"/>
                </a:solidFill>
                <a:latin typeface="隶书" pitchFamily="49" charset="-122"/>
                <a:ea typeface="隶书" pitchFamily="49" charset="-122"/>
              </a:rPr>
              <a:t>基于</a:t>
            </a:r>
            <a:r>
              <a:rPr kumimoji="0" lang="en-US" altLang="zh-CN" sz="3200" dirty="0">
                <a:solidFill>
                  <a:srgbClr val="000000"/>
                </a:solidFill>
                <a:latin typeface="隶书" pitchFamily="49" charset="-122"/>
                <a:ea typeface="隶书" pitchFamily="49" charset="-122"/>
              </a:rPr>
              <a:t>Linux</a:t>
            </a:r>
            <a:r>
              <a:rPr kumimoji="0" lang="zh-CN" altLang="en-US" sz="3200" dirty="0">
                <a:solidFill>
                  <a:srgbClr val="000000"/>
                </a:solidFill>
                <a:latin typeface="隶书" pitchFamily="49" charset="-122"/>
                <a:ea typeface="隶书" pitchFamily="49" charset="-122"/>
              </a:rPr>
              <a:t>的类</a:t>
            </a:r>
            <a:r>
              <a:rPr kumimoji="0" lang="en-US" altLang="zh-CN" sz="3200" dirty="0">
                <a:solidFill>
                  <a:srgbClr val="000000"/>
                </a:solidFill>
                <a:latin typeface="隶书" pitchFamily="49" charset="-122"/>
                <a:ea typeface="隶书" pitchFamily="49" charset="-122"/>
              </a:rPr>
              <a:t>EXT</a:t>
            </a:r>
            <a:r>
              <a:rPr kumimoji="0" lang="zh-CN" altLang="en-US" sz="3200" dirty="0">
                <a:solidFill>
                  <a:srgbClr val="000000"/>
                </a:solidFill>
                <a:latin typeface="隶书" pitchFamily="49" charset="-122"/>
                <a:ea typeface="隶书" pitchFamily="49" charset="-122"/>
              </a:rPr>
              <a:t>文件系统的克隆实现</a:t>
            </a:r>
            <a:r>
              <a:rPr lang="en-US" altLang="zh-CN" sz="2000" dirty="0">
                <a:solidFill>
                  <a:srgbClr val="FF0000"/>
                </a:solidFill>
              </a:rPr>
              <a:t>5-4B</a:t>
            </a:r>
            <a:endParaRPr lang="en-US" altLang="zh-CN" sz="2000" dirty="0">
              <a:solidFill>
                <a:srgbClr val="FF0000"/>
              </a:solidFill>
              <a:latin typeface="隶书" pitchFamily="49" charset="-122"/>
              <a:ea typeface="隶书" pitchFamily="49" charset="-122"/>
            </a:endParaRPr>
          </a:p>
        </p:txBody>
      </p:sp>
      <p:sp>
        <p:nvSpPr>
          <p:cNvPr id="11" name="矩形 10">
            <a:extLst>
              <a:ext uri="{FF2B5EF4-FFF2-40B4-BE49-F238E27FC236}">
                <a16:creationId xmlns:a16="http://schemas.microsoft.com/office/drawing/2014/main" id="{076425E4-0A6A-44E1-82BD-0414D4F1568E}"/>
              </a:ext>
            </a:extLst>
          </p:cNvPr>
          <p:cNvSpPr/>
          <p:nvPr/>
        </p:nvSpPr>
        <p:spPr>
          <a:xfrm>
            <a:off x="395536" y="1052736"/>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成绩评价细则指导建议</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a:t>
            </a:r>
            <a:r>
              <a:rPr lang="en-US" altLang="zh-CN" sz="3200" dirty="0">
                <a:cs typeface="Times New Roman" panose="02020603050405020304" pitchFamily="18" charset="0"/>
              </a:rPr>
              <a:t>1</a:t>
            </a:r>
            <a:r>
              <a:rPr lang="zh-CN" altLang="en-US" sz="3200" dirty="0">
                <a:cs typeface="Times New Roman" panose="02020603050405020304" pitchFamily="18" charset="0"/>
              </a:rPr>
              <a:t>）</a:t>
            </a:r>
            <a:r>
              <a:rPr lang="en-US" altLang="zh-CN" sz="3200" dirty="0">
                <a:cs typeface="Times New Roman" panose="02020603050405020304" pitchFamily="18" charset="0"/>
              </a:rPr>
              <a:t>2.5</a:t>
            </a:r>
            <a:r>
              <a:rPr lang="zh-CN" altLang="en-US" sz="3200" dirty="0">
                <a:cs typeface="Times New Roman" panose="02020603050405020304" pitchFamily="18" charset="0"/>
              </a:rPr>
              <a:t>分：类</a:t>
            </a:r>
            <a:r>
              <a:rPr lang="en-US" altLang="zh-CN" sz="3200" dirty="0">
                <a:cs typeface="Times New Roman" panose="02020603050405020304" pitchFamily="18" charset="0"/>
              </a:rPr>
              <a:t>EXT2</a:t>
            </a:r>
            <a:r>
              <a:rPr lang="zh-CN" altLang="en-US" sz="3200" dirty="0">
                <a:cs typeface="Times New Roman" panose="02020603050405020304" pitchFamily="18" charset="0"/>
              </a:rPr>
              <a:t>文件系统的正确设计与实现。</a:t>
            </a:r>
          </a:p>
          <a:p>
            <a:pPr>
              <a:spcBef>
                <a:spcPts val="0"/>
              </a:spcBef>
            </a:pPr>
            <a:r>
              <a:rPr lang="zh-CN" altLang="en-US" sz="3200" dirty="0">
                <a:cs typeface="Times New Roman" panose="02020603050405020304" pitchFamily="18" charset="0"/>
              </a:rPr>
              <a:t>（</a:t>
            </a:r>
            <a:r>
              <a:rPr lang="en-US" altLang="zh-CN" sz="3200" dirty="0">
                <a:cs typeface="Times New Roman" panose="02020603050405020304" pitchFamily="18" charset="0"/>
              </a:rPr>
              <a:t>2</a:t>
            </a:r>
            <a:r>
              <a:rPr lang="zh-CN" altLang="en-US" sz="3200" dirty="0">
                <a:cs typeface="Times New Roman" panose="02020603050405020304" pitchFamily="18" charset="0"/>
              </a:rPr>
              <a:t>）</a:t>
            </a:r>
            <a:r>
              <a:rPr lang="en-US" altLang="zh-CN" sz="3200" dirty="0">
                <a:cs typeface="Times New Roman" panose="02020603050405020304" pitchFamily="18" charset="0"/>
              </a:rPr>
              <a:t>1.5</a:t>
            </a:r>
            <a:r>
              <a:rPr lang="zh-CN" altLang="en-US" sz="3200" dirty="0">
                <a:cs typeface="Times New Roman" panose="02020603050405020304" pitchFamily="18" charset="0"/>
              </a:rPr>
              <a:t>分：增加了类</a:t>
            </a:r>
            <a:r>
              <a:rPr lang="en-US" altLang="zh-CN" sz="3200" dirty="0">
                <a:cs typeface="Times New Roman" panose="02020603050405020304" pitchFamily="18" charset="0"/>
              </a:rPr>
              <a:t>EXT2</a:t>
            </a:r>
            <a:r>
              <a:rPr lang="zh-CN" altLang="en-US" sz="3200" dirty="0">
                <a:cs typeface="Times New Roman" panose="02020603050405020304" pitchFamily="18" charset="0"/>
              </a:rPr>
              <a:t>文件系统支持的</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内核源码的编译、加载和启用。</a:t>
            </a:r>
          </a:p>
          <a:p>
            <a:pPr>
              <a:spcBef>
                <a:spcPts val="0"/>
              </a:spcBef>
            </a:pPr>
            <a:r>
              <a:rPr lang="zh-CN" altLang="en-US" sz="3200" dirty="0">
                <a:cs typeface="Times New Roman" panose="02020603050405020304" pitchFamily="18" charset="0"/>
              </a:rPr>
              <a:t>（</a:t>
            </a:r>
            <a:r>
              <a:rPr lang="en-US" altLang="zh-CN" sz="3200" dirty="0">
                <a:cs typeface="Times New Roman" panose="02020603050405020304" pitchFamily="18" charset="0"/>
              </a:rPr>
              <a:t>3</a:t>
            </a:r>
            <a:r>
              <a:rPr lang="zh-CN" altLang="en-US" sz="3200" dirty="0">
                <a:cs typeface="Times New Roman" panose="02020603050405020304" pitchFamily="18" charset="0"/>
              </a:rPr>
              <a:t>）</a:t>
            </a:r>
            <a:r>
              <a:rPr lang="en-US" altLang="zh-CN" sz="3200" dirty="0">
                <a:cs typeface="Times New Roman" panose="02020603050405020304" pitchFamily="18" charset="0"/>
              </a:rPr>
              <a:t>1</a:t>
            </a:r>
            <a:r>
              <a:rPr lang="zh-CN" altLang="en-US" sz="3200" dirty="0">
                <a:cs typeface="Times New Roman" panose="02020603050405020304" pitchFamily="18" charset="0"/>
              </a:rPr>
              <a:t>分：类</a:t>
            </a:r>
            <a:r>
              <a:rPr lang="en-US" altLang="zh-CN" sz="3200" dirty="0">
                <a:cs typeface="Times New Roman" panose="02020603050405020304" pitchFamily="18" charset="0"/>
              </a:rPr>
              <a:t>EXT2</a:t>
            </a:r>
            <a:r>
              <a:rPr lang="zh-CN" altLang="en-US" sz="3200" dirty="0">
                <a:cs typeface="Times New Roman" panose="02020603050405020304" pitchFamily="18" charset="0"/>
              </a:rPr>
              <a:t>文件系统的测试验证。</a:t>
            </a:r>
          </a:p>
          <a:p>
            <a:pPr>
              <a:spcBef>
                <a:spcPts val="0"/>
              </a:spcBef>
            </a:pPr>
            <a:r>
              <a:rPr lang="zh-CN" altLang="en-US" sz="3200" dirty="0">
                <a:cs typeface="Times New Roman" panose="02020603050405020304" pitchFamily="18" charset="0"/>
              </a:rPr>
              <a:t>（</a:t>
            </a:r>
            <a:r>
              <a:rPr lang="en-US" altLang="zh-CN" sz="3200" dirty="0">
                <a:cs typeface="Times New Roman" panose="02020603050405020304" pitchFamily="18" charset="0"/>
              </a:rPr>
              <a:t>4</a:t>
            </a:r>
            <a:r>
              <a:rPr lang="zh-CN" altLang="en-US" sz="3200" dirty="0">
                <a:cs typeface="Times New Roman" panose="02020603050405020304" pitchFamily="18" charset="0"/>
              </a:rPr>
              <a:t>）计算（</a:t>
            </a:r>
            <a:r>
              <a:rPr lang="en-US" altLang="zh-CN" sz="3200" dirty="0">
                <a:cs typeface="Times New Roman" panose="02020603050405020304" pitchFamily="18" charset="0"/>
              </a:rPr>
              <a:t>1</a:t>
            </a:r>
            <a:r>
              <a:rPr lang="zh-CN" altLang="en-US" sz="3200" dirty="0">
                <a:cs typeface="Times New Roman" panose="02020603050405020304" pitchFamily="18" charset="0"/>
              </a:rPr>
              <a:t>）、（</a:t>
            </a:r>
            <a:r>
              <a:rPr lang="en-US" altLang="zh-CN" sz="3200" dirty="0">
                <a:cs typeface="Times New Roman" panose="02020603050405020304" pitchFamily="18" charset="0"/>
              </a:rPr>
              <a:t>2</a:t>
            </a:r>
            <a:r>
              <a:rPr lang="zh-CN" altLang="en-US" sz="3200" dirty="0">
                <a:cs typeface="Times New Roman" panose="02020603050405020304" pitchFamily="18" charset="0"/>
              </a:rPr>
              <a:t>）、（</a:t>
            </a:r>
            <a:r>
              <a:rPr lang="en-US" altLang="zh-CN" sz="3200" dirty="0">
                <a:cs typeface="Times New Roman" panose="02020603050405020304" pitchFamily="18" charset="0"/>
              </a:rPr>
              <a:t>3</a:t>
            </a:r>
            <a:r>
              <a:rPr lang="zh-CN" altLang="en-US" sz="3200" dirty="0">
                <a:cs typeface="Times New Roman" panose="02020603050405020304" pitchFamily="18" charset="0"/>
              </a:rPr>
              <a:t>）三项得分之和作为本实验课题初始成绩。</a:t>
            </a:r>
          </a:p>
          <a:p>
            <a:pPr>
              <a:spcBef>
                <a:spcPts val="0"/>
              </a:spcBef>
            </a:pPr>
            <a:r>
              <a:rPr lang="zh-CN" altLang="en-US" sz="3200" dirty="0">
                <a:cs typeface="Times New Roman" panose="02020603050405020304" pitchFamily="18" charset="0"/>
              </a:rPr>
              <a:t>（</a:t>
            </a:r>
            <a:r>
              <a:rPr lang="en-US" altLang="zh-CN" sz="3200" dirty="0">
                <a:cs typeface="Times New Roman" panose="02020603050405020304" pitchFamily="18" charset="0"/>
              </a:rPr>
              <a:t>5</a:t>
            </a:r>
            <a:r>
              <a:rPr lang="zh-CN" altLang="en-US" sz="3200" dirty="0">
                <a:cs typeface="Times New Roman" panose="02020603050405020304" pitchFamily="18" charset="0"/>
              </a:rPr>
              <a:t>）互评成绩结果在提交慕课平台时按四舍五入取整处理。</a:t>
            </a:r>
          </a:p>
          <a:p>
            <a:pPr>
              <a:spcBef>
                <a:spcPts val="0"/>
              </a:spcBef>
            </a:pPr>
            <a:endParaRPr lang="zh-CN" altLang="en-US" sz="3200" dirty="0">
              <a:latin typeface="宋体" panose="02010600030101010101" pitchFamily="2" charset="-122"/>
            </a:endParaRPr>
          </a:p>
        </p:txBody>
      </p:sp>
    </p:spTree>
    <p:extLst>
      <p:ext uri="{BB962C8B-B14F-4D97-AF65-F5344CB8AC3E}">
        <p14:creationId xmlns:p14="http://schemas.microsoft.com/office/powerpoint/2010/main" val="29670048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19</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鼓励基于麒麟操作系统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、龙芯操作系统</a:t>
            </a:r>
            <a:r>
              <a:rPr lang="en-US" altLang="zh-CN" sz="3200" dirty="0" err="1">
                <a:cs typeface="Times New Roman" panose="02020603050405020304" pitchFamily="18" charset="0"/>
              </a:rPr>
              <a:t>LoongsonOS</a:t>
            </a:r>
            <a:r>
              <a:rPr lang="zh-CN" altLang="en-US" sz="3200" dirty="0">
                <a:cs typeface="Times New Roman" panose="02020603050405020304" pitchFamily="18" charset="0"/>
              </a:rPr>
              <a:t>、华为</a:t>
            </a:r>
            <a:r>
              <a:rPr lang="en-US" altLang="zh-CN" sz="3200" dirty="0" err="1">
                <a:cs typeface="Times New Roman" panose="02020603050405020304" pitchFamily="18" charset="0"/>
              </a:rPr>
              <a:t>OpenEuler</a:t>
            </a:r>
            <a:r>
              <a:rPr lang="zh-CN" altLang="en-US" sz="3200" dirty="0">
                <a:cs typeface="Times New Roman" panose="02020603050405020304" pitchFamily="18" charset="0"/>
              </a:rPr>
              <a:t>操作系统等国产操作系统开展本实验课题的设计实现和测试验证，实验课题成绩及平时成绩评定将给予适当升档处理。对于北京交通大学的同学，可申请操作系统课程组华为泰山服务器（</a:t>
            </a:r>
            <a:r>
              <a:rPr lang="en-US" altLang="zh-CN" sz="3200" dirty="0" err="1">
                <a:cs typeface="Times New Roman" panose="02020603050405020304" pitchFamily="18" charset="0"/>
              </a:rPr>
              <a:t>OpenEuler</a:t>
            </a:r>
            <a:r>
              <a:rPr lang="zh-CN" altLang="en-US" sz="3200" dirty="0">
                <a:cs typeface="Times New Roman" panose="02020603050405020304" pitchFamily="18" charset="0"/>
              </a:rPr>
              <a:t>操作系统）账号，亦可自主申请华为云虚拟机搭建</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等国产操作系统平台完成本实验课题。</a:t>
            </a:r>
            <a:endParaRPr lang="zh-CN" altLang="en-US" sz="3200" dirty="0">
              <a:latin typeface="宋体" panose="02010600030101010101" pitchFamily="2" charset="-122"/>
            </a:endParaRPr>
          </a:p>
        </p:txBody>
      </p:sp>
      <p:sp>
        <p:nvSpPr>
          <p:cNvPr id="9" name="Rectangle 2">
            <a:extLst>
              <a:ext uri="{FF2B5EF4-FFF2-40B4-BE49-F238E27FC236}">
                <a16:creationId xmlns:a16="http://schemas.microsoft.com/office/drawing/2014/main" id="{D06E0AD5-ABF1-4292-BCC8-6882E7E6891A}"/>
              </a:ext>
            </a:extLst>
          </p:cNvPr>
          <p:cNvSpPr>
            <a:spLocks noGrp="1" noChangeArrowheads="1"/>
          </p:cNvSpPr>
          <p:nvPr>
            <p:ph type="title"/>
          </p:nvPr>
        </p:nvSpPr>
        <p:spPr>
          <a:xfrm>
            <a:off x="251520" y="476672"/>
            <a:ext cx="8587680" cy="609600"/>
          </a:xfrm>
        </p:spPr>
        <p:txBody>
          <a:bodyPr lIns="18000" tIns="10800" rIns="18000" bIns="10800" anchor="ctr"/>
          <a:lstStyle/>
          <a:p>
            <a:pPr eaLnBrk="1" hangingPunct="1"/>
            <a:r>
              <a:rPr kumimoji="0" lang="zh-CN" altLang="en-US" sz="1600" dirty="0">
                <a:solidFill>
                  <a:srgbClr val="000000"/>
                </a:solidFill>
                <a:latin typeface="隶书" pitchFamily="49" charset="-122"/>
                <a:ea typeface="隶书" pitchFamily="49" charset="-122"/>
              </a:rPr>
              <a:t>实验课题</a:t>
            </a:r>
            <a:r>
              <a:rPr kumimoji="0" lang="en-US" altLang="zh-CN" sz="1800" dirty="0">
                <a:solidFill>
                  <a:srgbClr val="000000"/>
                </a:solidFill>
                <a:latin typeface="隶书" pitchFamily="49" charset="-122"/>
                <a:ea typeface="隶书" pitchFamily="49" charset="-122"/>
              </a:rPr>
              <a:t>21-</a:t>
            </a:r>
            <a:r>
              <a:rPr kumimoji="0" lang="zh-CN" altLang="en-US" sz="3200" dirty="0">
                <a:solidFill>
                  <a:srgbClr val="000000"/>
                </a:solidFill>
                <a:latin typeface="隶书" pitchFamily="49" charset="-122"/>
                <a:ea typeface="隶书" pitchFamily="49" charset="-122"/>
              </a:rPr>
              <a:t>基于</a:t>
            </a:r>
            <a:r>
              <a:rPr kumimoji="0" lang="en-US" altLang="zh-CN" sz="3200" dirty="0">
                <a:solidFill>
                  <a:srgbClr val="000000"/>
                </a:solidFill>
                <a:latin typeface="隶书" pitchFamily="49" charset="-122"/>
                <a:ea typeface="隶书" pitchFamily="49" charset="-122"/>
              </a:rPr>
              <a:t>Linux</a:t>
            </a:r>
            <a:r>
              <a:rPr kumimoji="0" lang="zh-CN" altLang="en-US" sz="3200" dirty="0">
                <a:solidFill>
                  <a:srgbClr val="000000"/>
                </a:solidFill>
                <a:latin typeface="隶书" pitchFamily="49" charset="-122"/>
                <a:ea typeface="隶书" pitchFamily="49" charset="-122"/>
              </a:rPr>
              <a:t>的类</a:t>
            </a:r>
            <a:r>
              <a:rPr kumimoji="0" lang="en-US" altLang="zh-CN" sz="3200" dirty="0">
                <a:solidFill>
                  <a:srgbClr val="000000"/>
                </a:solidFill>
                <a:latin typeface="隶书" pitchFamily="49" charset="-122"/>
                <a:ea typeface="隶书" pitchFamily="49" charset="-122"/>
              </a:rPr>
              <a:t>EXT</a:t>
            </a:r>
            <a:r>
              <a:rPr kumimoji="0" lang="zh-CN" altLang="en-US" sz="3200" dirty="0">
                <a:solidFill>
                  <a:srgbClr val="000000"/>
                </a:solidFill>
                <a:latin typeface="隶书" pitchFamily="49" charset="-122"/>
                <a:ea typeface="隶书" pitchFamily="49" charset="-122"/>
              </a:rPr>
              <a:t>文件系统的克隆实现</a:t>
            </a:r>
            <a:r>
              <a:rPr lang="en-US" altLang="zh-CN" sz="2000" dirty="0">
                <a:solidFill>
                  <a:srgbClr val="FF0000"/>
                </a:solidFill>
              </a:rPr>
              <a:t>5-5</a:t>
            </a:r>
            <a:endParaRPr lang="en-US" altLang="zh-CN" sz="2000"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1203539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76672"/>
            <a:ext cx="8443664" cy="609600"/>
          </a:xfrm>
        </p:spPr>
        <p:txBody>
          <a:bodyPr lIns="18000" tIns="10800" rIns="18000" bIns="10800" anchor="ctr"/>
          <a:lstStyle/>
          <a:p>
            <a:pPr eaLnBrk="1" hangingPunct="1"/>
            <a:r>
              <a:rPr kumimoji="0" lang="zh-CN" altLang="en-US" sz="2800" dirty="0">
                <a:solidFill>
                  <a:srgbClr val="000000"/>
                </a:solidFill>
                <a:latin typeface="隶书" pitchFamily="49" charset="-122"/>
                <a:ea typeface="隶书" pitchFamily="49" charset="-122"/>
              </a:rPr>
              <a:t>实验课题</a:t>
            </a:r>
            <a:r>
              <a:rPr kumimoji="0" lang="en-US" altLang="zh-CN" sz="2800" dirty="0">
                <a:solidFill>
                  <a:srgbClr val="000000"/>
                </a:solidFill>
                <a:latin typeface="隶书" pitchFamily="49" charset="-122"/>
                <a:ea typeface="隶书" pitchFamily="49" charset="-122"/>
              </a:rPr>
              <a:t>20</a:t>
            </a:r>
            <a:r>
              <a:rPr kumimoji="0" lang="en-US" altLang="zh-CN" sz="3600" dirty="0">
                <a:solidFill>
                  <a:srgbClr val="000000"/>
                </a:solidFill>
                <a:latin typeface="隶书" pitchFamily="49" charset="-122"/>
                <a:ea typeface="隶书" pitchFamily="49" charset="-122"/>
              </a:rPr>
              <a:t>-</a:t>
            </a:r>
            <a:r>
              <a:rPr kumimoji="0" lang="en-US" altLang="zh-CN" sz="3600" dirty="0">
                <a:solidFill>
                  <a:srgbClr val="000000"/>
                </a:solidFill>
                <a:ea typeface="隶书" pitchFamily="49" charset="-122"/>
              </a:rPr>
              <a:t>FAT</a:t>
            </a:r>
            <a:r>
              <a:rPr kumimoji="0" lang="zh-CN" altLang="en-US" sz="3600" dirty="0">
                <a:solidFill>
                  <a:srgbClr val="000000"/>
                </a:solidFill>
                <a:latin typeface="隶书" pitchFamily="49" charset="-122"/>
                <a:ea typeface="隶书" pitchFamily="49" charset="-122"/>
              </a:rPr>
              <a:t>文件系统模拟设计与实现</a:t>
            </a:r>
            <a:r>
              <a:rPr lang="en-US" altLang="zh-CN" sz="2000" dirty="0">
                <a:solidFill>
                  <a:srgbClr val="FF0000"/>
                </a:solidFill>
              </a:rPr>
              <a:t>5-1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探索、理解并掌握</a:t>
            </a:r>
            <a:r>
              <a:rPr lang="en-US" altLang="zh-CN" sz="3200" dirty="0">
                <a:cs typeface="Times New Roman" panose="02020603050405020304" pitchFamily="18" charset="0"/>
              </a:rPr>
              <a:t>FAT</a:t>
            </a:r>
            <a:r>
              <a:rPr lang="zh-CN" altLang="en-US" sz="3200" dirty="0">
                <a:cs typeface="Times New Roman" panose="02020603050405020304" pitchFamily="18" charset="0"/>
              </a:rPr>
              <a:t>文件系统的组织结构、设计原理和编程设计要旨。</a:t>
            </a:r>
          </a:p>
          <a:p>
            <a:pPr algn="just">
              <a:spcBef>
                <a:spcPts val="0"/>
              </a:spcBef>
            </a:pPr>
            <a:r>
              <a:rPr lang="zh-CN" altLang="en-US" sz="3200" dirty="0">
                <a:cs typeface="Times New Roman" panose="02020603050405020304" pitchFamily="18" charset="0"/>
              </a:rPr>
              <a:t>利用标准</a:t>
            </a:r>
            <a:r>
              <a:rPr lang="en-US" altLang="zh-CN" sz="3200" dirty="0">
                <a:cs typeface="Times New Roman" panose="02020603050405020304" pitchFamily="18" charset="0"/>
              </a:rPr>
              <a:t>C</a:t>
            </a:r>
            <a:r>
              <a:rPr lang="zh-CN" altLang="en-US" sz="3200" dirty="0">
                <a:cs typeface="Times New Roman" panose="02020603050405020304" pitchFamily="18" charset="0"/>
              </a:rPr>
              <a:t>语言（或结合汇编语言），分析、设计与实现</a:t>
            </a:r>
            <a:r>
              <a:rPr lang="en-US" altLang="zh-CN" sz="3200" dirty="0">
                <a:cs typeface="Times New Roman" panose="02020603050405020304" pitchFamily="18" charset="0"/>
              </a:rPr>
              <a:t>FAT</a:t>
            </a:r>
            <a:r>
              <a:rPr lang="zh-CN" altLang="en-US" sz="3200" dirty="0">
                <a:cs typeface="Times New Roman" panose="02020603050405020304" pitchFamily="18" charset="0"/>
              </a:rPr>
              <a:t>文件系统，支持</a:t>
            </a:r>
            <a:r>
              <a:rPr lang="en-US" altLang="zh-CN" sz="3200" dirty="0">
                <a:cs typeface="Times New Roman" panose="02020603050405020304" pitchFamily="18" charset="0"/>
              </a:rPr>
              <a:t>FAT</a:t>
            </a:r>
            <a:r>
              <a:rPr lang="zh-CN" altLang="en-US" sz="3200" dirty="0">
                <a:cs typeface="Times New Roman" panose="02020603050405020304" pitchFamily="18" charset="0"/>
              </a:rPr>
              <a:t>文件系统格式的模拟磁盘卷（暨磁盘映像文件）及其中的目录与文件的存取操作，包括磁盘卷格式化、创建目录、创建空文件、重命名文件等，并开展与虚拟机平台上实用操作系统（譬如</a:t>
            </a:r>
            <a:r>
              <a:rPr lang="en-US" altLang="zh-CN" sz="3200" dirty="0">
                <a:cs typeface="Times New Roman" panose="02020603050405020304" pitchFamily="18" charset="0"/>
              </a:rPr>
              <a:t>DOS</a:t>
            </a:r>
            <a:r>
              <a:rPr lang="zh-CN" altLang="en-US" sz="3200" dirty="0">
                <a:cs typeface="Times New Roman" panose="02020603050405020304" pitchFamily="18" charset="0"/>
              </a:rPr>
              <a:t>、</a:t>
            </a:r>
            <a:r>
              <a:rPr lang="en-US" altLang="zh-CN" sz="3200" dirty="0">
                <a:cs typeface="Times New Roman" panose="02020603050405020304" pitchFamily="18" charset="0"/>
              </a:rPr>
              <a:t>Windows</a:t>
            </a:r>
            <a:r>
              <a:rPr lang="zh-CN" altLang="en-US" sz="3200" dirty="0">
                <a:cs typeface="Times New Roman" panose="02020603050405020304" pitchFamily="18" charset="0"/>
              </a:rPr>
              <a:t>或</a:t>
            </a:r>
            <a:r>
              <a:rPr lang="en-US" altLang="zh-CN" sz="3200" dirty="0">
                <a:cs typeface="Times New Roman" panose="02020603050405020304" pitchFamily="18" charset="0"/>
              </a:rPr>
              <a:t>Linux</a:t>
            </a:r>
            <a:r>
              <a:rPr lang="zh-CN" altLang="en-US" sz="3200" dirty="0">
                <a:cs typeface="Times New Roman" panose="02020603050405020304" pitchFamily="18" charset="0"/>
              </a:rPr>
              <a:t>）之间的互操作测试验证。</a:t>
            </a:r>
            <a:endParaRPr lang="zh-CN" altLang="en-US" sz="3200" dirty="0"/>
          </a:p>
        </p:txBody>
      </p:sp>
    </p:spTree>
    <p:extLst>
      <p:ext uri="{BB962C8B-B14F-4D97-AF65-F5344CB8AC3E}">
        <p14:creationId xmlns:p14="http://schemas.microsoft.com/office/powerpoint/2010/main" val="32867321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20</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76808" y="260648"/>
            <a:ext cx="8443664" cy="609600"/>
          </a:xfrm>
        </p:spPr>
        <p:txBody>
          <a:bodyPr lIns="18000" tIns="10800" rIns="18000" bIns="10800" anchor="ctr"/>
          <a:lstStyle/>
          <a:p>
            <a:pPr eaLnBrk="1" hangingPunct="1"/>
            <a:r>
              <a:rPr kumimoji="0" lang="zh-CN" altLang="en-US" sz="2800" dirty="0">
                <a:solidFill>
                  <a:srgbClr val="000000"/>
                </a:solidFill>
                <a:latin typeface="隶书" pitchFamily="49" charset="-122"/>
                <a:ea typeface="隶书" pitchFamily="49" charset="-122"/>
              </a:rPr>
              <a:t>实验课题</a:t>
            </a:r>
            <a:r>
              <a:rPr kumimoji="0" lang="en-US" altLang="zh-CN" sz="2800" dirty="0">
                <a:solidFill>
                  <a:srgbClr val="000000"/>
                </a:solidFill>
                <a:latin typeface="隶书" pitchFamily="49" charset="-122"/>
                <a:ea typeface="隶书" pitchFamily="49" charset="-122"/>
              </a:rPr>
              <a:t>22</a:t>
            </a:r>
            <a:r>
              <a:rPr kumimoji="0" lang="en-US" altLang="zh-CN" sz="3600" dirty="0">
                <a:solidFill>
                  <a:srgbClr val="000000"/>
                </a:solidFill>
                <a:latin typeface="隶书" pitchFamily="49" charset="-122"/>
                <a:ea typeface="隶书" pitchFamily="49" charset="-122"/>
              </a:rPr>
              <a:t>-Linux</a:t>
            </a:r>
            <a:r>
              <a:rPr kumimoji="0" lang="zh-CN" altLang="en-US" sz="3600" dirty="0">
                <a:solidFill>
                  <a:srgbClr val="000000"/>
                </a:solidFill>
                <a:latin typeface="隶书" pitchFamily="49" charset="-122"/>
                <a:ea typeface="隶书" pitchFamily="49" charset="-122"/>
              </a:rPr>
              <a:t>特定文件系统设计探析</a:t>
            </a:r>
            <a:r>
              <a:rPr lang="en-US" altLang="zh-CN" sz="2000" dirty="0">
                <a:solidFill>
                  <a:srgbClr val="FF0000"/>
                </a:solidFill>
              </a:rPr>
              <a:t>5-1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870248"/>
            <a:ext cx="8352928" cy="5295056"/>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2800" dirty="0">
                <a:cs typeface="Times New Roman" panose="02020603050405020304" pitchFamily="18" charset="0"/>
              </a:rPr>
              <a:t>探索、分析、理解并掌握</a:t>
            </a:r>
            <a:r>
              <a:rPr lang="en-US" altLang="zh-CN" sz="2800" dirty="0">
                <a:cs typeface="Times New Roman" panose="02020603050405020304" pitchFamily="18" charset="0"/>
              </a:rPr>
              <a:t>Linux</a:t>
            </a:r>
            <a:r>
              <a:rPr lang="zh-CN" altLang="en-US" sz="2800" dirty="0">
                <a:cs typeface="Times New Roman" panose="02020603050405020304" pitchFamily="18" charset="0"/>
              </a:rPr>
              <a:t>内核关于特定文件系统的功能支撑设计原理、实现机制和编程要旨。</a:t>
            </a:r>
            <a:endParaRPr lang="en-US" altLang="zh-CN" sz="2800" dirty="0">
              <a:cs typeface="Times New Roman" panose="02020603050405020304" pitchFamily="18" charset="0"/>
            </a:endParaRPr>
          </a:p>
          <a:p>
            <a:pPr algn="just">
              <a:spcBef>
                <a:spcPts val="0"/>
              </a:spcBef>
            </a:pPr>
            <a:r>
              <a:rPr lang="zh-CN" altLang="en-US" sz="2800" dirty="0">
                <a:cs typeface="Times New Roman" panose="02020603050405020304" pitchFamily="18" charset="0"/>
              </a:rPr>
              <a:t>下载</a:t>
            </a:r>
            <a:r>
              <a:rPr lang="en-US" altLang="zh-CN" sz="2800" dirty="0">
                <a:cs typeface="Times New Roman" panose="02020603050405020304" pitchFamily="18" charset="0"/>
              </a:rPr>
              <a:t>Linux</a:t>
            </a:r>
            <a:r>
              <a:rPr lang="zh-CN" altLang="en-US" sz="2800" dirty="0">
                <a:cs typeface="Times New Roman" panose="02020603050405020304" pitchFamily="18" charset="0"/>
              </a:rPr>
              <a:t>内核源码（可以是任意版本），摘取和研读文件系统相关的源程序，围绕某一特定文件系统（譬如</a:t>
            </a:r>
            <a:r>
              <a:rPr lang="en-US" altLang="zh-CN" sz="2800" dirty="0">
                <a:cs typeface="Times New Roman" panose="02020603050405020304" pitchFamily="18" charset="0"/>
              </a:rPr>
              <a:t>EXT</a:t>
            </a:r>
            <a:r>
              <a:rPr lang="zh-CN" altLang="en-US" sz="2800" dirty="0">
                <a:cs typeface="Times New Roman" panose="02020603050405020304" pitchFamily="18" charset="0"/>
              </a:rPr>
              <a:t>、</a:t>
            </a:r>
            <a:r>
              <a:rPr lang="en-US" altLang="zh-CN" sz="2800" dirty="0">
                <a:cs typeface="Times New Roman" panose="02020603050405020304" pitchFamily="18" charset="0"/>
              </a:rPr>
              <a:t>FAT</a:t>
            </a:r>
            <a:r>
              <a:rPr lang="zh-CN" altLang="en-US" sz="2800" dirty="0">
                <a:cs typeface="Times New Roman" panose="02020603050405020304" pitchFamily="18" charset="0"/>
              </a:rPr>
              <a:t>或</a:t>
            </a:r>
            <a:r>
              <a:rPr lang="en-US" altLang="zh-CN" sz="2800" dirty="0">
                <a:cs typeface="Times New Roman" panose="02020603050405020304" pitchFamily="18" charset="0"/>
              </a:rPr>
              <a:t>NTFS</a:t>
            </a:r>
            <a:r>
              <a:rPr lang="zh-CN" altLang="en-US" sz="2800" dirty="0">
                <a:cs typeface="Times New Roman" panose="02020603050405020304" pitchFamily="18" charset="0"/>
              </a:rPr>
              <a:t>）的功能支撑设计原理，深入分析和理解从文件操作相关系统调用到内核实现机制（涵盖对应文件系统标准规范暨数据结构描述）等全方位的编程要旨。同时，完成该</a:t>
            </a:r>
            <a:r>
              <a:rPr lang="en-US" altLang="zh-CN" sz="2800" dirty="0">
                <a:cs typeface="Times New Roman" panose="02020603050405020304" pitchFamily="18" charset="0"/>
              </a:rPr>
              <a:t>Linux</a:t>
            </a:r>
            <a:r>
              <a:rPr lang="zh-CN" altLang="en-US" sz="2800" dirty="0">
                <a:cs typeface="Times New Roman" panose="02020603050405020304" pitchFamily="18" charset="0"/>
              </a:rPr>
              <a:t>内核源码的编译、加载和启用，并通过运行特定命令或程序（可以是自编程序、也可以是系统自带程序或第三方程序）就自己的分析结果加以测试验证。</a:t>
            </a:r>
            <a:endParaRPr lang="zh-CN" altLang="en-US" sz="2800" dirty="0"/>
          </a:p>
        </p:txBody>
      </p:sp>
    </p:spTree>
    <p:extLst>
      <p:ext uri="{BB962C8B-B14F-4D97-AF65-F5344CB8AC3E}">
        <p14:creationId xmlns:p14="http://schemas.microsoft.com/office/powerpoint/2010/main" val="25401448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21</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22</a:t>
            </a:r>
            <a:r>
              <a:rPr kumimoji="0" lang="en-US" altLang="zh-CN" sz="3600" dirty="0">
                <a:solidFill>
                  <a:srgbClr val="000000"/>
                </a:solidFill>
                <a:ea typeface="隶书" pitchFamily="49" charset="-122"/>
              </a:rPr>
              <a:t>-Linux</a:t>
            </a:r>
            <a:r>
              <a:rPr kumimoji="0" lang="zh-CN" altLang="en-US" sz="3600" dirty="0">
                <a:solidFill>
                  <a:srgbClr val="000000"/>
                </a:solidFill>
                <a:ea typeface="隶书" pitchFamily="49" charset="-122"/>
              </a:rPr>
              <a:t>特定文件系统设计探析</a:t>
            </a:r>
            <a:r>
              <a:rPr lang="en-US" altLang="zh-CN" sz="2000" dirty="0">
                <a:solidFill>
                  <a:srgbClr val="FF0000"/>
                </a:solidFill>
              </a:rPr>
              <a:t>5-2</a:t>
            </a:r>
            <a:endParaRPr lang="en-US" altLang="zh-CN" sz="2000" dirty="0">
              <a:solidFill>
                <a:srgbClr val="FF0000"/>
              </a:solidFill>
              <a:latin typeface="隶书" pitchFamily="49" charset="-122"/>
              <a:ea typeface="隶书" pitchFamily="49" charset="-122"/>
            </a:endParaRPr>
          </a:p>
        </p:txBody>
      </p:sp>
      <p:sp>
        <p:nvSpPr>
          <p:cNvPr id="7" name="矩形 6">
            <a:extLst>
              <a:ext uri="{FF2B5EF4-FFF2-40B4-BE49-F238E27FC236}">
                <a16:creationId xmlns:a16="http://schemas.microsoft.com/office/drawing/2014/main" id="{42A02B76-2AE8-49E3-BF73-1751CEF650E4}"/>
              </a:ext>
            </a:extLst>
          </p:cNvPr>
          <p:cNvSpPr/>
          <p:nvPr/>
        </p:nvSpPr>
        <p:spPr>
          <a:xfrm>
            <a:off x="395536" y="969640"/>
            <a:ext cx="8352928" cy="519566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900" dirty="0">
                <a:cs typeface="Times New Roman" panose="02020603050405020304" pitchFamily="18" charset="0"/>
              </a:rPr>
              <a:t>1</a:t>
            </a:r>
            <a:r>
              <a:rPr lang="zh-CN" altLang="en-US" sz="2900" dirty="0">
                <a:cs typeface="Times New Roman" panose="02020603050405020304" pitchFamily="18" charset="0"/>
              </a:rPr>
              <a:t>、</a:t>
            </a:r>
            <a:r>
              <a:rPr lang="en-US" altLang="zh-CN" sz="2900" dirty="0">
                <a:cs typeface="Times New Roman" panose="02020603050405020304" pitchFamily="18" charset="0"/>
              </a:rPr>
              <a:t>Linux</a:t>
            </a:r>
            <a:r>
              <a:rPr lang="zh-CN" altLang="en-US" sz="2900" dirty="0">
                <a:cs typeface="Times New Roman" panose="02020603050405020304" pitchFamily="18" charset="0"/>
              </a:rPr>
              <a:t>内核源码的下载以及围绕某一特定文件系统的功能支撑相关程序的研读；</a:t>
            </a:r>
          </a:p>
          <a:p>
            <a:pPr algn="just">
              <a:spcBef>
                <a:spcPts val="0"/>
              </a:spcBef>
            </a:pPr>
            <a:r>
              <a:rPr lang="en-US" altLang="zh-CN" sz="2900" dirty="0">
                <a:cs typeface="Times New Roman" panose="02020603050405020304" pitchFamily="18" charset="0"/>
              </a:rPr>
              <a:t>2</a:t>
            </a:r>
            <a:r>
              <a:rPr lang="zh-CN" altLang="en-US" sz="2900" dirty="0">
                <a:cs typeface="Times New Roman" panose="02020603050405020304" pitchFamily="18" charset="0"/>
              </a:rPr>
              <a:t>、分析和理解该文件系统的</a:t>
            </a:r>
            <a:r>
              <a:rPr lang="en-US" altLang="zh-CN" sz="2900" dirty="0">
                <a:cs typeface="Times New Roman" panose="02020603050405020304" pitchFamily="18" charset="0"/>
              </a:rPr>
              <a:t>Linux</a:t>
            </a:r>
            <a:r>
              <a:rPr lang="zh-CN" altLang="en-US" sz="2900" dirty="0">
                <a:cs typeface="Times New Roman" panose="02020603050405020304" pitchFamily="18" charset="0"/>
              </a:rPr>
              <a:t>内核功能支撑机制（包括关键数据结构和函数）以及其与有关系统调用之间的关联关系，掌握</a:t>
            </a:r>
            <a:r>
              <a:rPr lang="en-US" altLang="zh-CN" sz="2900" dirty="0">
                <a:cs typeface="Times New Roman" panose="02020603050405020304" pitchFamily="18" charset="0"/>
              </a:rPr>
              <a:t>Linux</a:t>
            </a:r>
            <a:r>
              <a:rPr lang="zh-CN" altLang="en-US" sz="2900" dirty="0">
                <a:cs typeface="Times New Roman" panose="02020603050405020304" pitchFamily="18" charset="0"/>
              </a:rPr>
              <a:t>文件系统的设计模型、实现机制和编程要旨；</a:t>
            </a:r>
          </a:p>
          <a:p>
            <a:pPr algn="just">
              <a:spcBef>
                <a:spcPts val="0"/>
              </a:spcBef>
            </a:pPr>
            <a:r>
              <a:rPr lang="en-US" altLang="zh-CN" sz="2900" dirty="0">
                <a:cs typeface="Times New Roman" panose="02020603050405020304" pitchFamily="18" charset="0"/>
              </a:rPr>
              <a:t>3</a:t>
            </a:r>
            <a:r>
              <a:rPr lang="zh-CN" altLang="en-US" sz="2900" dirty="0">
                <a:cs typeface="Times New Roman" panose="02020603050405020304" pitchFamily="18" charset="0"/>
              </a:rPr>
              <a:t>、完成该</a:t>
            </a:r>
            <a:r>
              <a:rPr lang="en-US" altLang="zh-CN" sz="2900" dirty="0">
                <a:cs typeface="Times New Roman" panose="02020603050405020304" pitchFamily="18" charset="0"/>
              </a:rPr>
              <a:t>Linux</a:t>
            </a:r>
            <a:r>
              <a:rPr lang="zh-CN" altLang="en-US" sz="2900" dirty="0">
                <a:cs typeface="Times New Roman" panose="02020603050405020304" pitchFamily="18" charset="0"/>
              </a:rPr>
              <a:t>内核源码的编译、加载和启用；</a:t>
            </a:r>
          </a:p>
          <a:p>
            <a:pPr algn="just">
              <a:spcBef>
                <a:spcPts val="0"/>
              </a:spcBef>
            </a:pPr>
            <a:r>
              <a:rPr lang="en-US" altLang="zh-CN" sz="2900" dirty="0">
                <a:cs typeface="Times New Roman" panose="02020603050405020304" pitchFamily="18" charset="0"/>
              </a:rPr>
              <a:t>4</a:t>
            </a:r>
            <a:r>
              <a:rPr lang="zh-CN" altLang="en-US" sz="2900" dirty="0">
                <a:cs typeface="Times New Roman" panose="02020603050405020304" pitchFamily="18" charset="0"/>
              </a:rPr>
              <a:t>、在</a:t>
            </a:r>
            <a:r>
              <a:rPr lang="en-US" altLang="zh-CN" sz="2900" dirty="0">
                <a:cs typeface="Times New Roman" panose="02020603050405020304" pitchFamily="18" charset="0"/>
              </a:rPr>
              <a:t>Linux</a:t>
            </a:r>
            <a:r>
              <a:rPr lang="zh-CN" altLang="en-US" sz="2900" dirty="0">
                <a:cs typeface="Times New Roman" panose="02020603050405020304" pitchFamily="18" charset="0"/>
              </a:rPr>
              <a:t>操作系统上通过运行特定命令或程序进行测试验证，检查确认系统相关显示信息和自己关于内核源码分析结果暨文件系统设计要旨的一致性。</a:t>
            </a:r>
          </a:p>
        </p:txBody>
      </p:sp>
    </p:spTree>
    <p:extLst>
      <p:ext uri="{BB962C8B-B14F-4D97-AF65-F5344CB8AC3E}">
        <p14:creationId xmlns:p14="http://schemas.microsoft.com/office/powerpoint/2010/main" val="188943307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451262" y="260648"/>
            <a:ext cx="8513226"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22</a:t>
            </a:r>
            <a:r>
              <a:rPr kumimoji="0" lang="en-US" altLang="zh-CN" sz="3600" dirty="0">
                <a:solidFill>
                  <a:srgbClr val="000000"/>
                </a:solidFill>
                <a:ea typeface="隶书" pitchFamily="49" charset="-122"/>
              </a:rPr>
              <a:t>-Linux</a:t>
            </a:r>
            <a:r>
              <a:rPr kumimoji="0" lang="zh-CN" altLang="en-US" sz="3600" dirty="0">
                <a:solidFill>
                  <a:srgbClr val="000000"/>
                </a:solidFill>
                <a:ea typeface="隶书" pitchFamily="49" charset="-122"/>
              </a:rPr>
              <a:t>特定文件系统设计探析</a:t>
            </a:r>
            <a:r>
              <a:rPr lang="en-US" altLang="zh-CN" sz="2000" dirty="0">
                <a:solidFill>
                  <a:srgbClr val="FF0000"/>
                </a:solidFill>
              </a:rPr>
              <a:t>5-3</a:t>
            </a:r>
            <a:endParaRPr lang="en-US" altLang="zh-CN" sz="2000" dirty="0">
              <a:solidFill>
                <a:srgbClr val="FF0000"/>
              </a:solidFill>
              <a:latin typeface="隶书" pitchFamily="49" charset="-122"/>
              <a:ea typeface="隶书" pitchFamily="49" charset="-122"/>
            </a:endParaRPr>
          </a:p>
        </p:txBody>
      </p:sp>
      <p:sp>
        <p:nvSpPr>
          <p:cNvPr id="7" name="矩形 6">
            <a:extLst>
              <a:ext uri="{FF2B5EF4-FFF2-40B4-BE49-F238E27FC236}">
                <a16:creationId xmlns:a16="http://schemas.microsoft.com/office/drawing/2014/main" id="{569B835A-509C-4822-B37E-37714CB3C89A}"/>
              </a:ext>
            </a:extLst>
          </p:cNvPr>
          <p:cNvSpPr/>
          <p:nvPr/>
        </p:nvSpPr>
        <p:spPr>
          <a:xfrm>
            <a:off x="395536" y="908720"/>
            <a:ext cx="8352928" cy="5339680"/>
          </a:xfrm>
          <a:prstGeom prst="rect">
            <a:avLst/>
          </a:prstGeom>
          <a:noFill/>
          <a:ln w="25400">
            <a:solidFill>
              <a:srgbClr val="336600"/>
            </a:solidFill>
          </a:ln>
        </p:spPr>
        <p:txBody>
          <a:bodyPr wrap="square">
            <a:noAutofit/>
          </a:bodyPr>
          <a:lstStyle/>
          <a:p>
            <a:pPr lvl="0" algn="just">
              <a:spcBef>
                <a:spcPts val="600"/>
              </a:spcBef>
              <a:spcAft>
                <a:spcPts val="600"/>
              </a:spcAft>
            </a:pPr>
            <a:r>
              <a:rPr lang="zh-CN" altLang="en-US" sz="3200" b="1" kern="100" dirty="0">
                <a:solidFill>
                  <a:srgbClr val="000000"/>
                </a:solidFill>
                <a:cs typeface="Times New Roman" panose="02020603050405020304" pitchFamily="18" charset="0"/>
              </a:rPr>
              <a:t>实验报告撰写和提交要求</a:t>
            </a:r>
            <a:endParaRPr lang="zh-CN" altLang="zh-CN" sz="3200" b="1" kern="100" dirty="0">
              <a:solidFill>
                <a:srgbClr val="000000"/>
              </a:solidFill>
              <a:cs typeface="Times New Roman" panose="02020603050405020304" pitchFamily="18" charset="0"/>
            </a:endParaRPr>
          </a:p>
          <a:p>
            <a:pPr lvl="0" algn="just">
              <a:spcBef>
                <a:spcPts val="0"/>
              </a:spcBef>
            </a:pPr>
            <a:r>
              <a:rPr lang="en-US" altLang="zh-CN" sz="2700" dirty="0">
                <a:solidFill>
                  <a:srgbClr val="000000"/>
                </a:solidFill>
                <a:cs typeface="Times New Roman" panose="02020603050405020304" pitchFamily="18" charset="0"/>
              </a:rPr>
              <a:t>1</a:t>
            </a:r>
            <a:r>
              <a:rPr lang="zh-CN" altLang="en-US" sz="2700" dirty="0">
                <a:solidFill>
                  <a:srgbClr val="000000"/>
                </a:solidFill>
                <a:cs typeface="Times New Roman" panose="02020603050405020304" pitchFamily="18" charset="0"/>
              </a:rPr>
              <a:t>、实验报告内容，须涵盖开发环境、运行环境、测试环境、</a:t>
            </a:r>
            <a:r>
              <a:rPr lang="en-US" altLang="zh-CN" sz="2700" dirty="0">
                <a:solidFill>
                  <a:srgbClr val="000000"/>
                </a:solidFill>
                <a:cs typeface="Times New Roman" panose="02020603050405020304" pitchFamily="18" charset="0"/>
              </a:rPr>
              <a:t>Linux</a:t>
            </a:r>
            <a:r>
              <a:rPr lang="zh-CN" altLang="en-US" sz="2700" dirty="0">
                <a:solidFill>
                  <a:srgbClr val="000000"/>
                </a:solidFill>
                <a:cs typeface="Times New Roman" panose="02020603050405020304" pitchFamily="18" charset="0"/>
              </a:rPr>
              <a:t>内核版本信息、</a:t>
            </a:r>
            <a:r>
              <a:rPr lang="en-US" altLang="zh-CN" sz="2700" dirty="0">
                <a:solidFill>
                  <a:srgbClr val="000000"/>
                </a:solidFill>
                <a:cs typeface="Times New Roman" panose="02020603050405020304" pitchFamily="18" charset="0"/>
              </a:rPr>
              <a:t>Linux</a:t>
            </a:r>
            <a:r>
              <a:rPr lang="zh-CN" altLang="en-US" sz="2700" dirty="0">
                <a:solidFill>
                  <a:srgbClr val="000000"/>
                </a:solidFill>
                <a:cs typeface="Times New Roman" panose="02020603050405020304" pitchFamily="18" charset="0"/>
              </a:rPr>
              <a:t>文件系统整体模型及特定文件系统设计标准规范、支撑特定文件系统的关键数据结构和算法流程及源码片段（包括</a:t>
            </a:r>
            <a:r>
              <a:rPr lang="en-US" altLang="zh-CN" sz="2700" dirty="0">
                <a:solidFill>
                  <a:srgbClr val="000000"/>
                </a:solidFill>
                <a:cs typeface="Times New Roman" panose="02020603050405020304" pitchFamily="18" charset="0"/>
              </a:rPr>
              <a:t>Makefile</a:t>
            </a:r>
            <a:r>
              <a:rPr lang="zh-CN" altLang="en-US" sz="2700" dirty="0">
                <a:solidFill>
                  <a:srgbClr val="000000"/>
                </a:solidFill>
                <a:cs typeface="Times New Roman" panose="02020603050405020304" pitchFamily="18" charset="0"/>
              </a:rPr>
              <a:t>文件）、编译运行测试过程及结果截图、测试例程源码、疑难解惑及经验教训、结论与体会等；</a:t>
            </a:r>
          </a:p>
          <a:p>
            <a:pPr lvl="0" algn="just">
              <a:spcBef>
                <a:spcPts val="500"/>
              </a:spcBef>
            </a:pPr>
            <a:r>
              <a:rPr lang="en-US" altLang="zh-CN" sz="2700" dirty="0">
                <a:solidFill>
                  <a:srgbClr val="000000"/>
                </a:solidFill>
                <a:cs typeface="Times New Roman" panose="02020603050405020304" pitchFamily="18" charset="0"/>
              </a:rPr>
              <a:t>2</a:t>
            </a:r>
            <a:r>
              <a:rPr lang="zh-CN" altLang="en-US" sz="2700" dirty="0">
                <a:solidFill>
                  <a:srgbClr val="000000"/>
                </a:solidFill>
                <a:cs typeface="Times New Roman" panose="02020603050405020304" pitchFamily="18" charset="0"/>
              </a:rPr>
              <a:t>、在实验报告内容（如运行结果截图等适当位置）中应有机融入个人姓名、学号、计算机系统信息等凸显个人标记特征的信息；</a:t>
            </a:r>
          </a:p>
          <a:p>
            <a:pPr lvl="0" algn="just">
              <a:spcBef>
                <a:spcPts val="500"/>
              </a:spcBef>
            </a:pPr>
            <a:r>
              <a:rPr lang="en-US" altLang="zh-CN" sz="2700" dirty="0">
                <a:solidFill>
                  <a:srgbClr val="000000"/>
                </a:solidFill>
                <a:cs typeface="Times New Roman" panose="02020603050405020304" pitchFamily="18" charset="0"/>
              </a:rPr>
              <a:t>3</a:t>
            </a:r>
            <a:r>
              <a:rPr lang="zh-CN" altLang="en-US" sz="2700" dirty="0">
                <a:solidFill>
                  <a:srgbClr val="000000"/>
                </a:solidFill>
                <a:cs typeface="Times New Roman" panose="02020603050405020304" pitchFamily="18" charset="0"/>
              </a:rPr>
              <a:t>、实验报告文档提交格式可为</a:t>
            </a:r>
            <a:r>
              <a:rPr lang="en-US" altLang="zh-CN" sz="2700" dirty="0">
                <a:solidFill>
                  <a:srgbClr val="000000"/>
                </a:solidFill>
                <a:cs typeface="Times New Roman" panose="02020603050405020304" pitchFamily="18" charset="0"/>
              </a:rPr>
              <a:t>Word</a:t>
            </a:r>
            <a:r>
              <a:rPr lang="zh-CN" altLang="en-US" sz="2700" dirty="0">
                <a:solidFill>
                  <a:srgbClr val="000000"/>
                </a:solidFill>
                <a:cs typeface="Times New Roman" panose="02020603050405020304" pitchFamily="18" charset="0"/>
              </a:rPr>
              <a:t>文档、</a:t>
            </a:r>
            <a:r>
              <a:rPr lang="en-US" altLang="zh-CN" sz="2700" dirty="0">
                <a:solidFill>
                  <a:srgbClr val="000000"/>
                </a:solidFill>
                <a:cs typeface="Times New Roman" panose="02020603050405020304" pitchFamily="18" charset="0"/>
              </a:rPr>
              <a:t>WPS</a:t>
            </a:r>
            <a:r>
              <a:rPr lang="zh-CN" altLang="en-US" sz="2700" dirty="0">
                <a:solidFill>
                  <a:srgbClr val="000000"/>
                </a:solidFill>
                <a:cs typeface="Times New Roman" panose="02020603050405020304" pitchFamily="18" charset="0"/>
              </a:rPr>
              <a:t>文档或</a:t>
            </a:r>
            <a:r>
              <a:rPr lang="en-US" altLang="zh-CN" sz="2700" dirty="0">
                <a:solidFill>
                  <a:srgbClr val="000000"/>
                </a:solidFill>
                <a:cs typeface="Times New Roman" panose="02020603050405020304" pitchFamily="18" charset="0"/>
              </a:rPr>
              <a:t>PDF</a:t>
            </a:r>
            <a:r>
              <a:rPr lang="zh-CN" altLang="en-US" sz="2700" dirty="0">
                <a:solidFill>
                  <a:srgbClr val="000000"/>
                </a:solidFill>
                <a:cs typeface="Times New Roman" panose="02020603050405020304" pitchFamily="18" charset="0"/>
              </a:rPr>
              <a:t>文档。</a:t>
            </a:r>
          </a:p>
          <a:p>
            <a:pPr lvl="0" algn="just">
              <a:spcBef>
                <a:spcPts val="0"/>
              </a:spcBef>
            </a:pP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157581018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22</a:t>
            </a:r>
            <a:r>
              <a:rPr kumimoji="0" lang="en-US" altLang="zh-CN" sz="3600" dirty="0">
                <a:solidFill>
                  <a:srgbClr val="000000"/>
                </a:solidFill>
                <a:ea typeface="隶书" pitchFamily="49" charset="-122"/>
              </a:rPr>
              <a:t>-Linux</a:t>
            </a:r>
            <a:r>
              <a:rPr kumimoji="0" lang="zh-CN" altLang="en-US" sz="3600" dirty="0">
                <a:solidFill>
                  <a:srgbClr val="000000"/>
                </a:solidFill>
                <a:ea typeface="隶书" pitchFamily="49" charset="-122"/>
              </a:rPr>
              <a:t>特定文件系统设计探析</a:t>
            </a:r>
            <a:r>
              <a:rPr lang="en-US" altLang="zh-CN" sz="2000" dirty="0">
                <a:solidFill>
                  <a:srgbClr val="FF0000"/>
                </a:solidFill>
              </a:rPr>
              <a:t>5-4A</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spcBef>
                <a:spcPts val="0"/>
              </a:spcBef>
            </a:pP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p>
          <a:p>
            <a:pPr>
              <a:spcBef>
                <a:spcPts val="0"/>
              </a:spcBef>
            </a:pPr>
            <a:endParaRPr lang="zh-CN" altLang="en-US" sz="3200" dirty="0">
              <a:latin typeface="宋体" panose="02010600030101010101" pitchFamily="2" charset="-122"/>
            </a:endParaRPr>
          </a:p>
        </p:txBody>
      </p:sp>
    </p:spTree>
    <p:extLst>
      <p:ext uri="{BB962C8B-B14F-4D97-AF65-F5344CB8AC3E}">
        <p14:creationId xmlns:p14="http://schemas.microsoft.com/office/powerpoint/2010/main" val="32101078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22</a:t>
            </a:r>
            <a:r>
              <a:rPr kumimoji="0" lang="en-US" altLang="zh-CN" sz="3600" dirty="0">
                <a:solidFill>
                  <a:srgbClr val="000000"/>
                </a:solidFill>
                <a:ea typeface="隶书" pitchFamily="49" charset="-122"/>
              </a:rPr>
              <a:t>-Linux</a:t>
            </a:r>
            <a:r>
              <a:rPr kumimoji="0" lang="zh-CN" altLang="en-US" sz="3600" dirty="0">
                <a:solidFill>
                  <a:srgbClr val="000000"/>
                </a:solidFill>
                <a:ea typeface="隶书" pitchFamily="49" charset="-122"/>
              </a:rPr>
              <a:t>特定文件系统设计探析</a:t>
            </a:r>
            <a:r>
              <a:rPr lang="en-US" altLang="zh-CN" sz="2000" dirty="0">
                <a:solidFill>
                  <a:srgbClr val="FF0000"/>
                </a:solidFill>
              </a:rPr>
              <a:t>5-4B</a:t>
            </a:r>
            <a:endParaRPr lang="en-US" altLang="zh-CN" sz="2000" dirty="0">
              <a:solidFill>
                <a:srgbClr val="FF0000"/>
              </a:solidFill>
              <a:latin typeface="隶书" pitchFamily="49" charset="-122"/>
              <a:ea typeface="隶书" pitchFamily="49" charset="-122"/>
            </a:endParaRPr>
          </a:p>
        </p:txBody>
      </p:sp>
      <p:sp>
        <p:nvSpPr>
          <p:cNvPr id="8" name="矩形 7">
            <a:extLst>
              <a:ext uri="{FF2B5EF4-FFF2-40B4-BE49-F238E27FC236}">
                <a16:creationId xmlns:a16="http://schemas.microsoft.com/office/drawing/2014/main" id="{D2FB594C-877A-4217-B5CE-E2EBD5962AB0}"/>
              </a:ext>
            </a:extLst>
          </p:cNvPr>
          <p:cNvSpPr/>
          <p:nvPr/>
        </p:nvSpPr>
        <p:spPr>
          <a:xfrm>
            <a:off x="395536" y="1052736"/>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成绩评价细则指导建议</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dirty="0">
                <a:cs typeface="Times New Roman" panose="02020603050405020304" pitchFamily="18" charset="0"/>
              </a:rPr>
              <a:t>（</a:t>
            </a:r>
            <a:r>
              <a:rPr lang="en-US" altLang="zh-CN" dirty="0">
                <a:cs typeface="Times New Roman" panose="02020603050405020304" pitchFamily="18" charset="0"/>
              </a:rPr>
              <a:t>1</a:t>
            </a:r>
            <a:r>
              <a:rPr lang="zh-CN" altLang="en-US" dirty="0">
                <a:cs typeface="Times New Roman" panose="02020603050405020304" pitchFamily="18" charset="0"/>
              </a:rPr>
              <a:t>）</a:t>
            </a:r>
            <a:r>
              <a:rPr lang="en-US" altLang="zh-CN" dirty="0">
                <a:cs typeface="Times New Roman" panose="02020603050405020304" pitchFamily="18" charset="0"/>
              </a:rPr>
              <a:t>1</a:t>
            </a:r>
            <a:r>
              <a:rPr lang="zh-CN" altLang="en-US" dirty="0">
                <a:cs typeface="Times New Roman" panose="02020603050405020304" pitchFamily="18" charset="0"/>
              </a:rPr>
              <a:t>分：</a:t>
            </a:r>
            <a:r>
              <a:rPr lang="en-US" altLang="zh-CN" dirty="0">
                <a:cs typeface="Times New Roman" panose="02020603050405020304" pitchFamily="18" charset="0"/>
              </a:rPr>
              <a:t>Linux</a:t>
            </a:r>
            <a:r>
              <a:rPr lang="zh-CN" altLang="en-US" dirty="0">
                <a:cs typeface="Times New Roman" panose="02020603050405020304" pitchFamily="18" charset="0"/>
              </a:rPr>
              <a:t>内核源码的下载以及围绕某一特定文件系统的功能支撑相关程序的研读。</a:t>
            </a:r>
          </a:p>
          <a:p>
            <a:pPr>
              <a:spcBef>
                <a:spcPts val="0"/>
              </a:spcBef>
            </a:pPr>
            <a:r>
              <a:rPr lang="zh-CN" altLang="en-US" dirty="0">
                <a:cs typeface="Times New Roman" panose="02020603050405020304" pitchFamily="18" charset="0"/>
              </a:rPr>
              <a:t>（</a:t>
            </a:r>
            <a:r>
              <a:rPr lang="en-US" altLang="zh-CN" dirty="0">
                <a:cs typeface="Times New Roman" panose="02020603050405020304" pitchFamily="18" charset="0"/>
              </a:rPr>
              <a:t>2</a:t>
            </a:r>
            <a:r>
              <a:rPr lang="zh-CN" altLang="en-US" dirty="0">
                <a:cs typeface="Times New Roman" panose="02020603050405020304" pitchFamily="18" charset="0"/>
              </a:rPr>
              <a:t>）</a:t>
            </a:r>
            <a:r>
              <a:rPr lang="en-US" altLang="zh-CN" dirty="0">
                <a:cs typeface="Times New Roman" panose="02020603050405020304" pitchFamily="18" charset="0"/>
              </a:rPr>
              <a:t>2.5</a:t>
            </a:r>
            <a:r>
              <a:rPr lang="zh-CN" altLang="en-US" dirty="0">
                <a:cs typeface="Times New Roman" panose="02020603050405020304" pitchFamily="18" charset="0"/>
              </a:rPr>
              <a:t>分：该文件系统的</a:t>
            </a:r>
            <a:r>
              <a:rPr lang="en-US" altLang="zh-CN" dirty="0">
                <a:cs typeface="Times New Roman" panose="02020603050405020304" pitchFamily="18" charset="0"/>
              </a:rPr>
              <a:t>Linux</a:t>
            </a:r>
            <a:r>
              <a:rPr lang="zh-CN" altLang="en-US" dirty="0">
                <a:cs typeface="Times New Roman" panose="02020603050405020304" pitchFamily="18" charset="0"/>
              </a:rPr>
              <a:t>内核功能支撑机制（包括关键数据结构和函数）以及其与有关系统调用之间的关联关系的归纳提取和解析，</a:t>
            </a:r>
            <a:r>
              <a:rPr lang="en-US" altLang="zh-CN" dirty="0">
                <a:cs typeface="Times New Roman" panose="02020603050405020304" pitchFamily="18" charset="0"/>
              </a:rPr>
              <a:t>Linux</a:t>
            </a:r>
            <a:r>
              <a:rPr lang="zh-CN" altLang="en-US" dirty="0">
                <a:cs typeface="Times New Roman" panose="02020603050405020304" pitchFamily="18" charset="0"/>
              </a:rPr>
              <a:t>文件系统的设计模型、实现机制和编程要旨的分析整理。</a:t>
            </a:r>
          </a:p>
          <a:p>
            <a:pPr>
              <a:spcBef>
                <a:spcPts val="0"/>
              </a:spcBef>
            </a:pPr>
            <a:r>
              <a:rPr lang="zh-CN" altLang="en-US" dirty="0">
                <a:cs typeface="Times New Roman" panose="02020603050405020304" pitchFamily="18" charset="0"/>
              </a:rPr>
              <a:t>（</a:t>
            </a:r>
            <a:r>
              <a:rPr lang="en-US" altLang="zh-CN" dirty="0">
                <a:cs typeface="Times New Roman" panose="02020603050405020304" pitchFamily="18" charset="0"/>
              </a:rPr>
              <a:t>3</a:t>
            </a:r>
            <a:r>
              <a:rPr lang="zh-CN" altLang="en-US" dirty="0">
                <a:cs typeface="Times New Roman" panose="02020603050405020304" pitchFamily="18" charset="0"/>
              </a:rPr>
              <a:t>）</a:t>
            </a:r>
            <a:r>
              <a:rPr lang="en-US" altLang="zh-CN" dirty="0">
                <a:cs typeface="Times New Roman" panose="02020603050405020304" pitchFamily="18" charset="0"/>
              </a:rPr>
              <a:t>1.5</a:t>
            </a:r>
            <a:r>
              <a:rPr lang="zh-CN" altLang="en-US" dirty="0">
                <a:cs typeface="Times New Roman" panose="02020603050405020304" pitchFamily="18" charset="0"/>
              </a:rPr>
              <a:t>分：</a:t>
            </a:r>
            <a:r>
              <a:rPr lang="en-US" altLang="zh-CN" dirty="0">
                <a:cs typeface="Times New Roman" panose="02020603050405020304" pitchFamily="18" charset="0"/>
              </a:rPr>
              <a:t>Linux</a:t>
            </a:r>
            <a:r>
              <a:rPr lang="zh-CN" altLang="en-US" dirty="0">
                <a:cs typeface="Times New Roman" panose="02020603050405020304" pitchFamily="18" charset="0"/>
              </a:rPr>
              <a:t>内核源码在虚拟机平台上的编译、加载、启用，以及面向源码分析结果（暨文件系统设计要旨）的系统命令或应用程序运行过程的一致性比对测试验证。</a:t>
            </a:r>
          </a:p>
          <a:p>
            <a:pPr>
              <a:spcBef>
                <a:spcPts val="0"/>
              </a:spcBef>
            </a:pPr>
            <a:r>
              <a:rPr lang="zh-CN" altLang="en-US" dirty="0">
                <a:cs typeface="Times New Roman" panose="02020603050405020304" pitchFamily="18" charset="0"/>
              </a:rPr>
              <a:t>（</a:t>
            </a:r>
            <a:r>
              <a:rPr lang="en-US" altLang="zh-CN" dirty="0">
                <a:cs typeface="Times New Roman" panose="02020603050405020304" pitchFamily="18" charset="0"/>
              </a:rPr>
              <a:t>4</a:t>
            </a:r>
            <a:r>
              <a:rPr lang="zh-CN" altLang="en-US" dirty="0">
                <a:cs typeface="Times New Roman" panose="02020603050405020304" pitchFamily="18" charset="0"/>
              </a:rPr>
              <a:t>）计算（</a:t>
            </a:r>
            <a:r>
              <a:rPr lang="en-US" altLang="zh-CN" dirty="0">
                <a:cs typeface="Times New Roman" panose="02020603050405020304" pitchFamily="18" charset="0"/>
              </a:rPr>
              <a:t>1</a:t>
            </a:r>
            <a:r>
              <a:rPr lang="zh-CN" altLang="en-US" dirty="0">
                <a:cs typeface="Times New Roman" panose="02020603050405020304" pitchFamily="18" charset="0"/>
              </a:rPr>
              <a:t>）、（</a:t>
            </a:r>
            <a:r>
              <a:rPr lang="en-US" altLang="zh-CN" dirty="0">
                <a:cs typeface="Times New Roman" panose="02020603050405020304" pitchFamily="18" charset="0"/>
              </a:rPr>
              <a:t>2</a:t>
            </a:r>
            <a:r>
              <a:rPr lang="zh-CN" altLang="en-US" dirty="0">
                <a:cs typeface="Times New Roman" panose="02020603050405020304" pitchFamily="18" charset="0"/>
              </a:rPr>
              <a:t>）、（</a:t>
            </a:r>
            <a:r>
              <a:rPr lang="en-US" altLang="zh-CN" dirty="0">
                <a:cs typeface="Times New Roman" panose="02020603050405020304" pitchFamily="18" charset="0"/>
              </a:rPr>
              <a:t>3</a:t>
            </a:r>
            <a:r>
              <a:rPr lang="zh-CN" altLang="en-US" dirty="0">
                <a:cs typeface="Times New Roman" panose="02020603050405020304" pitchFamily="18" charset="0"/>
              </a:rPr>
              <a:t>）三项得分之和作为本实验课题初始成绩。</a:t>
            </a:r>
          </a:p>
          <a:p>
            <a:pPr>
              <a:spcBef>
                <a:spcPts val="0"/>
              </a:spcBef>
            </a:pPr>
            <a:r>
              <a:rPr lang="zh-CN" altLang="en-US" dirty="0">
                <a:cs typeface="Times New Roman" panose="02020603050405020304" pitchFamily="18" charset="0"/>
              </a:rPr>
              <a:t>（</a:t>
            </a:r>
            <a:r>
              <a:rPr lang="en-US" altLang="zh-CN" dirty="0">
                <a:cs typeface="Times New Roman" panose="02020603050405020304" pitchFamily="18" charset="0"/>
              </a:rPr>
              <a:t>5</a:t>
            </a:r>
            <a:r>
              <a:rPr lang="zh-CN" altLang="en-US" dirty="0">
                <a:cs typeface="Times New Roman" panose="02020603050405020304" pitchFamily="18" charset="0"/>
              </a:rPr>
              <a:t>）互评成绩结果在提交慕课平台时按四舍五入取整处理。</a:t>
            </a:r>
          </a:p>
          <a:p>
            <a:pPr>
              <a:spcBef>
                <a:spcPts val="0"/>
              </a:spcBef>
            </a:pPr>
            <a:endParaRPr lang="zh-CN" altLang="en-US" sz="3200" dirty="0">
              <a:latin typeface="宋体" panose="02010600030101010101" pitchFamily="2" charset="-122"/>
            </a:endParaRPr>
          </a:p>
        </p:txBody>
      </p:sp>
    </p:spTree>
    <p:extLst>
      <p:ext uri="{BB962C8B-B14F-4D97-AF65-F5344CB8AC3E}">
        <p14:creationId xmlns:p14="http://schemas.microsoft.com/office/powerpoint/2010/main" val="5071748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22</a:t>
            </a:r>
            <a:r>
              <a:rPr kumimoji="0" lang="en-US" altLang="zh-CN" sz="3600" dirty="0">
                <a:solidFill>
                  <a:srgbClr val="000000"/>
                </a:solidFill>
                <a:ea typeface="隶书" pitchFamily="49" charset="-122"/>
              </a:rPr>
              <a:t>-Linux</a:t>
            </a:r>
            <a:r>
              <a:rPr kumimoji="0" lang="zh-CN" altLang="en-US" sz="3600" dirty="0">
                <a:solidFill>
                  <a:srgbClr val="000000"/>
                </a:solidFill>
                <a:ea typeface="隶书" pitchFamily="49" charset="-122"/>
              </a:rPr>
              <a:t>特定文件系统设计探析</a:t>
            </a:r>
            <a:r>
              <a:rPr lang="en-US" altLang="zh-CN" sz="2000" dirty="0">
                <a:solidFill>
                  <a:srgbClr val="FF0000"/>
                </a:solidFill>
              </a:rPr>
              <a:t>5-5</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鼓励基于麒麟操作系统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、龙芯操作系统</a:t>
            </a:r>
            <a:r>
              <a:rPr lang="en-US" altLang="zh-CN" sz="3200" dirty="0" err="1">
                <a:cs typeface="Times New Roman" panose="02020603050405020304" pitchFamily="18" charset="0"/>
              </a:rPr>
              <a:t>LoongsonOS</a:t>
            </a:r>
            <a:r>
              <a:rPr lang="zh-CN" altLang="en-US" sz="3200" dirty="0">
                <a:cs typeface="Times New Roman" panose="02020603050405020304" pitchFamily="18" charset="0"/>
              </a:rPr>
              <a:t>、华为</a:t>
            </a:r>
            <a:r>
              <a:rPr lang="en-US" altLang="zh-CN" sz="3200" dirty="0" err="1">
                <a:cs typeface="Times New Roman" panose="02020603050405020304" pitchFamily="18" charset="0"/>
              </a:rPr>
              <a:t>OpenEuler</a:t>
            </a:r>
            <a:r>
              <a:rPr lang="zh-CN" altLang="en-US" sz="3200" dirty="0">
                <a:cs typeface="Times New Roman" panose="02020603050405020304" pitchFamily="18" charset="0"/>
              </a:rPr>
              <a:t>操作系统等国产操作系统开展本实验课题的设计实现和测试验证，实验课题成绩及平时成绩评定将给予适当升档处理。对于北京交通大学的同学，可申请操作系统课程组华为泰山服务器（</a:t>
            </a:r>
            <a:r>
              <a:rPr lang="en-US" altLang="zh-CN" sz="3200" dirty="0" err="1">
                <a:cs typeface="Times New Roman" panose="02020603050405020304" pitchFamily="18" charset="0"/>
              </a:rPr>
              <a:t>OpenEuler</a:t>
            </a:r>
            <a:r>
              <a:rPr lang="zh-CN" altLang="en-US" sz="3200" dirty="0">
                <a:cs typeface="Times New Roman" panose="02020603050405020304" pitchFamily="18" charset="0"/>
              </a:rPr>
              <a:t>操作系统）账号，亦可自主申请华为云虚拟机搭建</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等国产操作系统平台完成本实验课题。</a:t>
            </a:r>
            <a:endParaRPr lang="zh-CN" altLang="en-US" sz="3200" dirty="0">
              <a:latin typeface="宋体" panose="02010600030101010101" pitchFamily="2" charset="-122"/>
            </a:endParaRPr>
          </a:p>
        </p:txBody>
      </p:sp>
    </p:spTree>
    <p:extLst>
      <p:ext uri="{BB962C8B-B14F-4D97-AF65-F5344CB8AC3E}">
        <p14:creationId xmlns:p14="http://schemas.microsoft.com/office/powerpoint/2010/main" val="7531295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238AD307-1501-4DDF-A1C4-1A70638E3837}" type="slidenum">
              <a:rPr kumimoji="0" lang="en-US" altLang="zh-CN" sz="1400" smtClean="0"/>
              <a:pPr eaLnBrk="1" hangingPunct="1"/>
              <a:t>26</a:t>
            </a:fld>
            <a:endParaRPr kumimoji="0" lang="en-US" altLang="zh-CN" sz="1400"/>
          </a:p>
        </p:txBody>
      </p:sp>
      <p:sp>
        <p:nvSpPr>
          <p:cNvPr id="27651"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69CD6EE6-6729-4B7F-B552-5B354BC13291}" type="datetime2">
              <a:rPr lang="zh-CN" altLang="en-US" sz="1400" smtClean="0"/>
              <a:pPr eaLnBrk="1" hangingPunct="1"/>
              <a:t>2024年12月10日</a:t>
            </a:fld>
            <a:endParaRPr lang="en-US" altLang="zh-CN" sz="1400"/>
          </a:p>
        </p:txBody>
      </p:sp>
      <p:sp>
        <p:nvSpPr>
          <p:cNvPr id="2765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27653" name="Text Box 2"/>
          <p:cNvSpPr txBox="1">
            <a:spLocks noChangeArrowheads="1"/>
          </p:cNvSpPr>
          <p:nvPr/>
        </p:nvSpPr>
        <p:spPr bwMode="auto">
          <a:xfrm>
            <a:off x="838200" y="1066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pic>
        <p:nvPicPr>
          <p:cNvPr id="27654" name="Picture 4" descr="SAILBO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1931988"/>
            <a:ext cx="5005388" cy="38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5"/>
          <p:cNvSpPr>
            <a:spLocks noGrp="1" noChangeArrowheads="1"/>
          </p:cNvSpPr>
          <p:nvPr>
            <p:ph type="title"/>
          </p:nvPr>
        </p:nvSpPr>
        <p:spPr>
          <a:xfrm>
            <a:off x="2700338" y="1485900"/>
            <a:ext cx="5832475" cy="3311525"/>
          </a:xfrm>
        </p:spPr>
        <p:txBody>
          <a:bodyPr/>
          <a:lstStyle/>
          <a:p>
            <a:pPr eaLnBrk="1" hangingPunct="1"/>
            <a:r>
              <a:rPr lang="zh-CN" altLang="en-US" sz="7200" b="1">
                <a:solidFill>
                  <a:srgbClr val="000000"/>
                </a:solidFill>
                <a:ea typeface="隶书" pitchFamily="49" charset="-122"/>
              </a:rPr>
              <a:t>预祝</a:t>
            </a:r>
            <a:r>
              <a:rPr lang="zh-CN" altLang="en-US" sz="6000" b="1">
                <a:solidFill>
                  <a:srgbClr val="000000"/>
                </a:solidFill>
                <a:ea typeface="隶书" pitchFamily="49" charset="-122"/>
              </a:rPr>
              <a:t>各位同学		</a:t>
            </a:r>
            <a:r>
              <a:rPr lang="zh-CN" altLang="en-US" sz="7200" b="1">
                <a:solidFill>
                  <a:srgbClr val="000000"/>
                </a:solidFill>
                <a:ea typeface="隶书" pitchFamily="49" charset="-122"/>
              </a:rPr>
              <a:t>秉承知行，</a:t>
            </a:r>
            <a:br>
              <a:rPr lang="zh-CN" altLang="en-US" sz="7200" b="1">
                <a:solidFill>
                  <a:srgbClr val="000000"/>
                </a:solidFill>
                <a:ea typeface="隶书" pitchFamily="49" charset="-122"/>
              </a:rPr>
            </a:br>
            <a:r>
              <a:rPr lang="zh-CN" altLang="en-US" sz="7200" b="1">
                <a:solidFill>
                  <a:srgbClr val="000000"/>
                </a:solidFill>
                <a:ea typeface="隶书" pitchFamily="49" charset="-122"/>
              </a:rPr>
              <a:t>	实践真知！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20</a:t>
            </a:r>
            <a:r>
              <a:rPr kumimoji="0" lang="en-US" altLang="zh-CN" sz="3600" dirty="0">
                <a:solidFill>
                  <a:srgbClr val="000000"/>
                </a:solidFill>
                <a:ea typeface="隶书" pitchFamily="49" charset="-122"/>
              </a:rPr>
              <a:t>-FAT</a:t>
            </a:r>
            <a:r>
              <a:rPr kumimoji="0" lang="zh-CN" altLang="en-US" sz="3600" dirty="0">
                <a:solidFill>
                  <a:srgbClr val="000000"/>
                </a:solidFill>
                <a:ea typeface="隶书" pitchFamily="49" charset="-122"/>
              </a:rPr>
              <a:t>文件系统模拟设计与实现</a:t>
            </a:r>
            <a:r>
              <a:rPr lang="en-US" altLang="zh-CN" sz="2000" dirty="0">
                <a:solidFill>
                  <a:srgbClr val="FF0000"/>
                </a:solidFill>
              </a:rPr>
              <a:t>5-2</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556720" y="11373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、支持</a:t>
            </a:r>
            <a:r>
              <a:rPr lang="en-US" altLang="zh-CN" sz="2800" dirty="0">
                <a:cs typeface="Times New Roman" panose="02020603050405020304" pitchFamily="18" charset="0"/>
              </a:rPr>
              <a:t>FAT</a:t>
            </a:r>
            <a:r>
              <a:rPr lang="zh-CN" altLang="en-US" sz="2800" dirty="0">
                <a:cs typeface="Times New Roman" panose="02020603050405020304" pitchFamily="18" charset="0"/>
              </a:rPr>
              <a:t>文件格式的模拟磁盘卷的格式化操作，生成相应的磁盘映像文件；</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、支持</a:t>
            </a:r>
            <a:r>
              <a:rPr lang="en-US" altLang="zh-CN" sz="2800" dirty="0">
                <a:cs typeface="Times New Roman" panose="02020603050405020304" pitchFamily="18" charset="0"/>
              </a:rPr>
              <a:t>FAT</a:t>
            </a:r>
            <a:r>
              <a:rPr lang="zh-CN" altLang="en-US" sz="2800" dirty="0">
                <a:cs typeface="Times New Roman" panose="02020603050405020304" pitchFamily="18" charset="0"/>
              </a:rPr>
              <a:t>文件系统的目录存取操作（包括创建、进入、重命名、显示、删除）；</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、支持</a:t>
            </a:r>
            <a:r>
              <a:rPr lang="en-US" altLang="zh-CN" sz="2800" dirty="0">
                <a:cs typeface="Times New Roman" panose="02020603050405020304" pitchFamily="18" charset="0"/>
              </a:rPr>
              <a:t>FAT</a:t>
            </a:r>
            <a:r>
              <a:rPr lang="zh-CN" altLang="en-US" sz="2800" dirty="0">
                <a:cs typeface="Times New Roman" panose="02020603050405020304" pitchFamily="18" charset="0"/>
              </a:rPr>
              <a:t>文件系统的文件存取操作（包括创建、重命名、重定向写入、显示、删除）；</a:t>
            </a:r>
            <a:endParaRPr lang="en-US" altLang="zh-CN" sz="28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、通过把相应磁盘映像文件挂载到虚拟机平台上，开展与对应实用操作系统（譬如</a:t>
            </a:r>
            <a:r>
              <a:rPr lang="en-US" altLang="zh-CN" sz="2800" dirty="0">
                <a:cs typeface="Times New Roman" panose="02020603050405020304" pitchFamily="18" charset="0"/>
              </a:rPr>
              <a:t>DOS</a:t>
            </a:r>
            <a:r>
              <a:rPr lang="zh-CN" altLang="en-US" sz="2800" dirty="0">
                <a:cs typeface="Times New Roman" panose="02020603050405020304" pitchFamily="18" charset="0"/>
              </a:rPr>
              <a:t>、</a:t>
            </a:r>
            <a:r>
              <a:rPr lang="en-US" altLang="zh-CN" sz="2800" dirty="0">
                <a:cs typeface="Times New Roman" panose="02020603050405020304" pitchFamily="18" charset="0"/>
              </a:rPr>
              <a:t>Windows</a:t>
            </a:r>
            <a:r>
              <a:rPr lang="zh-CN" altLang="en-US" sz="2800" dirty="0">
                <a:cs typeface="Times New Roman" panose="02020603050405020304" pitchFamily="18" charset="0"/>
              </a:rPr>
              <a:t>或</a:t>
            </a:r>
            <a:r>
              <a:rPr lang="en-US" altLang="zh-CN" sz="2800" dirty="0">
                <a:cs typeface="Times New Roman" panose="02020603050405020304" pitchFamily="18" charset="0"/>
              </a:rPr>
              <a:t>Linux</a:t>
            </a:r>
            <a:r>
              <a:rPr lang="zh-CN" altLang="en-US" sz="2800" dirty="0">
                <a:cs typeface="Times New Roman" panose="02020603050405020304" pitchFamily="18" charset="0"/>
              </a:rPr>
              <a:t>）之间的互操作测试验证。</a:t>
            </a:r>
          </a:p>
        </p:txBody>
      </p:sp>
    </p:spTree>
    <p:extLst>
      <p:ext uri="{BB962C8B-B14F-4D97-AF65-F5344CB8AC3E}">
        <p14:creationId xmlns:p14="http://schemas.microsoft.com/office/powerpoint/2010/main" val="5856108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en-US" altLang="zh-CN" sz="3600" dirty="0">
                <a:solidFill>
                  <a:srgbClr val="000000"/>
                </a:solidFill>
                <a:ea typeface="隶书" pitchFamily="49" charset="-122"/>
              </a:rPr>
              <a:t>FAT12</a:t>
            </a:r>
            <a:r>
              <a:rPr kumimoji="0" lang="zh-CN" altLang="en-US" sz="3600" dirty="0">
                <a:solidFill>
                  <a:srgbClr val="000000"/>
                </a:solidFill>
                <a:ea typeface="隶书" pitchFamily="49" charset="-122"/>
              </a:rPr>
              <a:t>文件系统标准</a:t>
            </a:r>
            <a:r>
              <a:rPr lang="en-US" altLang="zh-CN" sz="2000" dirty="0">
                <a:solidFill>
                  <a:srgbClr val="FF0000"/>
                </a:solidFill>
              </a:rPr>
              <a:t>5-1 </a:t>
            </a:r>
            <a:r>
              <a:rPr lang="zh-CN" altLang="en-US" sz="2000" b="1" dirty="0">
                <a:solidFill>
                  <a:srgbClr val="336600"/>
                </a:solidFill>
              </a:rPr>
              <a:t>磁盘卷总体组织结构</a:t>
            </a:r>
            <a:endParaRPr lang="en-US" altLang="zh-CN" sz="2000" dirty="0">
              <a:solidFill>
                <a:srgbClr val="FF0000"/>
              </a:solidFill>
              <a:latin typeface="隶书" pitchFamily="49" charset="-122"/>
              <a:ea typeface="隶书" pitchFamily="49" charset="-122"/>
            </a:endParaRPr>
          </a:p>
        </p:txBody>
      </p:sp>
      <p:pic>
        <p:nvPicPr>
          <p:cNvPr id="4" name="图片 3">
            <a:extLst>
              <a:ext uri="{FF2B5EF4-FFF2-40B4-BE49-F238E27FC236}">
                <a16:creationId xmlns:a16="http://schemas.microsoft.com/office/drawing/2014/main" id="{05A775F8-44EF-458D-ABBA-F07409256EBD}"/>
              </a:ext>
            </a:extLst>
          </p:cNvPr>
          <p:cNvPicPr>
            <a:picLocks noChangeAspect="1"/>
          </p:cNvPicPr>
          <p:nvPr/>
        </p:nvPicPr>
        <p:blipFill>
          <a:blip r:embed="rId3"/>
          <a:stretch>
            <a:fillRect/>
          </a:stretch>
        </p:blipFill>
        <p:spPr>
          <a:xfrm>
            <a:off x="467544" y="4221088"/>
            <a:ext cx="8237619" cy="1781506"/>
          </a:xfrm>
          <a:prstGeom prst="rect">
            <a:avLst/>
          </a:prstGeom>
        </p:spPr>
      </p:pic>
      <p:sp>
        <p:nvSpPr>
          <p:cNvPr id="9" name="矩形 8">
            <a:extLst>
              <a:ext uri="{FF2B5EF4-FFF2-40B4-BE49-F238E27FC236}">
                <a16:creationId xmlns:a16="http://schemas.microsoft.com/office/drawing/2014/main" id="{32AEE348-1312-490E-91EE-62A46700D902}"/>
              </a:ext>
            </a:extLst>
          </p:cNvPr>
          <p:cNvSpPr/>
          <p:nvPr/>
        </p:nvSpPr>
        <p:spPr>
          <a:xfrm>
            <a:off x="395536" y="991816"/>
            <a:ext cx="8352928" cy="3013248"/>
          </a:xfrm>
          <a:prstGeom prst="rect">
            <a:avLst/>
          </a:prstGeom>
          <a:noFill/>
          <a:ln w="25400">
            <a:solidFill>
              <a:srgbClr val="336600"/>
            </a:solidFill>
          </a:ln>
        </p:spPr>
        <p:txBody>
          <a:bodyPr wrap="square">
            <a:noAutofit/>
          </a:bodyPr>
          <a:lstStyle/>
          <a:p>
            <a:pPr algn="just">
              <a:spcBef>
                <a:spcPts val="600"/>
              </a:spcBef>
              <a:spcAft>
                <a:spcPts val="600"/>
              </a:spcAft>
            </a:pPr>
            <a:r>
              <a:rPr lang="en-US" altLang="zh-CN" sz="3200" dirty="0"/>
              <a:t>FAT12</a:t>
            </a:r>
            <a:r>
              <a:rPr lang="zh-CN" altLang="zh-CN" sz="3200" dirty="0"/>
              <a:t>磁盘卷（</a:t>
            </a:r>
            <a:r>
              <a:rPr lang="en-US" altLang="zh-CN" sz="3200" dirty="0"/>
              <a:t>1.44MB</a:t>
            </a:r>
            <a:r>
              <a:rPr lang="zh-CN" altLang="zh-CN" sz="3200" dirty="0"/>
              <a:t>软盘）</a:t>
            </a:r>
            <a:r>
              <a:rPr lang="zh-CN" altLang="en-US" sz="3200" dirty="0"/>
              <a:t>的</a:t>
            </a:r>
            <a:r>
              <a:rPr lang="zh-CN" altLang="zh-CN" sz="3200" dirty="0"/>
              <a:t>存储空间大小为</a:t>
            </a:r>
            <a:r>
              <a:rPr lang="zh-CN" altLang="en-US" sz="3200" dirty="0"/>
              <a:t>：</a:t>
            </a:r>
            <a:r>
              <a:rPr lang="en-US" altLang="zh-CN" sz="3200" dirty="0"/>
              <a:t>80</a:t>
            </a:r>
            <a:r>
              <a:rPr lang="zh-CN" altLang="zh-CN" sz="3200" dirty="0"/>
              <a:t>磁道</a:t>
            </a:r>
            <a:r>
              <a:rPr lang="en-US" altLang="zh-CN" sz="3200" dirty="0"/>
              <a:t>/</a:t>
            </a:r>
            <a:r>
              <a:rPr lang="zh-CN" altLang="zh-CN" sz="3200" dirty="0"/>
              <a:t>盘面</a:t>
            </a:r>
            <a:r>
              <a:rPr lang="en-US" altLang="zh-CN" sz="3200" dirty="0"/>
              <a:t>*18</a:t>
            </a:r>
            <a:r>
              <a:rPr lang="zh-CN" altLang="zh-CN" sz="3200" dirty="0"/>
              <a:t>扇区</a:t>
            </a:r>
            <a:r>
              <a:rPr lang="en-US" altLang="zh-CN" sz="3200" dirty="0"/>
              <a:t>/</a:t>
            </a:r>
            <a:r>
              <a:rPr lang="zh-CN" altLang="zh-CN" sz="3200" dirty="0"/>
              <a:t>磁道</a:t>
            </a:r>
            <a:r>
              <a:rPr lang="en-US" altLang="zh-CN" sz="3200" dirty="0"/>
              <a:t>*2</a:t>
            </a:r>
            <a:r>
              <a:rPr lang="zh-CN" altLang="zh-CN" sz="3200" dirty="0"/>
              <a:t>盘面</a:t>
            </a:r>
            <a:r>
              <a:rPr lang="en-US" altLang="zh-CN" sz="3200" dirty="0"/>
              <a:t>*512</a:t>
            </a:r>
            <a:r>
              <a:rPr lang="zh-CN" altLang="zh-CN" sz="3200" dirty="0"/>
              <a:t>字节</a:t>
            </a:r>
            <a:r>
              <a:rPr lang="en-US" altLang="zh-CN" sz="3200" dirty="0"/>
              <a:t>/</a:t>
            </a:r>
            <a:r>
              <a:rPr lang="zh-CN" altLang="zh-CN" sz="3200" dirty="0"/>
              <a:t>扇区 </a:t>
            </a:r>
            <a:r>
              <a:rPr lang="en-US" altLang="zh-CN" sz="3200" dirty="0"/>
              <a:t>= </a:t>
            </a:r>
            <a:r>
              <a:rPr lang="en-US" altLang="zh-CN" sz="3200" b="1" dirty="0"/>
              <a:t>2880</a:t>
            </a:r>
            <a:r>
              <a:rPr lang="zh-CN" altLang="zh-CN" sz="3200" b="1" dirty="0"/>
              <a:t>扇区</a:t>
            </a:r>
            <a:r>
              <a:rPr lang="en-US" altLang="zh-CN" sz="3200" dirty="0"/>
              <a:t>*512</a:t>
            </a:r>
            <a:r>
              <a:rPr lang="zh-CN" altLang="zh-CN" sz="3200" dirty="0"/>
              <a:t>字节</a:t>
            </a:r>
            <a:r>
              <a:rPr lang="en-US" altLang="zh-CN" sz="3200" dirty="0"/>
              <a:t>/</a:t>
            </a:r>
            <a:r>
              <a:rPr lang="zh-CN" altLang="zh-CN" sz="3200" dirty="0"/>
              <a:t>扇区</a:t>
            </a:r>
            <a:r>
              <a:rPr lang="en-US" altLang="zh-CN" sz="3200" dirty="0"/>
              <a:t>= </a:t>
            </a:r>
            <a:r>
              <a:rPr lang="en-US" altLang="zh-CN" sz="3200" b="1" dirty="0"/>
              <a:t>1474560</a:t>
            </a:r>
            <a:r>
              <a:rPr lang="en-US" altLang="zh-CN" sz="3200" dirty="0"/>
              <a:t> </a:t>
            </a:r>
            <a:r>
              <a:rPr lang="zh-CN" altLang="zh-CN" sz="3200" dirty="0"/>
              <a:t>字节 </a:t>
            </a:r>
            <a:r>
              <a:rPr lang="en-US" altLang="zh-CN" sz="3200" dirty="0"/>
              <a:t>= 1440*1024</a:t>
            </a:r>
            <a:r>
              <a:rPr lang="zh-CN" altLang="zh-CN" sz="3200" dirty="0"/>
              <a:t>字节</a:t>
            </a:r>
            <a:r>
              <a:rPr lang="en-US" altLang="zh-CN" sz="3200" dirty="0">
                <a:sym typeface="Symbol" panose="05050102010706020507" pitchFamily="18" charset="2"/>
              </a:rPr>
              <a:t></a:t>
            </a:r>
            <a:r>
              <a:rPr lang="en-US" altLang="zh-CN" sz="3200" dirty="0"/>
              <a:t> 1.44MB</a:t>
            </a:r>
            <a:r>
              <a:rPr lang="zh-CN" altLang="zh-CN" sz="3200" dirty="0"/>
              <a:t>；对于</a:t>
            </a:r>
            <a:r>
              <a:rPr lang="en-US" altLang="zh-CN" sz="3200" dirty="0"/>
              <a:t>1.44MB</a:t>
            </a:r>
            <a:r>
              <a:rPr lang="zh-CN" altLang="zh-CN" sz="3200" dirty="0"/>
              <a:t>软盘而言，一个数据簇仅包含一个扇区，也即</a:t>
            </a:r>
            <a:r>
              <a:rPr lang="en-US" altLang="zh-CN" sz="3200" dirty="0"/>
              <a:t>512</a:t>
            </a:r>
            <a:r>
              <a:rPr lang="zh-CN" altLang="zh-CN" sz="3200" dirty="0"/>
              <a:t>字节</a:t>
            </a:r>
            <a:r>
              <a:rPr lang="zh-CN" altLang="en-US" sz="3200" dirty="0"/>
              <a:t>。</a:t>
            </a:r>
            <a:endParaRPr lang="zh-CN" altLang="en-US" sz="3200" dirty="0">
              <a:cs typeface="Times New Roman" panose="02020603050405020304" pitchFamily="18" charset="0"/>
            </a:endParaRPr>
          </a:p>
        </p:txBody>
      </p:sp>
    </p:spTree>
    <p:extLst>
      <p:ext uri="{BB962C8B-B14F-4D97-AF65-F5344CB8AC3E}">
        <p14:creationId xmlns:p14="http://schemas.microsoft.com/office/powerpoint/2010/main" val="29461315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en-US" altLang="zh-CN" sz="3600" dirty="0">
                <a:solidFill>
                  <a:srgbClr val="000000"/>
                </a:solidFill>
                <a:ea typeface="隶书" pitchFamily="49" charset="-122"/>
              </a:rPr>
              <a:t>FAT12</a:t>
            </a:r>
            <a:r>
              <a:rPr kumimoji="0" lang="zh-CN" altLang="en-US" sz="3600" dirty="0">
                <a:solidFill>
                  <a:srgbClr val="000000"/>
                </a:solidFill>
                <a:ea typeface="隶书" pitchFamily="49" charset="-122"/>
              </a:rPr>
              <a:t>文件系统标准</a:t>
            </a:r>
            <a:r>
              <a:rPr lang="en-US" altLang="zh-CN" sz="2000" dirty="0">
                <a:solidFill>
                  <a:srgbClr val="FF0000"/>
                </a:solidFill>
              </a:rPr>
              <a:t>5-2 </a:t>
            </a:r>
            <a:r>
              <a:rPr lang="zh-CN" altLang="en-US" sz="2000" b="1" dirty="0">
                <a:solidFill>
                  <a:srgbClr val="336600"/>
                </a:solidFill>
              </a:rPr>
              <a:t>引导扇区各字节取值或含义</a:t>
            </a:r>
            <a:endParaRPr lang="en-US" altLang="zh-CN" sz="2000" b="1" dirty="0">
              <a:solidFill>
                <a:srgbClr val="FF0000"/>
              </a:solidFill>
              <a:latin typeface="隶书" pitchFamily="49" charset="-122"/>
              <a:ea typeface="隶书" pitchFamily="49" charset="-122"/>
            </a:endParaRPr>
          </a:p>
        </p:txBody>
      </p:sp>
      <p:pic>
        <p:nvPicPr>
          <p:cNvPr id="2" name="图片 1">
            <a:extLst>
              <a:ext uri="{FF2B5EF4-FFF2-40B4-BE49-F238E27FC236}">
                <a16:creationId xmlns:a16="http://schemas.microsoft.com/office/drawing/2014/main" id="{86E26C0D-FDDA-4A21-9980-46B8C8AFCF87}"/>
              </a:ext>
            </a:extLst>
          </p:cNvPr>
          <p:cNvPicPr>
            <a:picLocks noChangeAspect="1"/>
          </p:cNvPicPr>
          <p:nvPr/>
        </p:nvPicPr>
        <p:blipFill>
          <a:blip r:embed="rId3"/>
          <a:stretch>
            <a:fillRect/>
          </a:stretch>
        </p:blipFill>
        <p:spPr>
          <a:xfrm>
            <a:off x="395537" y="879342"/>
            <a:ext cx="8280919" cy="5369057"/>
          </a:xfrm>
          <a:prstGeom prst="rect">
            <a:avLst/>
          </a:prstGeom>
        </p:spPr>
      </p:pic>
    </p:spTree>
    <p:extLst>
      <p:ext uri="{BB962C8B-B14F-4D97-AF65-F5344CB8AC3E}">
        <p14:creationId xmlns:p14="http://schemas.microsoft.com/office/powerpoint/2010/main" val="39757247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en-US" altLang="zh-CN" sz="3600" dirty="0">
                <a:solidFill>
                  <a:srgbClr val="000000"/>
                </a:solidFill>
                <a:ea typeface="隶书" pitchFamily="49" charset="-122"/>
              </a:rPr>
              <a:t>FAT12</a:t>
            </a:r>
            <a:r>
              <a:rPr kumimoji="0" lang="zh-CN" altLang="en-US" sz="3600" dirty="0">
                <a:solidFill>
                  <a:srgbClr val="000000"/>
                </a:solidFill>
                <a:ea typeface="隶书" pitchFamily="49" charset="-122"/>
              </a:rPr>
              <a:t>文件系统标准</a:t>
            </a:r>
            <a:r>
              <a:rPr lang="en-US" altLang="zh-CN" sz="2000" dirty="0">
                <a:solidFill>
                  <a:srgbClr val="FF0000"/>
                </a:solidFill>
              </a:rPr>
              <a:t>5-3</a:t>
            </a:r>
            <a:r>
              <a:rPr lang="zh-CN" altLang="en-US" sz="2000" b="1" dirty="0">
                <a:solidFill>
                  <a:srgbClr val="336600"/>
                </a:solidFill>
              </a:rPr>
              <a:t>目录项</a:t>
            </a:r>
            <a:r>
              <a:rPr lang="en-US" altLang="zh-CN" sz="2000" b="1" dirty="0">
                <a:solidFill>
                  <a:srgbClr val="336600"/>
                </a:solidFill>
              </a:rPr>
              <a:t>【32</a:t>
            </a:r>
            <a:r>
              <a:rPr lang="zh-CN" altLang="en-US" sz="2000" b="1" dirty="0">
                <a:solidFill>
                  <a:srgbClr val="336600"/>
                </a:solidFill>
              </a:rPr>
              <a:t>字节</a:t>
            </a:r>
            <a:r>
              <a:rPr lang="en-US" altLang="zh-CN" sz="2000" b="1" dirty="0">
                <a:solidFill>
                  <a:srgbClr val="336600"/>
                </a:solidFill>
              </a:rPr>
              <a:t>】</a:t>
            </a:r>
            <a:r>
              <a:rPr lang="zh-CN" altLang="en-US" sz="2000" b="1" dirty="0">
                <a:solidFill>
                  <a:srgbClr val="336600"/>
                </a:solidFill>
              </a:rPr>
              <a:t>具体结构</a:t>
            </a:r>
            <a:endParaRPr lang="en-US" altLang="zh-CN" sz="2000" b="1" dirty="0">
              <a:solidFill>
                <a:srgbClr val="336600"/>
              </a:solidFill>
              <a:latin typeface="隶书" pitchFamily="49" charset="-122"/>
              <a:ea typeface="隶书" pitchFamily="49" charset="-122"/>
            </a:endParaRPr>
          </a:p>
        </p:txBody>
      </p:sp>
      <p:pic>
        <p:nvPicPr>
          <p:cNvPr id="2" name="图片 1">
            <a:extLst>
              <a:ext uri="{FF2B5EF4-FFF2-40B4-BE49-F238E27FC236}">
                <a16:creationId xmlns:a16="http://schemas.microsoft.com/office/drawing/2014/main" id="{EB61D191-FD8C-4FFD-9F25-003CA8C5B6DC}"/>
              </a:ext>
            </a:extLst>
          </p:cNvPr>
          <p:cNvPicPr>
            <a:picLocks noChangeAspect="1"/>
          </p:cNvPicPr>
          <p:nvPr/>
        </p:nvPicPr>
        <p:blipFill>
          <a:blip r:embed="rId3"/>
          <a:stretch>
            <a:fillRect/>
          </a:stretch>
        </p:blipFill>
        <p:spPr>
          <a:xfrm>
            <a:off x="395535" y="980728"/>
            <a:ext cx="8376273" cy="5195664"/>
          </a:xfrm>
          <a:prstGeom prst="rect">
            <a:avLst/>
          </a:prstGeom>
        </p:spPr>
      </p:pic>
    </p:spTree>
    <p:extLst>
      <p:ext uri="{BB962C8B-B14F-4D97-AF65-F5344CB8AC3E}">
        <p14:creationId xmlns:p14="http://schemas.microsoft.com/office/powerpoint/2010/main" val="32990185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en-US" altLang="zh-CN" sz="3600" dirty="0">
                <a:solidFill>
                  <a:srgbClr val="000000"/>
                </a:solidFill>
                <a:ea typeface="隶书" pitchFamily="49" charset="-122"/>
              </a:rPr>
              <a:t>FAT12</a:t>
            </a:r>
            <a:r>
              <a:rPr kumimoji="0" lang="zh-CN" altLang="en-US" sz="3600" dirty="0">
                <a:solidFill>
                  <a:srgbClr val="000000"/>
                </a:solidFill>
                <a:ea typeface="隶书" pitchFamily="49" charset="-122"/>
              </a:rPr>
              <a:t>文件系统标准</a:t>
            </a:r>
            <a:r>
              <a:rPr lang="en-US" altLang="zh-CN" sz="2000" dirty="0">
                <a:solidFill>
                  <a:srgbClr val="FF0000"/>
                </a:solidFill>
              </a:rPr>
              <a:t>5-4 </a:t>
            </a:r>
            <a:r>
              <a:rPr lang="zh-CN" altLang="en-US" sz="2000" b="1" dirty="0">
                <a:solidFill>
                  <a:srgbClr val="336600"/>
                </a:solidFill>
              </a:rPr>
              <a:t>文件属性域各二进制位取值及含义</a:t>
            </a:r>
            <a:endParaRPr lang="en-US" altLang="zh-CN" sz="2000" b="1" dirty="0">
              <a:solidFill>
                <a:srgbClr val="336600"/>
              </a:solidFill>
              <a:latin typeface="隶书" pitchFamily="49" charset="-122"/>
              <a:ea typeface="隶书" pitchFamily="49" charset="-122"/>
            </a:endParaRPr>
          </a:p>
        </p:txBody>
      </p:sp>
      <p:pic>
        <p:nvPicPr>
          <p:cNvPr id="2" name="图片 1">
            <a:extLst>
              <a:ext uri="{FF2B5EF4-FFF2-40B4-BE49-F238E27FC236}">
                <a16:creationId xmlns:a16="http://schemas.microsoft.com/office/drawing/2014/main" id="{2C515B9E-D76E-466A-9756-89BA83C57C37}"/>
              </a:ext>
            </a:extLst>
          </p:cNvPr>
          <p:cNvPicPr>
            <a:picLocks noChangeAspect="1"/>
          </p:cNvPicPr>
          <p:nvPr/>
        </p:nvPicPr>
        <p:blipFill>
          <a:blip r:embed="rId3"/>
          <a:stretch>
            <a:fillRect/>
          </a:stretch>
        </p:blipFill>
        <p:spPr>
          <a:xfrm>
            <a:off x="372098" y="908720"/>
            <a:ext cx="8467102" cy="5267672"/>
          </a:xfrm>
          <a:prstGeom prst="rect">
            <a:avLst/>
          </a:prstGeom>
        </p:spPr>
      </p:pic>
    </p:spTree>
    <p:extLst>
      <p:ext uri="{BB962C8B-B14F-4D97-AF65-F5344CB8AC3E}">
        <p14:creationId xmlns:p14="http://schemas.microsoft.com/office/powerpoint/2010/main" val="33628658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en-US" altLang="zh-CN" sz="3600" dirty="0">
                <a:solidFill>
                  <a:srgbClr val="000000"/>
                </a:solidFill>
                <a:ea typeface="隶书" pitchFamily="49" charset="-122"/>
              </a:rPr>
              <a:t>FAT12</a:t>
            </a:r>
            <a:r>
              <a:rPr kumimoji="0" lang="zh-CN" altLang="en-US" sz="3600" dirty="0">
                <a:solidFill>
                  <a:srgbClr val="000000"/>
                </a:solidFill>
                <a:ea typeface="隶书" pitchFamily="49" charset="-122"/>
              </a:rPr>
              <a:t>文件系统标准</a:t>
            </a:r>
            <a:r>
              <a:rPr lang="en-US" altLang="zh-CN" sz="2000" dirty="0">
                <a:solidFill>
                  <a:srgbClr val="FF0000"/>
                </a:solidFill>
              </a:rPr>
              <a:t>5-5 </a:t>
            </a:r>
            <a:r>
              <a:rPr lang="zh-CN" altLang="en-US" sz="2000" b="1" dirty="0">
                <a:solidFill>
                  <a:srgbClr val="336600"/>
                </a:solidFill>
              </a:rPr>
              <a:t>文件分配表表项取值情况</a:t>
            </a:r>
            <a:endParaRPr lang="en-US" altLang="zh-CN" sz="2000" dirty="0">
              <a:solidFill>
                <a:srgbClr val="FF0000"/>
              </a:solidFill>
              <a:latin typeface="隶书" pitchFamily="49" charset="-122"/>
              <a:ea typeface="隶书" pitchFamily="49" charset="-122"/>
            </a:endParaRPr>
          </a:p>
        </p:txBody>
      </p:sp>
      <p:sp>
        <p:nvSpPr>
          <p:cNvPr id="7" name="矩形 6">
            <a:extLst>
              <a:ext uri="{FF2B5EF4-FFF2-40B4-BE49-F238E27FC236}">
                <a16:creationId xmlns:a16="http://schemas.microsoft.com/office/drawing/2014/main" id="{434E6588-F3BD-4CCD-A94B-54F9976CBD4C}"/>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0"/>
              </a:spcBef>
            </a:pPr>
            <a:r>
              <a:rPr lang="zh-CN" altLang="en-US" sz="2800" dirty="0">
                <a:cs typeface="Times New Roman" panose="02020603050405020304" pitchFamily="18" charset="0"/>
              </a:rPr>
              <a:t>文件分配表表项采用</a:t>
            </a:r>
            <a:r>
              <a:rPr lang="en-US" altLang="zh-CN" sz="2800" dirty="0">
                <a:cs typeface="Times New Roman" panose="02020603050405020304" pitchFamily="18" charset="0"/>
              </a:rPr>
              <a:t>12</a:t>
            </a:r>
            <a:r>
              <a:rPr lang="zh-CN" altLang="en-US" sz="2800" dirty="0">
                <a:cs typeface="Times New Roman" panose="02020603050405020304" pitchFamily="18" charset="0"/>
              </a:rPr>
              <a:t>位（二进制位）用以描述磁盘上所有数据簇的状态和位置，具体取值分为如下五种情况：</a:t>
            </a:r>
            <a:r>
              <a:rPr lang="en-US" altLang="zh-CN" sz="2800" dirty="0">
                <a:cs typeface="Times New Roman" panose="02020603050405020304" pitchFamily="18" charset="0"/>
              </a:rPr>
              <a:t>0x000</a:t>
            </a:r>
            <a:r>
              <a:rPr lang="zh-CN" altLang="en-US" sz="2800" dirty="0">
                <a:cs typeface="Times New Roman" panose="02020603050405020304" pitchFamily="18" charset="0"/>
              </a:rPr>
              <a:t>表示本数据簇空闲和未使用；</a:t>
            </a:r>
            <a:r>
              <a:rPr lang="en-US" altLang="zh-CN" sz="2800" dirty="0">
                <a:cs typeface="Times New Roman" panose="02020603050405020304" pitchFamily="18" charset="0"/>
              </a:rPr>
              <a:t>0xFF0~0xFF6</a:t>
            </a:r>
            <a:r>
              <a:rPr lang="zh-CN" altLang="en-US" sz="2800" dirty="0">
                <a:cs typeface="Times New Roman" panose="02020603050405020304" pitchFamily="18" charset="0"/>
              </a:rPr>
              <a:t>表示本数据簇保留；</a:t>
            </a:r>
            <a:r>
              <a:rPr lang="en-US" altLang="zh-CN" sz="2800" dirty="0">
                <a:cs typeface="Times New Roman" panose="02020603050405020304" pitchFamily="18" charset="0"/>
              </a:rPr>
              <a:t>0xFF7</a:t>
            </a:r>
            <a:r>
              <a:rPr lang="zh-CN" altLang="en-US" sz="2800" dirty="0">
                <a:cs typeface="Times New Roman" panose="02020603050405020304" pitchFamily="18" charset="0"/>
              </a:rPr>
              <a:t>表示本数据簇为坏簇；</a:t>
            </a:r>
            <a:r>
              <a:rPr lang="en-US" altLang="zh-CN" sz="2800" dirty="0">
                <a:cs typeface="Times New Roman" panose="02020603050405020304" pitchFamily="18" charset="0"/>
              </a:rPr>
              <a:t>0xFF8~0xFFF</a:t>
            </a:r>
            <a:r>
              <a:rPr lang="zh-CN" altLang="en-US" sz="2800" dirty="0">
                <a:cs typeface="Times New Roman" panose="02020603050405020304" pitchFamily="18" charset="0"/>
              </a:rPr>
              <a:t>表示本数据簇为其所在文件的最末簇；余者取值区间为</a:t>
            </a:r>
            <a:r>
              <a:rPr lang="en-US" altLang="zh-CN" sz="2800" dirty="0">
                <a:cs typeface="Times New Roman" panose="02020603050405020304" pitchFamily="18" charset="0"/>
              </a:rPr>
              <a:t>[0x002, 0xFF0)</a:t>
            </a:r>
            <a:r>
              <a:rPr lang="zh-CN" altLang="en-US" sz="2800" dirty="0">
                <a:cs typeface="Times New Roman" panose="02020603050405020304" pitchFamily="18" charset="0"/>
              </a:rPr>
              <a:t>表示本数据簇在其所在文件当前簇链的下一数据簇的逻辑簇号（即</a:t>
            </a:r>
            <a:r>
              <a:rPr lang="en-US" altLang="zh-CN" sz="2800" dirty="0">
                <a:cs typeface="Times New Roman" panose="02020603050405020304" pitchFamily="18" charset="0"/>
              </a:rPr>
              <a:t>FAT</a:t>
            </a:r>
            <a:r>
              <a:rPr lang="zh-CN" altLang="en-US" sz="2800" dirty="0">
                <a:cs typeface="Times New Roman" panose="02020603050405020304" pitchFamily="18" charset="0"/>
              </a:rPr>
              <a:t>表项号）。对于</a:t>
            </a:r>
            <a:r>
              <a:rPr lang="en-US" altLang="zh-CN" sz="2800" dirty="0">
                <a:cs typeface="Times New Roman" panose="02020603050405020304" pitchFamily="18" charset="0"/>
              </a:rPr>
              <a:t>1.44MB</a:t>
            </a:r>
            <a:r>
              <a:rPr lang="zh-CN" altLang="en-US" sz="2800" dirty="0">
                <a:cs typeface="Times New Roman" panose="02020603050405020304" pitchFamily="18" charset="0"/>
              </a:rPr>
              <a:t>软盘而言，最大逻辑簇号其实应不超过</a:t>
            </a:r>
            <a:r>
              <a:rPr lang="en-US" altLang="zh-CN" sz="2800" dirty="0">
                <a:cs typeface="Times New Roman" panose="02020603050405020304" pitchFamily="18" charset="0"/>
              </a:rPr>
              <a:t>0xB20</a:t>
            </a:r>
            <a:r>
              <a:rPr lang="zh-CN" altLang="en-US" sz="2800" dirty="0">
                <a:cs typeface="Times New Roman" panose="02020603050405020304" pitchFamily="18" charset="0"/>
              </a:rPr>
              <a:t>（即</a:t>
            </a:r>
            <a:r>
              <a:rPr lang="en-US" altLang="zh-CN" sz="2800" dirty="0">
                <a:cs typeface="Times New Roman" panose="02020603050405020304" pitchFamily="18" charset="0"/>
              </a:rPr>
              <a:t>2848</a:t>
            </a:r>
            <a:r>
              <a:rPr lang="zh-CN" altLang="en-US" sz="2800" dirty="0">
                <a:cs typeface="Times New Roman" panose="02020603050405020304" pitchFamily="18" charset="0"/>
              </a:rPr>
              <a:t>）。</a:t>
            </a:r>
            <a:endParaRPr lang="en-US" altLang="zh-CN" sz="2800" dirty="0">
              <a:cs typeface="Times New Roman" panose="02020603050405020304" pitchFamily="18" charset="0"/>
            </a:endParaRPr>
          </a:p>
          <a:p>
            <a:pPr algn="just">
              <a:spcBef>
                <a:spcPts val="0"/>
              </a:spcBef>
            </a:pPr>
            <a:r>
              <a:rPr lang="zh-CN" altLang="en-US" sz="2800" dirty="0">
                <a:cs typeface="Times New Roman" panose="02020603050405020304" pitchFamily="18" charset="0"/>
              </a:rPr>
              <a:t>物理簇号与逻辑簇号之间的换算方法为：</a:t>
            </a:r>
            <a:endParaRPr lang="en-US" altLang="zh-CN" sz="2800" dirty="0">
              <a:cs typeface="Times New Roman" panose="02020603050405020304" pitchFamily="18" charset="0"/>
            </a:endParaRPr>
          </a:p>
          <a:p>
            <a:pPr algn="just">
              <a:spcBef>
                <a:spcPts val="0"/>
              </a:spcBef>
            </a:pPr>
            <a:r>
              <a:rPr lang="zh-CN" altLang="en-US" sz="2800" b="1" dirty="0">
                <a:cs typeface="Times New Roman" panose="02020603050405020304" pitchFamily="18" charset="0"/>
              </a:rPr>
              <a:t>            物理簇号 </a:t>
            </a:r>
            <a:r>
              <a:rPr lang="en-US" altLang="zh-CN" sz="2800" b="1" dirty="0">
                <a:cs typeface="Times New Roman" panose="02020603050405020304" pitchFamily="18" charset="0"/>
              </a:rPr>
              <a:t>= </a:t>
            </a:r>
            <a:r>
              <a:rPr lang="zh-CN" altLang="en-US" sz="2800" b="1" dirty="0">
                <a:cs typeface="Times New Roman" panose="02020603050405020304" pitchFamily="18" charset="0"/>
              </a:rPr>
              <a:t>逻辑簇号 </a:t>
            </a:r>
            <a:r>
              <a:rPr lang="en-US" altLang="zh-CN" sz="2800" b="1" dirty="0">
                <a:cs typeface="Times New Roman" panose="02020603050405020304" pitchFamily="18" charset="0"/>
              </a:rPr>
              <a:t>+ 33 – 2</a:t>
            </a:r>
          </a:p>
          <a:p>
            <a:pPr algn="just">
              <a:spcBef>
                <a:spcPts val="0"/>
              </a:spcBef>
            </a:pPr>
            <a:r>
              <a:rPr lang="zh-CN" altLang="en-US" sz="2800" dirty="0">
                <a:cs typeface="Times New Roman" panose="02020603050405020304" pitchFamily="18" charset="0"/>
              </a:rPr>
              <a:t>也即：</a:t>
            </a:r>
            <a:r>
              <a:rPr lang="zh-CN" altLang="en-US" sz="2800" b="1" dirty="0">
                <a:cs typeface="Times New Roman" panose="02020603050405020304" pitchFamily="18" charset="0"/>
              </a:rPr>
              <a:t>物理簇号 </a:t>
            </a:r>
            <a:r>
              <a:rPr lang="en-US" altLang="zh-CN" sz="2800" b="1" dirty="0">
                <a:cs typeface="Times New Roman" panose="02020603050405020304" pitchFamily="18" charset="0"/>
              </a:rPr>
              <a:t>= </a:t>
            </a:r>
            <a:r>
              <a:rPr lang="zh-CN" altLang="en-US" sz="2800" b="1" dirty="0">
                <a:cs typeface="Times New Roman" panose="02020603050405020304" pitchFamily="18" charset="0"/>
              </a:rPr>
              <a:t>逻辑簇号 </a:t>
            </a:r>
            <a:r>
              <a:rPr lang="en-US" altLang="zh-CN" sz="2800" b="1" dirty="0">
                <a:cs typeface="Times New Roman" panose="02020603050405020304" pitchFamily="18" charset="0"/>
              </a:rPr>
              <a:t>+ 31</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5096144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9</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2024年12月10日星期二</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451262" y="260648"/>
            <a:ext cx="8513226" cy="609600"/>
          </a:xfrm>
        </p:spPr>
        <p:txBody>
          <a:bodyPr lIns="18000" tIns="10800" rIns="18000" bIns="10800" anchor="ctr"/>
          <a:lstStyle/>
          <a:p>
            <a:pPr eaLnBrk="1" hangingPunct="1"/>
            <a:r>
              <a:rPr kumimoji="0" lang="zh-CN" altLang="en-US" sz="2800" dirty="0">
                <a:solidFill>
                  <a:srgbClr val="000000"/>
                </a:solidFill>
                <a:ea typeface="隶书" pitchFamily="49" charset="-122"/>
              </a:rPr>
              <a:t>实验课题</a:t>
            </a:r>
            <a:r>
              <a:rPr kumimoji="0" lang="en-US" altLang="zh-CN" sz="2800" dirty="0">
                <a:solidFill>
                  <a:srgbClr val="000000"/>
                </a:solidFill>
                <a:ea typeface="隶书" pitchFamily="49" charset="-122"/>
              </a:rPr>
              <a:t>20</a:t>
            </a:r>
            <a:r>
              <a:rPr kumimoji="0" lang="en-US" altLang="zh-CN" sz="3600" dirty="0">
                <a:solidFill>
                  <a:srgbClr val="000000"/>
                </a:solidFill>
                <a:ea typeface="隶书" pitchFamily="49" charset="-122"/>
              </a:rPr>
              <a:t>-FAT</a:t>
            </a:r>
            <a:r>
              <a:rPr kumimoji="0" lang="zh-CN" altLang="en-US" sz="3600" dirty="0">
                <a:solidFill>
                  <a:srgbClr val="000000"/>
                </a:solidFill>
                <a:ea typeface="隶书" pitchFamily="49" charset="-122"/>
              </a:rPr>
              <a:t>文件系统模拟设计与实现</a:t>
            </a:r>
            <a:r>
              <a:rPr lang="en-US" altLang="zh-CN" sz="2000" dirty="0">
                <a:solidFill>
                  <a:srgbClr val="FF0000"/>
                </a:solidFill>
              </a:rPr>
              <a:t>5-3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lvl="0" algn="just">
              <a:spcBef>
                <a:spcPts val="600"/>
              </a:spcBef>
              <a:spcAft>
                <a:spcPts val="600"/>
              </a:spcAft>
            </a:pPr>
            <a:r>
              <a:rPr lang="zh-CN" altLang="en-US" sz="3200" b="1" kern="100" dirty="0">
                <a:solidFill>
                  <a:srgbClr val="000000"/>
                </a:solidFill>
                <a:cs typeface="Times New Roman" panose="02020603050405020304" pitchFamily="18" charset="0"/>
              </a:rPr>
              <a:t>实验报告撰写和提交要求</a:t>
            </a:r>
            <a:endParaRPr lang="zh-CN" altLang="zh-CN" sz="3200" b="1" kern="100" dirty="0">
              <a:solidFill>
                <a:srgbClr val="000000"/>
              </a:solidFill>
              <a:cs typeface="Times New Roman" panose="02020603050405020304" pitchFamily="18" charset="0"/>
            </a:endParaRPr>
          </a:p>
          <a:p>
            <a:pPr lvl="0" algn="just">
              <a:spcBef>
                <a:spcPts val="0"/>
              </a:spcBef>
            </a:pPr>
            <a:r>
              <a:rPr lang="en-US" altLang="zh-CN" sz="2900" dirty="0">
                <a:solidFill>
                  <a:srgbClr val="000000"/>
                </a:solidFill>
                <a:cs typeface="Times New Roman" panose="02020603050405020304" pitchFamily="18" charset="0"/>
              </a:rPr>
              <a:t>1</a:t>
            </a:r>
            <a:r>
              <a:rPr lang="zh-CN" altLang="en-US" sz="2900" dirty="0">
                <a:solidFill>
                  <a:srgbClr val="000000"/>
                </a:solidFill>
                <a:cs typeface="Times New Roman" panose="02020603050405020304" pitchFamily="18" charset="0"/>
              </a:rPr>
              <a:t>、实验报告内容，须涵盖开发环境、运行环境、测试环境、源程序文件及源码清单（包括</a:t>
            </a:r>
            <a:r>
              <a:rPr lang="en-US" altLang="zh-CN" sz="2900" dirty="0">
                <a:solidFill>
                  <a:srgbClr val="000000"/>
                </a:solidFill>
                <a:cs typeface="Times New Roman" panose="02020603050405020304" pitchFamily="18" charset="0"/>
              </a:rPr>
              <a:t>Makefile</a:t>
            </a:r>
            <a:r>
              <a:rPr lang="zh-CN" altLang="en-US" sz="2900" dirty="0">
                <a:solidFill>
                  <a:srgbClr val="000000"/>
                </a:solidFill>
                <a:cs typeface="Times New Roman" panose="02020603050405020304" pitchFamily="18" charset="0"/>
              </a:rPr>
              <a:t>文件等）、实验步骤、技术难点及解决方案、关键数据结构和算法流程、编译运行测试过程及结果截图、疑难解惑及经验教训、结论与体会等；</a:t>
            </a:r>
          </a:p>
          <a:p>
            <a:pPr lvl="0" algn="just">
              <a:spcBef>
                <a:spcPts val="500"/>
              </a:spcBef>
            </a:pPr>
            <a:r>
              <a:rPr lang="en-US" altLang="zh-CN" sz="2900" dirty="0">
                <a:solidFill>
                  <a:srgbClr val="000000"/>
                </a:solidFill>
                <a:cs typeface="Times New Roman" panose="02020603050405020304" pitchFamily="18" charset="0"/>
              </a:rPr>
              <a:t>2</a:t>
            </a:r>
            <a:r>
              <a:rPr lang="zh-CN" altLang="en-US" sz="2900" dirty="0">
                <a:solidFill>
                  <a:srgbClr val="000000"/>
                </a:solidFill>
                <a:cs typeface="Times New Roman" panose="02020603050405020304" pitchFamily="18" charset="0"/>
              </a:rPr>
              <a:t>、在实验报告内容（如运行结果截图等适当位置）中应有机融入个人姓名、学号、计算机系统信息等凸显个人标记特征的信息；</a:t>
            </a:r>
          </a:p>
          <a:p>
            <a:pPr lvl="0" algn="just">
              <a:spcBef>
                <a:spcPts val="500"/>
              </a:spcBef>
            </a:pPr>
            <a:r>
              <a:rPr lang="en-US" altLang="zh-CN" sz="2900" dirty="0">
                <a:solidFill>
                  <a:srgbClr val="000000"/>
                </a:solidFill>
                <a:cs typeface="Times New Roman" panose="02020603050405020304" pitchFamily="18" charset="0"/>
              </a:rPr>
              <a:t>3</a:t>
            </a:r>
            <a:r>
              <a:rPr lang="zh-CN" altLang="en-US" sz="2900" dirty="0">
                <a:solidFill>
                  <a:srgbClr val="000000"/>
                </a:solidFill>
                <a:cs typeface="Times New Roman" panose="02020603050405020304" pitchFamily="18" charset="0"/>
              </a:rPr>
              <a:t>、实验报告文档提交格式可为</a:t>
            </a:r>
            <a:r>
              <a:rPr lang="en-US" altLang="zh-CN" sz="2900" dirty="0">
                <a:solidFill>
                  <a:srgbClr val="000000"/>
                </a:solidFill>
                <a:cs typeface="Times New Roman" panose="02020603050405020304" pitchFamily="18" charset="0"/>
              </a:rPr>
              <a:t>Word</a:t>
            </a:r>
            <a:r>
              <a:rPr lang="zh-CN" altLang="en-US" sz="2900" dirty="0">
                <a:solidFill>
                  <a:srgbClr val="000000"/>
                </a:solidFill>
                <a:cs typeface="Times New Roman" panose="02020603050405020304" pitchFamily="18" charset="0"/>
              </a:rPr>
              <a:t>文档、</a:t>
            </a:r>
            <a:r>
              <a:rPr lang="en-US" altLang="zh-CN" sz="2900" dirty="0">
                <a:solidFill>
                  <a:srgbClr val="000000"/>
                </a:solidFill>
                <a:cs typeface="Times New Roman" panose="02020603050405020304" pitchFamily="18" charset="0"/>
              </a:rPr>
              <a:t>WPS</a:t>
            </a:r>
            <a:r>
              <a:rPr lang="zh-CN" altLang="en-US" sz="2900" dirty="0">
                <a:solidFill>
                  <a:srgbClr val="000000"/>
                </a:solidFill>
                <a:cs typeface="Times New Roman" panose="02020603050405020304" pitchFamily="18" charset="0"/>
              </a:rPr>
              <a:t>文档或</a:t>
            </a:r>
            <a:r>
              <a:rPr lang="en-US" altLang="zh-CN" sz="2900" dirty="0">
                <a:solidFill>
                  <a:srgbClr val="000000"/>
                </a:solidFill>
                <a:cs typeface="Times New Roman" panose="02020603050405020304" pitchFamily="18" charset="0"/>
              </a:rPr>
              <a:t>PDF</a:t>
            </a:r>
            <a:r>
              <a:rPr lang="zh-CN" altLang="en-US" sz="2900" dirty="0">
                <a:solidFill>
                  <a:srgbClr val="000000"/>
                </a:solidFill>
                <a:cs typeface="Times New Roman" panose="02020603050405020304" pitchFamily="18" charset="0"/>
              </a:rPr>
              <a:t>文档。</a:t>
            </a:r>
          </a:p>
          <a:p>
            <a:pPr lvl="0" algn="just">
              <a:spcBef>
                <a:spcPts val="0"/>
              </a:spcBef>
            </a:pP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645040111"/>
      </p:ext>
    </p:extLst>
  </p:cSld>
  <p:clrMapOvr>
    <a:masterClrMapping/>
  </p:clrMapOvr>
  <p:transition/>
</p:sld>
</file>

<file path=ppt/theme/theme1.xml><?xml version="1.0" encoding="utf-8"?>
<a:theme xmlns:a="http://schemas.openxmlformats.org/drawingml/2006/main" name="Nature">
  <a:themeElements>
    <a:clrScheme name="">
      <a:dk1>
        <a:srgbClr val="000000"/>
      </a:dk1>
      <a:lt1>
        <a:srgbClr val="FFFFFF"/>
      </a:lt1>
      <a:dk2>
        <a:srgbClr val="000000"/>
      </a:dk2>
      <a:lt2>
        <a:srgbClr val="CEC8BA"/>
      </a:lt2>
      <a:accent1>
        <a:srgbClr val="C9DDF1"/>
      </a:accent1>
      <a:accent2>
        <a:srgbClr val="000000"/>
      </a:accent2>
      <a:accent3>
        <a:srgbClr val="FFFFFF"/>
      </a:accent3>
      <a:accent4>
        <a:srgbClr val="000000"/>
      </a:accent4>
      <a:accent5>
        <a:srgbClr val="E1EBF7"/>
      </a:accent5>
      <a:accent6>
        <a:srgbClr val="000000"/>
      </a:accent6>
      <a:hlink>
        <a:srgbClr val="000000"/>
      </a:hlink>
      <a:folHlink>
        <a:srgbClr val="000000"/>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4953</TotalTime>
  <Words>2823</Words>
  <Application>Microsoft Office PowerPoint</Application>
  <PresentationFormat>全屏显示(4:3)</PresentationFormat>
  <Paragraphs>204</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隶书</vt:lpstr>
      <vt:lpstr>宋体</vt:lpstr>
      <vt:lpstr>Calibri</vt:lpstr>
      <vt:lpstr>Symbol</vt:lpstr>
      <vt:lpstr>Times New Roman</vt:lpstr>
      <vt:lpstr>Wingdings</vt:lpstr>
      <vt:lpstr>Nature</vt:lpstr>
      <vt:lpstr>《操作系统实验指导》</vt:lpstr>
      <vt:lpstr>实验课题20-FAT文件系统模拟设计与实现5-1</vt:lpstr>
      <vt:lpstr>实验课题20-FAT文件系统模拟设计与实现5-2</vt:lpstr>
      <vt:lpstr>FAT12文件系统标准5-1 磁盘卷总体组织结构</vt:lpstr>
      <vt:lpstr>FAT12文件系统标准5-2 引导扇区各字节取值或含义</vt:lpstr>
      <vt:lpstr>FAT12文件系统标准5-3目录项【32字节】具体结构</vt:lpstr>
      <vt:lpstr>FAT12文件系统标准5-4 文件属性域各二进制位取值及含义</vt:lpstr>
      <vt:lpstr>FAT12文件系统标准5-5 文件分配表表项取值情况</vt:lpstr>
      <vt:lpstr>实验课题20-FAT文件系统模拟设计与实现5-3</vt:lpstr>
      <vt:lpstr>实验课题20-FAT文件系统模拟设计与实现5-4A</vt:lpstr>
      <vt:lpstr>实验课题20-FAT文件系统模拟设计与实现5-4B</vt:lpstr>
      <vt:lpstr>实验课题20-FAT文件系统模拟设计与实现5-5</vt:lpstr>
      <vt:lpstr>实验课题21-基于Linux的类EXT文件系统的克隆实现5-1</vt:lpstr>
      <vt:lpstr>实验课题21-基于Linux的类EXT文件系统的克隆实现5-2A</vt:lpstr>
      <vt:lpstr>实验课题21-基于Linux的类EXT文件系统的克隆实现5-2B</vt:lpstr>
      <vt:lpstr>实验课题21-基于Linux的类EXT文件系统的克隆实现5-3</vt:lpstr>
      <vt:lpstr>PowerPoint 演示文稿</vt:lpstr>
      <vt:lpstr>实验课题21-基于Linux的类EXT文件系统的克隆实现5-4B</vt:lpstr>
      <vt:lpstr>实验课题21-基于Linux的类EXT文件系统的克隆实现5-5</vt:lpstr>
      <vt:lpstr>实验课题22-Linux特定文件系统设计探析5-1</vt:lpstr>
      <vt:lpstr>实验课题22-Linux特定文件系统设计探析5-2</vt:lpstr>
      <vt:lpstr>实验课题22-Linux特定文件系统设计探析5-3</vt:lpstr>
      <vt:lpstr>实验课题22-Linux特定文件系统设计探析5-4A</vt:lpstr>
      <vt:lpstr>实验课题22-Linux特定文件系统设计探析5-4B</vt:lpstr>
      <vt:lpstr>实验课题22-Linux特定文件系统设计探析5-5</vt:lpstr>
      <vt:lpstr>预祝各位同学  秉承知行，  实践真知！</vt:lpstr>
    </vt:vector>
  </TitlesOfParts>
  <Company>北京交通大学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操作系统实验指导电子课件2008-2009-II</dc:title>
  <dc:subject>操作系统实验指导电子课件</dc:subject>
  <dc:creator>翟高寿</dc:creator>
  <cp:lastModifiedBy>Shin-Chan .</cp:lastModifiedBy>
  <cp:revision>260</cp:revision>
  <cp:lastPrinted>1601-01-01T00:00:00Z</cp:lastPrinted>
  <dcterms:created xsi:type="dcterms:W3CDTF">1601-01-01T00:00:00Z</dcterms:created>
  <dcterms:modified xsi:type="dcterms:W3CDTF">2024-12-11T00:01:01Z</dcterms:modified>
</cp:coreProperties>
</file>