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59" r:id="rId6"/>
    <p:sldId id="271" r:id="rId7"/>
    <p:sldId id="260" r:id="rId8"/>
    <p:sldId id="261" r:id="rId9"/>
    <p:sldId id="262" r:id="rId10"/>
    <p:sldId id="270" r:id="rId11"/>
    <p:sldId id="263" r:id="rId12"/>
    <p:sldId id="267" r:id="rId13"/>
    <p:sldId id="268" r:id="rId14"/>
    <p:sldId id="264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CD5F-B23E-4CB5-8065-4C4310A4EF9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936B-4B2B-4874-8719-14B3A175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9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CD5F-B23E-4CB5-8065-4C4310A4EF9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936B-4B2B-4874-8719-14B3A175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0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CD5F-B23E-4CB5-8065-4C4310A4EF9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936B-4B2B-4874-8719-14B3A175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85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CD5F-B23E-4CB5-8065-4C4310A4EF9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936B-4B2B-4874-8719-14B3A175E1F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2384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CD5F-B23E-4CB5-8065-4C4310A4EF9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936B-4B2B-4874-8719-14B3A175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38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CD5F-B23E-4CB5-8065-4C4310A4EF9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936B-4B2B-4874-8719-14B3A175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3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CD5F-B23E-4CB5-8065-4C4310A4EF9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936B-4B2B-4874-8719-14B3A175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43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CD5F-B23E-4CB5-8065-4C4310A4EF9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936B-4B2B-4874-8719-14B3A175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31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CD5F-B23E-4CB5-8065-4C4310A4EF9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936B-4B2B-4874-8719-14B3A175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CD5F-B23E-4CB5-8065-4C4310A4EF9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936B-4B2B-4874-8719-14B3A175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4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CD5F-B23E-4CB5-8065-4C4310A4EF9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936B-4B2B-4874-8719-14B3A175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3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CD5F-B23E-4CB5-8065-4C4310A4EF9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936B-4B2B-4874-8719-14B3A175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7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CD5F-B23E-4CB5-8065-4C4310A4EF9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936B-4B2B-4874-8719-14B3A175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6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CD5F-B23E-4CB5-8065-4C4310A4EF9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936B-4B2B-4874-8719-14B3A175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4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CD5F-B23E-4CB5-8065-4C4310A4EF9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936B-4B2B-4874-8719-14B3A175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7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CD5F-B23E-4CB5-8065-4C4310A4EF9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936B-4B2B-4874-8719-14B3A175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5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CD5F-B23E-4CB5-8065-4C4310A4EF9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936B-4B2B-4874-8719-14B3A175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8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788CD5F-B23E-4CB5-8065-4C4310A4EF9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D936B-4B2B-4874-8719-14B3A175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17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BB70-469E-400D-8E0D-79EE423AA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Churn Prediction using </a:t>
            </a:r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E73AC-7F33-42D7-9F7E-9A28D599C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Herambeshwar Pendyala | 01130541</a:t>
            </a:r>
          </a:p>
        </p:txBody>
      </p:sp>
    </p:spTree>
    <p:extLst>
      <p:ext uri="{BB962C8B-B14F-4D97-AF65-F5344CB8AC3E}">
        <p14:creationId xmlns:p14="http://schemas.microsoft.com/office/powerpoint/2010/main" val="2164133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30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8" name="Picture 32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9" name="Oval 34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0" name="Picture 36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1" name="Picture 38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2" name="Rectangle 40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0948A-D439-4560-976D-DA2FD1B2A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dirty="0"/>
              <a:t>Accuracy and F1-Score</a:t>
            </a:r>
          </a:p>
        </p:txBody>
      </p:sp>
      <p:sp>
        <p:nvSpPr>
          <p:cNvPr id="53" name="Freeform: Shape 42">
            <a:extLst>
              <a:ext uri="{FF2B5EF4-FFF2-40B4-BE49-F238E27FC236}">
                <a16:creationId xmlns:a16="http://schemas.microsoft.com/office/drawing/2014/main" id="{3484F10F-334C-431A-8E30-B66B496C5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75977" y="-475977"/>
            <a:ext cx="6858000" cy="7809953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AC5276-65B4-4847-AFA8-FB30BC456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675870"/>
            <a:ext cx="6270662" cy="2602323"/>
          </a:xfrm>
          <a:prstGeom prst="rect">
            <a:avLst/>
          </a:prstGeom>
          <a:effectLst/>
        </p:spPr>
      </p:pic>
      <p:sp>
        <p:nvSpPr>
          <p:cNvPr id="54" name="Freeform 31">
            <a:extLst>
              <a:ext uri="{FF2B5EF4-FFF2-40B4-BE49-F238E27FC236}">
                <a16:creationId xmlns:a16="http://schemas.microsoft.com/office/drawing/2014/main" id="{AEA0BB24-2B23-4B19-996F-58DA607EE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EA0BB3-47C3-4C52-8D77-3C78B47629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3568722"/>
            <a:ext cx="6270662" cy="252394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8226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3471-67D4-4590-B3E7-8DC08527E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1325563"/>
          </a:xfrm>
        </p:spPr>
        <p:txBody>
          <a:bodyPr/>
          <a:lstStyle/>
          <a:p>
            <a:r>
              <a:rPr lang="en-US" dirty="0"/>
              <a:t>Scalability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2FC154-53B1-4250-A187-D7A735BC9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74" y="1467168"/>
            <a:ext cx="5366026" cy="4409757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65AD3B-D4DA-4D8B-A0B9-4267D672F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226" y="1467168"/>
            <a:ext cx="5359675" cy="440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8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21A8A-DDDE-40EE-9A38-8F0C505F5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Execution time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80D3BD-CD31-4F8E-B375-ABB6E098F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3975" y="1432560"/>
            <a:ext cx="6664820" cy="4356975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22734CA-968C-410F-A87D-8199D146F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148936"/>
              </p:ext>
            </p:extLst>
          </p:nvPr>
        </p:nvGraphicFramePr>
        <p:xfrm>
          <a:off x="723899" y="1432560"/>
          <a:ext cx="4133851" cy="435697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759159">
                  <a:extLst>
                    <a:ext uri="{9D8B030D-6E8A-4147-A177-3AD203B41FA5}">
                      <a16:colId xmlns:a16="http://schemas.microsoft.com/office/drawing/2014/main" val="1156866481"/>
                    </a:ext>
                  </a:extLst>
                </a:gridCol>
                <a:gridCol w="793667">
                  <a:extLst>
                    <a:ext uri="{9D8B030D-6E8A-4147-A177-3AD203B41FA5}">
                      <a16:colId xmlns:a16="http://schemas.microsoft.com/office/drawing/2014/main" val="1403514591"/>
                    </a:ext>
                  </a:extLst>
                </a:gridCol>
                <a:gridCol w="724651">
                  <a:extLst>
                    <a:ext uri="{9D8B030D-6E8A-4147-A177-3AD203B41FA5}">
                      <a16:colId xmlns:a16="http://schemas.microsoft.com/office/drawing/2014/main" val="3252527293"/>
                    </a:ext>
                  </a:extLst>
                </a:gridCol>
                <a:gridCol w="828175">
                  <a:extLst>
                    <a:ext uri="{9D8B030D-6E8A-4147-A177-3AD203B41FA5}">
                      <a16:colId xmlns:a16="http://schemas.microsoft.com/office/drawing/2014/main" val="302233736"/>
                    </a:ext>
                  </a:extLst>
                </a:gridCol>
                <a:gridCol w="1028199">
                  <a:extLst>
                    <a:ext uri="{9D8B030D-6E8A-4147-A177-3AD203B41FA5}">
                      <a16:colId xmlns:a16="http://schemas.microsoft.com/office/drawing/2014/main" val="2397351891"/>
                    </a:ext>
                  </a:extLst>
                </a:gridCol>
              </a:tblGrid>
              <a:tr h="43569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Time for 100 iterations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86019"/>
                  </a:ext>
                </a:extLst>
              </a:tr>
              <a:tr h="4356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DataSize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Rows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Rows Retrieved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PreProcess</a:t>
                      </a:r>
                      <a:endParaRPr lang="en-US"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Modelling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35129134"/>
                  </a:ext>
                </a:extLst>
              </a:tr>
              <a:tr h="4356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286500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72.36</a:t>
                      </a:r>
                      <a:endParaRPr lang="en-US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28.11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100.47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97599842"/>
                  </a:ext>
                </a:extLst>
              </a:tr>
              <a:tr h="4356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543705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78.39</a:t>
                      </a:r>
                      <a:endParaRPr lang="en-US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29.06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107.45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6668669"/>
                  </a:ext>
                </a:extLst>
              </a:tr>
              <a:tr h="4356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1087410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113.91</a:t>
                      </a:r>
                      <a:endParaRPr lang="en-US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37.08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150.99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98429170"/>
                  </a:ext>
                </a:extLst>
              </a:tr>
              <a:tr h="4356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2174820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170.16</a:t>
                      </a:r>
                      <a:endParaRPr lang="en-US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48.31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218.47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72081912"/>
                  </a:ext>
                </a:extLst>
              </a:tr>
              <a:tr h="4356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4349640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185.71</a:t>
                      </a:r>
                      <a:endParaRPr lang="en-US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47.24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232.95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4669402"/>
                  </a:ext>
                </a:extLst>
              </a:tr>
              <a:tr h="4356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8699280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298.03</a:t>
                      </a:r>
                      <a:endParaRPr lang="en-US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50.401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348.431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5064963"/>
                  </a:ext>
                </a:extLst>
              </a:tr>
              <a:tr h="4356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17398560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479.82</a:t>
                      </a:r>
                      <a:endParaRPr lang="en-US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57.55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537.37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50108861"/>
                  </a:ext>
                </a:extLst>
              </a:tr>
              <a:tr h="4356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25259199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700.05</a:t>
                      </a:r>
                      <a:endParaRPr lang="en-US"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60.78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760.83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81595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027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F9EF-ED46-4F3B-8EC5-A4BFEF9F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59F55-DD77-436D-8F93-65C4213DB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Learned how we can use spark in big data analysis in preprocessing phase.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I have tested the same code on different sizes of data (128 mb to 12 </a:t>
            </a:r>
            <a:r>
              <a:rPr lang="en-US" dirty="0" err="1"/>
              <a:t>gb</a:t>
            </a:r>
            <a:r>
              <a:rPr lang="en-US" dirty="0"/>
              <a:t>), I got to know how useful and powerful distributed computing techniques can be.</a:t>
            </a:r>
          </a:p>
          <a:p>
            <a:endParaRPr lang="en-US" dirty="0"/>
          </a:p>
          <a:p>
            <a:r>
              <a:rPr lang="en-US" dirty="0"/>
              <a:t>Initially testing on 128mb executed without any errors, but as I increased the size of the data, there were lot many errors and by resolving those errors I got to learn more about how spark works in background.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5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E7DE9-5F8A-47F0-B855-40D7A7BF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976A1-F13F-48C0-A2A3-C267D8AAE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93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2B71A-D4D1-42B9-89C7-130C4CE27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			Thank you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1832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5C90-21CD-4B60-B1D5-8347398F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8029E-5B27-4B7E-8B0F-7057EF2C7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primary objective of the project is to build a scalable model to predict the customer churn for a music streaming service, given features such as user activity on the website, events, user history and other user related data.</a:t>
            </a:r>
          </a:p>
        </p:txBody>
      </p:sp>
    </p:spTree>
    <p:extLst>
      <p:ext uri="{BB962C8B-B14F-4D97-AF65-F5344CB8AC3E}">
        <p14:creationId xmlns:p14="http://schemas.microsoft.com/office/powerpoint/2010/main" val="33776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DEA4-E899-4D14-BC6E-CA7AFFA66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01A094-D88B-4A15-A39F-169495BA0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678901"/>
              </p:ext>
            </p:extLst>
          </p:nvPr>
        </p:nvGraphicFramePr>
        <p:xfrm>
          <a:off x="7678103" y="1643291"/>
          <a:ext cx="3040697" cy="35714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697">
                  <a:extLst>
                    <a:ext uri="{9D8B030D-6E8A-4147-A177-3AD203B41FA5}">
                      <a16:colId xmlns:a16="http://schemas.microsoft.com/office/drawing/2014/main" val="1542473511"/>
                    </a:ext>
                  </a:extLst>
                </a:gridCol>
              </a:tblGrid>
              <a:tr h="35714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Root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 |-- artist: string (nullable = true)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 |-- auth: string (nullable = true)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 |--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</a:rPr>
                        <a:t>firstName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: string (nullable = true)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 |-- gender: string (nullable = true)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 |--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</a:rPr>
                        <a:t>itemInSession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: long (nullable = true)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 |--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</a:rPr>
                        <a:t>lastName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: string (nullable = true)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 |-- length: double (nullable = true)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 |-- level: string (nullable = true)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 |-- location: string (nullable = true)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 |-- method: string (nullable = true)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 |-- page: string (nullable = true)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 |-- registration: long (nullable = true)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 |--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</a:rPr>
                        <a:t>sessionId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: long (nullable = true)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 |-- song: string (nullable = true)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 |-- status: long (nullable = true)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 |--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</a:rPr>
                        <a:t>ts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: long (nullable = true)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 |--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</a:rPr>
                        <a:t>userAgent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: string (nullable = true)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 |--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</a:rPr>
                        <a:t>userId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: string (nullable = true)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56516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545AEFAF-3B0D-4547-8C60-569B7C1EEFD3}"/>
              </a:ext>
            </a:extLst>
          </p:cNvPr>
          <p:cNvSpPr txBox="1">
            <a:spLocks/>
          </p:cNvSpPr>
          <p:nvPr/>
        </p:nvSpPr>
        <p:spPr>
          <a:xfrm>
            <a:off x="646111" y="1763358"/>
            <a:ext cx="6709729" cy="4342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+mn-lt"/>
              </a:rPr>
              <a:t>The data given is that of user events. Every interaction of every user with the application is provided.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500" dirty="0">
              <a:latin typeface="+mn-lt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+mn-lt"/>
              </a:rPr>
              <a:t>Each record in our data represents an event by a user. This makes the data huge as the application grows and makes tedious to process it.</a:t>
            </a:r>
          </a:p>
        </p:txBody>
      </p:sp>
    </p:spTree>
    <p:extLst>
      <p:ext uri="{BB962C8B-B14F-4D97-AF65-F5344CB8AC3E}">
        <p14:creationId xmlns:p14="http://schemas.microsoft.com/office/powerpoint/2010/main" val="422877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7EC4-2A97-4E38-B553-409E6CB6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54E85-DB67-4632-8681-47B26FADF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PreProcessing</a:t>
            </a:r>
            <a:r>
              <a:rPr lang="en-US" dirty="0"/>
              <a:t> using </a:t>
            </a:r>
            <a:r>
              <a:rPr lang="en-US" dirty="0" err="1"/>
              <a:t>pyspark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Labelling Churn</a:t>
            </a:r>
          </a:p>
          <a:p>
            <a:pPr lvl="1"/>
            <a:r>
              <a:rPr lang="en-US" dirty="0"/>
              <a:t>Feature engineering to generate user stats from event data</a:t>
            </a:r>
          </a:p>
          <a:p>
            <a:endParaRPr lang="en-US" dirty="0"/>
          </a:p>
          <a:p>
            <a:r>
              <a:rPr lang="en-US" dirty="0"/>
              <a:t>Machine Learning modelling using </a:t>
            </a:r>
            <a:r>
              <a:rPr lang="en-US" dirty="0" err="1"/>
              <a:t>pyspark</a:t>
            </a:r>
            <a:r>
              <a:rPr lang="en-US" dirty="0"/>
              <a:t> </a:t>
            </a:r>
            <a:r>
              <a:rPr lang="en-US" dirty="0" err="1"/>
              <a:t>rdd</a:t>
            </a:r>
            <a:endParaRPr lang="en-US" dirty="0"/>
          </a:p>
          <a:p>
            <a:pPr lvl="1"/>
            <a:r>
              <a:rPr lang="en-US" dirty="0"/>
              <a:t>Building a logistic regression model for binary Classification</a:t>
            </a:r>
          </a:p>
          <a:p>
            <a:pPr lvl="1"/>
            <a:r>
              <a:rPr lang="en-US" dirty="0"/>
              <a:t>Evaluating model using metrics</a:t>
            </a:r>
          </a:p>
        </p:txBody>
      </p:sp>
    </p:spTree>
    <p:extLst>
      <p:ext uri="{BB962C8B-B14F-4D97-AF65-F5344CB8AC3E}">
        <p14:creationId xmlns:p14="http://schemas.microsoft.com/office/powerpoint/2010/main" val="26192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BC0D-18C9-42D0-87DD-973834FC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using spark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322A7-9DA4-4BC7-873B-57679126A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461136"/>
            <a:ext cx="6592888" cy="4787264"/>
          </a:xfrm>
        </p:spPr>
        <p:txBody>
          <a:bodyPr/>
          <a:lstStyle/>
          <a:p>
            <a:r>
              <a:rPr lang="en-US" dirty="0"/>
              <a:t>Labelling churn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Generating user stats from the events data by aggregating over time and session data.</a:t>
            </a:r>
          </a:p>
          <a:p>
            <a:endParaRPr lang="en-US" dirty="0"/>
          </a:p>
          <a:p>
            <a:r>
              <a:rPr lang="en-US" dirty="0"/>
              <a:t>Using functions like UDF, window for data preprocessing to get insights from the events data.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07BC16-10E4-4B9A-A032-95DD92C28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387" y="1482090"/>
            <a:ext cx="3162300" cy="389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54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34158-43B1-4D34-B8EB-577B680A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using spark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5357-EB3D-4711-8097-4E2AD2680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638608" cy="4195481"/>
          </a:xfrm>
        </p:spPr>
        <p:txBody>
          <a:bodyPr/>
          <a:lstStyle/>
          <a:p>
            <a:r>
              <a:rPr lang="en-US" dirty="0"/>
              <a:t>Final feature set includes one record per user and user stats engineered in the previous stage.</a:t>
            </a:r>
          </a:p>
          <a:p>
            <a:r>
              <a:rPr lang="en-US" dirty="0"/>
              <a:t>Final Features – </a:t>
            </a:r>
          </a:p>
          <a:p>
            <a:pPr lvl="1"/>
            <a:r>
              <a:rPr lang="en-US" b="1" dirty="0"/>
              <a:t>Stats from time spent on application</a:t>
            </a:r>
            <a:r>
              <a:rPr lang="en-US" dirty="0"/>
              <a:t>: </a:t>
            </a:r>
            <a:r>
              <a:rPr lang="en-US" dirty="0" err="1"/>
              <a:t>consecutive_listening_days</a:t>
            </a:r>
            <a:r>
              <a:rPr lang="en-US" dirty="0"/>
              <a:t>, </a:t>
            </a:r>
            <a:r>
              <a:rPr lang="en-US" dirty="0" err="1"/>
              <a:t>days_since_last_listen</a:t>
            </a:r>
            <a:r>
              <a:rPr lang="en-US" dirty="0"/>
              <a:t>, </a:t>
            </a:r>
            <a:r>
              <a:rPr lang="en-US" dirty="0" err="1"/>
              <a:t>total_listens</a:t>
            </a:r>
            <a:r>
              <a:rPr lang="en-US" dirty="0"/>
              <a:t>,  </a:t>
            </a:r>
            <a:r>
              <a:rPr lang="en-US" dirty="0" err="1"/>
              <a:t>total_thumbs_up</a:t>
            </a:r>
            <a:r>
              <a:rPr lang="en-US" dirty="0"/>
              <a:t>, </a:t>
            </a:r>
            <a:r>
              <a:rPr lang="en-US" dirty="0" err="1"/>
              <a:t>total_thumbs_down</a:t>
            </a:r>
            <a:r>
              <a:rPr lang="en-US" dirty="0"/>
              <a:t>, </a:t>
            </a:r>
            <a:r>
              <a:rPr lang="en-US" dirty="0" err="1"/>
              <a:t>total_errors</a:t>
            </a:r>
            <a:r>
              <a:rPr lang="en-US" dirty="0"/>
              <a:t>, </a:t>
            </a:r>
            <a:r>
              <a:rPr lang="en-US" dirty="0" err="1"/>
              <a:t>total_add_to_playlists</a:t>
            </a:r>
            <a:r>
              <a:rPr lang="en-US" dirty="0"/>
              <a:t>, </a:t>
            </a:r>
            <a:r>
              <a:rPr lang="en-US" dirty="0" err="1"/>
              <a:t>total_add_friends</a:t>
            </a:r>
            <a:r>
              <a:rPr lang="en-US" dirty="0"/>
              <a:t>. </a:t>
            </a:r>
          </a:p>
          <a:p>
            <a:pPr lvl="1"/>
            <a:r>
              <a:rPr lang="en-US" b="1" dirty="0"/>
              <a:t>Stats from session data</a:t>
            </a:r>
            <a:r>
              <a:rPr lang="en-US" dirty="0"/>
              <a:t>:  </a:t>
            </a:r>
            <a:r>
              <a:rPr lang="en-US" dirty="0" err="1"/>
              <a:t>avg_sess_listens</a:t>
            </a:r>
            <a:r>
              <a:rPr lang="en-US" dirty="0"/>
              <a:t>, </a:t>
            </a:r>
            <a:r>
              <a:rPr lang="en-US" dirty="0" err="1"/>
              <a:t>avg_sess_thU</a:t>
            </a:r>
            <a:r>
              <a:rPr lang="en-US" dirty="0"/>
              <a:t>, </a:t>
            </a:r>
            <a:r>
              <a:rPr lang="en-US" dirty="0" err="1"/>
              <a:t>avg_sess_thD</a:t>
            </a:r>
            <a:r>
              <a:rPr lang="en-US" dirty="0"/>
              <a:t>, </a:t>
            </a:r>
            <a:r>
              <a:rPr lang="en-US" dirty="0" err="1"/>
              <a:t>avg_sess_err</a:t>
            </a:r>
            <a:r>
              <a:rPr lang="en-US" dirty="0"/>
              <a:t>, </a:t>
            </a:r>
            <a:r>
              <a:rPr lang="en-US" dirty="0" err="1"/>
              <a:t>avg_sess_addP</a:t>
            </a:r>
            <a:r>
              <a:rPr lang="en-US" dirty="0"/>
              <a:t>, </a:t>
            </a:r>
            <a:r>
              <a:rPr lang="en-US" dirty="0" err="1"/>
              <a:t>avg_sess_addF</a:t>
            </a:r>
            <a:r>
              <a:rPr lang="en-US" dirty="0"/>
              <a:t>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CD309-BBA5-400E-ABD5-510461F5F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766942"/>
              </p:ext>
            </p:extLst>
          </p:nvPr>
        </p:nvGraphicFramePr>
        <p:xfrm>
          <a:off x="7913689" y="1461135"/>
          <a:ext cx="3632200" cy="4356975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610133">
                  <a:extLst>
                    <a:ext uri="{9D8B030D-6E8A-4147-A177-3AD203B41FA5}">
                      <a16:colId xmlns:a16="http://schemas.microsoft.com/office/drawing/2014/main" val="4118145225"/>
                    </a:ext>
                  </a:extLst>
                </a:gridCol>
                <a:gridCol w="1077267">
                  <a:extLst>
                    <a:ext uri="{9D8B030D-6E8A-4147-A177-3AD203B41FA5}">
                      <a16:colId xmlns:a16="http://schemas.microsoft.com/office/drawing/2014/main" val="2176221168"/>
                    </a:ext>
                  </a:extLst>
                </a:gridCol>
                <a:gridCol w="991467">
                  <a:extLst>
                    <a:ext uri="{9D8B030D-6E8A-4147-A177-3AD203B41FA5}">
                      <a16:colId xmlns:a16="http://schemas.microsoft.com/office/drawing/2014/main" val="2831807788"/>
                    </a:ext>
                  </a:extLst>
                </a:gridCol>
                <a:gridCol w="953333">
                  <a:extLst>
                    <a:ext uri="{9D8B030D-6E8A-4147-A177-3AD203B41FA5}">
                      <a16:colId xmlns:a16="http://schemas.microsoft.com/office/drawing/2014/main" val="815630377"/>
                    </a:ext>
                  </a:extLst>
                </a:gridCol>
              </a:tblGrid>
              <a:tr h="40137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27299"/>
                  </a:ext>
                </a:extLst>
              </a:tr>
              <a:tr h="744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DataSize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DataSize Rows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Rows Retrieved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10627659"/>
                  </a:ext>
                </a:extLst>
              </a:tr>
              <a:tr h="4013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Set1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128 mb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286500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36743564"/>
                  </a:ext>
                </a:extLst>
              </a:tr>
              <a:tr h="4013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Set2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250 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543705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40215454"/>
                  </a:ext>
                </a:extLst>
              </a:tr>
              <a:tr h="4013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Set3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490 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1087410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8279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59671104"/>
                  </a:ext>
                </a:extLst>
              </a:tr>
              <a:tr h="4013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set4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980 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2174820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10620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26688966"/>
                  </a:ext>
                </a:extLst>
              </a:tr>
              <a:tr h="4013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set5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1.9 gb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4349640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12679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67169942"/>
                  </a:ext>
                </a:extLst>
              </a:tr>
              <a:tr h="4013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set6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3.9 gb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8699280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14142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66973771"/>
                  </a:ext>
                </a:extLst>
              </a:tr>
              <a:tr h="4013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Set7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7.9 gb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17398560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21069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155294"/>
                  </a:ext>
                </a:extLst>
              </a:tr>
              <a:tr h="4013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Set8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12 gb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25259199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22216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19842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72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FBE3-E420-4784-A443-28BEF7CF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using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805C-54A5-4893-86FE-521E7006F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 based implementation of gradient descent optimization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DFD54-B9C0-49C4-997F-06C2FBA46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607" y="2800350"/>
            <a:ext cx="8743950" cy="125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AF3D13-5AC9-430B-B60A-53D7B319F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607" y="4257320"/>
            <a:ext cx="74009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9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E81D-BFFD-432C-8845-A92109153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F0F53-5E7C-4871-9A47-6EC92A223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  <a:p>
            <a:r>
              <a:rPr lang="en-US" dirty="0"/>
              <a:t>Accuracy </a:t>
            </a:r>
          </a:p>
          <a:p>
            <a:r>
              <a:rPr lang="en-US" dirty="0"/>
              <a:t>F1-Score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C2AEC2-3C87-47EC-80B0-D834E81C2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857" y="1671637"/>
            <a:ext cx="5992191" cy="25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55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1617-C95B-49C2-855C-212A9F536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with </a:t>
            </a:r>
            <a:r>
              <a:rPr lang="en-US" dirty="0" err="1"/>
              <a:t>mllib</a:t>
            </a:r>
            <a:r>
              <a:rPr lang="en-US" dirty="0"/>
              <a:t> library version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BFFD8F5-FB87-48E7-96BE-7E6FAEF49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4" y="1517855"/>
            <a:ext cx="7019925" cy="4625770"/>
          </a:xfr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B24CB5-576E-4681-AE67-697F84196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041947"/>
              </p:ext>
            </p:extLst>
          </p:nvPr>
        </p:nvGraphicFramePr>
        <p:xfrm>
          <a:off x="646111" y="1517854"/>
          <a:ext cx="3697289" cy="462577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607344">
                  <a:extLst>
                    <a:ext uri="{9D8B030D-6E8A-4147-A177-3AD203B41FA5}">
                      <a16:colId xmlns:a16="http://schemas.microsoft.com/office/drawing/2014/main" val="2518566622"/>
                    </a:ext>
                  </a:extLst>
                </a:gridCol>
                <a:gridCol w="983316">
                  <a:extLst>
                    <a:ext uri="{9D8B030D-6E8A-4147-A177-3AD203B41FA5}">
                      <a16:colId xmlns:a16="http://schemas.microsoft.com/office/drawing/2014/main" val="2548987168"/>
                    </a:ext>
                  </a:extLst>
                </a:gridCol>
                <a:gridCol w="1106629">
                  <a:extLst>
                    <a:ext uri="{9D8B030D-6E8A-4147-A177-3AD203B41FA5}">
                      <a16:colId xmlns:a16="http://schemas.microsoft.com/office/drawing/2014/main" val="1266649684"/>
                    </a:ext>
                  </a:extLst>
                </a:gridCol>
              </a:tblGrid>
              <a:tr h="4625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MLLIB vs native </a:t>
                      </a:r>
                      <a:r>
                        <a:rPr lang="en-US" sz="11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rdd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Execution Time(Seconds)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171863"/>
                  </a:ext>
                </a:extLst>
              </a:tr>
              <a:tr h="462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Rows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Native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mllib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94720051"/>
                  </a:ext>
                </a:extLst>
              </a:tr>
              <a:tr h="462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28.11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110.84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47575715"/>
                  </a:ext>
                </a:extLst>
              </a:tr>
              <a:tr h="462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29.06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116.09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87412704"/>
                  </a:ext>
                </a:extLst>
              </a:tr>
              <a:tr h="462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8279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37.08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126.89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22844174"/>
                  </a:ext>
                </a:extLst>
              </a:tr>
              <a:tr h="462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10620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48.31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180.29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32080932"/>
                  </a:ext>
                </a:extLst>
              </a:tr>
              <a:tr h="462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12679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47.24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170.94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90323943"/>
                  </a:ext>
                </a:extLst>
              </a:tr>
              <a:tr h="462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14142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50.401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185.3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26909166"/>
                  </a:ext>
                </a:extLst>
              </a:tr>
              <a:tr h="462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21069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57.55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200.22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19402863"/>
                  </a:ext>
                </a:extLst>
              </a:tr>
              <a:tr h="462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22216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60.78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184.07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04542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638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739</Words>
  <Application>Microsoft Office PowerPoint</Application>
  <PresentationFormat>Widescreen</PresentationFormat>
  <Paragraphs>177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Wingdings 3</vt:lpstr>
      <vt:lpstr>Ion</vt:lpstr>
      <vt:lpstr>Customer Churn Prediction using PySpark</vt:lpstr>
      <vt:lpstr>Goal</vt:lpstr>
      <vt:lpstr>Data</vt:lpstr>
      <vt:lpstr>Implementation Design</vt:lpstr>
      <vt:lpstr>Preprocessing using spark SQL</vt:lpstr>
      <vt:lpstr>Preprocessing using spark SQL</vt:lpstr>
      <vt:lpstr>Modelling using Logistic Regression</vt:lpstr>
      <vt:lpstr>Metrics</vt:lpstr>
      <vt:lpstr>Comparing with mllib library version</vt:lpstr>
      <vt:lpstr>Accuracy and F1-Score</vt:lpstr>
      <vt:lpstr>Scalability</vt:lpstr>
      <vt:lpstr>Total Execution time</vt:lpstr>
      <vt:lpstr>Lessons Learned</vt:lpstr>
      <vt:lpstr>Demo</vt:lpstr>
      <vt:lpstr>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 using PySpark</dc:title>
  <dc:creator>Herambeshwar</dc:creator>
  <cp:lastModifiedBy>Herambeshwar</cp:lastModifiedBy>
  <cp:revision>6</cp:revision>
  <dcterms:created xsi:type="dcterms:W3CDTF">2020-04-27T15:02:17Z</dcterms:created>
  <dcterms:modified xsi:type="dcterms:W3CDTF">2020-04-27T15:38:18Z</dcterms:modified>
</cp:coreProperties>
</file>