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87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2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3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7FA17-0DC5-E7F7-6347-3025A88EFA4F}"/>
              </a:ext>
            </a:extLst>
          </p:cNvPr>
          <p:cNvSpPr/>
          <p:nvPr/>
        </p:nvSpPr>
        <p:spPr>
          <a:xfrm>
            <a:off x="914400" y="1447800"/>
            <a:ext cx="9296400" cy="23211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"/>
                <a:cs typeface="Cambria"/>
              </a:rPr>
              <a:t>WAVECON TELECOM</a:t>
            </a:r>
          </a:p>
          <a:p>
            <a:pPr marR="17780" algn="ctr">
              <a:lnSpc>
                <a:spcPct val="100000"/>
              </a:lnSpc>
              <a:spcBef>
                <a:spcPts val="130"/>
              </a:spcBef>
            </a:pPr>
            <a:r>
              <a:rPr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"/>
                <a:cs typeface="Cambria"/>
              </a:rPr>
              <a:t>ANALYSIS</a:t>
            </a:r>
            <a:endParaRPr lang="en-IN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6C613-2BF5-35F1-4C78-7A8B5770D01F}"/>
              </a:ext>
            </a:extLst>
          </p:cNvPr>
          <p:cNvSpPr txBox="1"/>
          <p:nvPr/>
        </p:nvSpPr>
        <p:spPr>
          <a:xfrm>
            <a:off x="3581400" y="4343400"/>
            <a:ext cx="3655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Presented By :</a:t>
            </a:r>
          </a:p>
          <a:p>
            <a:pPr algn="ctr"/>
            <a:r>
              <a:rPr lang="en-US" sz="3600" dirty="0"/>
              <a:t>Heramb Jarkad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000-2213-354D-1DE1-A326A61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5EDD1-BF89-742B-C325-1B90B6DF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Welcome to </a:t>
            </a:r>
            <a:r>
              <a:rPr lang="en-US" sz="2400" dirty="0" err="1"/>
              <a:t>Wavecon</a:t>
            </a:r>
            <a:r>
              <a:rPr lang="en-US" sz="2400" dirty="0"/>
              <a:t>, a leading player in the telecommunications industry known for its stellar service. </a:t>
            </a:r>
          </a:p>
          <a:p>
            <a:r>
              <a:rPr lang="en-US" sz="2400" dirty="0"/>
              <a:t>We're thrilled to announce the launch of our highly anticipated 5G service, marking a significant milestone in our product lineup. </a:t>
            </a:r>
          </a:p>
          <a:p>
            <a:r>
              <a:rPr lang="en-US" sz="2400" dirty="0"/>
              <a:t>As we delve into this exciting chapter, we're keen to swiftly evaluate the success of the 5G rollout, with a focus on metrics like customer acquisition and service speed.</a:t>
            </a:r>
          </a:p>
          <a:p>
            <a:r>
              <a:rPr lang="en-US" sz="2400" dirty="0"/>
              <a:t>Additionally, we're eager to track the performance of our different 5G plans since their introduction.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2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000-2213-354D-1DE1-A326A61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5EDD1-BF89-742B-C325-1B90B6DF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What is the impact of the 5G launch on our revenue?</a:t>
            </a:r>
          </a:p>
          <a:p>
            <a:r>
              <a:rPr lang="en-US" sz="2400" dirty="0"/>
              <a:t>Which KPI is underperforming after the 5G launch?</a:t>
            </a:r>
          </a:p>
          <a:p>
            <a:r>
              <a:rPr lang="en-US" sz="2400" dirty="0"/>
              <a:t>After the 5G launch, which plans are performing well in terms of revenue? Which plans are not performing well?</a:t>
            </a:r>
          </a:p>
          <a:p>
            <a:r>
              <a:rPr lang="en-US" sz="2400" dirty="0"/>
              <a:t>Is there any plan affected largely by the 5G launch? Should we continue or discontinue that plan?</a:t>
            </a:r>
          </a:p>
          <a:p>
            <a:r>
              <a:rPr lang="en-US" sz="2400" dirty="0"/>
              <a:t>Is there any plan that is discontinued after the 5G launch? What is the reason for it?</a:t>
            </a:r>
          </a:p>
        </p:txBody>
      </p:sp>
    </p:spTree>
    <p:extLst>
      <p:ext uri="{BB962C8B-B14F-4D97-AF65-F5344CB8AC3E}">
        <p14:creationId xmlns:p14="http://schemas.microsoft.com/office/powerpoint/2010/main" val="13094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B735-E189-FC48-1569-EB83DF5C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IMPACT ON REVENUE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F7B42-75F2-B5C7-7F88-B6B7D44B9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1" y="1828800"/>
            <a:ext cx="6019799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The total revenue after the 5G launch is reported as 15.9bn compared to16.0bn before 5G, indicating a slight decrease of 0.50%.</a:t>
            </a:r>
          </a:p>
          <a:p>
            <a:r>
              <a:rPr lang="en-US" sz="2400" dirty="0"/>
              <a:t>Cities like Mumbai and Jaipur have shown an increase in revenue post 5G, with changes of +0.31% and +0.98% respectively.</a:t>
            </a:r>
          </a:p>
          <a:p>
            <a:endParaRPr lang="en-IN" sz="2400" dirty="0"/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5487096B-7B5B-4A6F-B375-30B66C8B14F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3611226" cy="1142857"/>
          </a:xfrm>
          <a:prstGeom prst="rect">
            <a:avLst/>
          </a:prstGeom>
        </p:spPr>
      </p:pic>
      <p:pic>
        <p:nvPicPr>
          <p:cNvPr id="8" name="object 10">
            <a:extLst>
              <a:ext uri="{FF2B5EF4-FFF2-40B4-BE49-F238E27FC236}">
                <a16:creationId xmlns:a16="http://schemas.microsoft.com/office/drawing/2014/main" id="{68D61C5E-4D1F-5B47-7AF5-D73DC03567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027" y="3136254"/>
            <a:ext cx="3724374" cy="30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64AA6-6543-F5AF-5BA9-A19E9FE5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UNDERPERFORMING KPIS AFTER 5G LAUNCH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8FEB-C437-C0DA-221A-455A18B5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2133600"/>
            <a:ext cx="3386328" cy="457200"/>
          </a:xfrm>
        </p:spPr>
        <p:txBody>
          <a:bodyPr>
            <a:normAutofit/>
          </a:bodyPr>
          <a:lstStyle/>
          <a:p>
            <a:r>
              <a:rPr lang="en-IN" sz="2400" b="1" spc="-95" dirty="0">
                <a:latin typeface="Calibri"/>
                <a:cs typeface="Calibri"/>
              </a:rPr>
              <a:t>Total</a:t>
            </a:r>
            <a:r>
              <a:rPr lang="en-IN" sz="2400" b="1" spc="-90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Active</a:t>
            </a:r>
            <a:r>
              <a:rPr lang="en-IN" sz="2400" b="1" spc="-85" dirty="0">
                <a:latin typeface="Calibri"/>
                <a:cs typeface="Calibri"/>
              </a:rPr>
              <a:t> </a:t>
            </a:r>
            <a:r>
              <a:rPr lang="en-IN" sz="2400" b="1" spc="-60" dirty="0">
                <a:latin typeface="Calibri"/>
                <a:cs typeface="Calibri"/>
              </a:rPr>
              <a:t>Users</a:t>
            </a:r>
            <a:r>
              <a:rPr lang="en-IN" sz="2400" b="1" spc="-130" dirty="0">
                <a:latin typeface="Calibri"/>
                <a:cs typeface="Calibri"/>
              </a:rPr>
              <a:t> </a:t>
            </a:r>
            <a:r>
              <a:rPr lang="en-IN" sz="2400" b="1" spc="-40" dirty="0">
                <a:latin typeface="Calibri"/>
                <a:cs typeface="Calibri"/>
              </a:rPr>
              <a:t>(TAU)</a:t>
            </a:r>
            <a:endParaRPr lang="en-IN" sz="2400" b="1" dirty="0">
              <a:latin typeface="Calibri"/>
              <a:cs typeface="Calibri"/>
            </a:endParaRPr>
          </a:p>
        </p:txBody>
      </p:sp>
      <p:pic>
        <p:nvPicPr>
          <p:cNvPr id="7" name="object 16">
            <a:extLst>
              <a:ext uri="{FF2B5EF4-FFF2-40B4-BE49-F238E27FC236}">
                <a16:creationId xmlns:a16="http://schemas.microsoft.com/office/drawing/2014/main" id="{AA27B849-2248-F361-198A-A2EE9BAAFA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4" y="2667000"/>
            <a:ext cx="9470136" cy="1184148"/>
          </a:xfrm>
          <a:prstGeom prst="rect">
            <a:avLst/>
          </a:prstGeom>
        </p:spPr>
      </p:pic>
      <p:pic>
        <p:nvPicPr>
          <p:cNvPr id="8" name="object 17">
            <a:extLst>
              <a:ext uri="{FF2B5EF4-FFF2-40B4-BE49-F238E27FC236}">
                <a16:creationId xmlns:a16="http://schemas.microsoft.com/office/drawing/2014/main" id="{D2F04F50-49B5-AFF2-9287-E01190FA07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84" y="4876800"/>
            <a:ext cx="9470136" cy="1164336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985E5AB-1A87-F1FB-ACA8-EA6C2A99CB19}"/>
              </a:ext>
            </a:extLst>
          </p:cNvPr>
          <p:cNvSpPr txBox="1">
            <a:spLocks/>
          </p:cNvSpPr>
          <p:nvPr/>
        </p:nvSpPr>
        <p:spPr>
          <a:xfrm>
            <a:off x="3352800" y="4191000"/>
            <a:ext cx="3886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spc="-95" dirty="0">
                <a:latin typeface="Calibri"/>
                <a:cs typeface="Calibri"/>
              </a:rPr>
              <a:t>Total </a:t>
            </a:r>
            <a:r>
              <a:rPr lang="en-IN" sz="2600" b="1" spc="-95" dirty="0">
                <a:latin typeface="Calibri"/>
                <a:cs typeface="Calibri"/>
              </a:rPr>
              <a:t>Unsubscribe</a:t>
            </a:r>
            <a:r>
              <a:rPr lang="en-IN" sz="2400" b="1" spc="-95" dirty="0">
                <a:latin typeface="Calibri"/>
                <a:cs typeface="Calibri"/>
              </a:rPr>
              <a:t> Users (</a:t>
            </a:r>
            <a:r>
              <a:rPr lang="en-IN" sz="2400" b="1" spc="-95" dirty="0" err="1">
                <a:latin typeface="Calibri"/>
                <a:cs typeface="Calibri"/>
              </a:rPr>
              <a:t>TUsU</a:t>
            </a:r>
            <a:r>
              <a:rPr lang="en-IN" sz="2400" b="1" spc="-95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2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D31B-0833-A91D-0ECA-CF5EA139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BY PLANS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EE5608C-C881-9A86-5824-BBA91845ED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0" y="2286000"/>
            <a:ext cx="3518916" cy="3255264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760405AE-F371-D73A-489F-CD62A5EC7D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2286000"/>
            <a:ext cx="3518916" cy="3255264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C81F5627-200F-2C59-00B5-8644BAD316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" y="2286000"/>
            <a:ext cx="3410712" cy="3255264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ABCBAC35-9F0F-D8D6-5A22-21C2B4B6206D}"/>
              </a:ext>
            </a:extLst>
          </p:cNvPr>
          <p:cNvSpPr txBox="1"/>
          <p:nvPr/>
        </p:nvSpPr>
        <p:spPr>
          <a:xfrm>
            <a:off x="1439544" y="1837944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Before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2A539BC7-1656-5286-7118-20CBCF43A05A}"/>
              </a:ext>
            </a:extLst>
          </p:cNvPr>
          <p:cNvSpPr txBox="1"/>
          <p:nvPr/>
        </p:nvSpPr>
        <p:spPr>
          <a:xfrm>
            <a:off x="5271516" y="1828800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After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8EDFD001-938A-5D65-8AE9-0F5581B2C872}"/>
              </a:ext>
            </a:extLst>
          </p:cNvPr>
          <p:cNvSpPr txBox="1"/>
          <p:nvPr/>
        </p:nvSpPr>
        <p:spPr>
          <a:xfrm>
            <a:off x="8983980" y="1837944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Plan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C35E82DB-EB9A-89BB-90CF-4E7847BF1560}"/>
              </a:ext>
            </a:extLst>
          </p:cNvPr>
          <p:cNvSpPr txBox="1"/>
          <p:nvPr/>
        </p:nvSpPr>
        <p:spPr>
          <a:xfrm>
            <a:off x="2761261" y="5867400"/>
            <a:ext cx="6210935" cy="810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100"/>
              </a:spcBef>
              <a:tabLst>
                <a:tab pos="3783329" algn="l"/>
              </a:tabLst>
            </a:pPr>
            <a:r>
              <a:rPr dirty="0">
                <a:latin typeface="Trebuchet MS"/>
                <a:cs typeface="Trebuchet MS"/>
              </a:rPr>
              <a:t>Plans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Performing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Well:</a:t>
            </a:r>
            <a:r>
              <a:rPr dirty="0">
                <a:latin typeface="Trebuchet MS"/>
                <a:cs typeface="Trebuchet MS"/>
              </a:rPr>
              <a:t>P1,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P2,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P3,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P11 </a:t>
            </a:r>
            <a:endParaRPr lang="en-US" spc="-25" dirty="0">
              <a:latin typeface="Trebuchet MS"/>
              <a:cs typeface="Trebuchet MS"/>
            </a:endParaRPr>
          </a:p>
          <a:p>
            <a:pPr marL="12700" marR="5080">
              <a:lnSpc>
                <a:spcPct val="150800"/>
              </a:lnSpc>
              <a:spcBef>
                <a:spcPts val="100"/>
              </a:spcBef>
              <a:tabLst>
                <a:tab pos="3783329" algn="l"/>
              </a:tabLst>
            </a:pPr>
            <a:r>
              <a:rPr dirty="0">
                <a:latin typeface="Trebuchet MS"/>
                <a:cs typeface="Trebuchet MS"/>
              </a:rPr>
              <a:t>Plans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Not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Performing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Well: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P7,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P13</a:t>
            </a:r>
            <a:endParaRPr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1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EE75-B82F-3754-0994-89B0D5DC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AFFECTED LARGELY BY 5G LAUNCH</a:t>
            </a:r>
            <a:endParaRPr lang="en-IN" dirty="0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EE366091-208B-D4A3-31C5-4EA5E9D1FA69}"/>
              </a:ext>
            </a:extLst>
          </p:cNvPr>
          <p:cNvSpPr txBox="1"/>
          <p:nvPr/>
        </p:nvSpPr>
        <p:spPr>
          <a:xfrm>
            <a:off x="4077461" y="1833752"/>
            <a:ext cx="291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rebuchet MS"/>
                <a:cs typeface="Trebuchet MS"/>
              </a:rPr>
              <a:t>Plans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Affected: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P7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CDDB40D8-0C04-7B23-34C4-CC67336E07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76" y="2484120"/>
            <a:ext cx="7801356" cy="2177796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:a16="http://schemas.microsoft.com/office/drawing/2014/main" id="{38CF601F-E4F3-22A9-DEA5-C251D48CED49}"/>
              </a:ext>
            </a:extLst>
          </p:cNvPr>
          <p:cNvSpPr txBox="1"/>
          <p:nvPr/>
        </p:nvSpPr>
        <p:spPr>
          <a:xfrm>
            <a:off x="1459356" y="5140525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95"/>
              </a:spcBef>
              <a:tabLst>
                <a:tab pos="355600" algn="l"/>
              </a:tabLst>
            </a:pPr>
            <a:r>
              <a:rPr sz="2000" spc="-20" dirty="0">
                <a:latin typeface="Trebuchet MS"/>
              </a:rPr>
              <a:t>There is a substantial decrease in total revenue from 582.4M before 5G to 155.6M after 5G.</a:t>
            </a:r>
          </a:p>
        </p:txBody>
      </p:sp>
    </p:spTree>
    <p:extLst>
      <p:ext uri="{BB962C8B-B14F-4D97-AF65-F5344CB8AC3E}">
        <p14:creationId xmlns:p14="http://schemas.microsoft.com/office/powerpoint/2010/main" val="193809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E2C-C0B2-089E-405F-BE739DBE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DISCONTINUED PLANS AFTER 5G LAUNCH</a:t>
            </a:r>
            <a:endParaRPr lang="en-IN" dirty="0"/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980E60C4-0EE1-30A0-7B69-464C78751C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1" y="2129205"/>
            <a:ext cx="3965448" cy="2700528"/>
          </a:xfrm>
          <a:prstGeom prst="rect">
            <a:avLst/>
          </a:prstGeom>
        </p:spPr>
      </p:pic>
      <p:pic>
        <p:nvPicPr>
          <p:cNvPr id="5" name="object 15">
            <a:extLst>
              <a:ext uri="{FF2B5EF4-FFF2-40B4-BE49-F238E27FC236}">
                <a16:creationId xmlns:a16="http://schemas.microsoft.com/office/drawing/2014/main" id="{51731014-48F2-614C-8136-AF17463763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129205"/>
            <a:ext cx="4200144" cy="2700528"/>
          </a:xfrm>
          <a:prstGeom prst="rect">
            <a:avLst/>
          </a:prstGeom>
        </p:spPr>
      </p:pic>
      <p:sp>
        <p:nvSpPr>
          <p:cNvPr id="6" name="object 16">
            <a:extLst>
              <a:ext uri="{FF2B5EF4-FFF2-40B4-BE49-F238E27FC236}">
                <a16:creationId xmlns:a16="http://schemas.microsoft.com/office/drawing/2014/main" id="{306BDFBB-ED9C-8060-18B6-1CDEBBBDA25B}"/>
              </a:ext>
            </a:extLst>
          </p:cNvPr>
          <p:cNvSpPr txBox="1"/>
          <p:nvPr/>
        </p:nvSpPr>
        <p:spPr>
          <a:xfrm>
            <a:off x="1468628" y="4953000"/>
            <a:ext cx="1969770" cy="143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Discontinued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Plans: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1285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P8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P9</a:t>
            </a:r>
            <a:endParaRPr sz="1800" dirty="0">
              <a:latin typeface="Trebuchet MS"/>
              <a:cs typeface="Trebuchet MS"/>
            </a:endParaRPr>
          </a:p>
          <a:p>
            <a:pPr marL="727710" indent="-17018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727710" algn="l"/>
              </a:tabLst>
            </a:pPr>
            <a:r>
              <a:rPr sz="1800" spc="-25" dirty="0">
                <a:latin typeface="Trebuchet MS"/>
                <a:cs typeface="Trebuchet MS"/>
              </a:rPr>
              <a:t>P10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CC8B4C69-380F-61EB-2983-9B7DF4C1AFD3}"/>
              </a:ext>
            </a:extLst>
          </p:cNvPr>
          <p:cNvSpPr txBox="1"/>
          <p:nvPr/>
        </p:nvSpPr>
        <p:spPr>
          <a:xfrm>
            <a:off x="7595363" y="5633593"/>
            <a:ext cx="68008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P11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P12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rebuchet MS"/>
                <a:cs typeface="Trebuchet MS"/>
              </a:rPr>
              <a:t>P13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06755B2-F486-EF09-6570-4ECB306A924D}"/>
              </a:ext>
            </a:extLst>
          </p:cNvPr>
          <p:cNvSpPr txBox="1"/>
          <p:nvPr/>
        </p:nvSpPr>
        <p:spPr>
          <a:xfrm>
            <a:off x="5419471" y="4883836"/>
            <a:ext cx="5835650" cy="711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Trebuchet MS"/>
                <a:cs typeface="Trebuchet MS"/>
              </a:rPr>
              <a:t>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Plans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were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introduced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 P8,P9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P10</a:t>
            </a:r>
            <a:endParaRPr sz="1800" dirty="0">
              <a:latin typeface="Trebuchet MS"/>
              <a:cs typeface="Trebuchet MS"/>
            </a:endParaRPr>
          </a:p>
          <a:p>
            <a:pPr marR="447040" algn="ctr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Verdana"/>
                <a:cs typeface="Verdana"/>
              </a:rPr>
              <a:t>New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Plans: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FC4037DA-6DFB-EE09-F28C-322078B190F8}"/>
              </a:ext>
            </a:extLst>
          </p:cNvPr>
          <p:cNvSpPr txBox="1"/>
          <p:nvPr/>
        </p:nvSpPr>
        <p:spPr>
          <a:xfrm>
            <a:off x="2195577" y="1752600"/>
            <a:ext cx="6537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1665" algn="l"/>
              </a:tabLst>
            </a:pPr>
            <a:r>
              <a:rPr sz="1800" spc="-50" dirty="0">
                <a:latin typeface="Trebuchet MS"/>
                <a:cs typeface="Trebuchet MS"/>
              </a:rPr>
              <a:t>Before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After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5G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519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2436698"/>
            <a:ext cx="46990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415" dirty="0">
                <a:latin typeface="Verdana"/>
                <a:cs typeface="Verdana"/>
              </a:rPr>
              <a:t>THANK</a:t>
            </a:r>
            <a:r>
              <a:rPr sz="6600" b="0" spc="-495" dirty="0">
                <a:latin typeface="Verdana"/>
                <a:cs typeface="Verdana"/>
              </a:rPr>
              <a:t> </a:t>
            </a:r>
            <a:r>
              <a:rPr sz="6600" b="0" spc="-25" dirty="0">
                <a:latin typeface="Verdana"/>
                <a:cs typeface="Verdana"/>
              </a:rPr>
              <a:t>YOU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221</TotalTime>
  <Words>339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MT</vt:lpstr>
      <vt:lpstr>Calibri</vt:lpstr>
      <vt:lpstr>Cambria</vt:lpstr>
      <vt:lpstr>Century Schoolbook</vt:lpstr>
      <vt:lpstr>Trebuchet MS</vt:lpstr>
      <vt:lpstr>Verdana</vt:lpstr>
      <vt:lpstr>Wingdings 2</vt:lpstr>
      <vt:lpstr>View</vt:lpstr>
      <vt:lpstr>PowerPoint Presentation</vt:lpstr>
      <vt:lpstr>INTRODUCTION</vt:lpstr>
      <vt:lpstr>OBJECTIVES</vt:lpstr>
      <vt:lpstr>IMPACT ON REVENUE</vt:lpstr>
      <vt:lpstr>UNDERPERFORMING KPIS AFTER 5G LAUNCH</vt:lpstr>
      <vt:lpstr>PERFORMANCE BY PLANS</vt:lpstr>
      <vt:lpstr>PLANS AFFECTED LARGELY BY 5G LAUNCH</vt:lpstr>
      <vt:lpstr>DISCONTINUED PLANS AFTER 5G LAUNCH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Analysis</dc:title>
  <dc:creator>Heramb Jarkad</dc:creator>
  <cp:lastModifiedBy>Heramb Jarkad</cp:lastModifiedBy>
  <cp:revision>5</cp:revision>
  <dcterms:created xsi:type="dcterms:W3CDTF">2024-05-26T13:59:39Z</dcterms:created>
  <dcterms:modified xsi:type="dcterms:W3CDTF">2024-05-30T09:38:42Z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2024-05-26T00:00:00Z</vt:filetime>
  </property>
  <property fmtid="{D5CDD505-2E9C-101B-9397-08002B2CF9AE}" pid="5" name="Producer">
    <vt:lpwstr>Microsoft® PowerPoint® 2021</vt:lpwstr>
  </property>
</Properties>
</file>