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82" d="100"/>
          <a:sy n="82" d="100"/>
        </p:scale>
        <p:origin x="48" y="18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D839D-C282-4E77-9887-903820ED7B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440731C-6A04-4F21-ADBD-DA9571613D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28FEEEE-C40B-4DDC-9836-581BA0B1699F}"/>
              </a:ext>
            </a:extLst>
          </p:cNvPr>
          <p:cNvSpPr>
            <a:spLocks noGrp="1"/>
          </p:cNvSpPr>
          <p:nvPr>
            <p:ph type="dt" sz="half" idx="10"/>
          </p:nvPr>
        </p:nvSpPr>
        <p:spPr/>
        <p:txBody>
          <a:bodyPr/>
          <a:lstStyle/>
          <a:p>
            <a:fld id="{1C3BEE6E-5433-4147-BABF-CAB9FBA82C79}" type="datetimeFigureOut">
              <a:rPr lang="en-GB" smtClean="0"/>
              <a:t>02/09/2021</a:t>
            </a:fld>
            <a:endParaRPr lang="en-GB"/>
          </a:p>
        </p:txBody>
      </p:sp>
      <p:sp>
        <p:nvSpPr>
          <p:cNvPr id="5" name="Footer Placeholder 4">
            <a:extLst>
              <a:ext uri="{FF2B5EF4-FFF2-40B4-BE49-F238E27FC236}">
                <a16:creationId xmlns:a16="http://schemas.microsoft.com/office/drawing/2014/main" id="{F8D2F259-611B-46B5-92B3-222968867B3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0C99190-5982-47B7-BF47-E560EC629B3B}"/>
              </a:ext>
            </a:extLst>
          </p:cNvPr>
          <p:cNvSpPr>
            <a:spLocks noGrp="1"/>
          </p:cNvSpPr>
          <p:nvPr>
            <p:ph type="sldNum" sz="quarter" idx="12"/>
          </p:nvPr>
        </p:nvSpPr>
        <p:spPr/>
        <p:txBody>
          <a:bodyPr/>
          <a:lstStyle/>
          <a:p>
            <a:fld id="{37187B41-738A-4B3D-BB55-770DDB8CA565}" type="slidenum">
              <a:rPr lang="en-GB" smtClean="0"/>
              <a:t>‹#›</a:t>
            </a:fld>
            <a:endParaRPr lang="en-GB"/>
          </a:p>
        </p:txBody>
      </p:sp>
    </p:spTree>
    <p:extLst>
      <p:ext uri="{BB962C8B-B14F-4D97-AF65-F5344CB8AC3E}">
        <p14:creationId xmlns:p14="http://schemas.microsoft.com/office/powerpoint/2010/main" val="2702343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9DD13-A73D-4600-AC94-BC4A1B6412F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E5BE4DA-7B4C-49E4-8060-8FB056AC86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FE0839B-3130-4D92-B630-B164419564F0}"/>
              </a:ext>
            </a:extLst>
          </p:cNvPr>
          <p:cNvSpPr>
            <a:spLocks noGrp="1"/>
          </p:cNvSpPr>
          <p:nvPr>
            <p:ph type="dt" sz="half" idx="10"/>
          </p:nvPr>
        </p:nvSpPr>
        <p:spPr/>
        <p:txBody>
          <a:bodyPr/>
          <a:lstStyle/>
          <a:p>
            <a:fld id="{1C3BEE6E-5433-4147-BABF-CAB9FBA82C79}" type="datetimeFigureOut">
              <a:rPr lang="en-GB" smtClean="0"/>
              <a:t>02/09/2021</a:t>
            </a:fld>
            <a:endParaRPr lang="en-GB"/>
          </a:p>
        </p:txBody>
      </p:sp>
      <p:sp>
        <p:nvSpPr>
          <p:cNvPr id="5" name="Footer Placeholder 4">
            <a:extLst>
              <a:ext uri="{FF2B5EF4-FFF2-40B4-BE49-F238E27FC236}">
                <a16:creationId xmlns:a16="http://schemas.microsoft.com/office/drawing/2014/main" id="{48E6EE56-6429-4A2A-A989-A8C35500405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4B896B-2016-4F90-B979-9834DBC56387}"/>
              </a:ext>
            </a:extLst>
          </p:cNvPr>
          <p:cNvSpPr>
            <a:spLocks noGrp="1"/>
          </p:cNvSpPr>
          <p:nvPr>
            <p:ph type="sldNum" sz="quarter" idx="12"/>
          </p:nvPr>
        </p:nvSpPr>
        <p:spPr/>
        <p:txBody>
          <a:bodyPr/>
          <a:lstStyle/>
          <a:p>
            <a:fld id="{37187B41-738A-4B3D-BB55-770DDB8CA565}" type="slidenum">
              <a:rPr lang="en-GB" smtClean="0"/>
              <a:t>‹#›</a:t>
            </a:fld>
            <a:endParaRPr lang="en-GB"/>
          </a:p>
        </p:txBody>
      </p:sp>
    </p:spTree>
    <p:extLst>
      <p:ext uri="{BB962C8B-B14F-4D97-AF65-F5344CB8AC3E}">
        <p14:creationId xmlns:p14="http://schemas.microsoft.com/office/powerpoint/2010/main" val="1892391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B01F4E-5F2B-4D01-A83A-2943E6749C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11AC3E4-5C00-4D56-B924-E1680A4B37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10AD523-44A4-4E80-AA17-822B894F988D}"/>
              </a:ext>
            </a:extLst>
          </p:cNvPr>
          <p:cNvSpPr>
            <a:spLocks noGrp="1"/>
          </p:cNvSpPr>
          <p:nvPr>
            <p:ph type="dt" sz="half" idx="10"/>
          </p:nvPr>
        </p:nvSpPr>
        <p:spPr/>
        <p:txBody>
          <a:bodyPr/>
          <a:lstStyle/>
          <a:p>
            <a:fld id="{1C3BEE6E-5433-4147-BABF-CAB9FBA82C79}" type="datetimeFigureOut">
              <a:rPr lang="en-GB" smtClean="0"/>
              <a:t>02/09/2021</a:t>
            </a:fld>
            <a:endParaRPr lang="en-GB"/>
          </a:p>
        </p:txBody>
      </p:sp>
      <p:sp>
        <p:nvSpPr>
          <p:cNvPr id="5" name="Footer Placeholder 4">
            <a:extLst>
              <a:ext uri="{FF2B5EF4-FFF2-40B4-BE49-F238E27FC236}">
                <a16:creationId xmlns:a16="http://schemas.microsoft.com/office/drawing/2014/main" id="{678E881E-D9DF-4E8B-8DA5-9293AEFC25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7A6805-0AB9-4F3A-B48C-196A8B05932F}"/>
              </a:ext>
            </a:extLst>
          </p:cNvPr>
          <p:cNvSpPr>
            <a:spLocks noGrp="1"/>
          </p:cNvSpPr>
          <p:nvPr>
            <p:ph type="sldNum" sz="quarter" idx="12"/>
          </p:nvPr>
        </p:nvSpPr>
        <p:spPr/>
        <p:txBody>
          <a:bodyPr/>
          <a:lstStyle/>
          <a:p>
            <a:fld id="{37187B41-738A-4B3D-BB55-770DDB8CA565}" type="slidenum">
              <a:rPr lang="en-GB" smtClean="0"/>
              <a:t>‹#›</a:t>
            </a:fld>
            <a:endParaRPr lang="en-GB"/>
          </a:p>
        </p:txBody>
      </p:sp>
    </p:spTree>
    <p:extLst>
      <p:ext uri="{BB962C8B-B14F-4D97-AF65-F5344CB8AC3E}">
        <p14:creationId xmlns:p14="http://schemas.microsoft.com/office/powerpoint/2010/main" val="1518094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2A763-06AE-4D4D-B82F-8559CE6B9A7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0614A96-1773-403E-B2A5-8E250CEFE9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6E4AA2-360F-4214-A904-D3E2418A082F}"/>
              </a:ext>
            </a:extLst>
          </p:cNvPr>
          <p:cNvSpPr>
            <a:spLocks noGrp="1"/>
          </p:cNvSpPr>
          <p:nvPr>
            <p:ph type="dt" sz="half" idx="10"/>
          </p:nvPr>
        </p:nvSpPr>
        <p:spPr/>
        <p:txBody>
          <a:bodyPr/>
          <a:lstStyle/>
          <a:p>
            <a:fld id="{1C3BEE6E-5433-4147-BABF-CAB9FBA82C79}" type="datetimeFigureOut">
              <a:rPr lang="en-GB" smtClean="0"/>
              <a:t>02/09/2021</a:t>
            </a:fld>
            <a:endParaRPr lang="en-GB"/>
          </a:p>
        </p:txBody>
      </p:sp>
      <p:sp>
        <p:nvSpPr>
          <p:cNvPr id="5" name="Footer Placeholder 4">
            <a:extLst>
              <a:ext uri="{FF2B5EF4-FFF2-40B4-BE49-F238E27FC236}">
                <a16:creationId xmlns:a16="http://schemas.microsoft.com/office/drawing/2014/main" id="{6A8200EF-82E5-430F-89DA-E1917E4BF0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4D67E0-415F-403C-A1B0-87272D252477}"/>
              </a:ext>
            </a:extLst>
          </p:cNvPr>
          <p:cNvSpPr>
            <a:spLocks noGrp="1"/>
          </p:cNvSpPr>
          <p:nvPr>
            <p:ph type="sldNum" sz="quarter" idx="12"/>
          </p:nvPr>
        </p:nvSpPr>
        <p:spPr/>
        <p:txBody>
          <a:bodyPr/>
          <a:lstStyle/>
          <a:p>
            <a:fld id="{37187B41-738A-4B3D-BB55-770DDB8CA565}" type="slidenum">
              <a:rPr lang="en-GB" smtClean="0"/>
              <a:t>‹#›</a:t>
            </a:fld>
            <a:endParaRPr lang="en-GB"/>
          </a:p>
        </p:txBody>
      </p:sp>
    </p:spTree>
    <p:extLst>
      <p:ext uri="{BB962C8B-B14F-4D97-AF65-F5344CB8AC3E}">
        <p14:creationId xmlns:p14="http://schemas.microsoft.com/office/powerpoint/2010/main" val="1627330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99B2C-909A-4903-B33C-0E6F921900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9A08B-2C14-40E4-BD50-12B23970FA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E7F39A-4A8A-417D-8E89-69A77551B881}"/>
              </a:ext>
            </a:extLst>
          </p:cNvPr>
          <p:cNvSpPr>
            <a:spLocks noGrp="1"/>
          </p:cNvSpPr>
          <p:nvPr>
            <p:ph type="dt" sz="half" idx="10"/>
          </p:nvPr>
        </p:nvSpPr>
        <p:spPr/>
        <p:txBody>
          <a:bodyPr/>
          <a:lstStyle/>
          <a:p>
            <a:fld id="{1C3BEE6E-5433-4147-BABF-CAB9FBA82C79}" type="datetimeFigureOut">
              <a:rPr lang="en-GB" smtClean="0"/>
              <a:t>02/09/2021</a:t>
            </a:fld>
            <a:endParaRPr lang="en-GB"/>
          </a:p>
        </p:txBody>
      </p:sp>
      <p:sp>
        <p:nvSpPr>
          <p:cNvPr id="5" name="Footer Placeholder 4">
            <a:extLst>
              <a:ext uri="{FF2B5EF4-FFF2-40B4-BE49-F238E27FC236}">
                <a16:creationId xmlns:a16="http://schemas.microsoft.com/office/drawing/2014/main" id="{8745DCEA-F353-4810-8EC7-80E8D4B8DD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6B7241-A5D4-4E3E-9A7B-AC3FBB4A4FB6}"/>
              </a:ext>
            </a:extLst>
          </p:cNvPr>
          <p:cNvSpPr>
            <a:spLocks noGrp="1"/>
          </p:cNvSpPr>
          <p:nvPr>
            <p:ph type="sldNum" sz="quarter" idx="12"/>
          </p:nvPr>
        </p:nvSpPr>
        <p:spPr/>
        <p:txBody>
          <a:bodyPr/>
          <a:lstStyle/>
          <a:p>
            <a:fld id="{37187B41-738A-4B3D-BB55-770DDB8CA565}" type="slidenum">
              <a:rPr lang="en-GB" smtClean="0"/>
              <a:t>‹#›</a:t>
            </a:fld>
            <a:endParaRPr lang="en-GB"/>
          </a:p>
        </p:txBody>
      </p:sp>
    </p:spTree>
    <p:extLst>
      <p:ext uri="{BB962C8B-B14F-4D97-AF65-F5344CB8AC3E}">
        <p14:creationId xmlns:p14="http://schemas.microsoft.com/office/powerpoint/2010/main" val="457497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2DD8D-8136-435B-B4EE-4916A241E3B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B7221A8-8EDC-4FE9-AF40-8B53148DF9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9B47CFA-4BEB-4284-9B8C-FA037B4336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5A18329-BD9E-4854-AA4F-3CA00CC86415}"/>
              </a:ext>
            </a:extLst>
          </p:cNvPr>
          <p:cNvSpPr>
            <a:spLocks noGrp="1"/>
          </p:cNvSpPr>
          <p:nvPr>
            <p:ph type="dt" sz="half" idx="10"/>
          </p:nvPr>
        </p:nvSpPr>
        <p:spPr/>
        <p:txBody>
          <a:bodyPr/>
          <a:lstStyle/>
          <a:p>
            <a:fld id="{1C3BEE6E-5433-4147-BABF-CAB9FBA82C79}" type="datetimeFigureOut">
              <a:rPr lang="en-GB" smtClean="0"/>
              <a:t>02/09/2021</a:t>
            </a:fld>
            <a:endParaRPr lang="en-GB"/>
          </a:p>
        </p:txBody>
      </p:sp>
      <p:sp>
        <p:nvSpPr>
          <p:cNvPr id="6" name="Footer Placeholder 5">
            <a:extLst>
              <a:ext uri="{FF2B5EF4-FFF2-40B4-BE49-F238E27FC236}">
                <a16:creationId xmlns:a16="http://schemas.microsoft.com/office/drawing/2014/main" id="{FBC95CD4-F1B0-4481-AF94-5E3A8B69734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A4BDA4-C707-4D75-8858-F11B937933A0}"/>
              </a:ext>
            </a:extLst>
          </p:cNvPr>
          <p:cNvSpPr>
            <a:spLocks noGrp="1"/>
          </p:cNvSpPr>
          <p:nvPr>
            <p:ph type="sldNum" sz="quarter" idx="12"/>
          </p:nvPr>
        </p:nvSpPr>
        <p:spPr/>
        <p:txBody>
          <a:bodyPr/>
          <a:lstStyle/>
          <a:p>
            <a:fld id="{37187B41-738A-4B3D-BB55-770DDB8CA565}" type="slidenum">
              <a:rPr lang="en-GB" smtClean="0"/>
              <a:t>‹#›</a:t>
            </a:fld>
            <a:endParaRPr lang="en-GB"/>
          </a:p>
        </p:txBody>
      </p:sp>
    </p:spTree>
    <p:extLst>
      <p:ext uri="{BB962C8B-B14F-4D97-AF65-F5344CB8AC3E}">
        <p14:creationId xmlns:p14="http://schemas.microsoft.com/office/powerpoint/2010/main" val="3816415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3139-8C0B-4C0F-8768-0D0D6A7ACC6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4D108F-7A47-4908-8F11-F6A8177074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EFF42D-DD8B-41C5-ACE0-47C786BD16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D6A2519-7D6C-4C65-9AA4-A7EA3D1A91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C9410C-92CC-4C18-8C37-0B4BB96D7D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08DBF22-52E0-487C-B02A-D982FB89978D}"/>
              </a:ext>
            </a:extLst>
          </p:cNvPr>
          <p:cNvSpPr>
            <a:spLocks noGrp="1"/>
          </p:cNvSpPr>
          <p:nvPr>
            <p:ph type="dt" sz="half" idx="10"/>
          </p:nvPr>
        </p:nvSpPr>
        <p:spPr/>
        <p:txBody>
          <a:bodyPr/>
          <a:lstStyle/>
          <a:p>
            <a:fld id="{1C3BEE6E-5433-4147-BABF-CAB9FBA82C79}" type="datetimeFigureOut">
              <a:rPr lang="en-GB" smtClean="0"/>
              <a:t>02/09/2021</a:t>
            </a:fld>
            <a:endParaRPr lang="en-GB"/>
          </a:p>
        </p:txBody>
      </p:sp>
      <p:sp>
        <p:nvSpPr>
          <p:cNvPr id="8" name="Footer Placeholder 7">
            <a:extLst>
              <a:ext uri="{FF2B5EF4-FFF2-40B4-BE49-F238E27FC236}">
                <a16:creationId xmlns:a16="http://schemas.microsoft.com/office/drawing/2014/main" id="{9D26D512-E1AA-4AA1-8D0A-CACC7DB7E5A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4081A7D-D7E2-4EE1-9F55-9947C6FBC371}"/>
              </a:ext>
            </a:extLst>
          </p:cNvPr>
          <p:cNvSpPr>
            <a:spLocks noGrp="1"/>
          </p:cNvSpPr>
          <p:nvPr>
            <p:ph type="sldNum" sz="quarter" idx="12"/>
          </p:nvPr>
        </p:nvSpPr>
        <p:spPr/>
        <p:txBody>
          <a:bodyPr/>
          <a:lstStyle/>
          <a:p>
            <a:fld id="{37187B41-738A-4B3D-BB55-770DDB8CA565}" type="slidenum">
              <a:rPr lang="en-GB" smtClean="0"/>
              <a:t>‹#›</a:t>
            </a:fld>
            <a:endParaRPr lang="en-GB"/>
          </a:p>
        </p:txBody>
      </p:sp>
    </p:spTree>
    <p:extLst>
      <p:ext uri="{BB962C8B-B14F-4D97-AF65-F5344CB8AC3E}">
        <p14:creationId xmlns:p14="http://schemas.microsoft.com/office/powerpoint/2010/main" val="2082604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B43FF-F230-489C-A5E8-8B13356507C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855F4EC-3510-4CA3-B34F-9C55578020ED}"/>
              </a:ext>
            </a:extLst>
          </p:cNvPr>
          <p:cNvSpPr>
            <a:spLocks noGrp="1"/>
          </p:cNvSpPr>
          <p:nvPr>
            <p:ph type="dt" sz="half" idx="10"/>
          </p:nvPr>
        </p:nvSpPr>
        <p:spPr/>
        <p:txBody>
          <a:bodyPr/>
          <a:lstStyle/>
          <a:p>
            <a:fld id="{1C3BEE6E-5433-4147-BABF-CAB9FBA82C79}" type="datetimeFigureOut">
              <a:rPr lang="en-GB" smtClean="0"/>
              <a:t>02/09/2021</a:t>
            </a:fld>
            <a:endParaRPr lang="en-GB"/>
          </a:p>
        </p:txBody>
      </p:sp>
      <p:sp>
        <p:nvSpPr>
          <p:cNvPr id="4" name="Footer Placeholder 3">
            <a:extLst>
              <a:ext uri="{FF2B5EF4-FFF2-40B4-BE49-F238E27FC236}">
                <a16:creationId xmlns:a16="http://schemas.microsoft.com/office/drawing/2014/main" id="{4F64174F-2830-4764-BD67-CDC983E8A46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6447C57-9F2B-4EDE-B6FC-7C5D784747F2}"/>
              </a:ext>
            </a:extLst>
          </p:cNvPr>
          <p:cNvSpPr>
            <a:spLocks noGrp="1"/>
          </p:cNvSpPr>
          <p:nvPr>
            <p:ph type="sldNum" sz="quarter" idx="12"/>
          </p:nvPr>
        </p:nvSpPr>
        <p:spPr/>
        <p:txBody>
          <a:bodyPr/>
          <a:lstStyle/>
          <a:p>
            <a:fld id="{37187B41-738A-4B3D-BB55-770DDB8CA565}" type="slidenum">
              <a:rPr lang="en-GB" smtClean="0"/>
              <a:t>‹#›</a:t>
            </a:fld>
            <a:endParaRPr lang="en-GB"/>
          </a:p>
        </p:txBody>
      </p:sp>
    </p:spTree>
    <p:extLst>
      <p:ext uri="{BB962C8B-B14F-4D97-AF65-F5344CB8AC3E}">
        <p14:creationId xmlns:p14="http://schemas.microsoft.com/office/powerpoint/2010/main" val="569065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941608-E9EE-4736-A0E8-7C3D0DAAE38D}"/>
              </a:ext>
            </a:extLst>
          </p:cNvPr>
          <p:cNvSpPr>
            <a:spLocks noGrp="1"/>
          </p:cNvSpPr>
          <p:nvPr>
            <p:ph type="dt" sz="half" idx="10"/>
          </p:nvPr>
        </p:nvSpPr>
        <p:spPr/>
        <p:txBody>
          <a:bodyPr/>
          <a:lstStyle/>
          <a:p>
            <a:fld id="{1C3BEE6E-5433-4147-BABF-CAB9FBA82C79}" type="datetimeFigureOut">
              <a:rPr lang="en-GB" smtClean="0"/>
              <a:t>02/09/2021</a:t>
            </a:fld>
            <a:endParaRPr lang="en-GB"/>
          </a:p>
        </p:txBody>
      </p:sp>
      <p:sp>
        <p:nvSpPr>
          <p:cNvPr id="3" name="Footer Placeholder 2">
            <a:extLst>
              <a:ext uri="{FF2B5EF4-FFF2-40B4-BE49-F238E27FC236}">
                <a16:creationId xmlns:a16="http://schemas.microsoft.com/office/drawing/2014/main" id="{66B7D63A-AB94-420C-9EC5-F5255592D23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868C266-C597-4F0F-9EF0-9E58864FEBEE}"/>
              </a:ext>
            </a:extLst>
          </p:cNvPr>
          <p:cNvSpPr>
            <a:spLocks noGrp="1"/>
          </p:cNvSpPr>
          <p:nvPr>
            <p:ph type="sldNum" sz="quarter" idx="12"/>
          </p:nvPr>
        </p:nvSpPr>
        <p:spPr/>
        <p:txBody>
          <a:bodyPr/>
          <a:lstStyle/>
          <a:p>
            <a:fld id="{37187B41-738A-4B3D-BB55-770DDB8CA565}" type="slidenum">
              <a:rPr lang="en-GB" smtClean="0"/>
              <a:t>‹#›</a:t>
            </a:fld>
            <a:endParaRPr lang="en-GB"/>
          </a:p>
        </p:txBody>
      </p:sp>
    </p:spTree>
    <p:extLst>
      <p:ext uri="{BB962C8B-B14F-4D97-AF65-F5344CB8AC3E}">
        <p14:creationId xmlns:p14="http://schemas.microsoft.com/office/powerpoint/2010/main" val="1273506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36D5E-E83E-4D47-8BDC-179D7E8915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8FC4E36-9808-45D7-B0BE-D4807F6B0E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9C0A9CB-CADC-45AF-9D4A-9134579838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99740C-49E8-4616-9C68-A0D785D7BE30}"/>
              </a:ext>
            </a:extLst>
          </p:cNvPr>
          <p:cNvSpPr>
            <a:spLocks noGrp="1"/>
          </p:cNvSpPr>
          <p:nvPr>
            <p:ph type="dt" sz="half" idx="10"/>
          </p:nvPr>
        </p:nvSpPr>
        <p:spPr/>
        <p:txBody>
          <a:bodyPr/>
          <a:lstStyle/>
          <a:p>
            <a:fld id="{1C3BEE6E-5433-4147-BABF-CAB9FBA82C79}" type="datetimeFigureOut">
              <a:rPr lang="en-GB" smtClean="0"/>
              <a:t>02/09/2021</a:t>
            </a:fld>
            <a:endParaRPr lang="en-GB"/>
          </a:p>
        </p:txBody>
      </p:sp>
      <p:sp>
        <p:nvSpPr>
          <p:cNvPr id="6" name="Footer Placeholder 5">
            <a:extLst>
              <a:ext uri="{FF2B5EF4-FFF2-40B4-BE49-F238E27FC236}">
                <a16:creationId xmlns:a16="http://schemas.microsoft.com/office/drawing/2014/main" id="{02FDF062-AD72-4BD1-9024-1D8920A0EDB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A46B37D-8C31-42C6-B643-90910E81885B}"/>
              </a:ext>
            </a:extLst>
          </p:cNvPr>
          <p:cNvSpPr>
            <a:spLocks noGrp="1"/>
          </p:cNvSpPr>
          <p:nvPr>
            <p:ph type="sldNum" sz="quarter" idx="12"/>
          </p:nvPr>
        </p:nvSpPr>
        <p:spPr/>
        <p:txBody>
          <a:bodyPr/>
          <a:lstStyle/>
          <a:p>
            <a:fld id="{37187B41-738A-4B3D-BB55-770DDB8CA565}" type="slidenum">
              <a:rPr lang="en-GB" smtClean="0"/>
              <a:t>‹#›</a:t>
            </a:fld>
            <a:endParaRPr lang="en-GB"/>
          </a:p>
        </p:txBody>
      </p:sp>
    </p:spTree>
    <p:extLst>
      <p:ext uri="{BB962C8B-B14F-4D97-AF65-F5344CB8AC3E}">
        <p14:creationId xmlns:p14="http://schemas.microsoft.com/office/powerpoint/2010/main" val="2487690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0473A-A08C-4C03-BA2F-9D455354CB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2C5AFDF-CE02-4D6E-AB14-25E24F5BD9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4BBEF61-35BB-48CD-A3DD-814DADF17F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82933F-D4FD-486C-B5AE-33475A0EF7AC}"/>
              </a:ext>
            </a:extLst>
          </p:cNvPr>
          <p:cNvSpPr>
            <a:spLocks noGrp="1"/>
          </p:cNvSpPr>
          <p:nvPr>
            <p:ph type="dt" sz="half" idx="10"/>
          </p:nvPr>
        </p:nvSpPr>
        <p:spPr/>
        <p:txBody>
          <a:bodyPr/>
          <a:lstStyle/>
          <a:p>
            <a:fld id="{1C3BEE6E-5433-4147-BABF-CAB9FBA82C79}" type="datetimeFigureOut">
              <a:rPr lang="en-GB" smtClean="0"/>
              <a:t>02/09/2021</a:t>
            </a:fld>
            <a:endParaRPr lang="en-GB"/>
          </a:p>
        </p:txBody>
      </p:sp>
      <p:sp>
        <p:nvSpPr>
          <p:cNvPr id="6" name="Footer Placeholder 5">
            <a:extLst>
              <a:ext uri="{FF2B5EF4-FFF2-40B4-BE49-F238E27FC236}">
                <a16:creationId xmlns:a16="http://schemas.microsoft.com/office/drawing/2014/main" id="{AB27302E-84BE-45BC-BA88-487DE8C98EE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3EEB51-32B8-43EE-895C-3127389C9B9D}"/>
              </a:ext>
            </a:extLst>
          </p:cNvPr>
          <p:cNvSpPr>
            <a:spLocks noGrp="1"/>
          </p:cNvSpPr>
          <p:nvPr>
            <p:ph type="sldNum" sz="quarter" idx="12"/>
          </p:nvPr>
        </p:nvSpPr>
        <p:spPr/>
        <p:txBody>
          <a:bodyPr/>
          <a:lstStyle/>
          <a:p>
            <a:fld id="{37187B41-738A-4B3D-BB55-770DDB8CA565}" type="slidenum">
              <a:rPr lang="en-GB" smtClean="0"/>
              <a:t>‹#›</a:t>
            </a:fld>
            <a:endParaRPr lang="en-GB"/>
          </a:p>
        </p:txBody>
      </p:sp>
    </p:spTree>
    <p:extLst>
      <p:ext uri="{BB962C8B-B14F-4D97-AF65-F5344CB8AC3E}">
        <p14:creationId xmlns:p14="http://schemas.microsoft.com/office/powerpoint/2010/main" val="3244518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2B02E3-D154-4468-A11F-D7C026FD98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9A3D933-FAB5-4182-9DA1-86EC39251F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67B71E1-7562-4B5C-8D9A-C9078EE97C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BEE6E-5433-4147-BABF-CAB9FBA82C79}" type="datetimeFigureOut">
              <a:rPr lang="en-GB" smtClean="0"/>
              <a:t>02/09/2021</a:t>
            </a:fld>
            <a:endParaRPr lang="en-GB"/>
          </a:p>
        </p:txBody>
      </p:sp>
      <p:sp>
        <p:nvSpPr>
          <p:cNvPr id="5" name="Footer Placeholder 4">
            <a:extLst>
              <a:ext uri="{FF2B5EF4-FFF2-40B4-BE49-F238E27FC236}">
                <a16:creationId xmlns:a16="http://schemas.microsoft.com/office/drawing/2014/main" id="{2557B7C0-D479-4ABB-B5FB-5B34C05A12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FEA2675-6339-4C64-8847-7220BB73D3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187B41-738A-4B3D-BB55-770DDB8CA565}" type="slidenum">
              <a:rPr lang="en-GB" smtClean="0"/>
              <a:t>‹#›</a:t>
            </a:fld>
            <a:endParaRPr lang="en-GB"/>
          </a:p>
        </p:txBody>
      </p:sp>
    </p:spTree>
    <p:extLst>
      <p:ext uri="{BB962C8B-B14F-4D97-AF65-F5344CB8AC3E}">
        <p14:creationId xmlns:p14="http://schemas.microsoft.com/office/powerpoint/2010/main" val="1427722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D4344-B5B2-4634-BCD4-F3176D5E8559}"/>
              </a:ext>
            </a:extLst>
          </p:cNvPr>
          <p:cNvSpPr>
            <a:spLocks noGrp="1"/>
          </p:cNvSpPr>
          <p:nvPr>
            <p:ph type="ctrTitle"/>
          </p:nvPr>
        </p:nvSpPr>
        <p:spPr/>
        <p:txBody>
          <a:bodyPr>
            <a:normAutofit/>
          </a:bodyPr>
          <a:lstStyle/>
          <a:p>
            <a:r>
              <a:rPr lang="en-US" sz="4400" dirty="0">
                <a:effectLst/>
                <a:latin typeface="Calibri" panose="020F0502020204030204" pitchFamily="34" charset="0"/>
                <a:ea typeface="Calibri" panose="020F0502020204030204" pitchFamily="34" charset="0"/>
                <a:cs typeface="Arial" panose="020B0604020202020204" pitchFamily="34" charset="0"/>
              </a:rPr>
              <a:t>IBM Applied Data Science Capstone</a:t>
            </a:r>
            <a:endParaRPr lang="en-GB" sz="13800" dirty="0"/>
          </a:p>
        </p:txBody>
      </p:sp>
      <p:sp>
        <p:nvSpPr>
          <p:cNvPr id="3" name="Subtitle 2">
            <a:extLst>
              <a:ext uri="{FF2B5EF4-FFF2-40B4-BE49-F238E27FC236}">
                <a16:creationId xmlns:a16="http://schemas.microsoft.com/office/drawing/2014/main" id="{9D99D5A7-47C9-4C45-9B6B-3409A1C6DF6A}"/>
              </a:ext>
            </a:extLst>
          </p:cNvPr>
          <p:cNvSpPr>
            <a:spLocks noGrp="1"/>
          </p:cNvSpPr>
          <p:nvPr>
            <p:ph type="subTitle" idx="1"/>
          </p:nvPr>
        </p:nvSpPr>
        <p:spPr/>
        <p:txBody>
          <a:bodyPr>
            <a:normAutofit/>
          </a:bodyPr>
          <a:lstStyle/>
          <a:p>
            <a:pPr algn="ctr">
              <a:lnSpc>
                <a:spcPct val="107000"/>
              </a:lnSpc>
              <a:spcBef>
                <a:spcPts val="1200"/>
              </a:spcBef>
            </a:pPr>
            <a:r>
              <a:rPr lang="en-US"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The Battle of Neighborhoods: </a:t>
            </a:r>
            <a:endParaRPr lang="en-GB"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ctr">
              <a:lnSpc>
                <a:spcPct val="107000"/>
              </a:lnSpc>
              <a:spcBef>
                <a:spcPts val="1200"/>
              </a:spcBef>
            </a:pPr>
            <a:r>
              <a:rPr lang="en-US"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How Facilities Influence Singapore’s HDB Pricing</a:t>
            </a:r>
            <a:endParaRPr lang="en-GB"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186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7AC3D-8CDB-4889-8BA4-EE6FA46A6BBA}"/>
              </a:ext>
            </a:extLst>
          </p:cNvPr>
          <p:cNvSpPr>
            <a:spLocks noGrp="1"/>
          </p:cNvSpPr>
          <p:nvPr>
            <p:ph type="title"/>
          </p:nvPr>
        </p:nvSpPr>
        <p:spPr/>
        <p:txBody>
          <a:bodyPr/>
          <a:lstStyle/>
          <a:p>
            <a:r>
              <a:rPr lang="en-GB" dirty="0"/>
              <a:t>Results and Discussion</a:t>
            </a:r>
          </a:p>
        </p:txBody>
      </p:sp>
      <p:sp>
        <p:nvSpPr>
          <p:cNvPr id="3" name="Content Placeholder 2">
            <a:extLst>
              <a:ext uri="{FF2B5EF4-FFF2-40B4-BE49-F238E27FC236}">
                <a16:creationId xmlns:a16="http://schemas.microsoft.com/office/drawing/2014/main" id="{B1D83D7C-0138-4F27-AC23-F6EC5E33FF7C}"/>
              </a:ext>
            </a:extLst>
          </p:cNvPr>
          <p:cNvSpPr>
            <a:spLocks noGrp="1"/>
          </p:cNvSpPr>
          <p:nvPr>
            <p:ph idx="1"/>
          </p:nvPr>
        </p:nvSpPr>
        <p:spPr/>
        <p:txBody>
          <a:bodyPr/>
          <a:lstStyle/>
          <a:p>
            <a:pPr marL="0" indent="0" algn="just">
              <a:lnSpc>
                <a:spcPct val="107000"/>
              </a:lnSpc>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Cluster Labels versus Price per Square Foot:</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p:txBody>
      </p:sp>
      <p:pic>
        <p:nvPicPr>
          <p:cNvPr id="6" name="Picture 5" descr="Chart, scatter chart&#10;&#10;Description automatically generated">
            <a:extLst>
              <a:ext uri="{FF2B5EF4-FFF2-40B4-BE49-F238E27FC236}">
                <a16:creationId xmlns:a16="http://schemas.microsoft.com/office/drawing/2014/main" id="{AF179E51-5275-41C6-B296-7B3BFBDB2E1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99872"/>
            <a:ext cx="4291330" cy="4193003"/>
          </a:xfrm>
          <a:prstGeom prst="rect">
            <a:avLst/>
          </a:prstGeom>
          <a:noFill/>
          <a:ln>
            <a:noFill/>
          </a:ln>
        </p:spPr>
      </p:pic>
      <p:sp>
        <p:nvSpPr>
          <p:cNvPr id="7" name="TextBox 6">
            <a:extLst>
              <a:ext uri="{FF2B5EF4-FFF2-40B4-BE49-F238E27FC236}">
                <a16:creationId xmlns:a16="http://schemas.microsoft.com/office/drawing/2014/main" id="{7FE39E9A-EF2A-43B0-8E3A-50C8FC83FC73}"/>
              </a:ext>
            </a:extLst>
          </p:cNvPr>
          <p:cNvSpPr txBox="1"/>
          <p:nvPr/>
        </p:nvSpPr>
        <p:spPr>
          <a:xfrm>
            <a:off x="6096000" y="3473043"/>
            <a:ext cx="4809640" cy="923330"/>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Cluster 1 commands the highest price per square foot. This is followed by Cluster 2. Cluster 0, 3 and 4 have a mix of higher and lower pricing.</a:t>
            </a:r>
            <a:endParaRPr lang="en-GB" dirty="0"/>
          </a:p>
        </p:txBody>
      </p:sp>
    </p:spTree>
    <p:extLst>
      <p:ext uri="{BB962C8B-B14F-4D97-AF65-F5344CB8AC3E}">
        <p14:creationId xmlns:p14="http://schemas.microsoft.com/office/powerpoint/2010/main" val="2351924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7EFEA1-7B8D-4758-9CB8-4B252BCE4F7B}"/>
              </a:ext>
            </a:extLst>
          </p:cNvPr>
          <p:cNvSpPr>
            <a:spLocks noGrp="1"/>
          </p:cNvSpPr>
          <p:nvPr>
            <p:ph type="title"/>
          </p:nvPr>
        </p:nvSpPr>
        <p:spPr>
          <a:xfrm>
            <a:off x="838200" y="365125"/>
            <a:ext cx="10515600" cy="1325563"/>
          </a:xfrm>
        </p:spPr>
        <p:txBody>
          <a:bodyPr/>
          <a:lstStyle/>
          <a:p>
            <a:r>
              <a:rPr lang="en-GB"/>
              <a:t>Results and Discussion</a:t>
            </a:r>
            <a:endParaRPr lang="en-GB" dirty="0"/>
          </a:p>
        </p:txBody>
      </p:sp>
      <p:pic>
        <p:nvPicPr>
          <p:cNvPr id="5" name="Content Placeholder 4" descr="Table&#10;&#10;Description automatically generated">
            <a:extLst>
              <a:ext uri="{FF2B5EF4-FFF2-40B4-BE49-F238E27FC236}">
                <a16:creationId xmlns:a16="http://schemas.microsoft.com/office/drawing/2014/main" id="{986B2C96-4C8F-4733-B37F-6C36005759C2}"/>
              </a:ext>
            </a:extLst>
          </p:cNvPr>
          <p:cNvPicPr>
            <a:picLocks noGrp="1"/>
          </p:cNvPicPr>
          <p:nvPr>
            <p:ph idx="1"/>
          </p:nvPr>
        </p:nvPicPr>
        <p:blipFill>
          <a:blip r:embed="rId2"/>
          <a:stretch>
            <a:fillRect/>
          </a:stretch>
        </p:blipFill>
        <p:spPr>
          <a:xfrm>
            <a:off x="1120519" y="2220027"/>
            <a:ext cx="9950961" cy="3562533"/>
          </a:xfrm>
          <a:prstGeom prst="rect">
            <a:avLst/>
          </a:prstGeom>
        </p:spPr>
      </p:pic>
      <p:sp>
        <p:nvSpPr>
          <p:cNvPr id="7" name="TextBox 6">
            <a:extLst>
              <a:ext uri="{FF2B5EF4-FFF2-40B4-BE49-F238E27FC236}">
                <a16:creationId xmlns:a16="http://schemas.microsoft.com/office/drawing/2014/main" id="{EA97F09E-00AE-4BCC-92E4-0D00D8894C13}"/>
              </a:ext>
            </a:extLst>
          </p:cNvPr>
          <p:cNvSpPr txBox="1"/>
          <p:nvPr/>
        </p:nvSpPr>
        <p:spPr>
          <a:xfrm>
            <a:off x="1120519" y="1767581"/>
            <a:ext cx="6094708" cy="375552"/>
          </a:xfrm>
          <a:prstGeom prst="rect">
            <a:avLst/>
          </a:prstGeom>
          <a:noFill/>
        </p:spPr>
        <p:txBody>
          <a:bodyPr wrap="square">
            <a:spAutoFit/>
          </a:bodyPr>
          <a:lstStyle/>
          <a:p>
            <a:pPr>
              <a:lnSpc>
                <a:spcPct val="107000"/>
              </a:lnSpc>
              <a:spcAft>
                <a:spcPts val="800"/>
              </a:spcAft>
            </a:pPr>
            <a:r>
              <a:rPr lang="en-US" sz="1800" u="sng" dirty="0">
                <a:effectLst/>
                <a:latin typeface="Calibri" panose="020F0502020204030204" pitchFamily="34" charset="0"/>
                <a:ea typeface="Calibri" panose="020F0502020204030204" pitchFamily="34" charset="0"/>
                <a:cs typeface="Arial" panose="020B0604020202020204" pitchFamily="34" charset="0"/>
              </a:rPr>
              <a:t>Cluster 0</a:t>
            </a:r>
            <a:endParaRPr lang="en-GB"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84270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7EFEA1-7B8D-4758-9CB8-4B252BCE4F7B}"/>
              </a:ext>
            </a:extLst>
          </p:cNvPr>
          <p:cNvSpPr>
            <a:spLocks noGrp="1"/>
          </p:cNvSpPr>
          <p:nvPr>
            <p:ph type="title"/>
          </p:nvPr>
        </p:nvSpPr>
        <p:spPr>
          <a:xfrm>
            <a:off x="838200" y="365125"/>
            <a:ext cx="10515600" cy="1325563"/>
          </a:xfrm>
        </p:spPr>
        <p:txBody>
          <a:bodyPr/>
          <a:lstStyle/>
          <a:p>
            <a:r>
              <a:rPr lang="en-GB"/>
              <a:t>Results and Discussion</a:t>
            </a:r>
            <a:endParaRPr lang="en-GB" dirty="0"/>
          </a:p>
        </p:txBody>
      </p:sp>
      <p:sp>
        <p:nvSpPr>
          <p:cNvPr id="7" name="TextBox 6">
            <a:extLst>
              <a:ext uri="{FF2B5EF4-FFF2-40B4-BE49-F238E27FC236}">
                <a16:creationId xmlns:a16="http://schemas.microsoft.com/office/drawing/2014/main" id="{EA97F09E-00AE-4BCC-92E4-0D00D8894C13}"/>
              </a:ext>
            </a:extLst>
          </p:cNvPr>
          <p:cNvSpPr txBox="1"/>
          <p:nvPr/>
        </p:nvSpPr>
        <p:spPr>
          <a:xfrm>
            <a:off x="1120519" y="1767581"/>
            <a:ext cx="6094708" cy="375552"/>
          </a:xfrm>
          <a:prstGeom prst="rect">
            <a:avLst/>
          </a:prstGeom>
          <a:noFill/>
        </p:spPr>
        <p:txBody>
          <a:bodyPr wrap="square">
            <a:spAutoFit/>
          </a:bodyPr>
          <a:lstStyle/>
          <a:p>
            <a:pPr>
              <a:lnSpc>
                <a:spcPct val="107000"/>
              </a:lnSpc>
              <a:spcAft>
                <a:spcPts val="800"/>
              </a:spcAft>
            </a:pPr>
            <a:r>
              <a:rPr lang="en-US" sz="1800" u="sng" dirty="0">
                <a:effectLst/>
                <a:latin typeface="Calibri" panose="020F0502020204030204" pitchFamily="34" charset="0"/>
                <a:ea typeface="Calibri" panose="020F0502020204030204" pitchFamily="34" charset="0"/>
                <a:cs typeface="Arial" panose="020B0604020202020204" pitchFamily="34" charset="0"/>
              </a:rPr>
              <a:t>Cluster 1 </a:t>
            </a:r>
            <a:endParaRPr lang="en-GB"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8" name="Content Placeholder 7">
            <a:extLst>
              <a:ext uri="{FF2B5EF4-FFF2-40B4-BE49-F238E27FC236}">
                <a16:creationId xmlns:a16="http://schemas.microsoft.com/office/drawing/2014/main" id="{88FA0476-BFA3-4964-A46B-4209E83CC117}"/>
              </a:ext>
            </a:extLst>
          </p:cNvPr>
          <p:cNvPicPr>
            <a:picLocks noGrp="1"/>
          </p:cNvPicPr>
          <p:nvPr>
            <p:ph idx="1"/>
          </p:nvPr>
        </p:nvPicPr>
        <p:blipFill>
          <a:blip r:embed="rId2"/>
          <a:stretch>
            <a:fillRect/>
          </a:stretch>
        </p:blipFill>
        <p:spPr>
          <a:xfrm>
            <a:off x="1072892" y="2348368"/>
            <a:ext cx="10046216" cy="806491"/>
          </a:xfrm>
          <a:prstGeom prst="rect">
            <a:avLst/>
          </a:prstGeom>
        </p:spPr>
      </p:pic>
      <p:pic>
        <p:nvPicPr>
          <p:cNvPr id="9" name="Picture 8" descr="Table&#10;&#10;Description automatically generated with low confidence">
            <a:extLst>
              <a:ext uri="{FF2B5EF4-FFF2-40B4-BE49-F238E27FC236}">
                <a16:creationId xmlns:a16="http://schemas.microsoft.com/office/drawing/2014/main" id="{16067A7C-2AC1-447E-8C94-18184E62C7B3}"/>
              </a:ext>
            </a:extLst>
          </p:cNvPr>
          <p:cNvPicPr/>
          <p:nvPr/>
        </p:nvPicPr>
        <p:blipFill>
          <a:blip r:embed="rId3"/>
          <a:stretch>
            <a:fillRect/>
          </a:stretch>
        </p:blipFill>
        <p:spPr>
          <a:xfrm>
            <a:off x="1072892" y="4107814"/>
            <a:ext cx="10046216" cy="1348106"/>
          </a:xfrm>
          <a:prstGeom prst="rect">
            <a:avLst/>
          </a:prstGeom>
        </p:spPr>
      </p:pic>
      <p:sp>
        <p:nvSpPr>
          <p:cNvPr id="10" name="TextBox 9">
            <a:extLst>
              <a:ext uri="{FF2B5EF4-FFF2-40B4-BE49-F238E27FC236}">
                <a16:creationId xmlns:a16="http://schemas.microsoft.com/office/drawing/2014/main" id="{B87D226C-B9B7-49A3-9C9E-2F348A6F7A96}"/>
              </a:ext>
            </a:extLst>
          </p:cNvPr>
          <p:cNvSpPr txBox="1"/>
          <p:nvPr/>
        </p:nvSpPr>
        <p:spPr>
          <a:xfrm>
            <a:off x="1120519" y="3714710"/>
            <a:ext cx="6094708" cy="375552"/>
          </a:xfrm>
          <a:prstGeom prst="rect">
            <a:avLst/>
          </a:prstGeom>
          <a:noFill/>
        </p:spPr>
        <p:txBody>
          <a:bodyPr wrap="square">
            <a:spAutoFit/>
          </a:bodyPr>
          <a:lstStyle/>
          <a:p>
            <a:pPr>
              <a:lnSpc>
                <a:spcPct val="107000"/>
              </a:lnSpc>
              <a:spcAft>
                <a:spcPts val="800"/>
              </a:spcAft>
            </a:pPr>
            <a:r>
              <a:rPr lang="en-US" sz="1800" u="sng" dirty="0">
                <a:effectLst/>
                <a:latin typeface="Calibri" panose="020F0502020204030204" pitchFamily="34" charset="0"/>
                <a:ea typeface="Calibri" panose="020F0502020204030204" pitchFamily="34" charset="0"/>
                <a:cs typeface="Arial" panose="020B0604020202020204" pitchFamily="34" charset="0"/>
              </a:rPr>
              <a:t>Cluster </a:t>
            </a:r>
            <a:r>
              <a:rPr lang="en-US" u="sng" dirty="0">
                <a:latin typeface="Calibri" panose="020F0502020204030204" pitchFamily="34" charset="0"/>
                <a:ea typeface="Calibri" panose="020F0502020204030204" pitchFamily="34" charset="0"/>
                <a:cs typeface="Arial" panose="020B0604020202020204" pitchFamily="34" charset="0"/>
              </a:rPr>
              <a:t>2</a:t>
            </a:r>
            <a:endParaRPr lang="en-GB"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47487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7EFEA1-7B8D-4758-9CB8-4B252BCE4F7B}"/>
              </a:ext>
            </a:extLst>
          </p:cNvPr>
          <p:cNvSpPr>
            <a:spLocks noGrp="1"/>
          </p:cNvSpPr>
          <p:nvPr>
            <p:ph type="title"/>
          </p:nvPr>
        </p:nvSpPr>
        <p:spPr>
          <a:xfrm>
            <a:off x="838200" y="365125"/>
            <a:ext cx="10515600" cy="1325563"/>
          </a:xfrm>
        </p:spPr>
        <p:txBody>
          <a:bodyPr/>
          <a:lstStyle/>
          <a:p>
            <a:r>
              <a:rPr lang="en-GB"/>
              <a:t>Results and Discussion</a:t>
            </a:r>
            <a:endParaRPr lang="en-GB" dirty="0"/>
          </a:p>
        </p:txBody>
      </p:sp>
      <p:sp>
        <p:nvSpPr>
          <p:cNvPr id="7" name="TextBox 6">
            <a:extLst>
              <a:ext uri="{FF2B5EF4-FFF2-40B4-BE49-F238E27FC236}">
                <a16:creationId xmlns:a16="http://schemas.microsoft.com/office/drawing/2014/main" id="{EA97F09E-00AE-4BCC-92E4-0D00D8894C13}"/>
              </a:ext>
            </a:extLst>
          </p:cNvPr>
          <p:cNvSpPr txBox="1"/>
          <p:nvPr/>
        </p:nvSpPr>
        <p:spPr>
          <a:xfrm>
            <a:off x="1120519" y="1767581"/>
            <a:ext cx="6094708" cy="375552"/>
          </a:xfrm>
          <a:prstGeom prst="rect">
            <a:avLst/>
          </a:prstGeom>
          <a:noFill/>
        </p:spPr>
        <p:txBody>
          <a:bodyPr wrap="square">
            <a:spAutoFit/>
          </a:bodyPr>
          <a:lstStyle/>
          <a:p>
            <a:pPr>
              <a:lnSpc>
                <a:spcPct val="107000"/>
              </a:lnSpc>
              <a:spcAft>
                <a:spcPts val="800"/>
              </a:spcAft>
            </a:pPr>
            <a:r>
              <a:rPr lang="en-US" sz="1800" u="sng" dirty="0">
                <a:effectLst/>
                <a:latin typeface="Calibri" panose="020F0502020204030204" pitchFamily="34" charset="0"/>
                <a:ea typeface="Calibri" panose="020F0502020204030204" pitchFamily="34" charset="0"/>
                <a:cs typeface="Arial" panose="020B0604020202020204" pitchFamily="34" charset="0"/>
              </a:rPr>
              <a:t>Cluster 3</a:t>
            </a:r>
            <a:endParaRPr lang="en-GB"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1" name="Content Placeholder 10" descr="Table&#10;&#10;Description automatically generated">
            <a:extLst>
              <a:ext uri="{FF2B5EF4-FFF2-40B4-BE49-F238E27FC236}">
                <a16:creationId xmlns:a16="http://schemas.microsoft.com/office/drawing/2014/main" id="{E2F59ADE-7809-4F66-813D-D5962454C860}"/>
              </a:ext>
            </a:extLst>
          </p:cNvPr>
          <p:cNvPicPr>
            <a:picLocks noGrp="1"/>
          </p:cNvPicPr>
          <p:nvPr>
            <p:ph idx="1"/>
          </p:nvPr>
        </p:nvPicPr>
        <p:blipFill>
          <a:blip r:embed="rId2"/>
          <a:stretch>
            <a:fillRect/>
          </a:stretch>
        </p:blipFill>
        <p:spPr>
          <a:xfrm>
            <a:off x="838200" y="2313040"/>
            <a:ext cx="10336078" cy="2661915"/>
          </a:xfrm>
          <a:prstGeom prst="rect">
            <a:avLst/>
          </a:prstGeom>
        </p:spPr>
      </p:pic>
    </p:spTree>
    <p:extLst>
      <p:ext uri="{BB962C8B-B14F-4D97-AF65-F5344CB8AC3E}">
        <p14:creationId xmlns:p14="http://schemas.microsoft.com/office/powerpoint/2010/main" val="52518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7EFEA1-7B8D-4758-9CB8-4B252BCE4F7B}"/>
              </a:ext>
            </a:extLst>
          </p:cNvPr>
          <p:cNvSpPr>
            <a:spLocks noGrp="1"/>
          </p:cNvSpPr>
          <p:nvPr>
            <p:ph type="title"/>
          </p:nvPr>
        </p:nvSpPr>
        <p:spPr>
          <a:xfrm>
            <a:off x="838200" y="365125"/>
            <a:ext cx="10515600" cy="1325563"/>
          </a:xfrm>
        </p:spPr>
        <p:txBody>
          <a:bodyPr/>
          <a:lstStyle/>
          <a:p>
            <a:r>
              <a:rPr lang="en-GB"/>
              <a:t>Results and Discussion</a:t>
            </a:r>
            <a:endParaRPr lang="en-GB" dirty="0"/>
          </a:p>
        </p:txBody>
      </p:sp>
      <p:sp>
        <p:nvSpPr>
          <p:cNvPr id="7" name="TextBox 6">
            <a:extLst>
              <a:ext uri="{FF2B5EF4-FFF2-40B4-BE49-F238E27FC236}">
                <a16:creationId xmlns:a16="http://schemas.microsoft.com/office/drawing/2014/main" id="{EA97F09E-00AE-4BCC-92E4-0D00D8894C13}"/>
              </a:ext>
            </a:extLst>
          </p:cNvPr>
          <p:cNvSpPr txBox="1"/>
          <p:nvPr/>
        </p:nvSpPr>
        <p:spPr>
          <a:xfrm>
            <a:off x="1120519" y="1767581"/>
            <a:ext cx="6094708" cy="375552"/>
          </a:xfrm>
          <a:prstGeom prst="rect">
            <a:avLst/>
          </a:prstGeom>
          <a:noFill/>
        </p:spPr>
        <p:txBody>
          <a:bodyPr wrap="square">
            <a:spAutoFit/>
          </a:bodyPr>
          <a:lstStyle/>
          <a:p>
            <a:pPr>
              <a:lnSpc>
                <a:spcPct val="107000"/>
              </a:lnSpc>
              <a:spcAft>
                <a:spcPts val="800"/>
              </a:spcAft>
            </a:pPr>
            <a:r>
              <a:rPr lang="en-US" sz="1800" u="sng" dirty="0">
                <a:effectLst/>
                <a:latin typeface="Calibri" panose="020F0502020204030204" pitchFamily="34" charset="0"/>
                <a:ea typeface="Calibri" panose="020F0502020204030204" pitchFamily="34" charset="0"/>
                <a:cs typeface="Arial" panose="020B0604020202020204" pitchFamily="34" charset="0"/>
              </a:rPr>
              <a:t>Cluster 4</a:t>
            </a:r>
            <a:endParaRPr lang="en-GB"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8" name="Content Placeholder 7" descr="A picture containing graphical user interface&#10;&#10;Description automatically generated">
            <a:extLst>
              <a:ext uri="{FF2B5EF4-FFF2-40B4-BE49-F238E27FC236}">
                <a16:creationId xmlns:a16="http://schemas.microsoft.com/office/drawing/2014/main" id="{46FA99D4-4D85-44A0-987B-8C6806332AB2}"/>
              </a:ext>
            </a:extLst>
          </p:cNvPr>
          <p:cNvPicPr>
            <a:picLocks noGrp="1"/>
          </p:cNvPicPr>
          <p:nvPr>
            <p:ph idx="1"/>
          </p:nvPr>
        </p:nvPicPr>
        <p:blipFill>
          <a:blip r:embed="rId2"/>
          <a:stretch>
            <a:fillRect/>
          </a:stretch>
        </p:blipFill>
        <p:spPr>
          <a:xfrm>
            <a:off x="1025753" y="2220026"/>
            <a:ext cx="9970012" cy="2006703"/>
          </a:xfrm>
          <a:prstGeom prst="rect">
            <a:avLst/>
          </a:prstGeom>
        </p:spPr>
      </p:pic>
      <p:sp>
        <p:nvSpPr>
          <p:cNvPr id="9" name="TextBox 8">
            <a:extLst>
              <a:ext uri="{FF2B5EF4-FFF2-40B4-BE49-F238E27FC236}">
                <a16:creationId xmlns:a16="http://schemas.microsoft.com/office/drawing/2014/main" id="{9A7F5572-85D2-4443-A825-1B11F24AF50E}"/>
              </a:ext>
            </a:extLst>
          </p:cNvPr>
          <p:cNvSpPr txBox="1"/>
          <p:nvPr/>
        </p:nvSpPr>
        <p:spPr>
          <a:xfrm>
            <a:off x="1025752" y="4756067"/>
            <a:ext cx="9970011" cy="968278"/>
          </a:xfrm>
          <a:prstGeom prst="rect">
            <a:avLst/>
          </a:prstGeom>
          <a:noFill/>
        </p:spPr>
        <p:txBody>
          <a:bodyPr wrap="square">
            <a:spAutoFit/>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From the breakdown above, the most distinct clusters are Cluster 1 and Cluster 2. Cluster 1 has nature and recreation as the 1</a:t>
            </a:r>
            <a:r>
              <a:rPr lang="en-US" sz="1800" baseline="30000" dirty="0">
                <a:effectLst/>
                <a:latin typeface="Calibri" panose="020F0502020204030204" pitchFamily="34" charset="0"/>
                <a:ea typeface="Calibri" panose="020F0502020204030204" pitchFamily="34" charset="0"/>
                <a:cs typeface="Arial" panose="020B0604020202020204" pitchFamily="34" charset="0"/>
              </a:rPr>
              <a:t>st</a:t>
            </a:r>
            <a:r>
              <a:rPr lang="en-US" sz="1800" dirty="0">
                <a:effectLst/>
                <a:latin typeface="Calibri" panose="020F0502020204030204" pitchFamily="34" charset="0"/>
                <a:ea typeface="Calibri" panose="020F0502020204030204" pitchFamily="34" charset="0"/>
                <a:cs typeface="Arial" panose="020B0604020202020204" pitchFamily="34" charset="0"/>
              </a:rPr>
              <a:t> and 2</a:t>
            </a:r>
            <a:r>
              <a:rPr lang="en-US" sz="1800" baseline="30000" dirty="0">
                <a:effectLst/>
                <a:latin typeface="Calibri" panose="020F0502020204030204" pitchFamily="34" charset="0"/>
                <a:ea typeface="Calibri" panose="020F0502020204030204" pitchFamily="34" charset="0"/>
                <a:cs typeface="Arial" panose="020B0604020202020204" pitchFamily="34" charset="0"/>
              </a:rPr>
              <a:t>nd</a:t>
            </a:r>
            <a:r>
              <a:rPr lang="en-US" sz="1800" dirty="0">
                <a:effectLst/>
                <a:latin typeface="Calibri" panose="020F0502020204030204" pitchFamily="34" charset="0"/>
                <a:ea typeface="Calibri" panose="020F0502020204030204" pitchFamily="34" charset="0"/>
                <a:cs typeface="Arial" panose="020B0604020202020204" pitchFamily="34" charset="0"/>
              </a:rPr>
              <a:t> most common venues. Cluster 2 has mix of nature and recreation as the 2</a:t>
            </a:r>
            <a:r>
              <a:rPr lang="en-US" sz="1800" baseline="30000" dirty="0">
                <a:effectLst/>
                <a:latin typeface="Calibri" panose="020F0502020204030204" pitchFamily="34" charset="0"/>
                <a:ea typeface="Calibri" panose="020F0502020204030204" pitchFamily="34" charset="0"/>
                <a:cs typeface="Arial" panose="020B0604020202020204" pitchFamily="34" charset="0"/>
              </a:rPr>
              <a:t>nd</a:t>
            </a:r>
            <a:r>
              <a:rPr lang="en-US" sz="1800" dirty="0">
                <a:effectLst/>
                <a:latin typeface="Calibri" panose="020F0502020204030204" pitchFamily="34" charset="0"/>
                <a:ea typeface="Calibri" panose="020F0502020204030204" pitchFamily="34" charset="0"/>
                <a:cs typeface="Arial" panose="020B0604020202020204" pitchFamily="34" charset="0"/>
              </a:rPr>
              <a:t> most common venues. These two clusters also have the highest price per square foot.</a:t>
            </a:r>
            <a:endParaRPr lang="en-GB"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9366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3282D-D53F-4CA1-8AA4-00EB71A0E530}"/>
              </a:ext>
            </a:extLst>
          </p:cNvPr>
          <p:cNvSpPr>
            <a:spLocks noGrp="1"/>
          </p:cNvSpPr>
          <p:nvPr>
            <p:ph type="title"/>
          </p:nvPr>
        </p:nvSpPr>
        <p:spPr/>
        <p:txBody>
          <a:bodyPr/>
          <a:lstStyle/>
          <a:p>
            <a:r>
              <a:rPr lang="en-US" dirty="0"/>
              <a:t>Conclusion</a:t>
            </a:r>
            <a:endParaRPr lang="en-GB" dirty="0"/>
          </a:p>
        </p:txBody>
      </p:sp>
      <p:sp>
        <p:nvSpPr>
          <p:cNvPr id="3" name="Content Placeholder 2">
            <a:extLst>
              <a:ext uri="{FF2B5EF4-FFF2-40B4-BE49-F238E27FC236}">
                <a16:creationId xmlns:a16="http://schemas.microsoft.com/office/drawing/2014/main" id="{1C35FD96-226D-4CA5-AFF6-62D154E67623}"/>
              </a:ext>
            </a:extLst>
          </p:cNvPr>
          <p:cNvSpPr>
            <a:spLocks noGrp="1"/>
          </p:cNvSpPr>
          <p:nvPr>
            <p:ph idx="1"/>
          </p:nvPr>
        </p:nvSpPr>
        <p:spPr/>
        <p:txBody>
          <a:bodyPr/>
          <a:lstStyle/>
          <a:p>
            <a:pPr marL="0" indent="0">
              <a:buNone/>
            </a:pPr>
            <a:r>
              <a:rPr lang="en-US" sz="1800" dirty="0">
                <a:effectLst/>
                <a:latin typeface="Calibri" panose="020F0502020204030204" pitchFamily="34" charset="0"/>
                <a:ea typeface="Calibri" panose="020F0502020204030204" pitchFamily="34" charset="0"/>
                <a:cs typeface="Arial" panose="020B0604020202020204" pitchFamily="34" charset="0"/>
              </a:rPr>
              <a:t>In conclusion, it can be derived from the high price per square foot for housing in Cluster 1 and 2 that there is a premium placed on nature and recreation facilities. These facilities are not as common in the other clusters. These two facilities have a significant influence in the pricing of the HDB flats in their area, compared to other venue categories.</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GB" dirty="0"/>
          </a:p>
        </p:txBody>
      </p:sp>
    </p:spTree>
    <p:extLst>
      <p:ext uri="{BB962C8B-B14F-4D97-AF65-F5344CB8AC3E}">
        <p14:creationId xmlns:p14="http://schemas.microsoft.com/office/powerpoint/2010/main" val="3450076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A38E-ADF5-441C-9CC1-1202AE7A4255}"/>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B90D9C6C-53B9-4120-B416-0C14889430FB}"/>
              </a:ext>
            </a:extLst>
          </p:cNvPr>
          <p:cNvSpPr>
            <a:spLocks noGrp="1"/>
          </p:cNvSpPr>
          <p:nvPr>
            <p:ph idx="1"/>
          </p:nvPr>
        </p:nvSpPr>
        <p:spPr/>
        <p:txBody>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Singapore is a small city state with a land area of 728.6 km2, housing a total population of 5.76 million. This makes Singapore one of the most densely populated countries in the world with a population density of 8,041 ppl/km2. 81% of Singapore’s population resides in public housing, known as Housing Development Board (HDB) flats. These flats are situated in 26 towns within Singapore.</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This project intends to study the </a:t>
            </a:r>
            <a:r>
              <a:rPr lang="en-US" sz="1800" dirty="0" err="1">
                <a:effectLst/>
                <a:latin typeface="Calibri" panose="020F0502020204030204" pitchFamily="34" charset="0"/>
                <a:ea typeface="Calibri" panose="020F0502020204030204" pitchFamily="34" charset="0"/>
                <a:cs typeface="Arial" panose="020B0604020202020204" pitchFamily="34" charset="0"/>
              </a:rPr>
              <a:t>neighbourhood</a:t>
            </a:r>
            <a:r>
              <a:rPr lang="en-US" sz="1800" dirty="0">
                <a:effectLst/>
                <a:latin typeface="Calibri" panose="020F0502020204030204" pitchFamily="34" charset="0"/>
                <a:ea typeface="Calibri" panose="020F0502020204030204" pitchFamily="34" charset="0"/>
                <a:cs typeface="Arial" panose="020B0604020202020204" pitchFamily="34" charset="0"/>
              </a:rPr>
              <a:t> facilities </a:t>
            </a:r>
            <a:r>
              <a:rPr lang="en-US" sz="1800" dirty="0" err="1">
                <a:effectLst/>
                <a:latin typeface="Calibri" panose="020F0502020204030204" pitchFamily="34" charset="0"/>
                <a:ea typeface="Calibri" panose="020F0502020204030204" pitchFamily="34" charset="0"/>
                <a:cs typeface="Arial" panose="020B0604020202020204" pitchFamily="34" charset="0"/>
              </a:rPr>
              <a:t>favoured</a:t>
            </a:r>
            <a:r>
              <a:rPr lang="en-US" sz="1800" dirty="0">
                <a:effectLst/>
                <a:latin typeface="Calibri" panose="020F0502020204030204" pitchFamily="34" charset="0"/>
                <a:ea typeface="Calibri" panose="020F0502020204030204" pitchFamily="34" charset="0"/>
                <a:cs typeface="Arial" panose="020B0604020202020204" pitchFamily="34" charset="0"/>
              </a:rPr>
              <a:t> by the population residing in HDB flats. This will be done by studying the price per square feet of HDB flats in the town versus the facilities available in these towns.</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GB" dirty="0"/>
          </a:p>
        </p:txBody>
      </p:sp>
    </p:spTree>
    <p:extLst>
      <p:ext uri="{BB962C8B-B14F-4D97-AF65-F5344CB8AC3E}">
        <p14:creationId xmlns:p14="http://schemas.microsoft.com/office/powerpoint/2010/main" val="3116767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3328D-3A86-483B-B945-DB3E84810EDE}"/>
              </a:ext>
            </a:extLst>
          </p:cNvPr>
          <p:cNvSpPr>
            <a:spLocks noGrp="1"/>
          </p:cNvSpPr>
          <p:nvPr>
            <p:ph type="title"/>
          </p:nvPr>
        </p:nvSpPr>
        <p:spPr/>
        <p:txBody>
          <a:bodyPr/>
          <a:lstStyle/>
          <a:p>
            <a:r>
              <a:rPr lang="en-US" dirty="0"/>
              <a:t>Data acquisition</a:t>
            </a:r>
            <a:endParaRPr lang="en-GB" dirty="0"/>
          </a:p>
        </p:txBody>
      </p:sp>
      <p:sp>
        <p:nvSpPr>
          <p:cNvPr id="3" name="Content Placeholder 2">
            <a:extLst>
              <a:ext uri="{FF2B5EF4-FFF2-40B4-BE49-F238E27FC236}">
                <a16:creationId xmlns:a16="http://schemas.microsoft.com/office/drawing/2014/main" id="{3BF945DE-EA59-42A9-BE1B-9CC06D775218}"/>
              </a:ext>
            </a:extLst>
          </p:cNvPr>
          <p:cNvSpPr>
            <a:spLocks noGrp="1"/>
          </p:cNvSpPr>
          <p:nvPr>
            <p:ph idx="1"/>
          </p:nvPr>
        </p:nvSpPr>
        <p:spPr/>
        <p:txBody>
          <a:bodyPr>
            <a:normAutofit/>
          </a:bodyPr>
          <a:lstStyle/>
          <a:p>
            <a:pPr marL="0" indent="0">
              <a:buNone/>
            </a:pPr>
            <a:r>
              <a:rPr lang="en-US" sz="1800" u="sng" dirty="0"/>
              <a:t>Resale Flat Price Prices Based on Registration Date</a:t>
            </a:r>
          </a:p>
          <a:p>
            <a:pPr marL="0" indent="0">
              <a:buNone/>
            </a:pPr>
            <a:endParaRPr lang="en-US" sz="1800" dirty="0"/>
          </a:p>
          <a:p>
            <a:pPr marL="0" indent="0">
              <a:buNone/>
            </a:pPr>
            <a:r>
              <a:rPr lang="en-US" sz="1800" dirty="0"/>
              <a:t>Data will be retrieved from the Singapore Governments open dataset on Resale Flat Price Prices Based on Registration Date from data.gov.sg website.</a:t>
            </a:r>
          </a:p>
          <a:p>
            <a:pPr marL="0" indent="0">
              <a:buNone/>
            </a:pPr>
            <a:endParaRPr lang="en-US" sz="1800" dirty="0"/>
          </a:p>
          <a:p>
            <a:pPr marL="0" indent="0">
              <a:buNone/>
            </a:pPr>
            <a:r>
              <a:rPr lang="en-US" sz="1800" dirty="0"/>
              <a:t>Raw data retrieved from the government’s dataset includes list of all transactions in all towns from 2017 onwards. Details on flat type, area of house, model, lease commence date and resale price are also provided for each transaction. There are a total of 103,221 entries.</a:t>
            </a:r>
          </a:p>
          <a:p>
            <a:pPr marL="0" indent="0">
              <a:buNone/>
            </a:pPr>
            <a:endParaRPr lang="en-US" sz="1800" dirty="0"/>
          </a:p>
          <a:p>
            <a:pPr marL="0" indent="0">
              <a:buNone/>
            </a:pPr>
            <a:r>
              <a:rPr lang="en-US" sz="1800" u="sng" dirty="0"/>
              <a:t>Singapore Town Location Data</a:t>
            </a:r>
          </a:p>
          <a:p>
            <a:pPr marL="0" indent="0">
              <a:buNone/>
            </a:pPr>
            <a:endParaRPr lang="en-US" sz="1800" dirty="0"/>
          </a:p>
          <a:p>
            <a:pPr marL="0" indent="0">
              <a:buNone/>
            </a:pPr>
            <a:r>
              <a:rPr lang="en-US" sz="1800" dirty="0"/>
              <a:t>Data coordinated of Towns are retrieved using </a:t>
            </a:r>
            <a:r>
              <a:rPr lang="en-US" sz="1800" dirty="0" err="1"/>
              <a:t>GeoPy</a:t>
            </a:r>
            <a:r>
              <a:rPr lang="en-US" sz="1800" dirty="0"/>
              <a:t>.</a:t>
            </a:r>
          </a:p>
        </p:txBody>
      </p:sp>
    </p:spTree>
    <p:extLst>
      <p:ext uri="{BB962C8B-B14F-4D97-AF65-F5344CB8AC3E}">
        <p14:creationId xmlns:p14="http://schemas.microsoft.com/office/powerpoint/2010/main" val="2895049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4D840-B699-4511-8A71-62F315DBF170}"/>
              </a:ext>
            </a:extLst>
          </p:cNvPr>
          <p:cNvSpPr>
            <a:spLocks noGrp="1"/>
          </p:cNvSpPr>
          <p:nvPr>
            <p:ph type="title"/>
          </p:nvPr>
        </p:nvSpPr>
        <p:spPr/>
        <p:txBody>
          <a:bodyPr/>
          <a:lstStyle/>
          <a:p>
            <a:r>
              <a:rPr lang="en-US" dirty="0"/>
              <a:t>Data acquisition</a:t>
            </a:r>
            <a:endParaRPr lang="en-GB" dirty="0"/>
          </a:p>
        </p:txBody>
      </p:sp>
      <p:sp>
        <p:nvSpPr>
          <p:cNvPr id="3" name="Content Placeholder 2">
            <a:extLst>
              <a:ext uri="{FF2B5EF4-FFF2-40B4-BE49-F238E27FC236}">
                <a16:creationId xmlns:a16="http://schemas.microsoft.com/office/drawing/2014/main" id="{46F60BE0-464E-4E2C-AFFE-547C05B8A41F}"/>
              </a:ext>
            </a:extLst>
          </p:cNvPr>
          <p:cNvSpPr>
            <a:spLocks noGrp="1"/>
          </p:cNvSpPr>
          <p:nvPr>
            <p:ph idx="1"/>
          </p:nvPr>
        </p:nvSpPr>
        <p:spPr/>
        <p:txBody>
          <a:bodyPr/>
          <a:lstStyle/>
          <a:p>
            <a:pPr marL="0" indent="0">
              <a:buNone/>
            </a:pPr>
            <a:r>
              <a:rPr lang="en-US" sz="1800" u="sng" dirty="0"/>
              <a:t>Singapore Town Top Venue Recommendations</a:t>
            </a:r>
          </a:p>
          <a:p>
            <a:pPr marL="0" indent="0">
              <a:buNone/>
            </a:pPr>
            <a:endParaRPr lang="en-US" sz="1800" dirty="0"/>
          </a:p>
          <a:p>
            <a:pPr marL="0" indent="0">
              <a:buNone/>
            </a:pPr>
            <a:r>
              <a:rPr lang="en-US" sz="1800" dirty="0" err="1"/>
              <a:t>FourSquare</a:t>
            </a:r>
            <a:r>
              <a:rPr lang="en-US" sz="1800" dirty="0"/>
              <a:t> API is used to retrieve the most common venue categories in each Town. This feature is used to group the </a:t>
            </a:r>
            <a:r>
              <a:rPr lang="en-US" sz="1800" dirty="0" err="1"/>
              <a:t>neighbourhoods</a:t>
            </a:r>
            <a:r>
              <a:rPr lang="en-US" sz="1800" dirty="0"/>
              <a:t> into clusters. The following data are retrieved on the first query:</a:t>
            </a:r>
          </a:p>
          <a:p>
            <a:pPr marL="0" indent="0">
              <a:buNone/>
            </a:pPr>
            <a:r>
              <a:rPr lang="en-US" sz="1800" dirty="0"/>
              <a:t>•	Venue ID</a:t>
            </a:r>
          </a:p>
          <a:p>
            <a:pPr marL="0" indent="0">
              <a:buNone/>
            </a:pPr>
            <a:r>
              <a:rPr lang="en-US" sz="1800" dirty="0"/>
              <a:t>•	Venue Name</a:t>
            </a:r>
          </a:p>
          <a:p>
            <a:pPr marL="0" indent="0">
              <a:buNone/>
            </a:pPr>
            <a:r>
              <a:rPr lang="en-US" sz="1800" dirty="0"/>
              <a:t>•	Coordinates</a:t>
            </a:r>
          </a:p>
          <a:p>
            <a:pPr marL="0" indent="0">
              <a:buNone/>
            </a:pPr>
            <a:r>
              <a:rPr lang="en-US" sz="1800" dirty="0"/>
              <a:t>•	Category Name</a:t>
            </a:r>
          </a:p>
          <a:p>
            <a:pPr marL="0" indent="0">
              <a:buNone/>
            </a:pPr>
            <a:endParaRPr lang="en-GB" sz="2400" dirty="0"/>
          </a:p>
        </p:txBody>
      </p:sp>
    </p:spTree>
    <p:extLst>
      <p:ext uri="{BB962C8B-B14F-4D97-AF65-F5344CB8AC3E}">
        <p14:creationId xmlns:p14="http://schemas.microsoft.com/office/powerpoint/2010/main" val="4019966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D63FF-45B9-49EC-8CEB-AA9F27279F0D}"/>
              </a:ext>
            </a:extLst>
          </p:cNvPr>
          <p:cNvSpPr>
            <a:spLocks noGrp="1"/>
          </p:cNvSpPr>
          <p:nvPr>
            <p:ph type="title"/>
          </p:nvPr>
        </p:nvSpPr>
        <p:spPr/>
        <p:txBody>
          <a:bodyPr/>
          <a:lstStyle/>
          <a:p>
            <a:r>
              <a:rPr lang="en-US" dirty="0"/>
              <a:t>Data Cleaning</a:t>
            </a:r>
            <a:endParaRPr lang="en-GB" dirty="0"/>
          </a:p>
        </p:txBody>
      </p:sp>
      <p:sp>
        <p:nvSpPr>
          <p:cNvPr id="3" name="Content Placeholder 2">
            <a:extLst>
              <a:ext uri="{FF2B5EF4-FFF2-40B4-BE49-F238E27FC236}">
                <a16:creationId xmlns:a16="http://schemas.microsoft.com/office/drawing/2014/main" id="{29CE988D-9E1A-4443-9E5B-EF54DBFA1E46}"/>
              </a:ext>
            </a:extLst>
          </p:cNvPr>
          <p:cNvSpPr>
            <a:spLocks noGrp="1"/>
          </p:cNvSpPr>
          <p:nvPr>
            <p:ph idx="1"/>
          </p:nvPr>
        </p:nvSpPr>
        <p:spPr/>
        <p:txBody>
          <a:bodyPr>
            <a:normAutofit fontScale="62500" lnSpcReduction="20000"/>
          </a:bodyPr>
          <a:lstStyle/>
          <a:p>
            <a:pPr marL="0" indent="0">
              <a:buNone/>
            </a:pPr>
            <a:r>
              <a:rPr lang="en-US" u="sng" dirty="0"/>
              <a:t>Resale Flat Price Prices Based on Registration Date</a:t>
            </a:r>
          </a:p>
          <a:p>
            <a:pPr marL="0" indent="0">
              <a:buNone/>
            </a:pPr>
            <a:endParaRPr lang="en-US" dirty="0"/>
          </a:p>
          <a:p>
            <a:pPr marL="0" indent="0">
              <a:buNone/>
            </a:pPr>
            <a:r>
              <a:rPr lang="en-US" dirty="0"/>
              <a:t>First data is grouped by town, and the block and street attributes are dropped as they are of no value to the assessment. Remaining lease attribute is calculated from taking the current year (2021) minus the lease commence date, following which the lease commence date is dropped.</a:t>
            </a:r>
          </a:p>
          <a:p>
            <a:pPr marL="0" indent="0">
              <a:buNone/>
            </a:pPr>
            <a:endParaRPr lang="en-US" dirty="0"/>
          </a:p>
          <a:p>
            <a:pPr marL="0" indent="0">
              <a:buNone/>
            </a:pPr>
            <a:r>
              <a:rPr lang="en-US" dirty="0"/>
              <a:t>Price per square foot attribute is also calculated as the resale price divided by floor area of flat. Flat models Improved and Model A were selected and flats on higher floors were excluded as they were outliers in term of per square foot pricing. 3 Room, 4 Room and 5 Room flats were retained as they were the most prevalent. Per square foot pricing above $6500 was also excluded to reduce outliers.</a:t>
            </a:r>
          </a:p>
          <a:p>
            <a:pPr marL="0" indent="0">
              <a:buNone/>
            </a:pPr>
            <a:endParaRPr lang="en-US" dirty="0"/>
          </a:p>
          <a:p>
            <a:pPr marL="0" indent="0">
              <a:buNone/>
            </a:pPr>
            <a:r>
              <a:rPr lang="en-US" u="sng" dirty="0"/>
              <a:t>Singapore Town Top Venue Recommendations</a:t>
            </a:r>
          </a:p>
          <a:p>
            <a:pPr marL="0" indent="0">
              <a:buNone/>
            </a:pPr>
            <a:endParaRPr lang="en-US" dirty="0"/>
          </a:p>
          <a:p>
            <a:pPr marL="0" indent="0">
              <a:buNone/>
            </a:pPr>
            <a:r>
              <a:rPr lang="en-US" dirty="0"/>
              <a:t>A total of 174 venue categories are retrieved from the Foursquare API. These are grouped into 9 categories, namely Casual Dining, Stores, Public Transport, Fitness, Recreation, Nature, Grocery, Bar and Amenities. </a:t>
            </a:r>
          </a:p>
          <a:p>
            <a:pPr marL="0" indent="0">
              <a:buNone/>
            </a:pPr>
            <a:endParaRPr lang="en-GB" dirty="0"/>
          </a:p>
        </p:txBody>
      </p:sp>
    </p:spTree>
    <p:extLst>
      <p:ext uri="{BB962C8B-B14F-4D97-AF65-F5344CB8AC3E}">
        <p14:creationId xmlns:p14="http://schemas.microsoft.com/office/powerpoint/2010/main" val="4048884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E668F-4487-4217-9D0F-64E7F97022E7}"/>
              </a:ext>
            </a:extLst>
          </p:cNvPr>
          <p:cNvSpPr>
            <a:spLocks noGrp="1"/>
          </p:cNvSpPr>
          <p:nvPr>
            <p:ph type="title"/>
          </p:nvPr>
        </p:nvSpPr>
        <p:spPr/>
        <p:txBody>
          <a:bodyPr/>
          <a:lstStyle/>
          <a:p>
            <a:r>
              <a:rPr lang="en-US" dirty="0"/>
              <a:t>Exploratory Data Analysis</a:t>
            </a:r>
            <a:endParaRPr lang="en-GB" dirty="0"/>
          </a:p>
        </p:txBody>
      </p:sp>
      <p:sp>
        <p:nvSpPr>
          <p:cNvPr id="3" name="Content Placeholder 2">
            <a:extLst>
              <a:ext uri="{FF2B5EF4-FFF2-40B4-BE49-F238E27FC236}">
                <a16:creationId xmlns:a16="http://schemas.microsoft.com/office/drawing/2014/main" id="{BC76F615-9379-451A-8238-9E9F03BE40BB}"/>
              </a:ext>
            </a:extLst>
          </p:cNvPr>
          <p:cNvSpPr>
            <a:spLocks noGrp="1"/>
          </p:cNvSpPr>
          <p:nvPr>
            <p:ph idx="1"/>
          </p:nvPr>
        </p:nvSpPr>
        <p:spPr/>
        <p:txBody>
          <a:bodyPr/>
          <a:lstStyle/>
          <a:p>
            <a:pPr>
              <a:lnSpc>
                <a:spcPct val="107000"/>
              </a:lnSpc>
              <a:spcAft>
                <a:spcPts val="800"/>
              </a:spcAft>
            </a:pPr>
            <a:r>
              <a:rPr lang="en-US" sz="1800">
                <a:effectLst/>
                <a:latin typeface="Calibri" panose="020F0502020204030204" pitchFamily="34" charset="0"/>
                <a:ea typeface="Calibri" panose="020F0502020204030204" pitchFamily="34" charset="0"/>
                <a:cs typeface="Arial" panose="020B0604020202020204" pitchFamily="34" charset="0"/>
              </a:rPr>
              <a:t>Price per square foot has a normal distribution. The 3 retained flat types (3 Room, 4 Room and 5 Room) have a mean square foot price of between $4100 to $4400.</a:t>
            </a:r>
            <a:endParaRPr lang="en-GB" sz="180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descr="Chart, histogram&#10;&#10;Description automatically generated">
            <a:extLst>
              <a:ext uri="{FF2B5EF4-FFF2-40B4-BE49-F238E27FC236}">
                <a16:creationId xmlns:a16="http://schemas.microsoft.com/office/drawing/2014/main" id="{92377860-91B9-43DC-A648-BEB82BB8D4B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90407" y="2762567"/>
            <a:ext cx="5411186" cy="3549333"/>
          </a:xfrm>
          <a:prstGeom prst="rect">
            <a:avLst/>
          </a:prstGeom>
          <a:noFill/>
        </p:spPr>
      </p:pic>
    </p:spTree>
    <p:extLst>
      <p:ext uri="{BB962C8B-B14F-4D97-AF65-F5344CB8AC3E}">
        <p14:creationId xmlns:p14="http://schemas.microsoft.com/office/powerpoint/2010/main" val="2641149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BA794-39F7-4ECD-8EE0-D46C703FFCA0}"/>
              </a:ext>
            </a:extLst>
          </p:cNvPr>
          <p:cNvSpPr>
            <a:spLocks noGrp="1"/>
          </p:cNvSpPr>
          <p:nvPr>
            <p:ph type="title"/>
          </p:nvPr>
        </p:nvSpPr>
        <p:spPr/>
        <p:txBody>
          <a:bodyPr/>
          <a:lstStyle/>
          <a:p>
            <a:r>
              <a:rPr lang="en-US" dirty="0"/>
              <a:t>Exploratory Data Analysis</a:t>
            </a:r>
            <a:endParaRPr lang="en-GB" dirty="0"/>
          </a:p>
        </p:txBody>
      </p:sp>
      <p:sp>
        <p:nvSpPr>
          <p:cNvPr id="6" name="Content Placeholder 5">
            <a:extLst>
              <a:ext uri="{FF2B5EF4-FFF2-40B4-BE49-F238E27FC236}">
                <a16:creationId xmlns:a16="http://schemas.microsoft.com/office/drawing/2014/main" id="{2925E222-B624-40F7-A831-C2D3AAEF6723}"/>
              </a:ext>
            </a:extLst>
          </p:cNvPr>
          <p:cNvSpPr>
            <a:spLocks noGrp="1"/>
          </p:cNvSpPr>
          <p:nvPr>
            <p:ph idx="1"/>
          </p:nvPr>
        </p:nvSpPr>
        <p:spPr/>
        <p:txBody>
          <a:bodyPr/>
          <a:lstStyle/>
          <a:p>
            <a:endParaRPr lang="en-GB"/>
          </a:p>
        </p:txBody>
      </p:sp>
      <p:pic>
        <p:nvPicPr>
          <p:cNvPr id="7" name="Picture 6">
            <a:extLst>
              <a:ext uri="{FF2B5EF4-FFF2-40B4-BE49-F238E27FC236}">
                <a16:creationId xmlns:a16="http://schemas.microsoft.com/office/drawing/2014/main" id="{9AF8EF58-B84F-46F9-AEE3-D4298F082B0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92235" y="2092960"/>
            <a:ext cx="6207529" cy="4084003"/>
          </a:xfrm>
          <a:prstGeom prst="rect">
            <a:avLst/>
          </a:prstGeom>
          <a:noFill/>
        </p:spPr>
      </p:pic>
    </p:spTree>
    <p:extLst>
      <p:ext uri="{BB962C8B-B14F-4D97-AF65-F5344CB8AC3E}">
        <p14:creationId xmlns:p14="http://schemas.microsoft.com/office/powerpoint/2010/main" val="545875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7AC3D-8CDB-4889-8BA4-EE6FA46A6BBA}"/>
              </a:ext>
            </a:extLst>
          </p:cNvPr>
          <p:cNvSpPr>
            <a:spLocks noGrp="1"/>
          </p:cNvSpPr>
          <p:nvPr>
            <p:ph type="title"/>
          </p:nvPr>
        </p:nvSpPr>
        <p:spPr/>
        <p:txBody>
          <a:bodyPr/>
          <a:lstStyle/>
          <a:p>
            <a:r>
              <a:rPr lang="en-GB" dirty="0"/>
              <a:t>Results and Discussion</a:t>
            </a:r>
          </a:p>
        </p:txBody>
      </p:sp>
      <p:sp>
        <p:nvSpPr>
          <p:cNvPr id="3" name="Content Placeholder 2">
            <a:extLst>
              <a:ext uri="{FF2B5EF4-FFF2-40B4-BE49-F238E27FC236}">
                <a16:creationId xmlns:a16="http://schemas.microsoft.com/office/drawing/2014/main" id="{B1D83D7C-0138-4F27-AC23-F6EC5E33FF7C}"/>
              </a:ext>
            </a:extLst>
          </p:cNvPr>
          <p:cNvSpPr>
            <a:spLocks noGrp="1"/>
          </p:cNvSpPr>
          <p:nvPr>
            <p:ph idx="1"/>
          </p:nvPr>
        </p:nvSpPr>
        <p:spPr/>
        <p:txBody>
          <a:bodyPr/>
          <a:lstStyle/>
          <a:p>
            <a:pPr marL="0" indent="0" algn="just">
              <a:lnSpc>
                <a:spcPct val="107000"/>
              </a:lnSpc>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Foursquare API was used to acquire the venues at the different towns. These venues are grouped into 9 categories, namely Casual Dining, Stores, Public Transport, Fitness, Recreation, Nature, Grocery, Bar and Amenities. </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K-means clustering algorithm was used to group the towns into clusters based on the venue categories. The elbow method is used to determine the optimum value of K to perform K-means clustering. 5 clusters were selected for the evaluation.</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p:txBody>
      </p:sp>
      <p:pic>
        <p:nvPicPr>
          <p:cNvPr id="4" name="Picture 3" descr="Chart, line chart&#10;&#10;Description automatically generated">
            <a:extLst>
              <a:ext uri="{FF2B5EF4-FFF2-40B4-BE49-F238E27FC236}">
                <a16:creationId xmlns:a16="http://schemas.microsoft.com/office/drawing/2014/main" id="{D463970C-F2B0-473D-89E9-BBDCA896354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87256" y="3879215"/>
            <a:ext cx="4017487" cy="2613660"/>
          </a:xfrm>
          <a:prstGeom prst="rect">
            <a:avLst/>
          </a:prstGeom>
          <a:noFill/>
          <a:ln>
            <a:noFill/>
          </a:ln>
        </p:spPr>
      </p:pic>
    </p:spTree>
    <p:extLst>
      <p:ext uri="{BB962C8B-B14F-4D97-AF65-F5344CB8AC3E}">
        <p14:creationId xmlns:p14="http://schemas.microsoft.com/office/powerpoint/2010/main" val="574951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7AC3D-8CDB-4889-8BA4-EE6FA46A6BBA}"/>
              </a:ext>
            </a:extLst>
          </p:cNvPr>
          <p:cNvSpPr>
            <a:spLocks noGrp="1"/>
          </p:cNvSpPr>
          <p:nvPr>
            <p:ph type="title"/>
          </p:nvPr>
        </p:nvSpPr>
        <p:spPr/>
        <p:txBody>
          <a:bodyPr/>
          <a:lstStyle/>
          <a:p>
            <a:r>
              <a:rPr lang="en-GB" dirty="0"/>
              <a:t>Results and Discussion</a:t>
            </a:r>
          </a:p>
        </p:txBody>
      </p:sp>
      <p:sp>
        <p:nvSpPr>
          <p:cNvPr id="3" name="Content Placeholder 2">
            <a:extLst>
              <a:ext uri="{FF2B5EF4-FFF2-40B4-BE49-F238E27FC236}">
                <a16:creationId xmlns:a16="http://schemas.microsoft.com/office/drawing/2014/main" id="{B1D83D7C-0138-4F27-AC23-F6EC5E33FF7C}"/>
              </a:ext>
            </a:extLst>
          </p:cNvPr>
          <p:cNvSpPr>
            <a:spLocks noGrp="1"/>
          </p:cNvSpPr>
          <p:nvPr>
            <p:ph idx="1"/>
          </p:nvPr>
        </p:nvSpPr>
        <p:spPr/>
        <p:txBody>
          <a:bodyPr/>
          <a:lstStyle/>
          <a:p>
            <a:pPr marL="0" indent="0" algn="just">
              <a:lnSpc>
                <a:spcPct val="107000"/>
              </a:lnSpc>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Singapore Map Clusters:</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p:txBody>
      </p:sp>
      <p:pic>
        <p:nvPicPr>
          <p:cNvPr id="5" name="Picture 4" descr="Map&#10;&#10;Description automatically generated">
            <a:extLst>
              <a:ext uri="{FF2B5EF4-FFF2-40B4-BE49-F238E27FC236}">
                <a16:creationId xmlns:a16="http://schemas.microsoft.com/office/drawing/2014/main" id="{93D07AF2-C4D2-482C-A5BC-120A41D62DF7}"/>
              </a:ext>
            </a:extLst>
          </p:cNvPr>
          <p:cNvPicPr/>
          <p:nvPr/>
        </p:nvPicPr>
        <p:blipFill>
          <a:blip r:embed="rId2"/>
          <a:stretch>
            <a:fillRect/>
          </a:stretch>
        </p:blipFill>
        <p:spPr>
          <a:xfrm>
            <a:off x="3230245" y="2312670"/>
            <a:ext cx="5731510" cy="3999230"/>
          </a:xfrm>
          <a:prstGeom prst="rect">
            <a:avLst/>
          </a:prstGeom>
        </p:spPr>
      </p:pic>
    </p:spTree>
    <p:extLst>
      <p:ext uri="{BB962C8B-B14F-4D97-AF65-F5344CB8AC3E}">
        <p14:creationId xmlns:p14="http://schemas.microsoft.com/office/powerpoint/2010/main" val="1959153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810</Words>
  <Application>Microsoft Office PowerPoint</Application>
  <PresentationFormat>Widescreen</PresentationFormat>
  <Paragraphs>58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IBM Applied Data Science Capstone</vt:lpstr>
      <vt:lpstr>Introduction</vt:lpstr>
      <vt:lpstr>Data acquisition</vt:lpstr>
      <vt:lpstr>Data acquisition</vt:lpstr>
      <vt:lpstr>Data Cleaning</vt:lpstr>
      <vt:lpstr>Exploratory Data Analysis</vt:lpstr>
      <vt:lpstr>Exploratory Data Analysis</vt:lpstr>
      <vt:lpstr>Results and Discussion</vt:lpstr>
      <vt:lpstr>Results and Discussion</vt:lpstr>
      <vt:lpstr>Results and Discussion</vt:lpstr>
      <vt:lpstr>Results and Discussion</vt:lpstr>
      <vt:lpstr>Results and Discussion</vt:lpstr>
      <vt:lpstr>Results and Discussion</vt:lpstr>
      <vt:lpstr>Results and 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Applied Data Science Capstone</dc:title>
  <dc:creator>Heranshan S.</dc:creator>
  <cp:lastModifiedBy>Heranshan S.</cp:lastModifiedBy>
  <cp:revision>1</cp:revision>
  <dcterms:created xsi:type="dcterms:W3CDTF">2021-09-02T12:43:23Z</dcterms:created>
  <dcterms:modified xsi:type="dcterms:W3CDTF">2021-09-02T12:56:48Z</dcterms:modified>
</cp:coreProperties>
</file>