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59" r:id="rId5"/>
    <p:sldId id="270" r:id="rId6"/>
    <p:sldId id="268" r:id="rId7"/>
    <p:sldId id="269" r:id="rId8"/>
    <p:sldId id="278" r:id="rId9"/>
    <p:sldId id="279" r:id="rId10"/>
    <p:sldId id="263" r:id="rId11"/>
    <p:sldId id="272" r:id="rId12"/>
    <p:sldId id="274" r:id="rId13"/>
    <p:sldId id="273" r:id="rId14"/>
    <p:sldId id="275" r:id="rId15"/>
    <p:sldId id="277" r:id="rId16"/>
    <p:sldId id="280" r:id="rId17"/>
    <p:sldId id="266" r:id="rId18"/>
    <p:sldId id="283" r:id="rId19"/>
    <p:sldId id="265" r:id="rId20"/>
    <p:sldId id="284" r:id="rId21"/>
    <p:sldId id="282" r:id="rId22"/>
    <p:sldId id="281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9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95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779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03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27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79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612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32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04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233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482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40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A7D3-D95F-4E8A-ADDA-CC0CCA5C2489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9BA5-D4F4-4DE9-8AC5-AA7EE5E6A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79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8860" y="2392840"/>
            <a:ext cx="5657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효율적인 부스 배치를</a:t>
            </a:r>
            <a:endParaRPr lang="en-US" altLang="ko-KR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위한 시뮬레이션 시스템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74" y="928670"/>
            <a:ext cx="1430287" cy="14302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1616223"/>
            <a:ext cx="16430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</a:t>
            </a:r>
            <a:endParaRPr lang="ko-KR" altLang="en-US" sz="20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8860" y="3703008"/>
            <a:ext cx="2571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Anager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팀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428604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929190" y="4429132"/>
            <a:ext cx="35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민웅기 </a:t>
            </a:r>
            <a:r>
              <a:rPr lang="en-US" altLang="ko-KR" dirty="0" smtClean="0"/>
              <a:t>2013156019</a:t>
            </a:r>
          </a:p>
          <a:p>
            <a:r>
              <a:rPr lang="ko-KR" altLang="en-US" dirty="0" smtClean="0"/>
              <a:t>정낙현 </a:t>
            </a:r>
            <a:r>
              <a:rPr lang="en-US" dirty="0" smtClean="0"/>
              <a:t>2013156037</a:t>
            </a:r>
            <a:endParaRPr lang="en-US" altLang="ko-KR" dirty="0" smtClean="0"/>
          </a:p>
          <a:p>
            <a:r>
              <a:rPr lang="ko-KR" altLang="en-US" dirty="0" smtClean="0"/>
              <a:t>홍승준 </a:t>
            </a:r>
            <a:r>
              <a:rPr lang="en-US" altLang="ko-KR" dirty="0" smtClean="0"/>
              <a:t>2013156049</a:t>
            </a:r>
          </a:p>
        </p:txBody>
      </p:sp>
    </p:spTree>
    <p:extLst>
      <p:ext uri="{BB962C8B-B14F-4D97-AF65-F5344CB8AC3E}">
        <p14:creationId xmlns="" xmlns:p14="http://schemas.microsoft.com/office/powerpoint/2010/main" val="538602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3035" y="3476387"/>
            <a:ext cx="43348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r>
              <a:rPr lang="ko-KR" altLang="en-US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프로그램 기능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76056" y="4714883"/>
            <a:ext cx="382829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6547" y="2058174"/>
            <a:ext cx="2438400" cy="2438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975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(1) </a:t>
            </a:r>
            <a:r>
              <a:rPr lang="en-US" altLang="ko-KR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CArray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2910" y="1571612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CArray</a:t>
            </a:r>
            <a:r>
              <a:rPr lang="en-US" dirty="0" smtClean="0"/>
              <a:t>&lt;</a:t>
            </a:r>
            <a:r>
              <a:rPr lang="en-US" dirty="0" err="1" smtClean="0"/>
              <a:t>CInfo</a:t>
            </a:r>
            <a:r>
              <a:rPr lang="en-US" dirty="0" smtClean="0"/>
              <a:t>, </a:t>
            </a:r>
            <a:r>
              <a:rPr lang="en-US" dirty="0" err="1" smtClean="0"/>
              <a:t>CInfo</a:t>
            </a:r>
            <a:r>
              <a:rPr lang="en-US" dirty="0" smtClean="0"/>
              <a:t>&gt; </a:t>
            </a:r>
            <a:r>
              <a:rPr lang="en-US" dirty="0" err="1" smtClean="0"/>
              <a:t>m_Array</a:t>
            </a:r>
            <a:r>
              <a:rPr lang="en-US" dirty="0" smtClean="0"/>
              <a:t>;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143116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부스 등에 대한 정보를 동적 할당하여 배열로 저장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관람객 객체에 대한 정보를 배열로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배열로 해두면 좋은 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배열의 모든 인덱스에 대해 작업을 수행 할 때 반복 문으로 처리하기도 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인덱스만 참조할 때도 편하게 사용할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374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(2) </a:t>
            </a:r>
            <a:r>
              <a:rPr lang="en-US" altLang="ko-KR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SplitterWnd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화면 분할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5" name="그림 14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357298"/>
            <a:ext cx="2573657" cy="408517"/>
          </a:xfrm>
          <a:prstGeom prst="rect">
            <a:avLst/>
          </a:prstGeom>
        </p:spPr>
      </p:pic>
      <p:pic>
        <p:nvPicPr>
          <p:cNvPr id="16" name="그림 15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000240"/>
            <a:ext cx="6626137" cy="27860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034" y="4929198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UI </a:t>
            </a:r>
            <a:r>
              <a:rPr lang="ko-KR" altLang="en-US" dirty="0" smtClean="0"/>
              <a:t>와 부스의 정보를 화면 분할을 통해 더 깔끔하게 보여주기 위해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14290"/>
            <a:ext cx="6572296" cy="6107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428728" y="642918"/>
            <a:ext cx="6429420" cy="5572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3142446" y="3429000"/>
            <a:ext cx="5572958" cy="7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000760" y="714356"/>
            <a:ext cx="1785950" cy="24288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00760" y="3214686"/>
            <a:ext cx="1785950" cy="29289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(3)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화면 크기 고정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428728" y="1428736"/>
            <a:ext cx="5286412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void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CMainFrame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::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OnGetMinMaxInfo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(MINMAXINFO*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lpMMI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lpMMI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ptMaxTrackSize.x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1024;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화면 가로 길이 최대 제한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lpMMI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ptMinTrackSize.x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1024;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화면 가로 길이 최소 제한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lpMMI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ptMaxTrackSize.y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860;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화면 세로 길이 최대 제한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lpMMI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ptMinTrackSize.y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860; //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화면 세로 길이 최소 제한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*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CFrameWnd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::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OnGetMinMaxInfo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lpMMI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786" y="407194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도면의 일반적인 비율을 화면 상에 가장 잘 나타나 지도록 화면 크기를 고정하였습니다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(4)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길 찾기 알고리즘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8676" name="Picture 4" descr="f(n) = g(n) + h(n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428736"/>
            <a:ext cx="3286148" cy="428628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 l="27188" t="32500" r="46562" b="32500"/>
          <a:stretch>
            <a:fillRect/>
          </a:stretch>
        </p:blipFill>
        <p:spPr bwMode="auto">
          <a:xfrm>
            <a:off x="357158" y="1928802"/>
            <a:ext cx="5286412" cy="39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071934" y="1157101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g(n) : </a:t>
            </a:r>
            <a:r>
              <a:rPr lang="ko-KR" altLang="en-US" dirty="0" smtClean="0"/>
              <a:t>출발 </a:t>
            </a:r>
            <a:r>
              <a:rPr lang="ko-KR" altLang="en-US" dirty="0" err="1" smtClean="0"/>
              <a:t>노드부터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노드까지의</a:t>
            </a:r>
            <a:r>
              <a:rPr lang="ko-KR" altLang="en-US" dirty="0" smtClean="0"/>
              <a:t> 경로비용</a:t>
            </a:r>
            <a:endParaRPr lang="en-US" altLang="ko-KR" dirty="0" smtClean="0"/>
          </a:p>
          <a:p>
            <a:r>
              <a:rPr lang="en-US" altLang="ko-KR" dirty="0" smtClean="0"/>
              <a:t>h(n) :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 </a:t>
            </a:r>
            <a:r>
              <a:rPr lang="ko-KR" altLang="en-US" dirty="0" err="1" smtClean="0"/>
              <a:t>으로부터</a:t>
            </a:r>
            <a:r>
              <a:rPr lang="ko-KR" altLang="en-US" dirty="0" smtClean="0"/>
              <a:t> 목표 </a:t>
            </a:r>
            <a:r>
              <a:rPr lang="ko-KR" altLang="en-US" dirty="0" err="1" smtClean="0"/>
              <a:t>노드까지의</a:t>
            </a:r>
            <a:r>
              <a:rPr lang="ko-KR" altLang="en-US" dirty="0" smtClean="0"/>
              <a:t> 추정 경로비용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(5) Serialize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오버로딩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 l="15000" t="23334" r="66719" b="70833"/>
          <a:stretch>
            <a:fillRect/>
          </a:stretch>
        </p:blipFill>
        <p:spPr bwMode="auto">
          <a:xfrm>
            <a:off x="418391" y="1500174"/>
            <a:ext cx="636818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/>
          <a:srcRect l="14531" t="32500" r="47500" b="45833"/>
          <a:stretch>
            <a:fillRect/>
          </a:stretch>
        </p:blipFill>
        <p:spPr bwMode="auto">
          <a:xfrm>
            <a:off x="313164" y="2714620"/>
            <a:ext cx="847367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2714612" y="1857364"/>
            <a:ext cx="214314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 l="14374" t="19166" r="39687" b="37500"/>
          <a:stretch>
            <a:fillRect/>
          </a:stretch>
        </p:blipFill>
        <p:spPr bwMode="auto">
          <a:xfrm>
            <a:off x="285719" y="1071546"/>
            <a:ext cx="848188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846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 l="14374" t="19166" r="39687" b="37500"/>
          <a:stretch>
            <a:fillRect/>
          </a:stretch>
        </p:blipFill>
        <p:spPr bwMode="auto">
          <a:xfrm>
            <a:off x="285719" y="1071546"/>
            <a:ext cx="848188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846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3035" y="3476387"/>
            <a:ext cx="43348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r>
              <a:rPr lang="ko-KR" altLang="en-US" sz="4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프로그램 </a:t>
            </a:r>
            <a:r>
              <a:rPr lang="ko-KR" altLang="en-US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결과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76056" y="4714883"/>
            <a:ext cx="382829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6547" y="2058174"/>
            <a:ext cx="2438400" cy="2438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944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1142984"/>
            <a:ext cx="1000132" cy="10001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43306" y="57148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-윤고딕330"/>
              </a:rPr>
              <a:t>INDEX</a:t>
            </a:r>
            <a:endParaRPr lang="ko-KR" altLang="en-US" sz="3600" dirty="0">
              <a:solidFill>
                <a:srgbClr val="FF0000"/>
              </a:solidFill>
              <a:latin typeface="-윤고딕33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7422" y="1357298"/>
            <a:ext cx="49292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HY태백B" pitchFamily="18" charset="-127"/>
                <a:ea typeface="HY태백B" pitchFamily="18" charset="-127"/>
              </a:rPr>
              <a:t>프로그램 설명</a:t>
            </a:r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3000" dirty="0" smtClean="0">
                <a:latin typeface="HY태백B" pitchFamily="18" charset="-127"/>
                <a:ea typeface="HY태백B" pitchFamily="18" charset="-127"/>
              </a:rPr>
              <a:t>비교 대상</a:t>
            </a:r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3000" dirty="0" smtClean="0">
                <a:latin typeface="HY태백B" pitchFamily="18" charset="-127"/>
                <a:ea typeface="HY태백B" pitchFamily="18" charset="-127"/>
              </a:rPr>
              <a:t>기능 및 알고리즘</a:t>
            </a:r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3000" dirty="0" smtClean="0">
                <a:latin typeface="HY태백B" pitchFamily="18" charset="-127"/>
                <a:ea typeface="HY태백B" pitchFamily="18" charset="-127"/>
              </a:rPr>
              <a:t>프로그램 결과</a:t>
            </a:r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endParaRPr lang="en-US" altLang="ko-KR" sz="3000" dirty="0" smtClean="0">
              <a:latin typeface="HY태백B" pitchFamily="18" charset="-127"/>
              <a:ea typeface="HY태백B" pitchFamily="18" charset="-127"/>
            </a:endParaRPr>
          </a:p>
          <a:p>
            <a:r>
              <a:rPr lang="en-US" altLang="ko-KR" sz="3000" dirty="0" smtClean="0">
                <a:latin typeface="HY태백B" pitchFamily="18" charset="-127"/>
                <a:ea typeface="HY태백B" pitchFamily="18" charset="-127"/>
              </a:rPr>
              <a:t>Q&amp;A</a:t>
            </a:r>
            <a:endParaRPr lang="ko-KR" altLang="en-US" sz="3000" dirty="0"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2143116"/>
            <a:ext cx="1000132" cy="1000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3000372"/>
            <a:ext cx="1000132" cy="10001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3929066"/>
            <a:ext cx="1000132" cy="10001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4786322"/>
            <a:ext cx="1000132" cy="1000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571480"/>
            <a:ext cx="8072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이동 양이 많은 부분 표시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이동 양이 많은 부분을 표시해 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대기 줄 입장 실패 부스 표시 </a:t>
            </a:r>
            <a:r>
              <a:rPr lang="en-US" altLang="ko-KR" dirty="0" smtClean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dirty="0" smtClean="0"/>
              <a:t>대기 줄에 입장 하지 못한 부스를 표시해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219" t="1811" r="18906" b="5833"/>
          <a:stretch>
            <a:fillRect/>
          </a:stretch>
        </p:blipFill>
        <p:spPr bwMode="auto">
          <a:xfrm>
            <a:off x="1785918" y="1963179"/>
            <a:ext cx="4714908" cy="39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846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3035" y="3476387"/>
            <a:ext cx="1879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</a:t>
            </a:r>
            <a:r>
              <a:rPr lang="ko-KR" altLang="en-US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시연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76056" y="4714883"/>
            <a:ext cx="382829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6547" y="2058174"/>
            <a:ext cx="2438400" cy="2438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944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22111" y="2153921"/>
            <a:ext cx="2699779" cy="2550158"/>
            <a:chOff x="1862348" y="1986838"/>
            <a:chExt cx="2699779" cy="2550158"/>
          </a:xfrm>
        </p:grpSpPr>
        <p:sp>
          <p:nvSpPr>
            <p:cNvPr id="8" name="TextBox 7"/>
            <p:cNvSpPr txBox="1"/>
            <p:nvPr/>
          </p:nvSpPr>
          <p:spPr>
            <a:xfrm>
              <a:off x="1862348" y="2321005"/>
              <a:ext cx="26068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 smtClean="0">
                  <a:solidFill>
                    <a:srgbClr val="A2292B"/>
                  </a:solidFill>
                  <a:latin typeface="-윤고딕330" pitchFamily="18" charset="-127"/>
                  <a:ea typeface="-윤고딕330" pitchFamily="18" charset="-127"/>
                </a:rPr>
                <a:t>Q</a:t>
              </a:r>
              <a:r>
                <a:rPr lang="en-US" altLang="ko-KR" sz="6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&amp;A</a:t>
              </a:r>
              <a:endPara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131840" y="1986838"/>
              <a:ext cx="1430287" cy="143028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846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189906" y="2153921"/>
            <a:ext cx="4764189" cy="2383074"/>
            <a:chOff x="830143" y="1986838"/>
            <a:chExt cx="4764189" cy="2383074"/>
          </a:xfrm>
        </p:grpSpPr>
        <p:sp>
          <p:nvSpPr>
            <p:cNvPr id="8" name="TextBox 7"/>
            <p:cNvSpPr txBox="1"/>
            <p:nvPr/>
          </p:nvSpPr>
          <p:spPr>
            <a:xfrm>
              <a:off x="830143" y="2153921"/>
              <a:ext cx="476418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 smtClean="0">
                  <a:solidFill>
                    <a:srgbClr val="A2292B"/>
                  </a:solidFill>
                  <a:latin typeface="-윤고딕330" pitchFamily="18" charset="-127"/>
                  <a:ea typeface="-윤고딕330" pitchFamily="18" charset="-127"/>
                </a:rPr>
                <a:t>T</a:t>
              </a:r>
              <a:r>
                <a:rPr lang="en-US" altLang="ko-KR" sz="6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hank you</a:t>
              </a:r>
              <a:endParaRPr lang="ko-KR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16093" y="1986838"/>
              <a:ext cx="1430287" cy="143028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04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3035" y="3476387"/>
            <a:ext cx="4368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ko-KR" altLang="en-US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프로그램 설명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76056" y="4714883"/>
            <a:ext cx="382829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6547" y="2058174"/>
            <a:ext cx="2438400" cy="24384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298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630242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(1) Motive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http://file.thisisgame.com/upload/board/2013/05/24/20130524194337_6501.jpg"/>
          <p:cNvPicPr>
            <a:picLocks noChangeAspect="1" noChangeArrowheads="1"/>
          </p:cNvPicPr>
          <p:nvPr/>
        </p:nvPicPr>
        <p:blipFill>
          <a:blip r:embed="rId5"/>
          <a:srcRect r="5556" b="11027"/>
          <a:stretch>
            <a:fillRect/>
          </a:stretch>
        </p:blipFill>
        <p:spPr bwMode="auto">
          <a:xfrm>
            <a:off x="4500562" y="3143248"/>
            <a:ext cx="4214842" cy="264460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42910" y="1285860"/>
            <a:ext cx="657229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프로그램 설명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프로그램을 사용하여 설계한 부스 배치도를 시뮬레이션 하여 발생하는 </a:t>
            </a:r>
            <a:r>
              <a:rPr lang="ko-KR" altLang="en-US" sz="15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문제점들을 미리 파악 하도록 도와준다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endParaRPr lang="en-US" altLang="ko-KR" sz="1500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 프로그램을 선정한 이유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 실제 큰 규모의 전시회에서는 사람들이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많이 몰리면 관람하는데 많이 불편했던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경험을 동기로 좀 더 효율적으로 이동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경로를 확보하는 프로그램을 만들고자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선정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일을 기획 단계에서 문제를 미리 예측해 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설계하는 것 과 진행하면서</a:t>
            </a:r>
            <a:r>
              <a:rPr lang="en-US" sz="15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진행하고 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난 뒤 문제를 고치는 것은 그 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문제를 해소하는데 소모되는 비용의 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차이가 엄청나다</a:t>
            </a:r>
            <a:r>
              <a:rPr lang="en-US" sz="15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미리 예측해 설계하면 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비용뿐 아니라 시간 감소와 더불어 실제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세계의 경우 소비자들에게 신뢰도를 </a:t>
            </a:r>
            <a: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15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1500" dirty="0" smtClean="0">
                <a:latin typeface="HY헤드라인M" pitchFamily="18" charset="-127"/>
                <a:ea typeface="HY헤드라인M" pitchFamily="18" charset="-127"/>
              </a:rPr>
              <a:t>얻을 수 있다</a:t>
            </a:r>
            <a:r>
              <a:rPr lang="en-US" sz="15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br>
              <a:rPr lang="en-US" sz="1500" dirty="0" smtClean="0">
                <a:latin typeface="HY헤드라인M" pitchFamily="18" charset="-127"/>
                <a:ea typeface="HY헤드라인M" pitchFamily="18" charset="-127"/>
              </a:rPr>
            </a:br>
            <a:endParaRPr lang="en-US" altLang="ko-KR" sz="15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302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(2) Purpose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1142984"/>
            <a:ext cx="7715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프로그램의 사용자 대상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박람회 주최자 입장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프로그램의 목적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박람회 주최자 입장에서 설계한 부스 배치도를 실제로 사용했을 때 발생할 수 있는 문제점들 관람객들의 이동 경로에 있어서 효율적이지 못할 것으로 예상되는 지점을 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지적해 주는 것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프로그램의 역할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예상되는 관람자들의 이동 경로를 시뮬레이션을 통해 보여주고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문제가 예상되는 부분을 띄워줍니다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 프로그램이 짚어준 부분을 보고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미리 대비 할 수 있도록 도와줍니다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" name="Picture 2" descr="http://cfile8.uf.tistory.com/image/116FF543509B4D0905647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9932554" y="-1785974"/>
            <a:ext cx="3600000" cy="2314101"/>
          </a:xfrm>
          <a:prstGeom prst="rect">
            <a:avLst/>
          </a:prstGeom>
          <a:noFill/>
        </p:spPr>
      </p:pic>
      <p:pic>
        <p:nvPicPr>
          <p:cNvPr id="3076" name="Picture 4" descr="http://cfile9.uf.tistory.com/image/210EF93353A3F80633AC8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0690" y="3757411"/>
            <a:ext cx="3372946" cy="217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(3) Supposition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285860"/>
            <a:ext cx="6858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우선 순위와 부스의 배치도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부스 정보가 이미 결정된 상황에서 이 프로그램을 사용한다고 가정하였습니다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행사가 시작하기 바로 전 단계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이미 어느 정도 결정이 다 나온 상태에서 이 프로그램을 사용한다고 가정하였습니다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 이후에 부스의 재배치는 많이 어려울 것 이므로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프로그램 상에서 부스를 재배치 하는 경우에 대해서는 포함하지 않습니다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(4) Scenario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142984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프로그램을 시작하면 도면의 크기 비율에 대한 설정을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창을 통해 도면에 부스와 시설물을 원하는 크기로 설정하여 부스와 시설물을 배치하고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부스에 대한 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수용 인원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순위에 대한 정보를 입력합니다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시뮬레이션을 시작하면 관람객들이 각자가 원하는 부스를 찾아가면서 실제 행사 시에 예상되는 이동 경로를 비추어 줍니다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시뮬레이션 동안 관람객들의 위치와 부스의 상태를 확인합니다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시뮬레이션이 끝나면 문제가 발생될 것으로 예상되는 부분을 비춰줌으로써 사용자가 실제 행사에서 스태프를 배치하여 이동을 돕는 다는지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부스의 대기 줄을 더 늘리거나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가능하다면 부스의 위치를 바꾸도록 대비 할 수 있도록 도와줍니다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3035" y="3476387"/>
            <a:ext cx="3206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ko-KR" altLang="en-US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비교 대상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076056" y="4714883"/>
            <a:ext cx="382829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6547" y="2058174"/>
            <a:ext cx="2438400" cy="2438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688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260648"/>
            <a:ext cx="8640960" cy="6336704"/>
          </a:xfrm>
          <a:prstGeom prst="roundRect">
            <a:avLst>
              <a:gd name="adj" fmla="val 7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859" b="100000" l="4883" r="100000">
                        <a14:backgroundMark x1="15039" y1="30664" x2="78906" y2="52148"/>
                        <a14:backgroundMark x1="79492" y1="31836" x2="14453" y2="42969"/>
                        <a14:backgroundMark x1="28320" y1="15430" x2="66016" y2="62891"/>
                        <a14:backgroundMark x1="50195" y1="25000" x2="39063" y2="64258"/>
                        <a14:backgroundMark x1="13672" y1="51563" x2="55273" y2="65039"/>
                        <a14:backgroundMark x1="11719" y1="56055" x2="23633" y2="11328"/>
                        <a14:backgroundMark x1="32031" y1="15039" x2="85547" y2="31836"/>
                        <a14:backgroundMark x1="89844" y1="33789" x2="86328" y2="57031"/>
                        <a14:backgroundMark x1="82617" y1="68750" x2="71875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7">
            <a:off x="-435445" y="-817157"/>
            <a:ext cx="1690725" cy="1690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0276" y="1124744"/>
            <a:ext cx="8662204" cy="0"/>
          </a:xfrm>
          <a:prstGeom prst="line">
            <a:avLst/>
          </a:prstGeom>
          <a:ln>
            <a:gradFill flip="none" rotWithShape="1">
              <a:gsLst>
                <a:gs pos="0">
                  <a:srgbClr val="A2292B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1520" y="5949280"/>
            <a:ext cx="8640960" cy="360040"/>
          </a:xfrm>
          <a:prstGeom prst="rect">
            <a:avLst/>
          </a:prstGeom>
          <a:solidFill>
            <a:srgbClr val="A2292B"/>
          </a:solidFill>
          <a:ln>
            <a:solidFill>
              <a:srgbClr val="A2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637" y="357166"/>
            <a:ext cx="126445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630242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(2)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92B"/>
                </a:solidFill>
                <a:latin typeface="-윤고딕330" pitchFamily="18" charset="-127"/>
                <a:ea typeface="-윤고딕330" pitchFamily="18" charset="-127"/>
              </a:rPr>
              <a:t>비교 대상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92B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214422"/>
            <a:ext cx="7643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   </a:t>
            </a:r>
            <a:r>
              <a:rPr lang="ko-KR" altLang="en-US" sz="1500" dirty="0" smtClean="0"/>
              <a:t>특허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부스 배치 운영 시스템</a:t>
            </a:r>
            <a:endParaRPr lang="en-US" altLang="ko-KR" sz="1500" dirty="0" smtClean="0"/>
          </a:p>
          <a:p>
            <a:pPr marL="342900" indent="-342900">
              <a:buAutoNum type="arabicPeriod" startAt="2"/>
            </a:pPr>
            <a:r>
              <a:rPr lang="ko-KR" altLang="en-US" sz="1500" dirty="0" smtClean="0"/>
              <a:t>출원 번호 </a:t>
            </a:r>
            <a:r>
              <a:rPr lang="en-US" altLang="ko-KR" sz="1500" dirty="0" smtClean="0"/>
              <a:t>:</a:t>
            </a:r>
            <a:r>
              <a:rPr lang="en-US" sz="1500" dirty="0" smtClean="0"/>
              <a:t> 1020060056715 (2006.06.23)</a:t>
            </a:r>
          </a:p>
          <a:p>
            <a:pPr marL="342900" indent="-342900">
              <a:buAutoNum type="arabicPeriod" startAt="2"/>
            </a:pPr>
            <a:r>
              <a:rPr lang="ko-KR" altLang="en-US" sz="1500" dirty="0" smtClean="0"/>
              <a:t>공개번호</a:t>
            </a:r>
            <a:r>
              <a:rPr lang="en-US" sz="1500" dirty="0" smtClean="0"/>
              <a:t> : 1020070121897 (2007.12.28)</a:t>
            </a:r>
          </a:p>
          <a:p>
            <a:pPr marL="342900" indent="-342900">
              <a:buAutoNum type="arabicPeriod" startAt="2"/>
            </a:pPr>
            <a:r>
              <a:rPr lang="ko-KR" altLang="en-US" sz="1500" dirty="0" smtClean="0"/>
              <a:t>등록번호</a:t>
            </a:r>
            <a:r>
              <a:rPr lang="en-US" sz="1500" dirty="0" smtClean="0"/>
              <a:t> : 100832831 (2008.05.21)</a:t>
            </a:r>
          </a:p>
          <a:p>
            <a:pPr marL="342900" indent="-342900">
              <a:buAutoNum type="arabicPeriod" startAt="2"/>
            </a:pPr>
            <a:r>
              <a:rPr lang="ko-KR" altLang="en-US" sz="1500" dirty="0" smtClean="0"/>
              <a:t>출원인</a:t>
            </a:r>
            <a:r>
              <a:rPr lang="en-US" sz="1500" dirty="0" smtClean="0"/>
              <a:t> : </a:t>
            </a:r>
            <a:r>
              <a:rPr lang="ko-KR" altLang="en-US" sz="1500" dirty="0" smtClean="0"/>
              <a:t>주식회사 골든 오일</a:t>
            </a:r>
            <a:endParaRPr lang="en-US" altLang="ko-KR" sz="1500" dirty="0" smtClean="0"/>
          </a:p>
          <a:p>
            <a:pPr marL="342900" indent="-342900">
              <a:buAutoNum type="arabicPeriod" startAt="2"/>
            </a:pPr>
            <a:r>
              <a:rPr lang="ko-KR" altLang="en-US" sz="1500" dirty="0" smtClean="0"/>
              <a:t>내용 </a:t>
            </a:r>
            <a:r>
              <a:rPr lang="en-US" altLang="ko-KR" sz="1500" dirty="0" smtClean="0"/>
              <a:t>:  </a:t>
            </a:r>
            <a:r>
              <a:rPr lang="ko-KR" altLang="en-US" sz="1500" dirty="0" smtClean="0"/>
              <a:t>공연장 사전조사로 선호도가 높은 부스에 우선권 부여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장소 선택 및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        </a:t>
            </a:r>
            <a:r>
              <a:rPr lang="ko-KR" altLang="en-US" sz="1500" dirty="0" smtClean="0"/>
              <a:t>참가하는 스폰서 회사들의 정보와 관람객들이 해당 회사의 웹사이트 정보를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         </a:t>
            </a:r>
            <a:r>
              <a:rPr lang="ko-KR" altLang="en-US" sz="1500" dirty="0" smtClean="0"/>
              <a:t>열람하도록 유도 및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부스의 정보를 전달하는 처리수단 포함 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="" xmlns:p14="http://schemas.microsoft.com/office/powerpoint/2010/main" val="42056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342</Words>
  <Application>Microsoft Office PowerPoint</Application>
  <PresentationFormat>화면 슬라이드 쇼(4:3)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책쟁이</dc:creator>
  <cp:lastModifiedBy>PC</cp:lastModifiedBy>
  <cp:revision>60</cp:revision>
  <dcterms:created xsi:type="dcterms:W3CDTF">2011-07-06T08:19:23Z</dcterms:created>
  <dcterms:modified xsi:type="dcterms:W3CDTF">2014-12-10T13:24:17Z</dcterms:modified>
</cp:coreProperties>
</file>