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54" r:id="rId5"/>
    <p:sldId id="456" r:id="rId6"/>
    <p:sldId id="455" r:id="rId7"/>
    <p:sldId id="257" r:id="rId8"/>
    <p:sldId id="270" r:id="rId9"/>
    <p:sldId id="260" r:id="rId10"/>
    <p:sldId id="262" r:id="rId11"/>
    <p:sldId id="332" r:id="rId12"/>
    <p:sldId id="408" r:id="rId13"/>
    <p:sldId id="264" r:id="rId14"/>
    <p:sldId id="407" r:id="rId15"/>
    <p:sldId id="266" r:id="rId16"/>
    <p:sldId id="267" r:id="rId17"/>
    <p:sldId id="265" r:id="rId18"/>
    <p:sldId id="271" r:id="rId19"/>
    <p:sldId id="272" r:id="rId20"/>
    <p:sldId id="409" r:id="rId21"/>
    <p:sldId id="275" r:id="rId22"/>
    <p:sldId id="410" r:id="rId23"/>
    <p:sldId id="411" r:id="rId24"/>
    <p:sldId id="285" r:id="rId25"/>
    <p:sldId id="286" r:id="rId26"/>
    <p:sldId id="289" r:id="rId27"/>
    <p:sldId id="412" r:id="rId28"/>
    <p:sldId id="301" r:id="rId29"/>
    <p:sldId id="300" r:id="rId30"/>
    <p:sldId id="416" r:id="rId31"/>
    <p:sldId id="417" r:id="rId32"/>
    <p:sldId id="418" r:id="rId33"/>
    <p:sldId id="302" r:id="rId34"/>
    <p:sldId id="303" r:id="rId35"/>
    <p:sldId id="304" r:id="rId36"/>
    <p:sldId id="419" r:id="rId37"/>
    <p:sldId id="305" r:id="rId38"/>
    <p:sldId id="414" r:id="rId39"/>
    <p:sldId id="415" r:id="rId40"/>
    <p:sldId id="307" r:id="rId41"/>
    <p:sldId id="309" r:id="rId42"/>
    <p:sldId id="313" r:id="rId43"/>
    <p:sldId id="432" r:id="rId44"/>
    <p:sldId id="422" r:id="rId45"/>
    <p:sldId id="433" r:id="rId46"/>
    <p:sldId id="434" r:id="rId47"/>
    <p:sldId id="435" r:id="rId48"/>
    <p:sldId id="421" r:id="rId49"/>
    <p:sldId id="437" r:id="rId50"/>
    <p:sldId id="314" r:id="rId51"/>
    <p:sldId id="436" r:id="rId52"/>
    <p:sldId id="423" r:id="rId53"/>
    <p:sldId id="438" r:id="rId54"/>
    <p:sldId id="439" r:id="rId5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Yu"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课程背景、课程名称的说明</a:t>
            </a:r>
            <a:endParaRPr lang="zh-CN" altLang="en-US"/>
          </a:p>
        </p:txBody>
      </p:sp>
      <p:sp>
        <p:nvSpPr>
          <p:cNvPr id="4" name="灯片编号占位符 3"/>
          <p:cNvSpPr>
            <a:spLocks noGrp="1"/>
          </p:cNvSpPr>
          <p:nvPr>
            <p:ph type="sldNum" sz="quarter" idx="10"/>
          </p:nvPr>
        </p:nvSpPr>
        <p:spPr/>
        <p:txBody>
          <a:bodyPr/>
          <a:lstStyle/>
          <a:p>
            <a:fld id="{630144F1-67E9-4A35-BCE5-F216CB268CA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144F1-67E9-4A35-BCE5-F216CB268CA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144F1-67E9-4A35-BCE5-F216CB268CA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144F1-67E9-4A35-BCE5-F216CB268C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本次课程的主题：</a:t>
            </a:r>
            <a:br>
              <a:rPr lang="zh-CN" altLang="en-US">
                <a:sym typeface="+mn-ea"/>
              </a:rPr>
            </a:br>
            <a:r>
              <a:rPr lang="en-US" altLang="zh-CN">
                <a:sym typeface="+mn-ea"/>
              </a:rPr>
              <a:t>1.</a:t>
            </a:r>
            <a:r>
              <a:rPr lang="zh-CN" altLang="en-US">
                <a:sym typeface="+mn-ea"/>
              </a:rPr>
              <a:t>介绍人工智能的基本概念，目标是让学生面向别人关于智能的提问的时候能够有自己的思想的回答</a:t>
            </a:r>
            <a:endParaRPr lang="zh-CN" altLang="en-US"/>
          </a:p>
          <a:p>
            <a:r>
              <a:rPr lang="en-US" altLang="zh-CN">
                <a:sym typeface="+mn-ea"/>
              </a:rPr>
              <a:t>2.</a:t>
            </a:r>
            <a:r>
              <a:rPr lang="zh-CN" altLang="en-US">
                <a:sym typeface="+mn-ea"/>
              </a:rPr>
              <a:t>这门课学什么怎么学</a:t>
            </a:r>
            <a:endParaRPr lang="zh-CN" altLang="en-US"/>
          </a:p>
          <a:p>
            <a:endParaRPr lang="en-US" altLang="zh-CN"/>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144F1-67E9-4A35-BCE5-F216CB268C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15F02B-1BE8-4E26-92CF-EAD350C2B9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144F1-67E9-4A35-BCE5-F216CB268CA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p:cNvGrpSpPr/>
          <p:nvPr/>
        </p:nvGrpSpPr>
        <p:grpSpPr>
          <a:xfrm>
            <a:off x="0" y="2731626"/>
            <a:ext cx="1977574" cy="841544"/>
            <a:chOff x="-211409" y="1467223"/>
            <a:chExt cx="1444678" cy="841544"/>
          </a:xfrm>
        </p:grpSpPr>
        <p:sp>
          <p:nvSpPr>
            <p:cNvPr id="8" name="矩形 7"/>
            <p:cNvSpPr/>
            <p:nvPr/>
          </p:nvSpPr>
          <p:spPr>
            <a:xfrm>
              <a:off x="510930" y="1467223"/>
              <a:ext cx="722339" cy="8415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1409" y="1467223"/>
              <a:ext cx="722339" cy="8415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0162573" y="2731626"/>
            <a:ext cx="2029428" cy="841544"/>
            <a:chOff x="11141198" y="1467223"/>
            <a:chExt cx="1444678" cy="841544"/>
          </a:xfrm>
        </p:grpSpPr>
        <p:sp>
          <p:nvSpPr>
            <p:cNvPr id="11" name="矩形 10"/>
            <p:cNvSpPr/>
            <p:nvPr/>
          </p:nvSpPr>
          <p:spPr>
            <a:xfrm>
              <a:off x="11141198" y="1467223"/>
              <a:ext cx="722339" cy="8415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1863537" y="1467223"/>
              <a:ext cx="722339" cy="8415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524000" y="1894035"/>
            <a:ext cx="9144000" cy="1311128"/>
          </a:xfrm>
        </p:spPr>
        <p:txBody>
          <a:bodyPr anchor="b">
            <a:normAutofit/>
          </a:bodyPr>
          <a:lstStyle>
            <a:lvl1pPr algn="ctr">
              <a:defRPr sz="6600" b="1">
                <a:solidFill>
                  <a:schemeClr val="tx2"/>
                </a:solidFill>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1524000" y="3284538"/>
            <a:ext cx="9144000" cy="1089529"/>
          </a:xfrm>
        </p:spPr>
        <p:txBody>
          <a:bodyPr>
            <a:normAutofit/>
          </a:bodyPr>
          <a:lstStyle>
            <a:lvl1pPr marL="0" indent="0" algn="ctr">
              <a:buNone/>
              <a:defRPr sz="5400">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10515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8200" y="4076700"/>
            <a:ext cx="10515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371475" y="387350"/>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userDrawn="1"/>
        </p:nvSpPr>
        <p:spPr>
          <a:xfrm>
            <a:off x="119063" y="134938"/>
            <a:ext cx="252413" cy="2524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userDrawn="1"/>
        </p:nvSpPr>
        <p:spPr>
          <a:xfrm>
            <a:off x="11226800" y="6318250"/>
            <a:ext cx="539750" cy="539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灯片编号占位符 15"/>
          <p:cNvSpPr>
            <a:spLocks noGrp="1"/>
          </p:cNvSpPr>
          <p:nvPr>
            <p:ph type="sldNum" sz="quarter" idx="12"/>
          </p:nvPr>
        </p:nvSpPr>
        <p:spPr>
          <a:xfrm>
            <a:off x="10801350" y="6405563"/>
            <a:ext cx="1390650" cy="365125"/>
          </a:xfrm>
          <a:prstGeom prst="rect">
            <a:avLst/>
          </a:prstGeom>
        </p:spPr>
        <p:txBody>
          <a:bodyPr vert="horz" lIns="91440" tIns="45720" rIns="91440" bIns="45720" rtlCol="0" anchor="ctr"/>
          <a:lstStyle>
            <a:lvl1pPr algn="ctr">
              <a:defRPr sz="2000" b="1">
                <a:solidFill>
                  <a:schemeClr val="bg1"/>
                </a:solidFill>
              </a:defRPr>
            </a:lvl1pPr>
          </a:lstStyle>
          <a:p>
            <a:pPr fontAlgn="auto"/>
            <a:fld id="{51D91E7F-84B6-4064-9D4E-CC7D244BCA04}" type="slidenum">
              <a:rPr lang="zh-CN" altLang="en-US" noProof="1" smtClean="0">
                <a:latin typeface="+mn-lt"/>
                <a:ea typeface="+mn-ea"/>
                <a:cs typeface="+mn-cs"/>
              </a:rPr>
            </a:fld>
            <a:endParaRPr lang="zh-CN" altLang="en-US" noProof="1" dirty="0"/>
          </a:p>
        </p:txBody>
      </p:sp>
      <p:sp>
        <p:nvSpPr>
          <p:cNvPr id="2" name="日期占位符 1"/>
          <p:cNvSpPr>
            <a:spLocks noGrp="1"/>
          </p:cNvSpPr>
          <p:nvPr>
            <p:ph type="dt" sz="half" idx="13"/>
          </p:nvPr>
        </p:nvSpPr>
        <p:spPr/>
        <p:txBody>
          <a:bodyPr/>
          <a:p>
            <a:pPr fontAlgn="auto"/>
            <a:fld id="{82A4C821-51AF-415E-BF5B-CDCDE3466362}" type="datetime1">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4"/>
          </p:nvPr>
        </p:nvSpPr>
        <p:spPr/>
        <p:txBody>
          <a:bodyPr/>
          <a:p>
            <a:pPr fontAlgn="auto"/>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1"/>
          <p:cNvSpPr/>
          <p:nvPr/>
        </p:nvSpPr>
        <p:spPr>
          <a:xfrm>
            <a:off x="609600" y="1600200"/>
            <a:ext cx="10972800"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charset="-122"/>
              <a:ea typeface="微软雅黑" panose="020B0503020204020204" charset="-122"/>
            </a:endParaRPr>
          </a:p>
        </p:txBody>
      </p:sp>
      <p:grpSp>
        <p:nvGrpSpPr>
          <p:cNvPr id="8" name="Group 4"/>
          <p:cNvGrpSpPr>
            <a:grpSpLocks noChangeAspect="1"/>
          </p:cNvGrpSpPr>
          <p:nvPr/>
        </p:nvGrpSpPr>
        <p:grpSpPr bwMode="auto">
          <a:xfrm>
            <a:off x="6574838" y="1996659"/>
            <a:ext cx="4125268" cy="2864683"/>
            <a:chOff x="548" y="488"/>
            <a:chExt cx="3963" cy="2752"/>
          </a:xfrm>
          <a:solidFill>
            <a:schemeClr val="accent5"/>
          </a:solidFill>
        </p:grpSpPr>
        <p:sp>
          <p:nvSpPr>
            <p:cNvPr id="9" name="Freeform 5"/>
            <p:cNvSpPr>
              <a:spLocks noEditPoints="1"/>
            </p:cNvSpPr>
            <p:nvPr/>
          </p:nvSpPr>
          <p:spPr bwMode="auto">
            <a:xfrm>
              <a:off x="1979" y="2102"/>
              <a:ext cx="1027" cy="1028"/>
            </a:xfrm>
            <a:custGeom>
              <a:avLst/>
              <a:gdLst/>
              <a:ahLst/>
              <a:cxnLst>
                <a:cxn ang="0">
                  <a:pos x="428" y="0"/>
                </a:cxn>
                <a:cxn ang="0">
                  <a:pos x="0" y="429"/>
                </a:cxn>
                <a:cxn ang="0">
                  <a:pos x="428" y="857"/>
                </a:cxn>
                <a:cxn ang="0">
                  <a:pos x="856" y="429"/>
                </a:cxn>
                <a:cxn ang="0">
                  <a:pos x="428" y="0"/>
                </a:cxn>
                <a:cxn ang="0">
                  <a:pos x="428" y="602"/>
                </a:cxn>
                <a:cxn ang="0">
                  <a:pos x="254" y="429"/>
                </a:cxn>
                <a:cxn ang="0">
                  <a:pos x="428" y="255"/>
                </a:cxn>
                <a:cxn ang="0">
                  <a:pos x="601" y="429"/>
                </a:cxn>
                <a:cxn ang="0">
                  <a:pos x="428" y="602"/>
                </a:cxn>
              </a:cxnLst>
              <a:rect l="0" t="0" r="r" b="b"/>
              <a:pathLst>
                <a:path w="856" h="857">
                  <a:moveTo>
                    <a:pt x="428" y="0"/>
                  </a:moveTo>
                  <a:cubicBezTo>
                    <a:pt x="192" y="0"/>
                    <a:pt x="0" y="192"/>
                    <a:pt x="0" y="429"/>
                  </a:cubicBezTo>
                  <a:cubicBezTo>
                    <a:pt x="0" y="665"/>
                    <a:pt x="192" y="857"/>
                    <a:pt x="428" y="857"/>
                  </a:cubicBezTo>
                  <a:cubicBezTo>
                    <a:pt x="664" y="857"/>
                    <a:pt x="856" y="665"/>
                    <a:pt x="856" y="429"/>
                  </a:cubicBezTo>
                  <a:cubicBezTo>
                    <a:pt x="856" y="192"/>
                    <a:pt x="664" y="0"/>
                    <a:pt x="428" y="0"/>
                  </a:cubicBezTo>
                  <a:close/>
                  <a:moveTo>
                    <a:pt x="428" y="602"/>
                  </a:moveTo>
                  <a:cubicBezTo>
                    <a:pt x="332" y="602"/>
                    <a:pt x="254" y="524"/>
                    <a:pt x="254" y="429"/>
                  </a:cubicBezTo>
                  <a:cubicBezTo>
                    <a:pt x="254" y="333"/>
                    <a:pt x="332" y="255"/>
                    <a:pt x="428" y="255"/>
                  </a:cubicBezTo>
                  <a:cubicBezTo>
                    <a:pt x="524" y="255"/>
                    <a:pt x="601" y="333"/>
                    <a:pt x="601" y="429"/>
                  </a:cubicBezTo>
                  <a:cubicBezTo>
                    <a:pt x="601" y="524"/>
                    <a:pt x="524" y="602"/>
                    <a:pt x="428" y="60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0" name="Freeform 6"/>
            <p:cNvSpPr>
              <a:spLocks noEditPoints="1"/>
            </p:cNvSpPr>
            <p:nvPr/>
          </p:nvSpPr>
          <p:spPr bwMode="auto">
            <a:xfrm>
              <a:off x="1869" y="1991"/>
              <a:ext cx="1246" cy="1249"/>
            </a:xfrm>
            <a:custGeom>
              <a:avLst/>
              <a:gdLst/>
              <a:ahLst/>
              <a:cxnLst>
                <a:cxn ang="0">
                  <a:pos x="996" y="485"/>
                </a:cxn>
                <a:cxn ang="0">
                  <a:pos x="990" y="435"/>
                </a:cxn>
                <a:cxn ang="0">
                  <a:pos x="979" y="386"/>
                </a:cxn>
                <a:cxn ang="0">
                  <a:pos x="962" y="339"/>
                </a:cxn>
                <a:cxn ang="0">
                  <a:pos x="941" y="294"/>
                </a:cxn>
                <a:cxn ang="0">
                  <a:pos x="915" y="251"/>
                </a:cxn>
                <a:cxn ang="0">
                  <a:pos x="884" y="211"/>
                </a:cxn>
                <a:cxn ang="0">
                  <a:pos x="850" y="175"/>
                </a:cxn>
                <a:cxn ang="0">
                  <a:pos x="812" y="142"/>
                </a:cxn>
                <a:cxn ang="0">
                  <a:pos x="771" y="113"/>
                </a:cxn>
                <a:cxn ang="0">
                  <a:pos x="727" y="89"/>
                </a:cxn>
                <a:cxn ang="0">
                  <a:pos x="681" y="70"/>
                </a:cxn>
                <a:cxn ang="0">
                  <a:pos x="633" y="55"/>
                </a:cxn>
                <a:cxn ang="0">
                  <a:pos x="584" y="46"/>
                </a:cxn>
                <a:cxn ang="0">
                  <a:pos x="534" y="42"/>
                </a:cxn>
                <a:cxn ang="0">
                  <a:pos x="484" y="43"/>
                </a:cxn>
                <a:cxn ang="0">
                  <a:pos x="435" y="50"/>
                </a:cxn>
                <a:cxn ang="0">
                  <a:pos x="386" y="61"/>
                </a:cxn>
                <a:cxn ang="0">
                  <a:pos x="339" y="78"/>
                </a:cxn>
                <a:cxn ang="0">
                  <a:pos x="293" y="99"/>
                </a:cxn>
                <a:cxn ang="0">
                  <a:pos x="251" y="125"/>
                </a:cxn>
                <a:cxn ang="0">
                  <a:pos x="211" y="155"/>
                </a:cxn>
                <a:cxn ang="0">
                  <a:pos x="175" y="190"/>
                </a:cxn>
                <a:cxn ang="0">
                  <a:pos x="142" y="228"/>
                </a:cxn>
                <a:cxn ang="0">
                  <a:pos x="113" y="269"/>
                </a:cxn>
                <a:cxn ang="0">
                  <a:pos x="89" y="313"/>
                </a:cxn>
                <a:cxn ang="0">
                  <a:pos x="70" y="359"/>
                </a:cxn>
                <a:cxn ang="0">
                  <a:pos x="56" y="407"/>
                </a:cxn>
                <a:cxn ang="0">
                  <a:pos x="46" y="456"/>
                </a:cxn>
                <a:cxn ang="0">
                  <a:pos x="42" y="506"/>
                </a:cxn>
                <a:cxn ang="0">
                  <a:pos x="43" y="556"/>
                </a:cxn>
                <a:cxn ang="0">
                  <a:pos x="50" y="606"/>
                </a:cxn>
                <a:cxn ang="0">
                  <a:pos x="61" y="655"/>
                </a:cxn>
                <a:cxn ang="0">
                  <a:pos x="78" y="702"/>
                </a:cxn>
                <a:cxn ang="0">
                  <a:pos x="99" y="747"/>
                </a:cxn>
                <a:cxn ang="0">
                  <a:pos x="125" y="790"/>
                </a:cxn>
                <a:cxn ang="0">
                  <a:pos x="155" y="830"/>
                </a:cxn>
                <a:cxn ang="0">
                  <a:pos x="190" y="866"/>
                </a:cxn>
                <a:cxn ang="0">
                  <a:pos x="228" y="899"/>
                </a:cxn>
                <a:cxn ang="0">
                  <a:pos x="269" y="928"/>
                </a:cxn>
                <a:cxn ang="0">
                  <a:pos x="313" y="952"/>
                </a:cxn>
                <a:cxn ang="0">
                  <a:pos x="359" y="971"/>
                </a:cxn>
                <a:cxn ang="0">
                  <a:pos x="407" y="986"/>
                </a:cxn>
                <a:cxn ang="0">
                  <a:pos x="456" y="995"/>
                </a:cxn>
                <a:cxn ang="0">
                  <a:pos x="506" y="999"/>
                </a:cxn>
                <a:cxn ang="0">
                  <a:pos x="556" y="998"/>
                </a:cxn>
                <a:cxn ang="0">
                  <a:pos x="605" y="991"/>
                </a:cxn>
                <a:cxn ang="0">
                  <a:pos x="654" y="980"/>
                </a:cxn>
                <a:cxn ang="0">
                  <a:pos x="701" y="963"/>
                </a:cxn>
                <a:cxn ang="0">
                  <a:pos x="746" y="942"/>
                </a:cxn>
                <a:cxn ang="0">
                  <a:pos x="789" y="916"/>
                </a:cxn>
                <a:cxn ang="0">
                  <a:pos x="829" y="886"/>
                </a:cxn>
                <a:cxn ang="0">
                  <a:pos x="865" y="851"/>
                </a:cxn>
                <a:cxn ang="0">
                  <a:pos x="898" y="813"/>
                </a:cxn>
                <a:cxn ang="0">
                  <a:pos x="926" y="772"/>
                </a:cxn>
                <a:cxn ang="0">
                  <a:pos x="950" y="728"/>
                </a:cxn>
                <a:cxn ang="0">
                  <a:pos x="970" y="682"/>
                </a:cxn>
                <a:cxn ang="0">
                  <a:pos x="984" y="634"/>
                </a:cxn>
                <a:cxn ang="0">
                  <a:pos x="993" y="585"/>
                </a:cxn>
                <a:cxn ang="0">
                  <a:pos x="997" y="535"/>
                </a:cxn>
              </a:cxnLst>
              <a:rect l="0" t="0" r="r" b="b"/>
              <a:pathLst>
                <a:path w="1039" h="1041">
                  <a:moveTo>
                    <a:pt x="1030" y="532"/>
                  </a:moveTo>
                  <a:cubicBezTo>
                    <a:pt x="1032" y="531"/>
                    <a:pt x="1035" y="530"/>
                    <a:pt x="1036" y="528"/>
                  </a:cubicBezTo>
                  <a:cubicBezTo>
                    <a:pt x="1038" y="526"/>
                    <a:pt x="1039" y="523"/>
                    <a:pt x="1039" y="521"/>
                  </a:cubicBezTo>
                  <a:cubicBezTo>
                    <a:pt x="1039" y="518"/>
                    <a:pt x="1038" y="515"/>
                    <a:pt x="1036" y="513"/>
                  </a:cubicBezTo>
                  <a:cubicBezTo>
                    <a:pt x="1035" y="511"/>
                    <a:pt x="1032" y="510"/>
                    <a:pt x="1030" y="509"/>
                  </a:cubicBezTo>
                  <a:cubicBezTo>
                    <a:pt x="1026" y="509"/>
                    <a:pt x="1011" y="508"/>
                    <a:pt x="997" y="506"/>
                  </a:cubicBezTo>
                  <a:cubicBezTo>
                    <a:pt x="997" y="499"/>
                    <a:pt x="997" y="492"/>
                    <a:pt x="996" y="485"/>
                  </a:cubicBezTo>
                  <a:cubicBezTo>
                    <a:pt x="1010" y="482"/>
                    <a:pt x="1025" y="479"/>
                    <a:pt x="1028" y="478"/>
                  </a:cubicBezTo>
                  <a:cubicBezTo>
                    <a:pt x="1031" y="478"/>
                    <a:pt x="1033" y="476"/>
                    <a:pt x="1034" y="474"/>
                  </a:cubicBezTo>
                  <a:cubicBezTo>
                    <a:pt x="1036" y="472"/>
                    <a:pt x="1037" y="469"/>
                    <a:pt x="1036" y="466"/>
                  </a:cubicBezTo>
                  <a:cubicBezTo>
                    <a:pt x="1036" y="463"/>
                    <a:pt x="1035" y="461"/>
                    <a:pt x="1033" y="459"/>
                  </a:cubicBezTo>
                  <a:cubicBezTo>
                    <a:pt x="1031" y="457"/>
                    <a:pt x="1028" y="456"/>
                    <a:pt x="1026" y="456"/>
                  </a:cubicBezTo>
                  <a:cubicBezTo>
                    <a:pt x="1022" y="456"/>
                    <a:pt x="1007" y="456"/>
                    <a:pt x="993" y="456"/>
                  </a:cubicBezTo>
                  <a:cubicBezTo>
                    <a:pt x="992" y="449"/>
                    <a:pt x="991" y="442"/>
                    <a:pt x="990" y="435"/>
                  </a:cubicBezTo>
                  <a:cubicBezTo>
                    <a:pt x="1003" y="431"/>
                    <a:pt x="1018" y="426"/>
                    <a:pt x="1021" y="425"/>
                  </a:cubicBezTo>
                  <a:cubicBezTo>
                    <a:pt x="1023" y="425"/>
                    <a:pt x="1025" y="423"/>
                    <a:pt x="1027" y="420"/>
                  </a:cubicBezTo>
                  <a:cubicBezTo>
                    <a:pt x="1028" y="418"/>
                    <a:pt x="1028" y="415"/>
                    <a:pt x="1028" y="412"/>
                  </a:cubicBezTo>
                  <a:cubicBezTo>
                    <a:pt x="1027" y="410"/>
                    <a:pt x="1026" y="407"/>
                    <a:pt x="1024" y="406"/>
                  </a:cubicBezTo>
                  <a:cubicBezTo>
                    <a:pt x="1022" y="404"/>
                    <a:pt x="1019" y="403"/>
                    <a:pt x="1016" y="403"/>
                  </a:cubicBezTo>
                  <a:cubicBezTo>
                    <a:pt x="1013" y="404"/>
                    <a:pt x="998" y="405"/>
                    <a:pt x="984" y="407"/>
                  </a:cubicBezTo>
                  <a:cubicBezTo>
                    <a:pt x="982" y="400"/>
                    <a:pt x="981" y="393"/>
                    <a:pt x="979" y="386"/>
                  </a:cubicBezTo>
                  <a:cubicBezTo>
                    <a:pt x="991" y="381"/>
                    <a:pt x="1005" y="375"/>
                    <a:pt x="1008" y="373"/>
                  </a:cubicBezTo>
                  <a:cubicBezTo>
                    <a:pt x="1011" y="372"/>
                    <a:pt x="1013" y="370"/>
                    <a:pt x="1014" y="368"/>
                  </a:cubicBezTo>
                  <a:cubicBezTo>
                    <a:pt x="1015" y="365"/>
                    <a:pt x="1015" y="362"/>
                    <a:pt x="1014" y="360"/>
                  </a:cubicBezTo>
                  <a:cubicBezTo>
                    <a:pt x="1013" y="357"/>
                    <a:pt x="1011" y="355"/>
                    <a:pt x="1009" y="353"/>
                  </a:cubicBezTo>
                  <a:cubicBezTo>
                    <a:pt x="1007" y="352"/>
                    <a:pt x="1004" y="351"/>
                    <a:pt x="1001" y="352"/>
                  </a:cubicBezTo>
                  <a:cubicBezTo>
                    <a:pt x="998" y="353"/>
                    <a:pt x="983" y="356"/>
                    <a:pt x="970" y="359"/>
                  </a:cubicBezTo>
                  <a:cubicBezTo>
                    <a:pt x="967" y="352"/>
                    <a:pt x="965" y="346"/>
                    <a:pt x="962" y="339"/>
                  </a:cubicBezTo>
                  <a:cubicBezTo>
                    <a:pt x="974" y="332"/>
                    <a:pt x="987" y="325"/>
                    <a:pt x="990" y="323"/>
                  </a:cubicBezTo>
                  <a:cubicBezTo>
                    <a:pt x="993" y="322"/>
                    <a:pt x="994" y="319"/>
                    <a:pt x="995" y="317"/>
                  </a:cubicBezTo>
                  <a:cubicBezTo>
                    <a:pt x="996" y="314"/>
                    <a:pt x="996" y="311"/>
                    <a:pt x="994" y="309"/>
                  </a:cubicBezTo>
                  <a:cubicBezTo>
                    <a:pt x="993" y="306"/>
                    <a:pt x="991" y="304"/>
                    <a:pt x="989" y="303"/>
                  </a:cubicBezTo>
                  <a:cubicBezTo>
                    <a:pt x="986" y="302"/>
                    <a:pt x="984" y="302"/>
                    <a:pt x="981" y="303"/>
                  </a:cubicBezTo>
                  <a:cubicBezTo>
                    <a:pt x="978" y="304"/>
                    <a:pt x="964" y="308"/>
                    <a:pt x="950" y="313"/>
                  </a:cubicBezTo>
                  <a:cubicBezTo>
                    <a:pt x="947" y="306"/>
                    <a:pt x="944" y="300"/>
                    <a:pt x="941" y="294"/>
                  </a:cubicBezTo>
                  <a:cubicBezTo>
                    <a:pt x="952" y="286"/>
                    <a:pt x="964" y="277"/>
                    <a:pt x="967" y="275"/>
                  </a:cubicBezTo>
                  <a:cubicBezTo>
                    <a:pt x="969" y="273"/>
                    <a:pt x="971" y="271"/>
                    <a:pt x="971" y="268"/>
                  </a:cubicBezTo>
                  <a:cubicBezTo>
                    <a:pt x="971" y="266"/>
                    <a:pt x="971" y="263"/>
                    <a:pt x="970" y="260"/>
                  </a:cubicBezTo>
                  <a:cubicBezTo>
                    <a:pt x="968" y="258"/>
                    <a:pt x="966" y="256"/>
                    <a:pt x="964" y="255"/>
                  </a:cubicBezTo>
                  <a:cubicBezTo>
                    <a:pt x="961" y="254"/>
                    <a:pt x="958" y="254"/>
                    <a:pt x="956" y="256"/>
                  </a:cubicBezTo>
                  <a:cubicBezTo>
                    <a:pt x="953" y="257"/>
                    <a:pt x="939" y="263"/>
                    <a:pt x="926" y="269"/>
                  </a:cubicBezTo>
                  <a:cubicBezTo>
                    <a:pt x="923" y="263"/>
                    <a:pt x="919" y="257"/>
                    <a:pt x="915" y="251"/>
                  </a:cubicBezTo>
                  <a:cubicBezTo>
                    <a:pt x="925" y="242"/>
                    <a:pt x="936" y="232"/>
                    <a:pt x="939" y="230"/>
                  </a:cubicBezTo>
                  <a:cubicBezTo>
                    <a:pt x="941" y="228"/>
                    <a:pt x="942" y="225"/>
                    <a:pt x="942" y="222"/>
                  </a:cubicBezTo>
                  <a:cubicBezTo>
                    <a:pt x="942" y="220"/>
                    <a:pt x="942" y="217"/>
                    <a:pt x="940" y="215"/>
                  </a:cubicBezTo>
                  <a:cubicBezTo>
                    <a:pt x="938" y="212"/>
                    <a:pt x="936" y="211"/>
                    <a:pt x="933" y="210"/>
                  </a:cubicBezTo>
                  <a:cubicBezTo>
                    <a:pt x="931" y="210"/>
                    <a:pt x="928" y="210"/>
                    <a:pt x="926" y="211"/>
                  </a:cubicBezTo>
                  <a:cubicBezTo>
                    <a:pt x="923" y="213"/>
                    <a:pt x="910" y="221"/>
                    <a:pt x="898" y="228"/>
                  </a:cubicBezTo>
                  <a:cubicBezTo>
                    <a:pt x="893" y="222"/>
                    <a:pt x="889" y="217"/>
                    <a:pt x="884" y="211"/>
                  </a:cubicBezTo>
                  <a:cubicBezTo>
                    <a:pt x="894" y="201"/>
                    <a:pt x="904" y="190"/>
                    <a:pt x="906" y="187"/>
                  </a:cubicBezTo>
                  <a:cubicBezTo>
                    <a:pt x="908" y="185"/>
                    <a:pt x="909" y="182"/>
                    <a:pt x="909" y="180"/>
                  </a:cubicBezTo>
                  <a:cubicBezTo>
                    <a:pt x="909" y="177"/>
                    <a:pt x="908" y="174"/>
                    <a:pt x="906" y="172"/>
                  </a:cubicBezTo>
                  <a:cubicBezTo>
                    <a:pt x="904" y="170"/>
                    <a:pt x="901" y="169"/>
                    <a:pt x="899" y="169"/>
                  </a:cubicBezTo>
                  <a:cubicBezTo>
                    <a:pt x="896" y="168"/>
                    <a:pt x="893" y="169"/>
                    <a:pt x="891" y="171"/>
                  </a:cubicBezTo>
                  <a:cubicBezTo>
                    <a:pt x="889" y="172"/>
                    <a:pt x="876" y="181"/>
                    <a:pt x="865" y="190"/>
                  </a:cubicBezTo>
                  <a:cubicBezTo>
                    <a:pt x="860" y="185"/>
                    <a:pt x="855" y="180"/>
                    <a:pt x="850" y="175"/>
                  </a:cubicBezTo>
                  <a:cubicBezTo>
                    <a:pt x="858" y="163"/>
                    <a:pt x="867" y="151"/>
                    <a:pt x="869" y="149"/>
                  </a:cubicBezTo>
                  <a:cubicBezTo>
                    <a:pt x="871" y="146"/>
                    <a:pt x="871" y="144"/>
                    <a:pt x="871" y="141"/>
                  </a:cubicBezTo>
                  <a:cubicBezTo>
                    <a:pt x="871" y="138"/>
                    <a:pt x="870" y="136"/>
                    <a:pt x="867" y="134"/>
                  </a:cubicBezTo>
                  <a:cubicBezTo>
                    <a:pt x="865" y="132"/>
                    <a:pt x="863" y="131"/>
                    <a:pt x="860" y="131"/>
                  </a:cubicBezTo>
                  <a:cubicBezTo>
                    <a:pt x="857" y="131"/>
                    <a:pt x="855" y="132"/>
                    <a:pt x="853" y="134"/>
                  </a:cubicBezTo>
                  <a:cubicBezTo>
                    <a:pt x="850" y="136"/>
                    <a:pt x="839" y="146"/>
                    <a:pt x="829" y="155"/>
                  </a:cubicBezTo>
                  <a:cubicBezTo>
                    <a:pt x="823" y="151"/>
                    <a:pt x="818" y="146"/>
                    <a:pt x="812" y="142"/>
                  </a:cubicBezTo>
                  <a:cubicBezTo>
                    <a:pt x="819" y="130"/>
                    <a:pt x="827" y="117"/>
                    <a:pt x="829" y="114"/>
                  </a:cubicBezTo>
                  <a:cubicBezTo>
                    <a:pt x="830" y="112"/>
                    <a:pt x="830" y="109"/>
                    <a:pt x="830" y="106"/>
                  </a:cubicBezTo>
                  <a:cubicBezTo>
                    <a:pt x="829" y="104"/>
                    <a:pt x="827" y="101"/>
                    <a:pt x="825" y="100"/>
                  </a:cubicBezTo>
                  <a:cubicBezTo>
                    <a:pt x="823" y="98"/>
                    <a:pt x="820" y="97"/>
                    <a:pt x="818" y="97"/>
                  </a:cubicBezTo>
                  <a:cubicBezTo>
                    <a:pt x="815" y="98"/>
                    <a:pt x="812" y="99"/>
                    <a:pt x="810" y="101"/>
                  </a:cubicBezTo>
                  <a:cubicBezTo>
                    <a:pt x="808" y="103"/>
                    <a:pt x="798" y="115"/>
                    <a:pt x="789" y="125"/>
                  </a:cubicBezTo>
                  <a:cubicBezTo>
                    <a:pt x="783" y="121"/>
                    <a:pt x="777" y="117"/>
                    <a:pt x="771" y="113"/>
                  </a:cubicBezTo>
                  <a:cubicBezTo>
                    <a:pt x="777" y="101"/>
                    <a:pt x="783" y="87"/>
                    <a:pt x="784" y="84"/>
                  </a:cubicBezTo>
                  <a:cubicBezTo>
                    <a:pt x="786" y="81"/>
                    <a:pt x="786" y="79"/>
                    <a:pt x="785" y="76"/>
                  </a:cubicBezTo>
                  <a:cubicBezTo>
                    <a:pt x="784" y="74"/>
                    <a:pt x="782" y="71"/>
                    <a:pt x="780" y="70"/>
                  </a:cubicBezTo>
                  <a:cubicBezTo>
                    <a:pt x="777" y="69"/>
                    <a:pt x="774" y="68"/>
                    <a:pt x="772" y="69"/>
                  </a:cubicBezTo>
                  <a:cubicBezTo>
                    <a:pt x="769" y="69"/>
                    <a:pt x="767" y="70"/>
                    <a:pt x="765" y="73"/>
                  </a:cubicBezTo>
                  <a:cubicBezTo>
                    <a:pt x="763" y="75"/>
                    <a:pt x="754" y="88"/>
                    <a:pt x="746" y="99"/>
                  </a:cubicBezTo>
                  <a:cubicBezTo>
                    <a:pt x="740" y="96"/>
                    <a:pt x="734" y="92"/>
                    <a:pt x="727" y="89"/>
                  </a:cubicBezTo>
                  <a:cubicBezTo>
                    <a:pt x="732" y="76"/>
                    <a:pt x="736" y="62"/>
                    <a:pt x="737" y="59"/>
                  </a:cubicBezTo>
                  <a:cubicBezTo>
                    <a:pt x="738" y="56"/>
                    <a:pt x="738" y="53"/>
                    <a:pt x="737" y="51"/>
                  </a:cubicBezTo>
                  <a:cubicBezTo>
                    <a:pt x="736" y="48"/>
                    <a:pt x="734" y="46"/>
                    <a:pt x="731" y="45"/>
                  </a:cubicBezTo>
                  <a:cubicBezTo>
                    <a:pt x="729" y="44"/>
                    <a:pt x="726" y="44"/>
                    <a:pt x="723" y="45"/>
                  </a:cubicBezTo>
                  <a:cubicBezTo>
                    <a:pt x="721" y="45"/>
                    <a:pt x="718" y="47"/>
                    <a:pt x="717" y="50"/>
                  </a:cubicBezTo>
                  <a:cubicBezTo>
                    <a:pt x="715" y="52"/>
                    <a:pt x="708" y="65"/>
                    <a:pt x="701" y="78"/>
                  </a:cubicBezTo>
                  <a:cubicBezTo>
                    <a:pt x="694" y="75"/>
                    <a:pt x="688" y="72"/>
                    <a:pt x="681" y="70"/>
                  </a:cubicBezTo>
                  <a:cubicBezTo>
                    <a:pt x="684" y="56"/>
                    <a:pt x="687" y="41"/>
                    <a:pt x="688" y="38"/>
                  </a:cubicBezTo>
                  <a:cubicBezTo>
                    <a:pt x="689" y="36"/>
                    <a:pt x="688" y="33"/>
                    <a:pt x="687" y="31"/>
                  </a:cubicBezTo>
                  <a:cubicBezTo>
                    <a:pt x="685" y="28"/>
                    <a:pt x="683" y="27"/>
                    <a:pt x="680" y="26"/>
                  </a:cubicBezTo>
                  <a:cubicBezTo>
                    <a:pt x="678" y="25"/>
                    <a:pt x="675" y="25"/>
                    <a:pt x="672" y="26"/>
                  </a:cubicBezTo>
                  <a:cubicBezTo>
                    <a:pt x="670" y="27"/>
                    <a:pt x="668" y="29"/>
                    <a:pt x="667" y="31"/>
                  </a:cubicBezTo>
                  <a:cubicBezTo>
                    <a:pt x="665" y="34"/>
                    <a:pt x="659" y="48"/>
                    <a:pt x="654" y="61"/>
                  </a:cubicBezTo>
                  <a:cubicBezTo>
                    <a:pt x="647" y="59"/>
                    <a:pt x="640" y="57"/>
                    <a:pt x="633" y="55"/>
                  </a:cubicBezTo>
                  <a:cubicBezTo>
                    <a:pt x="635" y="42"/>
                    <a:pt x="636" y="27"/>
                    <a:pt x="637" y="23"/>
                  </a:cubicBezTo>
                  <a:cubicBezTo>
                    <a:pt x="637" y="21"/>
                    <a:pt x="636" y="18"/>
                    <a:pt x="635" y="16"/>
                  </a:cubicBezTo>
                  <a:cubicBezTo>
                    <a:pt x="633" y="14"/>
                    <a:pt x="631" y="12"/>
                    <a:pt x="628" y="12"/>
                  </a:cubicBezTo>
                  <a:cubicBezTo>
                    <a:pt x="625" y="11"/>
                    <a:pt x="622" y="11"/>
                    <a:pt x="620" y="13"/>
                  </a:cubicBezTo>
                  <a:cubicBezTo>
                    <a:pt x="618" y="14"/>
                    <a:pt x="616" y="16"/>
                    <a:pt x="615" y="19"/>
                  </a:cubicBezTo>
                  <a:cubicBezTo>
                    <a:pt x="614" y="22"/>
                    <a:pt x="609" y="36"/>
                    <a:pt x="605" y="50"/>
                  </a:cubicBezTo>
                  <a:cubicBezTo>
                    <a:pt x="598" y="48"/>
                    <a:pt x="591" y="47"/>
                    <a:pt x="584" y="46"/>
                  </a:cubicBezTo>
                  <a:cubicBezTo>
                    <a:pt x="584" y="32"/>
                    <a:pt x="584" y="17"/>
                    <a:pt x="584" y="14"/>
                  </a:cubicBezTo>
                  <a:cubicBezTo>
                    <a:pt x="584" y="11"/>
                    <a:pt x="583" y="9"/>
                    <a:pt x="581" y="7"/>
                  </a:cubicBezTo>
                  <a:cubicBezTo>
                    <a:pt x="579" y="5"/>
                    <a:pt x="577" y="3"/>
                    <a:pt x="574" y="3"/>
                  </a:cubicBezTo>
                  <a:cubicBezTo>
                    <a:pt x="571" y="3"/>
                    <a:pt x="569" y="4"/>
                    <a:pt x="566" y="5"/>
                  </a:cubicBezTo>
                  <a:cubicBezTo>
                    <a:pt x="564" y="7"/>
                    <a:pt x="563" y="9"/>
                    <a:pt x="562" y="12"/>
                  </a:cubicBezTo>
                  <a:cubicBezTo>
                    <a:pt x="561" y="15"/>
                    <a:pt x="558" y="30"/>
                    <a:pt x="556" y="43"/>
                  </a:cubicBezTo>
                  <a:cubicBezTo>
                    <a:pt x="548" y="43"/>
                    <a:pt x="541" y="42"/>
                    <a:pt x="534" y="42"/>
                  </a:cubicBezTo>
                  <a:cubicBezTo>
                    <a:pt x="533" y="28"/>
                    <a:pt x="531" y="13"/>
                    <a:pt x="531" y="10"/>
                  </a:cubicBezTo>
                  <a:cubicBezTo>
                    <a:pt x="531" y="7"/>
                    <a:pt x="529" y="5"/>
                    <a:pt x="527" y="3"/>
                  </a:cubicBezTo>
                  <a:cubicBezTo>
                    <a:pt x="525" y="1"/>
                    <a:pt x="523" y="0"/>
                    <a:pt x="520" y="0"/>
                  </a:cubicBezTo>
                  <a:cubicBezTo>
                    <a:pt x="517" y="0"/>
                    <a:pt x="514" y="1"/>
                    <a:pt x="512" y="3"/>
                  </a:cubicBezTo>
                  <a:cubicBezTo>
                    <a:pt x="510" y="5"/>
                    <a:pt x="509" y="7"/>
                    <a:pt x="509" y="10"/>
                  </a:cubicBezTo>
                  <a:cubicBezTo>
                    <a:pt x="508" y="13"/>
                    <a:pt x="507" y="28"/>
                    <a:pt x="506" y="42"/>
                  </a:cubicBezTo>
                  <a:cubicBezTo>
                    <a:pt x="498" y="42"/>
                    <a:pt x="491" y="43"/>
                    <a:pt x="484" y="43"/>
                  </a:cubicBezTo>
                  <a:cubicBezTo>
                    <a:pt x="481" y="30"/>
                    <a:pt x="478" y="15"/>
                    <a:pt x="478" y="12"/>
                  </a:cubicBezTo>
                  <a:cubicBezTo>
                    <a:pt x="477" y="9"/>
                    <a:pt x="475" y="7"/>
                    <a:pt x="473" y="5"/>
                  </a:cubicBezTo>
                  <a:cubicBezTo>
                    <a:pt x="471" y="4"/>
                    <a:pt x="468" y="3"/>
                    <a:pt x="466" y="3"/>
                  </a:cubicBezTo>
                  <a:cubicBezTo>
                    <a:pt x="463" y="3"/>
                    <a:pt x="460" y="5"/>
                    <a:pt x="458" y="7"/>
                  </a:cubicBezTo>
                  <a:cubicBezTo>
                    <a:pt x="457" y="9"/>
                    <a:pt x="455" y="11"/>
                    <a:pt x="455" y="14"/>
                  </a:cubicBezTo>
                  <a:cubicBezTo>
                    <a:pt x="455" y="17"/>
                    <a:pt x="456" y="32"/>
                    <a:pt x="456" y="46"/>
                  </a:cubicBezTo>
                  <a:cubicBezTo>
                    <a:pt x="449" y="47"/>
                    <a:pt x="442" y="48"/>
                    <a:pt x="435" y="50"/>
                  </a:cubicBezTo>
                  <a:cubicBezTo>
                    <a:pt x="430" y="36"/>
                    <a:pt x="426" y="22"/>
                    <a:pt x="425" y="19"/>
                  </a:cubicBezTo>
                  <a:cubicBezTo>
                    <a:pt x="424" y="16"/>
                    <a:pt x="422" y="14"/>
                    <a:pt x="420" y="13"/>
                  </a:cubicBezTo>
                  <a:cubicBezTo>
                    <a:pt x="417" y="11"/>
                    <a:pt x="415" y="11"/>
                    <a:pt x="412" y="12"/>
                  </a:cubicBezTo>
                  <a:cubicBezTo>
                    <a:pt x="409" y="12"/>
                    <a:pt x="407" y="14"/>
                    <a:pt x="405" y="16"/>
                  </a:cubicBezTo>
                  <a:cubicBezTo>
                    <a:pt x="404" y="18"/>
                    <a:pt x="403" y="21"/>
                    <a:pt x="403" y="23"/>
                  </a:cubicBezTo>
                  <a:cubicBezTo>
                    <a:pt x="403" y="27"/>
                    <a:pt x="405" y="42"/>
                    <a:pt x="407" y="55"/>
                  </a:cubicBezTo>
                  <a:cubicBezTo>
                    <a:pt x="400" y="57"/>
                    <a:pt x="393" y="59"/>
                    <a:pt x="386" y="61"/>
                  </a:cubicBezTo>
                  <a:cubicBezTo>
                    <a:pt x="380" y="48"/>
                    <a:pt x="374" y="34"/>
                    <a:pt x="373" y="31"/>
                  </a:cubicBezTo>
                  <a:cubicBezTo>
                    <a:pt x="372" y="29"/>
                    <a:pt x="370" y="27"/>
                    <a:pt x="367" y="26"/>
                  </a:cubicBezTo>
                  <a:cubicBezTo>
                    <a:pt x="365" y="25"/>
                    <a:pt x="362" y="25"/>
                    <a:pt x="359" y="26"/>
                  </a:cubicBezTo>
                  <a:cubicBezTo>
                    <a:pt x="357" y="27"/>
                    <a:pt x="355" y="28"/>
                    <a:pt x="353" y="31"/>
                  </a:cubicBezTo>
                  <a:cubicBezTo>
                    <a:pt x="352" y="33"/>
                    <a:pt x="351" y="36"/>
                    <a:pt x="352" y="38"/>
                  </a:cubicBezTo>
                  <a:cubicBezTo>
                    <a:pt x="352" y="41"/>
                    <a:pt x="356" y="56"/>
                    <a:pt x="359" y="70"/>
                  </a:cubicBezTo>
                  <a:cubicBezTo>
                    <a:pt x="352" y="72"/>
                    <a:pt x="345" y="75"/>
                    <a:pt x="339" y="78"/>
                  </a:cubicBezTo>
                  <a:cubicBezTo>
                    <a:pt x="332" y="65"/>
                    <a:pt x="324" y="52"/>
                    <a:pt x="323" y="50"/>
                  </a:cubicBezTo>
                  <a:cubicBezTo>
                    <a:pt x="321" y="47"/>
                    <a:pt x="319" y="45"/>
                    <a:pt x="317" y="45"/>
                  </a:cubicBezTo>
                  <a:cubicBezTo>
                    <a:pt x="314" y="44"/>
                    <a:pt x="311" y="44"/>
                    <a:pt x="309" y="45"/>
                  </a:cubicBezTo>
                  <a:cubicBezTo>
                    <a:pt x="306" y="46"/>
                    <a:pt x="304" y="48"/>
                    <a:pt x="303" y="51"/>
                  </a:cubicBezTo>
                  <a:cubicBezTo>
                    <a:pt x="302" y="53"/>
                    <a:pt x="301" y="56"/>
                    <a:pt x="302" y="59"/>
                  </a:cubicBezTo>
                  <a:cubicBezTo>
                    <a:pt x="303" y="62"/>
                    <a:pt x="308" y="76"/>
                    <a:pt x="313" y="89"/>
                  </a:cubicBezTo>
                  <a:cubicBezTo>
                    <a:pt x="306" y="92"/>
                    <a:pt x="300" y="96"/>
                    <a:pt x="293" y="99"/>
                  </a:cubicBezTo>
                  <a:cubicBezTo>
                    <a:pt x="285" y="88"/>
                    <a:pt x="277" y="75"/>
                    <a:pt x="275" y="73"/>
                  </a:cubicBezTo>
                  <a:cubicBezTo>
                    <a:pt x="273" y="70"/>
                    <a:pt x="271" y="69"/>
                    <a:pt x="268" y="69"/>
                  </a:cubicBezTo>
                  <a:cubicBezTo>
                    <a:pt x="265" y="68"/>
                    <a:pt x="263" y="69"/>
                    <a:pt x="260" y="70"/>
                  </a:cubicBezTo>
                  <a:cubicBezTo>
                    <a:pt x="258" y="71"/>
                    <a:pt x="256" y="74"/>
                    <a:pt x="255" y="76"/>
                  </a:cubicBezTo>
                  <a:cubicBezTo>
                    <a:pt x="254" y="79"/>
                    <a:pt x="254" y="81"/>
                    <a:pt x="255" y="84"/>
                  </a:cubicBezTo>
                  <a:cubicBezTo>
                    <a:pt x="257" y="87"/>
                    <a:pt x="263" y="101"/>
                    <a:pt x="269" y="113"/>
                  </a:cubicBezTo>
                  <a:cubicBezTo>
                    <a:pt x="263" y="117"/>
                    <a:pt x="257" y="121"/>
                    <a:pt x="251" y="125"/>
                  </a:cubicBezTo>
                  <a:cubicBezTo>
                    <a:pt x="241" y="115"/>
                    <a:pt x="231" y="103"/>
                    <a:pt x="229" y="101"/>
                  </a:cubicBezTo>
                  <a:cubicBezTo>
                    <a:pt x="227" y="99"/>
                    <a:pt x="225" y="98"/>
                    <a:pt x="222" y="97"/>
                  </a:cubicBezTo>
                  <a:cubicBezTo>
                    <a:pt x="220" y="97"/>
                    <a:pt x="217" y="98"/>
                    <a:pt x="215" y="100"/>
                  </a:cubicBezTo>
                  <a:cubicBezTo>
                    <a:pt x="212" y="101"/>
                    <a:pt x="211" y="104"/>
                    <a:pt x="210" y="106"/>
                  </a:cubicBezTo>
                  <a:cubicBezTo>
                    <a:pt x="210" y="109"/>
                    <a:pt x="210" y="112"/>
                    <a:pt x="211" y="114"/>
                  </a:cubicBezTo>
                  <a:cubicBezTo>
                    <a:pt x="213" y="117"/>
                    <a:pt x="221" y="130"/>
                    <a:pt x="228" y="142"/>
                  </a:cubicBezTo>
                  <a:cubicBezTo>
                    <a:pt x="222" y="146"/>
                    <a:pt x="216" y="151"/>
                    <a:pt x="211" y="155"/>
                  </a:cubicBezTo>
                  <a:cubicBezTo>
                    <a:pt x="201" y="146"/>
                    <a:pt x="189" y="136"/>
                    <a:pt x="187" y="134"/>
                  </a:cubicBezTo>
                  <a:cubicBezTo>
                    <a:pt x="185" y="132"/>
                    <a:pt x="182" y="131"/>
                    <a:pt x="180" y="131"/>
                  </a:cubicBezTo>
                  <a:cubicBezTo>
                    <a:pt x="177" y="131"/>
                    <a:pt x="174" y="132"/>
                    <a:pt x="172" y="134"/>
                  </a:cubicBezTo>
                  <a:cubicBezTo>
                    <a:pt x="170" y="136"/>
                    <a:pt x="169" y="138"/>
                    <a:pt x="169" y="141"/>
                  </a:cubicBezTo>
                  <a:cubicBezTo>
                    <a:pt x="168" y="144"/>
                    <a:pt x="169" y="146"/>
                    <a:pt x="171" y="149"/>
                  </a:cubicBezTo>
                  <a:cubicBezTo>
                    <a:pt x="172" y="151"/>
                    <a:pt x="181" y="163"/>
                    <a:pt x="190" y="175"/>
                  </a:cubicBezTo>
                  <a:cubicBezTo>
                    <a:pt x="185" y="180"/>
                    <a:pt x="179" y="185"/>
                    <a:pt x="175" y="190"/>
                  </a:cubicBezTo>
                  <a:cubicBezTo>
                    <a:pt x="163" y="181"/>
                    <a:pt x="151" y="172"/>
                    <a:pt x="149" y="171"/>
                  </a:cubicBezTo>
                  <a:cubicBezTo>
                    <a:pt x="146" y="169"/>
                    <a:pt x="144" y="168"/>
                    <a:pt x="141" y="169"/>
                  </a:cubicBezTo>
                  <a:cubicBezTo>
                    <a:pt x="138" y="169"/>
                    <a:pt x="136" y="170"/>
                    <a:pt x="134" y="172"/>
                  </a:cubicBezTo>
                  <a:cubicBezTo>
                    <a:pt x="132" y="174"/>
                    <a:pt x="131" y="177"/>
                    <a:pt x="131" y="180"/>
                  </a:cubicBezTo>
                  <a:cubicBezTo>
                    <a:pt x="131" y="182"/>
                    <a:pt x="132" y="185"/>
                    <a:pt x="134" y="187"/>
                  </a:cubicBezTo>
                  <a:cubicBezTo>
                    <a:pt x="136" y="190"/>
                    <a:pt x="146" y="201"/>
                    <a:pt x="155" y="211"/>
                  </a:cubicBezTo>
                  <a:cubicBezTo>
                    <a:pt x="151" y="217"/>
                    <a:pt x="146" y="222"/>
                    <a:pt x="142" y="228"/>
                  </a:cubicBezTo>
                  <a:cubicBezTo>
                    <a:pt x="130" y="221"/>
                    <a:pt x="117" y="213"/>
                    <a:pt x="114" y="211"/>
                  </a:cubicBezTo>
                  <a:cubicBezTo>
                    <a:pt x="112" y="210"/>
                    <a:pt x="109" y="210"/>
                    <a:pt x="106" y="210"/>
                  </a:cubicBezTo>
                  <a:cubicBezTo>
                    <a:pt x="104" y="211"/>
                    <a:pt x="101" y="212"/>
                    <a:pt x="100" y="215"/>
                  </a:cubicBezTo>
                  <a:cubicBezTo>
                    <a:pt x="98" y="217"/>
                    <a:pt x="97" y="220"/>
                    <a:pt x="98" y="222"/>
                  </a:cubicBezTo>
                  <a:cubicBezTo>
                    <a:pt x="98" y="225"/>
                    <a:pt x="99" y="228"/>
                    <a:pt x="101" y="230"/>
                  </a:cubicBezTo>
                  <a:cubicBezTo>
                    <a:pt x="103" y="232"/>
                    <a:pt x="115" y="242"/>
                    <a:pt x="125" y="251"/>
                  </a:cubicBezTo>
                  <a:cubicBezTo>
                    <a:pt x="121" y="257"/>
                    <a:pt x="117" y="263"/>
                    <a:pt x="113" y="269"/>
                  </a:cubicBezTo>
                  <a:cubicBezTo>
                    <a:pt x="101" y="263"/>
                    <a:pt x="87" y="257"/>
                    <a:pt x="84" y="256"/>
                  </a:cubicBezTo>
                  <a:cubicBezTo>
                    <a:pt x="82" y="254"/>
                    <a:pt x="79" y="254"/>
                    <a:pt x="76" y="255"/>
                  </a:cubicBezTo>
                  <a:cubicBezTo>
                    <a:pt x="74" y="256"/>
                    <a:pt x="71" y="258"/>
                    <a:pt x="70" y="260"/>
                  </a:cubicBezTo>
                  <a:cubicBezTo>
                    <a:pt x="69" y="263"/>
                    <a:pt x="68" y="266"/>
                    <a:pt x="69" y="268"/>
                  </a:cubicBezTo>
                  <a:cubicBezTo>
                    <a:pt x="69" y="271"/>
                    <a:pt x="71" y="273"/>
                    <a:pt x="73" y="275"/>
                  </a:cubicBezTo>
                  <a:cubicBezTo>
                    <a:pt x="75" y="277"/>
                    <a:pt x="88" y="286"/>
                    <a:pt x="99" y="294"/>
                  </a:cubicBezTo>
                  <a:cubicBezTo>
                    <a:pt x="96" y="300"/>
                    <a:pt x="92" y="306"/>
                    <a:pt x="89" y="313"/>
                  </a:cubicBezTo>
                  <a:cubicBezTo>
                    <a:pt x="76" y="308"/>
                    <a:pt x="62" y="304"/>
                    <a:pt x="59" y="303"/>
                  </a:cubicBezTo>
                  <a:cubicBezTo>
                    <a:pt x="56" y="302"/>
                    <a:pt x="53" y="302"/>
                    <a:pt x="51" y="303"/>
                  </a:cubicBezTo>
                  <a:cubicBezTo>
                    <a:pt x="49" y="304"/>
                    <a:pt x="47" y="306"/>
                    <a:pt x="45" y="309"/>
                  </a:cubicBezTo>
                  <a:cubicBezTo>
                    <a:pt x="44" y="311"/>
                    <a:pt x="44" y="314"/>
                    <a:pt x="45" y="317"/>
                  </a:cubicBezTo>
                  <a:cubicBezTo>
                    <a:pt x="46" y="319"/>
                    <a:pt x="47" y="322"/>
                    <a:pt x="50" y="323"/>
                  </a:cubicBezTo>
                  <a:cubicBezTo>
                    <a:pt x="52" y="325"/>
                    <a:pt x="66" y="332"/>
                    <a:pt x="78" y="339"/>
                  </a:cubicBezTo>
                  <a:cubicBezTo>
                    <a:pt x="75" y="346"/>
                    <a:pt x="72" y="352"/>
                    <a:pt x="70" y="359"/>
                  </a:cubicBezTo>
                  <a:cubicBezTo>
                    <a:pt x="56" y="356"/>
                    <a:pt x="42" y="353"/>
                    <a:pt x="39" y="352"/>
                  </a:cubicBezTo>
                  <a:cubicBezTo>
                    <a:pt x="36" y="351"/>
                    <a:pt x="33" y="352"/>
                    <a:pt x="31" y="353"/>
                  </a:cubicBezTo>
                  <a:cubicBezTo>
                    <a:pt x="29" y="355"/>
                    <a:pt x="27" y="357"/>
                    <a:pt x="26" y="360"/>
                  </a:cubicBezTo>
                  <a:cubicBezTo>
                    <a:pt x="25" y="362"/>
                    <a:pt x="25" y="365"/>
                    <a:pt x="26" y="368"/>
                  </a:cubicBezTo>
                  <a:cubicBezTo>
                    <a:pt x="27" y="370"/>
                    <a:pt x="29" y="372"/>
                    <a:pt x="32" y="373"/>
                  </a:cubicBezTo>
                  <a:cubicBezTo>
                    <a:pt x="35" y="375"/>
                    <a:pt x="48" y="381"/>
                    <a:pt x="61" y="386"/>
                  </a:cubicBezTo>
                  <a:cubicBezTo>
                    <a:pt x="59" y="393"/>
                    <a:pt x="57" y="400"/>
                    <a:pt x="56" y="407"/>
                  </a:cubicBezTo>
                  <a:cubicBezTo>
                    <a:pt x="42" y="405"/>
                    <a:pt x="27" y="404"/>
                    <a:pt x="24" y="403"/>
                  </a:cubicBezTo>
                  <a:cubicBezTo>
                    <a:pt x="21" y="403"/>
                    <a:pt x="18" y="404"/>
                    <a:pt x="16" y="406"/>
                  </a:cubicBezTo>
                  <a:cubicBezTo>
                    <a:pt x="14" y="407"/>
                    <a:pt x="12" y="410"/>
                    <a:pt x="12" y="412"/>
                  </a:cubicBezTo>
                  <a:cubicBezTo>
                    <a:pt x="11" y="415"/>
                    <a:pt x="12" y="418"/>
                    <a:pt x="13" y="420"/>
                  </a:cubicBezTo>
                  <a:cubicBezTo>
                    <a:pt x="14" y="423"/>
                    <a:pt x="16" y="425"/>
                    <a:pt x="19" y="425"/>
                  </a:cubicBezTo>
                  <a:cubicBezTo>
                    <a:pt x="22" y="426"/>
                    <a:pt x="36" y="431"/>
                    <a:pt x="50" y="435"/>
                  </a:cubicBezTo>
                  <a:cubicBezTo>
                    <a:pt x="48" y="442"/>
                    <a:pt x="47" y="449"/>
                    <a:pt x="46" y="456"/>
                  </a:cubicBezTo>
                  <a:cubicBezTo>
                    <a:pt x="32" y="456"/>
                    <a:pt x="17" y="456"/>
                    <a:pt x="14" y="456"/>
                  </a:cubicBezTo>
                  <a:cubicBezTo>
                    <a:pt x="11" y="456"/>
                    <a:pt x="9" y="457"/>
                    <a:pt x="7" y="459"/>
                  </a:cubicBezTo>
                  <a:cubicBezTo>
                    <a:pt x="5" y="461"/>
                    <a:pt x="4" y="463"/>
                    <a:pt x="3" y="466"/>
                  </a:cubicBezTo>
                  <a:cubicBezTo>
                    <a:pt x="3" y="469"/>
                    <a:pt x="4" y="472"/>
                    <a:pt x="5" y="474"/>
                  </a:cubicBezTo>
                  <a:cubicBezTo>
                    <a:pt x="7" y="476"/>
                    <a:pt x="9" y="478"/>
                    <a:pt x="12" y="478"/>
                  </a:cubicBezTo>
                  <a:cubicBezTo>
                    <a:pt x="15" y="479"/>
                    <a:pt x="30" y="482"/>
                    <a:pt x="43" y="485"/>
                  </a:cubicBezTo>
                  <a:cubicBezTo>
                    <a:pt x="43" y="492"/>
                    <a:pt x="43" y="499"/>
                    <a:pt x="42" y="506"/>
                  </a:cubicBezTo>
                  <a:cubicBezTo>
                    <a:pt x="28" y="508"/>
                    <a:pt x="13" y="509"/>
                    <a:pt x="10" y="509"/>
                  </a:cubicBezTo>
                  <a:cubicBezTo>
                    <a:pt x="7" y="510"/>
                    <a:pt x="5" y="511"/>
                    <a:pt x="3" y="513"/>
                  </a:cubicBezTo>
                  <a:cubicBezTo>
                    <a:pt x="2" y="515"/>
                    <a:pt x="0" y="518"/>
                    <a:pt x="0" y="521"/>
                  </a:cubicBezTo>
                  <a:cubicBezTo>
                    <a:pt x="0" y="523"/>
                    <a:pt x="2" y="526"/>
                    <a:pt x="3" y="528"/>
                  </a:cubicBezTo>
                  <a:cubicBezTo>
                    <a:pt x="5" y="530"/>
                    <a:pt x="7" y="531"/>
                    <a:pt x="10" y="532"/>
                  </a:cubicBezTo>
                  <a:cubicBezTo>
                    <a:pt x="13" y="532"/>
                    <a:pt x="28" y="533"/>
                    <a:pt x="42" y="535"/>
                  </a:cubicBezTo>
                  <a:cubicBezTo>
                    <a:pt x="43" y="542"/>
                    <a:pt x="43" y="549"/>
                    <a:pt x="43" y="556"/>
                  </a:cubicBezTo>
                  <a:cubicBezTo>
                    <a:pt x="30" y="559"/>
                    <a:pt x="15" y="562"/>
                    <a:pt x="12" y="563"/>
                  </a:cubicBezTo>
                  <a:cubicBezTo>
                    <a:pt x="9" y="563"/>
                    <a:pt x="7" y="565"/>
                    <a:pt x="5" y="567"/>
                  </a:cubicBezTo>
                  <a:cubicBezTo>
                    <a:pt x="4" y="569"/>
                    <a:pt x="3" y="572"/>
                    <a:pt x="3" y="575"/>
                  </a:cubicBezTo>
                  <a:cubicBezTo>
                    <a:pt x="4" y="578"/>
                    <a:pt x="5" y="580"/>
                    <a:pt x="7" y="582"/>
                  </a:cubicBezTo>
                  <a:cubicBezTo>
                    <a:pt x="9" y="584"/>
                    <a:pt x="11" y="585"/>
                    <a:pt x="14" y="585"/>
                  </a:cubicBezTo>
                  <a:cubicBezTo>
                    <a:pt x="17" y="585"/>
                    <a:pt x="32" y="585"/>
                    <a:pt x="46" y="585"/>
                  </a:cubicBezTo>
                  <a:cubicBezTo>
                    <a:pt x="47" y="592"/>
                    <a:pt x="48" y="599"/>
                    <a:pt x="50" y="606"/>
                  </a:cubicBezTo>
                  <a:cubicBezTo>
                    <a:pt x="36" y="610"/>
                    <a:pt x="22" y="615"/>
                    <a:pt x="19" y="616"/>
                  </a:cubicBezTo>
                  <a:cubicBezTo>
                    <a:pt x="16" y="617"/>
                    <a:pt x="14" y="618"/>
                    <a:pt x="13" y="621"/>
                  </a:cubicBezTo>
                  <a:cubicBezTo>
                    <a:pt x="12" y="623"/>
                    <a:pt x="11" y="626"/>
                    <a:pt x="12" y="629"/>
                  </a:cubicBezTo>
                  <a:cubicBezTo>
                    <a:pt x="12" y="631"/>
                    <a:pt x="14" y="634"/>
                    <a:pt x="16" y="635"/>
                  </a:cubicBezTo>
                  <a:cubicBezTo>
                    <a:pt x="18" y="637"/>
                    <a:pt x="21" y="638"/>
                    <a:pt x="24" y="638"/>
                  </a:cubicBezTo>
                  <a:cubicBezTo>
                    <a:pt x="27" y="637"/>
                    <a:pt x="42" y="636"/>
                    <a:pt x="56" y="634"/>
                  </a:cubicBezTo>
                  <a:cubicBezTo>
                    <a:pt x="57" y="641"/>
                    <a:pt x="59" y="648"/>
                    <a:pt x="61" y="655"/>
                  </a:cubicBezTo>
                  <a:cubicBezTo>
                    <a:pt x="48" y="660"/>
                    <a:pt x="35" y="666"/>
                    <a:pt x="32" y="668"/>
                  </a:cubicBezTo>
                  <a:cubicBezTo>
                    <a:pt x="29" y="669"/>
                    <a:pt x="27" y="671"/>
                    <a:pt x="26" y="673"/>
                  </a:cubicBezTo>
                  <a:cubicBezTo>
                    <a:pt x="25" y="676"/>
                    <a:pt x="25" y="679"/>
                    <a:pt x="26" y="681"/>
                  </a:cubicBezTo>
                  <a:cubicBezTo>
                    <a:pt x="27" y="684"/>
                    <a:pt x="29" y="686"/>
                    <a:pt x="31" y="688"/>
                  </a:cubicBezTo>
                  <a:cubicBezTo>
                    <a:pt x="33" y="689"/>
                    <a:pt x="36" y="690"/>
                    <a:pt x="39" y="689"/>
                  </a:cubicBezTo>
                  <a:cubicBezTo>
                    <a:pt x="42" y="688"/>
                    <a:pt x="56" y="685"/>
                    <a:pt x="70" y="682"/>
                  </a:cubicBezTo>
                  <a:cubicBezTo>
                    <a:pt x="72" y="689"/>
                    <a:pt x="75" y="695"/>
                    <a:pt x="78" y="702"/>
                  </a:cubicBezTo>
                  <a:cubicBezTo>
                    <a:pt x="66" y="709"/>
                    <a:pt x="52" y="716"/>
                    <a:pt x="50" y="718"/>
                  </a:cubicBezTo>
                  <a:cubicBezTo>
                    <a:pt x="47" y="719"/>
                    <a:pt x="46" y="722"/>
                    <a:pt x="45" y="724"/>
                  </a:cubicBezTo>
                  <a:cubicBezTo>
                    <a:pt x="44" y="727"/>
                    <a:pt x="44" y="730"/>
                    <a:pt x="45" y="732"/>
                  </a:cubicBezTo>
                  <a:cubicBezTo>
                    <a:pt x="47" y="735"/>
                    <a:pt x="49" y="737"/>
                    <a:pt x="51" y="738"/>
                  </a:cubicBezTo>
                  <a:cubicBezTo>
                    <a:pt x="53" y="739"/>
                    <a:pt x="56" y="739"/>
                    <a:pt x="59" y="738"/>
                  </a:cubicBezTo>
                  <a:cubicBezTo>
                    <a:pt x="62" y="737"/>
                    <a:pt x="76" y="733"/>
                    <a:pt x="89" y="728"/>
                  </a:cubicBezTo>
                  <a:cubicBezTo>
                    <a:pt x="92" y="735"/>
                    <a:pt x="96" y="741"/>
                    <a:pt x="99" y="747"/>
                  </a:cubicBezTo>
                  <a:cubicBezTo>
                    <a:pt x="88" y="755"/>
                    <a:pt x="75" y="764"/>
                    <a:pt x="73" y="766"/>
                  </a:cubicBezTo>
                  <a:cubicBezTo>
                    <a:pt x="71" y="768"/>
                    <a:pt x="69" y="770"/>
                    <a:pt x="69" y="773"/>
                  </a:cubicBezTo>
                  <a:cubicBezTo>
                    <a:pt x="68" y="775"/>
                    <a:pt x="69" y="778"/>
                    <a:pt x="70" y="781"/>
                  </a:cubicBezTo>
                  <a:cubicBezTo>
                    <a:pt x="71" y="783"/>
                    <a:pt x="74" y="785"/>
                    <a:pt x="76" y="786"/>
                  </a:cubicBezTo>
                  <a:cubicBezTo>
                    <a:pt x="79" y="787"/>
                    <a:pt x="82" y="787"/>
                    <a:pt x="84" y="786"/>
                  </a:cubicBezTo>
                  <a:cubicBezTo>
                    <a:pt x="87" y="784"/>
                    <a:pt x="101" y="778"/>
                    <a:pt x="113" y="772"/>
                  </a:cubicBezTo>
                  <a:cubicBezTo>
                    <a:pt x="117" y="778"/>
                    <a:pt x="121" y="784"/>
                    <a:pt x="125" y="790"/>
                  </a:cubicBezTo>
                  <a:cubicBezTo>
                    <a:pt x="115" y="799"/>
                    <a:pt x="103" y="809"/>
                    <a:pt x="101" y="812"/>
                  </a:cubicBezTo>
                  <a:cubicBezTo>
                    <a:pt x="99" y="813"/>
                    <a:pt x="98" y="816"/>
                    <a:pt x="98" y="819"/>
                  </a:cubicBezTo>
                  <a:cubicBezTo>
                    <a:pt x="97" y="821"/>
                    <a:pt x="98" y="824"/>
                    <a:pt x="100" y="826"/>
                  </a:cubicBezTo>
                  <a:cubicBezTo>
                    <a:pt x="101" y="829"/>
                    <a:pt x="104" y="830"/>
                    <a:pt x="106" y="831"/>
                  </a:cubicBezTo>
                  <a:cubicBezTo>
                    <a:pt x="109" y="831"/>
                    <a:pt x="112" y="831"/>
                    <a:pt x="114" y="830"/>
                  </a:cubicBezTo>
                  <a:cubicBezTo>
                    <a:pt x="117" y="828"/>
                    <a:pt x="130" y="820"/>
                    <a:pt x="142" y="813"/>
                  </a:cubicBezTo>
                  <a:cubicBezTo>
                    <a:pt x="146" y="819"/>
                    <a:pt x="151" y="825"/>
                    <a:pt x="155" y="830"/>
                  </a:cubicBezTo>
                  <a:cubicBezTo>
                    <a:pt x="146" y="840"/>
                    <a:pt x="136" y="851"/>
                    <a:pt x="134" y="854"/>
                  </a:cubicBezTo>
                  <a:cubicBezTo>
                    <a:pt x="132" y="856"/>
                    <a:pt x="131" y="859"/>
                    <a:pt x="131" y="861"/>
                  </a:cubicBezTo>
                  <a:cubicBezTo>
                    <a:pt x="131" y="864"/>
                    <a:pt x="132" y="867"/>
                    <a:pt x="134" y="869"/>
                  </a:cubicBezTo>
                  <a:cubicBezTo>
                    <a:pt x="136" y="871"/>
                    <a:pt x="138" y="872"/>
                    <a:pt x="141" y="872"/>
                  </a:cubicBezTo>
                  <a:cubicBezTo>
                    <a:pt x="144" y="873"/>
                    <a:pt x="146" y="872"/>
                    <a:pt x="149" y="870"/>
                  </a:cubicBezTo>
                  <a:cubicBezTo>
                    <a:pt x="151" y="869"/>
                    <a:pt x="163" y="860"/>
                    <a:pt x="175" y="851"/>
                  </a:cubicBezTo>
                  <a:cubicBezTo>
                    <a:pt x="179" y="856"/>
                    <a:pt x="185" y="861"/>
                    <a:pt x="190" y="866"/>
                  </a:cubicBezTo>
                  <a:cubicBezTo>
                    <a:pt x="181" y="878"/>
                    <a:pt x="172" y="890"/>
                    <a:pt x="171" y="892"/>
                  </a:cubicBezTo>
                  <a:cubicBezTo>
                    <a:pt x="169" y="895"/>
                    <a:pt x="168" y="897"/>
                    <a:pt x="169" y="900"/>
                  </a:cubicBezTo>
                  <a:cubicBezTo>
                    <a:pt x="169" y="903"/>
                    <a:pt x="170" y="905"/>
                    <a:pt x="172" y="907"/>
                  </a:cubicBezTo>
                  <a:cubicBezTo>
                    <a:pt x="174" y="909"/>
                    <a:pt x="177" y="910"/>
                    <a:pt x="180" y="910"/>
                  </a:cubicBezTo>
                  <a:cubicBezTo>
                    <a:pt x="182" y="910"/>
                    <a:pt x="185" y="909"/>
                    <a:pt x="187" y="907"/>
                  </a:cubicBezTo>
                  <a:cubicBezTo>
                    <a:pt x="189" y="905"/>
                    <a:pt x="201" y="895"/>
                    <a:pt x="211" y="886"/>
                  </a:cubicBezTo>
                  <a:cubicBezTo>
                    <a:pt x="216" y="890"/>
                    <a:pt x="222" y="895"/>
                    <a:pt x="228" y="899"/>
                  </a:cubicBezTo>
                  <a:cubicBezTo>
                    <a:pt x="221" y="911"/>
                    <a:pt x="213" y="924"/>
                    <a:pt x="211" y="927"/>
                  </a:cubicBezTo>
                  <a:cubicBezTo>
                    <a:pt x="210" y="929"/>
                    <a:pt x="210" y="932"/>
                    <a:pt x="210" y="935"/>
                  </a:cubicBezTo>
                  <a:cubicBezTo>
                    <a:pt x="211" y="937"/>
                    <a:pt x="212" y="940"/>
                    <a:pt x="215" y="941"/>
                  </a:cubicBezTo>
                  <a:cubicBezTo>
                    <a:pt x="217" y="943"/>
                    <a:pt x="220" y="944"/>
                    <a:pt x="222" y="944"/>
                  </a:cubicBezTo>
                  <a:cubicBezTo>
                    <a:pt x="225" y="943"/>
                    <a:pt x="228" y="942"/>
                    <a:pt x="229" y="940"/>
                  </a:cubicBezTo>
                  <a:cubicBezTo>
                    <a:pt x="231" y="938"/>
                    <a:pt x="241" y="926"/>
                    <a:pt x="251" y="916"/>
                  </a:cubicBezTo>
                  <a:cubicBezTo>
                    <a:pt x="257" y="920"/>
                    <a:pt x="263" y="924"/>
                    <a:pt x="269" y="928"/>
                  </a:cubicBezTo>
                  <a:cubicBezTo>
                    <a:pt x="263" y="940"/>
                    <a:pt x="257" y="954"/>
                    <a:pt x="255" y="957"/>
                  </a:cubicBezTo>
                  <a:cubicBezTo>
                    <a:pt x="254" y="960"/>
                    <a:pt x="254" y="962"/>
                    <a:pt x="255" y="965"/>
                  </a:cubicBezTo>
                  <a:cubicBezTo>
                    <a:pt x="256" y="967"/>
                    <a:pt x="258" y="970"/>
                    <a:pt x="260" y="971"/>
                  </a:cubicBezTo>
                  <a:cubicBezTo>
                    <a:pt x="263" y="973"/>
                    <a:pt x="265" y="973"/>
                    <a:pt x="268" y="972"/>
                  </a:cubicBezTo>
                  <a:cubicBezTo>
                    <a:pt x="271" y="972"/>
                    <a:pt x="273" y="971"/>
                    <a:pt x="275" y="968"/>
                  </a:cubicBezTo>
                  <a:cubicBezTo>
                    <a:pt x="277" y="966"/>
                    <a:pt x="285" y="953"/>
                    <a:pt x="293" y="942"/>
                  </a:cubicBezTo>
                  <a:cubicBezTo>
                    <a:pt x="300" y="945"/>
                    <a:pt x="306" y="949"/>
                    <a:pt x="313" y="952"/>
                  </a:cubicBezTo>
                  <a:cubicBezTo>
                    <a:pt x="308" y="965"/>
                    <a:pt x="303" y="979"/>
                    <a:pt x="302" y="982"/>
                  </a:cubicBezTo>
                  <a:cubicBezTo>
                    <a:pt x="301" y="985"/>
                    <a:pt x="302" y="988"/>
                    <a:pt x="303" y="990"/>
                  </a:cubicBezTo>
                  <a:cubicBezTo>
                    <a:pt x="304" y="993"/>
                    <a:pt x="306" y="995"/>
                    <a:pt x="309" y="996"/>
                  </a:cubicBezTo>
                  <a:cubicBezTo>
                    <a:pt x="311" y="997"/>
                    <a:pt x="314" y="997"/>
                    <a:pt x="317" y="996"/>
                  </a:cubicBezTo>
                  <a:cubicBezTo>
                    <a:pt x="319" y="996"/>
                    <a:pt x="321" y="994"/>
                    <a:pt x="323" y="991"/>
                  </a:cubicBezTo>
                  <a:cubicBezTo>
                    <a:pt x="324" y="989"/>
                    <a:pt x="332" y="976"/>
                    <a:pt x="339" y="963"/>
                  </a:cubicBezTo>
                  <a:cubicBezTo>
                    <a:pt x="345" y="966"/>
                    <a:pt x="352" y="969"/>
                    <a:pt x="359" y="971"/>
                  </a:cubicBezTo>
                  <a:cubicBezTo>
                    <a:pt x="356" y="985"/>
                    <a:pt x="352" y="1000"/>
                    <a:pt x="352" y="1003"/>
                  </a:cubicBezTo>
                  <a:cubicBezTo>
                    <a:pt x="351" y="1005"/>
                    <a:pt x="352" y="1008"/>
                    <a:pt x="353" y="1010"/>
                  </a:cubicBezTo>
                  <a:cubicBezTo>
                    <a:pt x="355" y="1013"/>
                    <a:pt x="357" y="1014"/>
                    <a:pt x="359" y="1015"/>
                  </a:cubicBezTo>
                  <a:cubicBezTo>
                    <a:pt x="362" y="1016"/>
                    <a:pt x="365" y="1016"/>
                    <a:pt x="367" y="1015"/>
                  </a:cubicBezTo>
                  <a:cubicBezTo>
                    <a:pt x="370" y="1014"/>
                    <a:pt x="372" y="1012"/>
                    <a:pt x="373" y="1010"/>
                  </a:cubicBezTo>
                  <a:cubicBezTo>
                    <a:pt x="374" y="1007"/>
                    <a:pt x="380" y="993"/>
                    <a:pt x="386" y="980"/>
                  </a:cubicBezTo>
                  <a:cubicBezTo>
                    <a:pt x="393" y="982"/>
                    <a:pt x="400" y="984"/>
                    <a:pt x="407" y="986"/>
                  </a:cubicBezTo>
                  <a:cubicBezTo>
                    <a:pt x="405" y="999"/>
                    <a:pt x="403" y="1014"/>
                    <a:pt x="403" y="1018"/>
                  </a:cubicBezTo>
                  <a:cubicBezTo>
                    <a:pt x="403" y="1020"/>
                    <a:pt x="404" y="1023"/>
                    <a:pt x="405" y="1025"/>
                  </a:cubicBezTo>
                  <a:cubicBezTo>
                    <a:pt x="407" y="1027"/>
                    <a:pt x="409" y="1029"/>
                    <a:pt x="412" y="1029"/>
                  </a:cubicBezTo>
                  <a:cubicBezTo>
                    <a:pt x="415" y="1030"/>
                    <a:pt x="417" y="1030"/>
                    <a:pt x="420" y="1028"/>
                  </a:cubicBezTo>
                  <a:cubicBezTo>
                    <a:pt x="422" y="1027"/>
                    <a:pt x="424" y="1025"/>
                    <a:pt x="425" y="1022"/>
                  </a:cubicBezTo>
                  <a:cubicBezTo>
                    <a:pt x="426" y="1019"/>
                    <a:pt x="430" y="1005"/>
                    <a:pt x="435" y="991"/>
                  </a:cubicBezTo>
                  <a:cubicBezTo>
                    <a:pt x="442" y="993"/>
                    <a:pt x="449" y="994"/>
                    <a:pt x="456" y="995"/>
                  </a:cubicBezTo>
                  <a:cubicBezTo>
                    <a:pt x="456" y="1009"/>
                    <a:pt x="455" y="1024"/>
                    <a:pt x="455" y="1027"/>
                  </a:cubicBezTo>
                  <a:cubicBezTo>
                    <a:pt x="455" y="1030"/>
                    <a:pt x="457" y="1033"/>
                    <a:pt x="458" y="1034"/>
                  </a:cubicBezTo>
                  <a:cubicBezTo>
                    <a:pt x="460" y="1036"/>
                    <a:pt x="463" y="1038"/>
                    <a:pt x="466" y="1038"/>
                  </a:cubicBezTo>
                  <a:cubicBezTo>
                    <a:pt x="468" y="1038"/>
                    <a:pt x="471" y="1037"/>
                    <a:pt x="473" y="1036"/>
                  </a:cubicBezTo>
                  <a:cubicBezTo>
                    <a:pt x="475" y="1034"/>
                    <a:pt x="477" y="1032"/>
                    <a:pt x="478" y="1029"/>
                  </a:cubicBezTo>
                  <a:cubicBezTo>
                    <a:pt x="478" y="1026"/>
                    <a:pt x="481" y="1011"/>
                    <a:pt x="484" y="998"/>
                  </a:cubicBezTo>
                  <a:cubicBezTo>
                    <a:pt x="491" y="998"/>
                    <a:pt x="498" y="999"/>
                    <a:pt x="506" y="999"/>
                  </a:cubicBezTo>
                  <a:cubicBezTo>
                    <a:pt x="507" y="1013"/>
                    <a:pt x="508" y="1028"/>
                    <a:pt x="509" y="1031"/>
                  </a:cubicBezTo>
                  <a:cubicBezTo>
                    <a:pt x="509" y="1034"/>
                    <a:pt x="510" y="1036"/>
                    <a:pt x="512" y="1038"/>
                  </a:cubicBezTo>
                  <a:cubicBezTo>
                    <a:pt x="514" y="1040"/>
                    <a:pt x="517" y="1041"/>
                    <a:pt x="520" y="1041"/>
                  </a:cubicBezTo>
                  <a:cubicBezTo>
                    <a:pt x="523" y="1041"/>
                    <a:pt x="525" y="1040"/>
                    <a:pt x="527" y="1038"/>
                  </a:cubicBezTo>
                  <a:cubicBezTo>
                    <a:pt x="529" y="1036"/>
                    <a:pt x="531" y="1034"/>
                    <a:pt x="531" y="1031"/>
                  </a:cubicBezTo>
                  <a:cubicBezTo>
                    <a:pt x="531" y="1028"/>
                    <a:pt x="533" y="1013"/>
                    <a:pt x="534" y="999"/>
                  </a:cubicBezTo>
                  <a:cubicBezTo>
                    <a:pt x="541" y="999"/>
                    <a:pt x="548" y="998"/>
                    <a:pt x="556" y="998"/>
                  </a:cubicBezTo>
                  <a:cubicBezTo>
                    <a:pt x="558" y="1011"/>
                    <a:pt x="561" y="1026"/>
                    <a:pt x="562" y="1029"/>
                  </a:cubicBezTo>
                  <a:cubicBezTo>
                    <a:pt x="563" y="1032"/>
                    <a:pt x="564" y="1034"/>
                    <a:pt x="566" y="1036"/>
                  </a:cubicBezTo>
                  <a:cubicBezTo>
                    <a:pt x="569" y="1038"/>
                    <a:pt x="571" y="1038"/>
                    <a:pt x="574" y="1038"/>
                  </a:cubicBezTo>
                  <a:cubicBezTo>
                    <a:pt x="577" y="1038"/>
                    <a:pt x="579" y="1036"/>
                    <a:pt x="581" y="1034"/>
                  </a:cubicBezTo>
                  <a:cubicBezTo>
                    <a:pt x="583" y="1032"/>
                    <a:pt x="584" y="1030"/>
                    <a:pt x="584" y="1027"/>
                  </a:cubicBezTo>
                  <a:cubicBezTo>
                    <a:pt x="584" y="1024"/>
                    <a:pt x="584" y="1009"/>
                    <a:pt x="584" y="995"/>
                  </a:cubicBezTo>
                  <a:cubicBezTo>
                    <a:pt x="591" y="994"/>
                    <a:pt x="598" y="993"/>
                    <a:pt x="605" y="991"/>
                  </a:cubicBezTo>
                  <a:cubicBezTo>
                    <a:pt x="609" y="1005"/>
                    <a:pt x="614" y="1019"/>
                    <a:pt x="615" y="1022"/>
                  </a:cubicBezTo>
                  <a:cubicBezTo>
                    <a:pt x="616" y="1025"/>
                    <a:pt x="618" y="1027"/>
                    <a:pt x="620" y="1028"/>
                  </a:cubicBezTo>
                  <a:cubicBezTo>
                    <a:pt x="622" y="1030"/>
                    <a:pt x="625" y="1030"/>
                    <a:pt x="628" y="1029"/>
                  </a:cubicBezTo>
                  <a:cubicBezTo>
                    <a:pt x="631" y="1029"/>
                    <a:pt x="633" y="1027"/>
                    <a:pt x="635" y="1025"/>
                  </a:cubicBezTo>
                  <a:cubicBezTo>
                    <a:pt x="636" y="1023"/>
                    <a:pt x="637" y="1020"/>
                    <a:pt x="637" y="1018"/>
                  </a:cubicBezTo>
                  <a:cubicBezTo>
                    <a:pt x="636" y="1014"/>
                    <a:pt x="635" y="999"/>
                    <a:pt x="633" y="986"/>
                  </a:cubicBezTo>
                  <a:cubicBezTo>
                    <a:pt x="640" y="984"/>
                    <a:pt x="647" y="982"/>
                    <a:pt x="654" y="980"/>
                  </a:cubicBezTo>
                  <a:cubicBezTo>
                    <a:pt x="659" y="993"/>
                    <a:pt x="665" y="1007"/>
                    <a:pt x="667" y="1010"/>
                  </a:cubicBezTo>
                  <a:cubicBezTo>
                    <a:pt x="668" y="1012"/>
                    <a:pt x="670" y="1014"/>
                    <a:pt x="672" y="1015"/>
                  </a:cubicBezTo>
                  <a:cubicBezTo>
                    <a:pt x="675" y="1016"/>
                    <a:pt x="678" y="1016"/>
                    <a:pt x="680" y="1015"/>
                  </a:cubicBezTo>
                  <a:cubicBezTo>
                    <a:pt x="683" y="1014"/>
                    <a:pt x="685" y="1013"/>
                    <a:pt x="687" y="1010"/>
                  </a:cubicBezTo>
                  <a:cubicBezTo>
                    <a:pt x="688" y="1008"/>
                    <a:pt x="689" y="1005"/>
                    <a:pt x="688" y="1003"/>
                  </a:cubicBezTo>
                  <a:cubicBezTo>
                    <a:pt x="687" y="1000"/>
                    <a:pt x="684" y="985"/>
                    <a:pt x="681" y="971"/>
                  </a:cubicBezTo>
                  <a:cubicBezTo>
                    <a:pt x="688" y="969"/>
                    <a:pt x="694" y="966"/>
                    <a:pt x="701" y="963"/>
                  </a:cubicBezTo>
                  <a:cubicBezTo>
                    <a:pt x="708" y="976"/>
                    <a:pt x="715" y="989"/>
                    <a:pt x="717" y="992"/>
                  </a:cubicBezTo>
                  <a:cubicBezTo>
                    <a:pt x="718" y="994"/>
                    <a:pt x="721" y="996"/>
                    <a:pt x="723" y="996"/>
                  </a:cubicBezTo>
                  <a:cubicBezTo>
                    <a:pt x="726" y="997"/>
                    <a:pt x="729" y="997"/>
                    <a:pt x="731" y="996"/>
                  </a:cubicBezTo>
                  <a:cubicBezTo>
                    <a:pt x="734" y="995"/>
                    <a:pt x="736" y="993"/>
                    <a:pt x="737" y="990"/>
                  </a:cubicBezTo>
                  <a:cubicBezTo>
                    <a:pt x="738" y="988"/>
                    <a:pt x="738" y="985"/>
                    <a:pt x="737" y="982"/>
                  </a:cubicBezTo>
                  <a:cubicBezTo>
                    <a:pt x="736" y="979"/>
                    <a:pt x="732" y="965"/>
                    <a:pt x="727" y="952"/>
                  </a:cubicBezTo>
                  <a:cubicBezTo>
                    <a:pt x="734" y="949"/>
                    <a:pt x="740" y="945"/>
                    <a:pt x="746" y="942"/>
                  </a:cubicBezTo>
                  <a:cubicBezTo>
                    <a:pt x="754" y="953"/>
                    <a:pt x="763" y="966"/>
                    <a:pt x="765" y="968"/>
                  </a:cubicBezTo>
                  <a:cubicBezTo>
                    <a:pt x="767" y="971"/>
                    <a:pt x="769" y="972"/>
                    <a:pt x="772" y="972"/>
                  </a:cubicBezTo>
                  <a:cubicBezTo>
                    <a:pt x="774" y="973"/>
                    <a:pt x="777" y="973"/>
                    <a:pt x="780" y="971"/>
                  </a:cubicBezTo>
                  <a:cubicBezTo>
                    <a:pt x="782" y="970"/>
                    <a:pt x="784" y="967"/>
                    <a:pt x="785" y="965"/>
                  </a:cubicBezTo>
                  <a:cubicBezTo>
                    <a:pt x="786" y="962"/>
                    <a:pt x="786" y="960"/>
                    <a:pt x="784" y="957"/>
                  </a:cubicBezTo>
                  <a:cubicBezTo>
                    <a:pt x="783" y="954"/>
                    <a:pt x="777" y="940"/>
                    <a:pt x="771" y="928"/>
                  </a:cubicBezTo>
                  <a:cubicBezTo>
                    <a:pt x="777" y="924"/>
                    <a:pt x="783" y="920"/>
                    <a:pt x="789" y="916"/>
                  </a:cubicBezTo>
                  <a:cubicBezTo>
                    <a:pt x="798" y="926"/>
                    <a:pt x="808" y="938"/>
                    <a:pt x="810" y="940"/>
                  </a:cubicBezTo>
                  <a:cubicBezTo>
                    <a:pt x="812" y="942"/>
                    <a:pt x="815" y="943"/>
                    <a:pt x="818" y="944"/>
                  </a:cubicBezTo>
                  <a:cubicBezTo>
                    <a:pt x="820" y="944"/>
                    <a:pt x="823" y="943"/>
                    <a:pt x="825" y="941"/>
                  </a:cubicBezTo>
                  <a:cubicBezTo>
                    <a:pt x="827" y="940"/>
                    <a:pt x="829" y="937"/>
                    <a:pt x="830" y="935"/>
                  </a:cubicBezTo>
                  <a:cubicBezTo>
                    <a:pt x="830" y="932"/>
                    <a:pt x="830" y="929"/>
                    <a:pt x="829" y="927"/>
                  </a:cubicBezTo>
                  <a:cubicBezTo>
                    <a:pt x="827" y="924"/>
                    <a:pt x="819" y="911"/>
                    <a:pt x="812" y="899"/>
                  </a:cubicBezTo>
                  <a:cubicBezTo>
                    <a:pt x="818" y="895"/>
                    <a:pt x="823" y="890"/>
                    <a:pt x="829" y="886"/>
                  </a:cubicBezTo>
                  <a:cubicBezTo>
                    <a:pt x="839" y="895"/>
                    <a:pt x="850" y="905"/>
                    <a:pt x="853" y="907"/>
                  </a:cubicBezTo>
                  <a:cubicBezTo>
                    <a:pt x="855" y="909"/>
                    <a:pt x="857" y="910"/>
                    <a:pt x="860" y="910"/>
                  </a:cubicBezTo>
                  <a:cubicBezTo>
                    <a:pt x="863" y="910"/>
                    <a:pt x="865" y="909"/>
                    <a:pt x="867" y="907"/>
                  </a:cubicBezTo>
                  <a:cubicBezTo>
                    <a:pt x="870" y="905"/>
                    <a:pt x="871" y="903"/>
                    <a:pt x="871" y="900"/>
                  </a:cubicBezTo>
                  <a:cubicBezTo>
                    <a:pt x="871" y="897"/>
                    <a:pt x="871" y="895"/>
                    <a:pt x="869" y="892"/>
                  </a:cubicBezTo>
                  <a:cubicBezTo>
                    <a:pt x="867" y="890"/>
                    <a:pt x="858" y="878"/>
                    <a:pt x="850" y="866"/>
                  </a:cubicBezTo>
                  <a:cubicBezTo>
                    <a:pt x="855" y="861"/>
                    <a:pt x="860" y="856"/>
                    <a:pt x="865" y="851"/>
                  </a:cubicBezTo>
                  <a:cubicBezTo>
                    <a:pt x="876" y="860"/>
                    <a:pt x="889" y="869"/>
                    <a:pt x="891" y="870"/>
                  </a:cubicBezTo>
                  <a:cubicBezTo>
                    <a:pt x="893" y="872"/>
                    <a:pt x="896" y="873"/>
                    <a:pt x="899" y="872"/>
                  </a:cubicBezTo>
                  <a:cubicBezTo>
                    <a:pt x="901" y="872"/>
                    <a:pt x="904" y="871"/>
                    <a:pt x="906" y="869"/>
                  </a:cubicBezTo>
                  <a:cubicBezTo>
                    <a:pt x="908" y="867"/>
                    <a:pt x="909" y="864"/>
                    <a:pt x="909" y="861"/>
                  </a:cubicBezTo>
                  <a:cubicBezTo>
                    <a:pt x="909" y="859"/>
                    <a:pt x="908" y="856"/>
                    <a:pt x="906" y="854"/>
                  </a:cubicBezTo>
                  <a:cubicBezTo>
                    <a:pt x="904" y="851"/>
                    <a:pt x="894" y="840"/>
                    <a:pt x="884" y="830"/>
                  </a:cubicBezTo>
                  <a:cubicBezTo>
                    <a:pt x="889" y="825"/>
                    <a:pt x="893" y="819"/>
                    <a:pt x="898" y="813"/>
                  </a:cubicBezTo>
                  <a:cubicBezTo>
                    <a:pt x="910" y="820"/>
                    <a:pt x="923" y="828"/>
                    <a:pt x="926" y="830"/>
                  </a:cubicBezTo>
                  <a:cubicBezTo>
                    <a:pt x="928" y="831"/>
                    <a:pt x="931" y="831"/>
                    <a:pt x="933" y="831"/>
                  </a:cubicBezTo>
                  <a:cubicBezTo>
                    <a:pt x="936" y="830"/>
                    <a:pt x="938" y="829"/>
                    <a:pt x="940" y="826"/>
                  </a:cubicBezTo>
                  <a:cubicBezTo>
                    <a:pt x="942" y="824"/>
                    <a:pt x="942" y="821"/>
                    <a:pt x="942" y="819"/>
                  </a:cubicBezTo>
                  <a:cubicBezTo>
                    <a:pt x="942" y="816"/>
                    <a:pt x="941" y="813"/>
                    <a:pt x="939" y="812"/>
                  </a:cubicBezTo>
                  <a:cubicBezTo>
                    <a:pt x="936" y="809"/>
                    <a:pt x="925" y="799"/>
                    <a:pt x="915" y="790"/>
                  </a:cubicBezTo>
                  <a:cubicBezTo>
                    <a:pt x="919" y="784"/>
                    <a:pt x="923" y="778"/>
                    <a:pt x="926" y="772"/>
                  </a:cubicBezTo>
                  <a:cubicBezTo>
                    <a:pt x="939" y="778"/>
                    <a:pt x="953" y="784"/>
                    <a:pt x="956" y="786"/>
                  </a:cubicBezTo>
                  <a:cubicBezTo>
                    <a:pt x="958" y="787"/>
                    <a:pt x="961" y="787"/>
                    <a:pt x="964" y="786"/>
                  </a:cubicBezTo>
                  <a:cubicBezTo>
                    <a:pt x="966" y="785"/>
                    <a:pt x="968" y="783"/>
                    <a:pt x="970" y="781"/>
                  </a:cubicBezTo>
                  <a:cubicBezTo>
                    <a:pt x="971" y="778"/>
                    <a:pt x="971" y="775"/>
                    <a:pt x="971" y="773"/>
                  </a:cubicBezTo>
                  <a:cubicBezTo>
                    <a:pt x="971" y="770"/>
                    <a:pt x="969" y="768"/>
                    <a:pt x="967" y="766"/>
                  </a:cubicBezTo>
                  <a:cubicBezTo>
                    <a:pt x="964" y="764"/>
                    <a:pt x="952" y="755"/>
                    <a:pt x="941" y="747"/>
                  </a:cubicBezTo>
                  <a:cubicBezTo>
                    <a:pt x="944" y="741"/>
                    <a:pt x="947" y="735"/>
                    <a:pt x="950" y="728"/>
                  </a:cubicBezTo>
                  <a:cubicBezTo>
                    <a:pt x="964" y="733"/>
                    <a:pt x="978" y="737"/>
                    <a:pt x="981" y="738"/>
                  </a:cubicBezTo>
                  <a:cubicBezTo>
                    <a:pt x="984" y="739"/>
                    <a:pt x="986" y="739"/>
                    <a:pt x="989" y="738"/>
                  </a:cubicBezTo>
                  <a:cubicBezTo>
                    <a:pt x="991" y="737"/>
                    <a:pt x="993" y="735"/>
                    <a:pt x="994" y="732"/>
                  </a:cubicBezTo>
                  <a:cubicBezTo>
                    <a:pt x="996" y="730"/>
                    <a:pt x="996" y="727"/>
                    <a:pt x="995" y="724"/>
                  </a:cubicBezTo>
                  <a:cubicBezTo>
                    <a:pt x="994" y="722"/>
                    <a:pt x="993" y="719"/>
                    <a:pt x="990" y="718"/>
                  </a:cubicBezTo>
                  <a:cubicBezTo>
                    <a:pt x="987" y="716"/>
                    <a:pt x="974" y="709"/>
                    <a:pt x="962" y="702"/>
                  </a:cubicBezTo>
                  <a:cubicBezTo>
                    <a:pt x="965" y="695"/>
                    <a:pt x="967" y="689"/>
                    <a:pt x="970" y="682"/>
                  </a:cubicBezTo>
                  <a:cubicBezTo>
                    <a:pt x="983" y="685"/>
                    <a:pt x="998" y="688"/>
                    <a:pt x="1001" y="689"/>
                  </a:cubicBezTo>
                  <a:cubicBezTo>
                    <a:pt x="1004" y="690"/>
                    <a:pt x="1007" y="689"/>
                    <a:pt x="1009" y="688"/>
                  </a:cubicBezTo>
                  <a:cubicBezTo>
                    <a:pt x="1011" y="686"/>
                    <a:pt x="1013" y="684"/>
                    <a:pt x="1014" y="681"/>
                  </a:cubicBezTo>
                  <a:cubicBezTo>
                    <a:pt x="1015" y="679"/>
                    <a:pt x="1015" y="676"/>
                    <a:pt x="1014" y="673"/>
                  </a:cubicBezTo>
                  <a:cubicBezTo>
                    <a:pt x="1013" y="671"/>
                    <a:pt x="1011" y="669"/>
                    <a:pt x="1008" y="668"/>
                  </a:cubicBezTo>
                  <a:cubicBezTo>
                    <a:pt x="1005" y="666"/>
                    <a:pt x="991" y="660"/>
                    <a:pt x="979" y="655"/>
                  </a:cubicBezTo>
                  <a:cubicBezTo>
                    <a:pt x="981" y="648"/>
                    <a:pt x="982" y="641"/>
                    <a:pt x="984" y="634"/>
                  </a:cubicBezTo>
                  <a:cubicBezTo>
                    <a:pt x="998" y="636"/>
                    <a:pt x="1013" y="637"/>
                    <a:pt x="1016" y="638"/>
                  </a:cubicBezTo>
                  <a:cubicBezTo>
                    <a:pt x="1019" y="638"/>
                    <a:pt x="1022" y="637"/>
                    <a:pt x="1024" y="635"/>
                  </a:cubicBezTo>
                  <a:cubicBezTo>
                    <a:pt x="1026" y="634"/>
                    <a:pt x="1027" y="631"/>
                    <a:pt x="1028" y="629"/>
                  </a:cubicBezTo>
                  <a:cubicBezTo>
                    <a:pt x="1028" y="626"/>
                    <a:pt x="1028" y="623"/>
                    <a:pt x="1027" y="621"/>
                  </a:cubicBezTo>
                  <a:cubicBezTo>
                    <a:pt x="1026" y="618"/>
                    <a:pt x="1023" y="617"/>
                    <a:pt x="1021" y="616"/>
                  </a:cubicBezTo>
                  <a:cubicBezTo>
                    <a:pt x="1018" y="615"/>
                    <a:pt x="1003" y="610"/>
                    <a:pt x="990" y="606"/>
                  </a:cubicBezTo>
                  <a:cubicBezTo>
                    <a:pt x="991" y="599"/>
                    <a:pt x="992" y="592"/>
                    <a:pt x="993" y="585"/>
                  </a:cubicBezTo>
                  <a:cubicBezTo>
                    <a:pt x="1007" y="585"/>
                    <a:pt x="1022" y="585"/>
                    <a:pt x="1026" y="585"/>
                  </a:cubicBezTo>
                  <a:cubicBezTo>
                    <a:pt x="1028" y="585"/>
                    <a:pt x="1031" y="584"/>
                    <a:pt x="1033" y="582"/>
                  </a:cubicBezTo>
                  <a:cubicBezTo>
                    <a:pt x="1035" y="580"/>
                    <a:pt x="1036" y="578"/>
                    <a:pt x="1036" y="575"/>
                  </a:cubicBezTo>
                  <a:cubicBezTo>
                    <a:pt x="1037" y="572"/>
                    <a:pt x="1036" y="569"/>
                    <a:pt x="1034" y="567"/>
                  </a:cubicBezTo>
                  <a:cubicBezTo>
                    <a:pt x="1033" y="565"/>
                    <a:pt x="1031" y="563"/>
                    <a:pt x="1028" y="563"/>
                  </a:cubicBezTo>
                  <a:cubicBezTo>
                    <a:pt x="1025" y="562"/>
                    <a:pt x="1010" y="559"/>
                    <a:pt x="996" y="556"/>
                  </a:cubicBezTo>
                  <a:cubicBezTo>
                    <a:pt x="997" y="549"/>
                    <a:pt x="997" y="542"/>
                    <a:pt x="997" y="535"/>
                  </a:cubicBezTo>
                  <a:cubicBezTo>
                    <a:pt x="1011" y="533"/>
                    <a:pt x="1026" y="532"/>
                    <a:pt x="1030" y="532"/>
                  </a:cubicBezTo>
                  <a:close/>
                  <a:moveTo>
                    <a:pt x="520" y="935"/>
                  </a:moveTo>
                  <a:cubicBezTo>
                    <a:pt x="291" y="935"/>
                    <a:pt x="106" y="750"/>
                    <a:pt x="106" y="521"/>
                  </a:cubicBezTo>
                  <a:cubicBezTo>
                    <a:pt x="106" y="292"/>
                    <a:pt x="291" y="106"/>
                    <a:pt x="520" y="106"/>
                  </a:cubicBezTo>
                  <a:cubicBezTo>
                    <a:pt x="748" y="106"/>
                    <a:pt x="934" y="292"/>
                    <a:pt x="934" y="521"/>
                  </a:cubicBezTo>
                  <a:cubicBezTo>
                    <a:pt x="934" y="750"/>
                    <a:pt x="748" y="935"/>
                    <a:pt x="520" y="935"/>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1" name="Freeform 7"/>
            <p:cNvSpPr/>
            <p:nvPr/>
          </p:nvSpPr>
          <p:spPr bwMode="auto">
            <a:xfrm>
              <a:off x="2005" y="2406"/>
              <a:ext cx="23" cy="27"/>
            </a:xfrm>
            <a:custGeom>
              <a:avLst/>
              <a:gdLst/>
              <a:ahLst/>
              <a:cxnLst>
                <a:cxn ang="0">
                  <a:pos x="14" y="0"/>
                </a:cxn>
                <a:cxn ang="0">
                  <a:pos x="0" y="19"/>
                </a:cxn>
                <a:cxn ang="0">
                  <a:pos x="15" y="17"/>
                </a:cxn>
                <a:cxn ang="0">
                  <a:pos x="14" y="0"/>
                </a:cxn>
              </a:cxnLst>
              <a:rect l="0" t="0" r="r" b="b"/>
              <a:pathLst>
                <a:path w="19" h="22">
                  <a:moveTo>
                    <a:pt x="14" y="0"/>
                  </a:moveTo>
                  <a:cubicBezTo>
                    <a:pt x="0" y="19"/>
                    <a:pt x="0" y="19"/>
                    <a:pt x="0" y="19"/>
                  </a:cubicBezTo>
                  <a:cubicBezTo>
                    <a:pt x="5" y="22"/>
                    <a:pt x="11" y="21"/>
                    <a:pt x="15" y="17"/>
                  </a:cubicBezTo>
                  <a:cubicBezTo>
                    <a:pt x="19" y="12"/>
                    <a:pt x="19" y="4"/>
                    <a:pt x="14" y="0"/>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2" name="Freeform 8"/>
            <p:cNvSpPr/>
            <p:nvPr/>
          </p:nvSpPr>
          <p:spPr bwMode="auto">
            <a:xfrm>
              <a:off x="1996" y="2400"/>
              <a:ext cx="24" cy="28"/>
            </a:xfrm>
            <a:custGeom>
              <a:avLst/>
              <a:gdLst/>
              <a:ahLst/>
              <a:cxnLst>
                <a:cxn ang="0">
                  <a:pos x="4" y="6"/>
                </a:cxn>
                <a:cxn ang="0">
                  <a:pos x="5" y="23"/>
                </a:cxn>
                <a:cxn ang="0">
                  <a:pos x="20" y="3"/>
                </a:cxn>
                <a:cxn ang="0">
                  <a:pos x="4" y="6"/>
                </a:cxn>
              </a:cxnLst>
              <a:rect l="0" t="0" r="r" b="b"/>
              <a:pathLst>
                <a:path w="20" h="23">
                  <a:moveTo>
                    <a:pt x="4" y="6"/>
                  </a:moveTo>
                  <a:cubicBezTo>
                    <a:pt x="0" y="11"/>
                    <a:pt x="1" y="18"/>
                    <a:pt x="5" y="23"/>
                  </a:cubicBezTo>
                  <a:cubicBezTo>
                    <a:pt x="20" y="3"/>
                    <a:pt x="20" y="3"/>
                    <a:pt x="20" y="3"/>
                  </a:cubicBezTo>
                  <a:cubicBezTo>
                    <a:pt x="15" y="0"/>
                    <a:pt x="8" y="1"/>
                    <a:pt x="4" y="6"/>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3" name="Freeform 9"/>
            <p:cNvSpPr>
              <a:spLocks noEditPoints="1"/>
            </p:cNvSpPr>
            <p:nvPr/>
          </p:nvSpPr>
          <p:spPr bwMode="auto">
            <a:xfrm>
              <a:off x="1966" y="2369"/>
              <a:ext cx="93" cy="95"/>
            </a:xfrm>
            <a:custGeom>
              <a:avLst/>
              <a:gdLst/>
              <a:ahLst/>
              <a:cxnLst>
                <a:cxn ang="0">
                  <a:pos x="39" y="0"/>
                </a:cxn>
                <a:cxn ang="0">
                  <a:pos x="0" y="40"/>
                </a:cxn>
                <a:cxn ang="0">
                  <a:pos x="39" y="79"/>
                </a:cxn>
                <a:cxn ang="0">
                  <a:pos x="78" y="40"/>
                </a:cxn>
                <a:cxn ang="0">
                  <a:pos x="39" y="0"/>
                </a:cxn>
                <a:cxn ang="0">
                  <a:pos x="39" y="59"/>
                </a:cxn>
                <a:cxn ang="0">
                  <a:pos x="19" y="40"/>
                </a:cxn>
                <a:cxn ang="0">
                  <a:pos x="39" y="20"/>
                </a:cxn>
                <a:cxn ang="0">
                  <a:pos x="58" y="40"/>
                </a:cxn>
                <a:cxn ang="0">
                  <a:pos x="39" y="59"/>
                </a:cxn>
              </a:cxnLst>
              <a:rect l="0" t="0" r="r" b="b"/>
              <a:pathLst>
                <a:path w="78" h="79">
                  <a:moveTo>
                    <a:pt x="39" y="0"/>
                  </a:moveTo>
                  <a:cubicBezTo>
                    <a:pt x="17" y="0"/>
                    <a:pt x="0" y="18"/>
                    <a:pt x="0" y="40"/>
                  </a:cubicBezTo>
                  <a:cubicBezTo>
                    <a:pt x="0" y="61"/>
                    <a:pt x="17" y="79"/>
                    <a:pt x="39" y="79"/>
                  </a:cubicBezTo>
                  <a:cubicBezTo>
                    <a:pt x="60" y="79"/>
                    <a:pt x="78" y="61"/>
                    <a:pt x="78" y="40"/>
                  </a:cubicBezTo>
                  <a:cubicBezTo>
                    <a:pt x="78" y="18"/>
                    <a:pt x="60" y="0"/>
                    <a:pt x="39" y="0"/>
                  </a:cubicBezTo>
                  <a:close/>
                  <a:moveTo>
                    <a:pt x="39" y="59"/>
                  </a:moveTo>
                  <a:cubicBezTo>
                    <a:pt x="28" y="59"/>
                    <a:pt x="19" y="51"/>
                    <a:pt x="19" y="40"/>
                  </a:cubicBezTo>
                  <a:cubicBezTo>
                    <a:pt x="19" y="29"/>
                    <a:pt x="28" y="20"/>
                    <a:pt x="39" y="20"/>
                  </a:cubicBezTo>
                  <a:cubicBezTo>
                    <a:pt x="50" y="20"/>
                    <a:pt x="58" y="29"/>
                    <a:pt x="58" y="40"/>
                  </a:cubicBezTo>
                  <a:cubicBezTo>
                    <a:pt x="58" y="51"/>
                    <a:pt x="50" y="59"/>
                    <a:pt x="39" y="5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4" name="Freeform 10"/>
            <p:cNvSpPr>
              <a:spLocks noEditPoints="1"/>
            </p:cNvSpPr>
            <p:nvPr/>
          </p:nvSpPr>
          <p:spPr bwMode="auto">
            <a:xfrm>
              <a:off x="1853" y="2258"/>
              <a:ext cx="319" cy="317"/>
            </a:xfrm>
            <a:custGeom>
              <a:avLst/>
              <a:gdLst/>
              <a:ahLst/>
              <a:cxnLst>
                <a:cxn ang="0">
                  <a:pos x="264" y="129"/>
                </a:cxn>
                <a:cxn ang="0">
                  <a:pos x="259" y="112"/>
                </a:cxn>
                <a:cxn ang="0">
                  <a:pos x="256" y="100"/>
                </a:cxn>
                <a:cxn ang="0">
                  <a:pos x="254" y="83"/>
                </a:cxn>
                <a:cxn ang="0">
                  <a:pos x="230" y="81"/>
                </a:cxn>
                <a:cxn ang="0">
                  <a:pos x="240" y="55"/>
                </a:cxn>
                <a:cxn ang="0">
                  <a:pos x="212" y="56"/>
                </a:cxn>
                <a:cxn ang="0">
                  <a:pos x="218" y="32"/>
                </a:cxn>
                <a:cxn ang="0">
                  <a:pos x="202" y="25"/>
                </a:cxn>
                <a:cxn ang="0">
                  <a:pos x="191" y="19"/>
                </a:cxn>
                <a:cxn ang="0">
                  <a:pos x="177" y="9"/>
                </a:cxn>
                <a:cxn ang="0">
                  <a:pos x="159" y="26"/>
                </a:cxn>
                <a:cxn ang="0">
                  <a:pos x="147" y="0"/>
                </a:cxn>
                <a:cxn ang="0">
                  <a:pos x="133" y="22"/>
                </a:cxn>
                <a:cxn ang="0">
                  <a:pos x="119" y="0"/>
                </a:cxn>
                <a:cxn ang="0">
                  <a:pos x="106" y="26"/>
                </a:cxn>
                <a:cxn ang="0">
                  <a:pos x="88" y="9"/>
                </a:cxn>
                <a:cxn ang="0">
                  <a:pos x="74" y="19"/>
                </a:cxn>
                <a:cxn ang="0">
                  <a:pos x="64" y="25"/>
                </a:cxn>
                <a:cxn ang="0">
                  <a:pos x="48" y="32"/>
                </a:cxn>
                <a:cxn ang="0">
                  <a:pos x="54" y="56"/>
                </a:cxn>
                <a:cxn ang="0">
                  <a:pos x="25" y="55"/>
                </a:cxn>
                <a:cxn ang="0">
                  <a:pos x="35" y="81"/>
                </a:cxn>
                <a:cxn ang="0">
                  <a:pos x="11" y="83"/>
                </a:cxn>
                <a:cxn ang="0">
                  <a:pos x="9" y="100"/>
                </a:cxn>
                <a:cxn ang="0">
                  <a:pos x="7" y="112"/>
                </a:cxn>
                <a:cxn ang="0">
                  <a:pos x="1" y="129"/>
                </a:cxn>
                <a:cxn ang="0">
                  <a:pos x="23" y="140"/>
                </a:cxn>
                <a:cxn ang="0">
                  <a:pos x="3" y="160"/>
                </a:cxn>
                <a:cxn ang="0">
                  <a:pos x="29" y="171"/>
                </a:cxn>
                <a:cxn ang="0">
                  <a:pos x="14" y="190"/>
                </a:cxn>
                <a:cxn ang="0">
                  <a:pos x="26" y="203"/>
                </a:cxn>
                <a:cxn ang="0">
                  <a:pos x="33" y="213"/>
                </a:cxn>
                <a:cxn ang="0">
                  <a:pos x="42" y="228"/>
                </a:cxn>
                <a:cxn ang="0">
                  <a:pos x="65" y="220"/>
                </a:cxn>
                <a:cxn ang="0">
                  <a:pos x="66" y="248"/>
                </a:cxn>
                <a:cxn ang="0">
                  <a:pos x="92" y="235"/>
                </a:cxn>
                <a:cxn ang="0">
                  <a:pos x="96" y="259"/>
                </a:cxn>
                <a:cxn ang="0">
                  <a:pos x="113" y="259"/>
                </a:cxn>
                <a:cxn ang="0">
                  <a:pos x="125" y="261"/>
                </a:cxn>
                <a:cxn ang="0">
                  <a:pos x="140" y="261"/>
                </a:cxn>
                <a:cxn ang="0">
                  <a:pos x="152" y="259"/>
                </a:cxn>
                <a:cxn ang="0">
                  <a:pos x="170" y="259"/>
                </a:cxn>
                <a:cxn ang="0">
                  <a:pos x="174" y="235"/>
                </a:cxn>
                <a:cxn ang="0">
                  <a:pos x="199" y="248"/>
                </a:cxn>
                <a:cxn ang="0">
                  <a:pos x="201" y="220"/>
                </a:cxn>
                <a:cxn ang="0">
                  <a:pos x="224" y="228"/>
                </a:cxn>
                <a:cxn ang="0">
                  <a:pos x="233" y="213"/>
                </a:cxn>
                <a:cxn ang="0">
                  <a:pos x="240" y="203"/>
                </a:cxn>
                <a:cxn ang="0">
                  <a:pos x="251" y="190"/>
                </a:cxn>
                <a:cxn ang="0">
                  <a:pos x="236" y="171"/>
                </a:cxn>
                <a:cxn ang="0">
                  <a:pos x="263" y="160"/>
                </a:cxn>
                <a:cxn ang="0">
                  <a:pos x="243" y="140"/>
                </a:cxn>
                <a:cxn ang="0">
                  <a:pos x="133" y="45"/>
                </a:cxn>
              </a:cxnLst>
              <a:rect l="0" t="0" r="r" b="b"/>
              <a:pathLst>
                <a:path w="266" h="265">
                  <a:moveTo>
                    <a:pt x="260" y="139"/>
                  </a:moveTo>
                  <a:cubicBezTo>
                    <a:pt x="262" y="139"/>
                    <a:pt x="263" y="138"/>
                    <a:pt x="264" y="137"/>
                  </a:cubicBezTo>
                  <a:cubicBezTo>
                    <a:pt x="265" y="136"/>
                    <a:pt x="266" y="134"/>
                    <a:pt x="266" y="133"/>
                  </a:cubicBezTo>
                  <a:cubicBezTo>
                    <a:pt x="266" y="131"/>
                    <a:pt x="265" y="130"/>
                    <a:pt x="264" y="129"/>
                  </a:cubicBezTo>
                  <a:cubicBezTo>
                    <a:pt x="263" y="128"/>
                    <a:pt x="262" y="127"/>
                    <a:pt x="260" y="127"/>
                  </a:cubicBezTo>
                  <a:cubicBezTo>
                    <a:pt x="259" y="127"/>
                    <a:pt x="250" y="126"/>
                    <a:pt x="243" y="125"/>
                  </a:cubicBezTo>
                  <a:cubicBezTo>
                    <a:pt x="243" y="122"/>
                    <a:pt x="242" y="120"/>
                    <a:pt x="242" y="117"/>
                  </a:cubicBezTo>
                  <a:cubicBezTo>
                    <a:pt x="249" y="115"/>
                    <a:pt x="257" y="113"/>
                    <a:pt x="259" y="112"/>
                  </a:cubicBezTo>
                  <a:cubicBezTo>
                    <a:pt x="260" y="112"/>
                    <a:pt x="261" y="111"/>
                    <a:pt x="262" y="109"/>
                  </a:cubicBezTo>
                  <a:cubicBezTo>
                    <a:pt x="263" y="108"/>
                    <a:pt x="263" y="107"/>
                    <a:pt x="263" y="105"/>
                  </a:cubicBezTo>
                  <a:cubicBezTo>
                    <a:pt x="262" y="104"/>
                    <a:pt x="262" y="102"/>
                    <a:pt x="261" y="101"/>
                  </a:cubicBezTo>
                  <a:cubicBezTo>
                    <a:pt x="259" y="101"/>
                    <a:pt x="258" y="100"/>
                    <a:pt x="256" y="100"/>
                  </a:cubicBezTo>
                  <a:cubicBezTo>
                    <a:pt x="255" y="100"/>
                    <a:pt x="246" y="101"/>
                    <a:pt x="239" y="102"/>
                  </a:cubicBezTo>
                  <a:cubicBezTo>
                    <a:pt x="238" y="100"/>
                    <a:pt x="237" y="97"/>
                    <a:pt x="236" y="95"/>
                  </a:cubicBezTo>
                  <a:cubicBezTo>
                    <a:pt x="243" y="91"/>
                    <a:pt x="250" y="87"/>
                    <a:pt x="252" y="86"/>
                  </a:cubicBezTo>
                  <a:cubicBezTo>
                    <a:pt x="253" y="86"/>
                    <a:pt x="254" y="84"/>
                    <a:pt x="254" y="83"/>
                  </a:cubicBezTo>
                  <a:cubicBezTo>
                    <a:pt x="255" y="82"/>
                    <a:pt x="255" y="80"/>
                    <a:pt x="254" y="79"/>
                  </a:cubicBezTo>
                  <a:cubicBezTo>
                    <a:pt x="254" y="77"/>
                    <a:pt x="253" y="76"/>
                    <a:pt x="251" y="76"/>
                  </a:cubicBezTo>
                  <a:cubicBezTo>
                    <a:pt x="250" y="75"/>
                    <a:pt x="248" y="75"/>
                    <a:pt x="247" y="75"/>
                  </a:cubicBezTo>
                  <a:cubicBezTo>
                    <a:pt x="245" y="76"/>
                    <a:pt x="237" y="78"/>
                    <a:pt x="230" y="81"/>
                  </a:cubicBezTo>
                  <a:cubicBezTo>
                    <a:pt x="229" y="79"/>
                    <a:pt x="228" y="76"/>
                    <a:pt x="226" y="74"/>
                  </a:cubicBezTo>
                  <a:cubicBezTo>
                    <a:pt x="232" y="69"/>
                    <a:pt x="238" y="64"/>
                    <a:pt x="240" y="62"/>
                  </a:cubicBezTo>
                  <a:cubicBezTo>
                    <a:pt x="241" y="61"/>
                    <a:pt x="241" y="60"/>
                    <a:pt x="241" y="59"/>
                  </a:cubicBezTo>
                  <a:cubicBezTo>
                    <a:pt x="242" y="57"/>
                    <a:pt x="241" y="56"/>
                    <a:pt x="240" y="55"/>
                  </a:cubicBezTo>
                  <a:cubicBezTo>
                    <a:pt x="239" y="53"/>
                    <a:pt x="238" y="52"/>
                    <a:pt x="237" y="52"/>
                  </a:cubicBezTo>
                  <a:cubicBezTo>
                    <a:pt x="235" y="52"/>
                    <a:pt x="234" y="52"/>
                    <a:pt x="233" y="53"/>
                  </a:cubicBezTo>
                  <a:cubicBezTo>
                    <a:pt x="231" y="54"/>
                    <a:pt x="224" y="58"/>
                    <a:pt x="217" y="62"/>
                  </a:cubicBezTo>
                  <a:cubicBezTo>
                    <a:pt x="216" y="60"/>
                    <a:pt x="214" y="58"/>
                    <a:pt x="212" y="56"/>
                  </a:cubicBezTo>
                  <a:cubicBezTo>
                    <a:pt x="217" y="50"/>
                    <a:pt x="222" y="43"/>
                    <a:pt x="223" y="42"/>
                  </a:cubicBezTo>
                  <a:cubicBezTo>
                    <a:pt x="224" y="41"/>
                    <a:pt x="224" y="39"/>
                    <a:pt x="224" y="38"/>
                  </a:cubicBezTo>
                  <a:cubicBezTo>
                    <a:pt x="224" y="36"/>
                    <a:pt x="223" y="35"/>
                    <a:pt x="222" y="34"/>
                  </a:cubicBezTo>
                  <a:cubicBezTo>
                    <a:pt x="221" y="33"/>
                    <a:pt x="219" y="32"/>
                    <a:pt x="218" y="32"/>
                  </a:cubicBezTo>
                  <a:cubicBezTo>
                    <a:pt x="216" y="32"/>
                    <a:pt x="215" y="33"/>
                    <a:pt x="214" y="34"/>
                  </a:cubicBezTo>
                  <a:cubicBezTo>
                    <a:pt x="213" y="35"/>
                    <a:pt x="206" y="41"/>
                    <a:pt x="201" y="46"/>
                  </a:cubicBezTo>
                  <a:cubicBezTo>
                    <a:pt x="199" y="44"/>
                    <a:pt x="197" y="43"/>
                    <a:pt x="194" y="41"/>
                  </a:cubicBezTo>
                  <a:cubicBezTo>
                    <a:pt x="198" y="34"/>
                    <a:pt x="201" y="27"/>
                    <a:pt x="202" y="25"/>
                  </a:cubicBezTo>
                  <a:cubicBezTo>
                    <a:pt x="202" y="24"/>
                    <a:pt x="202" y="22"/>
                    <a:pt x="202" y="21"/>
                  </a:cubicBezTo>
                  <a:cubicBezTo>
                    <a:pt x="201" y="19"/>
                    <a:pt x="201" y="18"/>
                    <a:pt x="199" y="17"/>
                  </a:cubicBezTo>
                  <a:cubicBezTo>
                    <a:pt x="198" y="17"/>
                    <a:pt x="196" y="17"/>
                    <a:pt x="195" y="17"/>
                  </a:cubicBezTo>
                  <a:cubicBezTo>
                    <a:pt x="194" y="17"/>
                    <a:pt x="192" y="18"/>
                    <a:pt x="191" y="19"/>
                  </a:cubicBezTo>
                  <a:cubicBezTo>
                    <a:pt x="190" y="20"/>
                    <a:pt x="186" y="27"/>
                    <a:pt x="181" y="34"/>
                  </a:cubicBezTo>
                  <a:cubicBezTo>
                    <a:pt x="179" y="32"/>
                    <a:pt x="176" y="31"/>
                    <a:pt x="174" y="30"/>
                  </a:cubicBezTo>
                  <a:cubicBezTo>
                    <a:pt x="176" y="23"/>
                    <a:pt x="178" y="15"/>
                    <a:pt x="178" y="13"/>
                  </a:cubicBezTo>
                  <a:cubicBezTo>
                    <a:pt x="178" y="12"/>
                    <a:pt x="178" y="10"/>
                    <a:pt x="177" y="9"/>
                  </a:cubicBezTo>
                  <a:cubicBezTo>
                    <a:pt x="176" y="8"/>
                    <a:pt x="175" y="7"/>
                    <a:pt x="174" y="6"/>
                  </a:cubicBezTo>
                  <a:cubicBezTo>
                    <a:pt x="172" y="6"/>
                    <a:pt x="171" y="6"/>
                    <a:pt x="170" y="6"/>
                  </a:cubicBezTo>
                  <a:cubicBezTo>
                    <a:pt x="168" y="7"/>
                    <a:pt x="167" y="8"/>
                    <a:pt x="167" y="9"/>
                  </a:cubicBezTo>
                  <a:cubicBezTo>
                    <a:pt x="166" y="11"/>
                    <a:pt x="162" y="19"/>
                    <a:pt x="159" y="26"/>
                  </a:cubicBezTo>
                  <a:cubicBezTo>
                    <a:pt x="157" y="25"/>
                    <a:pt x="154" y="24"/>
                    <a:pt x="152" y="24"/>
                  </a:cubicBezTo>
                  <a:cubicBezTo>
                    <a:pt x="152" y="16"/>
                    <a:pt x="152" y="8"/>
                    <a:pt x="152" y="6"/>
                  </a:cubicBezTo>
                  <a:cubicBezTo>
                    <a:pt x="152" y="5"/>
                    <a:pt x="151" y="3"/>
                    <a:pt x="151" y="2"/>
                  </a:cubicBezTo>
                  <a:cubicBezTo>
                    <a:pt x="150" y="1"/>
                    <a:pt x="148" y="1"/>
                    <a:pt x="147" y="0"/>
                  </a:cubicBezTo>
                  <a:cubicBezTo>
                    <a:pt x="145" y="0"/>
                    <a:pt x="144" y="1"/>
                    <a:pt x="143" y="1"/>
                  </a:cubicBezTo>
                  <a:cubicBezTo>
                    <a:pt x="141" y="2"/>
                    <a:pt x="140" y="3"/>
                    <a:pt x="140" y="5"/>
                  </a:cubicBezTo>
                  <a:cubicBezTo>
                    <a:pt x="140" y="7"/>
                    <a:pt x="138" y="15"/>
                    <a:pt x="137" y="22"/>
                  </a:cubicBezTo>
                  <a:cubicBezTo>
                    <a:pt x="135" y="22"/>
                    <a:pt x="134" y="22"/>
                    <a:pt x="133" y="22"/>
                  </a:cubicBezTo>
                  <a:cubicBezTo>
                    <a:pt x="132" y="22"/>
                    <a:pt x="130" y="22"/>
                    <a:pt x="129" y="22"/>
                  </a:cubicBezTo>
                  <a:cubicBezTo>
                    <a:pt x="127" y="15"/>
                    <a:pt x="126" y="7"/>
                    <a:pt x="125" y="5"/>
                  </a:cubicBezTo>
                  <a:cubicBezTo>
                    <a:pt x="125" y="3"/>
                    <a:pt x="124" y="2"/>
                    <a:pt x="123" y="1"/>
                  </a:cubicBezTo>
                  <a:cubicBezTo>
                    <a:pt x="122" y="1"/>
                    <a:pt x="120" y="0"/>
                    <a:pt x="119" y="0"/>
                  </a:cubicBezTo>
                  <a:cubicBezTo>
                    <a:pt x="117" y="1"/>
                    <a:pt x="116" y="1"/>
                    <a:pt x="115" y="2"/>
                  </a:cubicBezTo>
                  <a:cubicBezTo>
                    <a:pt x="114" y="3"/>
                    <a:pt x="113" y="5"/>
                    <a:pt x="113" y="6"/>
                  </a:cubicBezTo>
                  <a:cubicBezTo>
                    <a:pt x="113" y="8"/>
                    <a:pt x="114" y="16"/>
                    <a:pt x="114" y="24"/>
                  </a:cubicBezTo>
                  <a:cubicBezTo>
                    <a:pt x="111" y="24"/>
                    <a:pt x="109" y="25"/>
                    <a:pt x="106" y="26"/>
                  </a:cubicBezTo>
                  <a:cubicBezTo>
                    <a:pt x="103" y="19"/>
                    <a:pt x="100" y="11"/>
                    <a:pt x="99" y="9"/>
                  </a:cubicBezTo>
                  <a:cubicBezTo>
                    <a:pt x="98" y="8"/>
                    <a:pt x="97" y="7"/>
                    <a:pt x="96" y="6"/>
                  </a:cubicBezTo>
                  <a:cubicBezTo>
                    <a:pt x="95" y="6"/>
                    <a:pt x="93" y="6"/>
                    <a:pt x="92" y="6"/>
                  </a:cubicBezTo>
                  <a:cubicBezTo>
                    <a:pt x="90" y="7"/>
                    <a:pt x="89" y="8"/>
                    <a:pt x="88" y="9"/>
                  </a:cubicBezTo>
                  <a:cubicBezTo>
                    <a:pt x="88" y="10"/>
                    <a:pt x="87" y="12"/>
                    <a:pt x="88" y="13"/>
                  </a:cubicBezTo>
                  <a:cubicBezTo>
                    <a:pt x="88" y="15"/>
                    <a:pt x="90" y="23"/>
                    <a:pt x="92" y="30"/>
                  </a:cubicBezTo>
                  <a:cubicBezTo>
                    <a:pt x="89" y="31"/>
                    <a:pt x="87" y="32"/>
                    <a:pt x="84" y="34"/>
                  </a:cubicBezTo>
                  <a:cubicBezTo>
                    <a:pt x="80" y="27"/>
                    <a:pt x="75" y="20"/>
                    <a:pt x="74" y="19"/>
                  </a:cubicBezTo>
                  <a:cubicBezTo>
                    <a:pt x="73" y="18"/>
                    <a:pt x="72" y="17"/>
                    <a:pt x="71" y="17"/>
                  </a:cubicBezTo>
                  <a:cubicBezTo>
                    <a:pt x="69" y="17"/>
                    <a:pt x="68" y="17"/>
                    <a:pt x="66" y="17"/>
                  </a:cubicBezTo>
                  <a:cubicBezTo>
                    <a:pt x="65" y="18"/>
                    <a:pt x="64" y="19"/>
                    <a:pt x="64" y="21"/>
                  </a:cubicBezTo>
                  <a:cubicBezTo>
                    <a:pt x="63" y="22"/>
                    <a:pt x="63" y="24"/>
                    <a:pt x="64" y="25"/>
                  </a:cubicBezTo>
                  <a:cubicBezTo>
                    <a:pt x="64" y="27"/>
                    <a:pt x="68" y="34"/>
                    <a:pt x="71" y="41"/>
                  </a:cubicBezTo>
                  <a:cubicBezTo>
                    <a:pt x="69" y="43"/>
                    <a:pt x="67" y="44"/>
                    <a:pt x="65" y="46"/>
                  </a:cubicBezTo>
                  <a:cubicBezTo>
                    <a:pt x="59" y="41"/>
                    <a:pt x="53" y="35"/>
                    <a:pt x="52" y="34"/>
                  </a:cubicBezTo>
                  <a:cubicBezTo>
                    <a:pt x="51" y="33"/>
                    <a:pt x="49" y="32"/>
                    <a:pt x="48" y="32"/>
                  </a:cubicBezTo>
                  <a:cubicBezTo>
                    <a:pt x="46" y="32"/>
                    <a:pt x="45" y="33"/>
                    <a:pt x="44" y="34"/>
                  </a:cubicBezTo>
                  <a:cubicBezTo>
                    <a:pt x="43" y="35"/>
                    <a:pt x="42" y="36"/>
                    <a:pt x="42" y="38"/>
                  </a:cubicBezTo>
                  <a:cubicBezTo>
                    <a:pt x="42" y="39"/>
                    <a:pt x="42" y="41"/>
                    <a:pt x="43" y="42"/>
                  </a:cubicBezTo>
                  <a:cubicBezTo>
                    <a:pt x="44" y="43"/>
                    <a:pt x="49" y="50"/>
                    <a:pt x="54" y="56"/>
                  </a:cubicBezTo>
                  <a:cubicBezTo>
                    <a:pt x="52" y="58"/>
                    <a:pt x="50" y="60"/>
                    <a:pt x="48" y="62"/>
                  </a:cubicBezTo>
                  <a:cubicBezTo>
                    <a:pt x="42" y="58"/>
                    <a:pt x="35" y="54"/>
                    <a:pt x="33" y="53"/>
                  </a:cubicBezTo>
                  <a:cubicBezTo>
                    <a:pt x="32" y="52"/>
                    <a:pt x="30" y="52"/>
                    <a:pt x="29" y="52"/>
                  </a:cubicBezTo>
                  <a:cubicBezTo>
                    <a:pt x="27" y="52"/>
                    <a:pt x="26" y="53"/>
                    <a:pt x="25" y="55"/>
                  </a:cubicBezTo>
                  <a:cubicBezTo>
                    <a:pt x="24" y="56"/>
                    <a:pt x="24" y="57"/>
                    <a:pt x="24" y="59"/>
                  </a:cubicBezTo>
                  <a:cubicBezTo>
                    <a:pt x="24" y="60"/>
                    <a:pt x="25" y="61"/>
                    <a:pt x="26" y="62"/>
                  </a:cubicBezTo>
                  <a:cubicBezTo>
                    <a:pt x="27" y="64"/>
                    <a:pt x="34" y="69"/>
                    <a:pt x="39" y="74"/>
                  </a:cubicBezTo>
                  <a:cubicBezTo>
                    <a:pt x="38" y="76"/>
                    <a:pt x="37" y="79"/>
                    <a:pt x="35" y="81"/>
                  </a:cubicBezTo>
                  <a:cubicBezTo>
                    <a:pt x="28" y="78"/>
                    <a:pt x="20" y="76"/>
                    <a:pt x="19" y="75"/>
                  </a:cubicBezTo>
                  <a:cubicBezTo>
                    <a:pt x="17" y="75"/>
                    <a:pt x="16" y="75"/>
                    <a:pt x="14" y="76"/>
                  </a:cubicBezTo>
                  <a:cubicBezTo>
                    <a:pt x="13" y="76"/>
                    <a:pt x="12" y="77"/>
                    <a:pt x="11" y="79"/>
                  </a:cubicBezTo>
                  <a:cubicBezTo>
                    <a:pt x="11" y="80"/>
                    <a:pt x="11" y="81"/>
                    <a:pt x="11" y="83"/>
                  </a:cubicBezTo>
                  <a:cubicBezTo>
                    <a:pt x="12" y="84"/>
                    <a:pt x="12" y="86"/>
                    <a:pt x="14" y="86"/>
                  </a:cubicBezTo>
                  <a:cubicBezTo>
                    <a:pt x="15" y="87"/>
                    <a:pt x="23" y="91"/>
                    <a:pt x="29" y="95"/>
                  </a:cubicBezTo>
                  <a:cubicBezTo>
                    <a:pt x="28" y="97"/>
                    <a:pt x="28" y="100"/>
                    <a:pt x="27" y="102"/>
                  </a:cubicBezTo>
                  <a:cubicBezTo>
                    <a:pt x="19" y="101"/>
                    <a:pt x="11" y="100"/>
                    <a:pt x="9" y="100"/>
                  </a:cubicBezTo>
                  <a:cubicBezTo>
                    <a:pt x="8" y="100"/>
                    <a:pt x="6" y="101"/>
                    <a:pt x="5" y="101"/>
                  </a:cubicBezTo>
                  <a:cubicBezTo>
                    <a:pt x="4" y="102"/>
                    <a:pt x="3" y="104"/>
                    <a:pt x="3" y="105"/>
                  </a:cubicBezTo>
                  <a:cubicBezTo>
                    <a:pt x="2" y="107"/>
                    <a:pt x="3" y="108"/>
                    <a:pt x="3" y="109"/>
                  </a:cubicBezTo>
                  <a:cubicBezTo>
                    <a:pt x="4" y="111"/>
                    <a:pt x="5" y="112"/>
                    <a:pt x="7" y="112"/>
                  </a:cubicBezTo>
                  <a:cubicBezTo>
                    <a:pt x="8" y="113"/>
                    <a:pt x="16" y="115"/>
                    <a:pt x="24" y="117"/>
                  </a:cubicBezTo>
                  <a:cubicBezTo>
                    <a:pt x="23" y="120"/>
                    <a:pt x="23" y="122"/>
                    <a:pt x="23" y="125"/>
                  </a:cubicBezTo>
                  <a:cubicBezTo>
                    <a:pt x="15" y="126"/>
                    <a:pt x="7" y="127"/>
                    <a:pt x="5" y="127"/>
                  </a:cubicBezTo>
                  <a:cubicBezTo>
                    <a:pt x="4" y="127"/>
                    <a:pt x="2" y="128"/>
                    <a:pt x="1" y="129"/>
                  </a:cubicBezTo>
                  <a:cubicBezTo>
                    <a:pt x="0" y="130"/>
                    <a:pt x="0" y="131"/>
                    <a:pt x="0" y="133"/>
                  </a:cubicBezTo>
                  <a:cubicBezTo>
                    <a:pt x="0" y="134"/>
                    <a:pt x="0" y="136"/>
                    <a:pt x="1" y="137"/>
                  </a:cubicBezTo>
                  <a:cubicBezTo>
                    <a:pt x="2" y="138"/>
                    <a:pt x="4" y="139"/>
                    <a:pt x="5" y="139"/>
                  </a:cubicBezTo>
                  <a:cubicBezTo>
                    <a:pt x="7" y="139"/>
                    <a:pt x="15" y="140"/>
                    <a:pt x="23" y="140"/>
                  </a:cubicBezTo>
                  <a:cubicBezTo>
                    <a:pt x="23" y="143"/>
                    <a:pt x="23" y="146"/>
                    <a:pt x="24" y="148"/>
                  </a:cubicBezTo>
                  <a:cubicBezTo>
                    <a:pt x="16" y="150"/>
                    <a:pt x="8" y="153"/>
                    <a:pt x="7" y="153"/>
                  </a:cubicBezTo>
                  <a:cubicBezTo>
                    <a:pt x="5" y="154"/>
                    <a:pt x="4" y="155"/>
                    <a:pt x="3" y="156"/>
                  </a:cubicBezTo>
                  <a:cubicBezTo>
                    <a:pt x="3" y="157"/>
                    <a:pt x="2" y="159"/>
                    <a:pt x="3" y="160"/>
                  </a:cubicBezTo>
                  <a:cubicBezTo>
                    <a:pt x="3" y="162"/>
                    <a:pt x="4" y="163"/>
                    <a:pt x="5" y="164"/>
                  </a:cubicBezTo>
                  <a:cubicBezTo>
                    <a:pt x="6" y="165"/>
                    <a:pt x="8" y="165"/>
                    <a:pt x="9" y="165"/>
                  </a:cubicBezTo>
                  <a:cubicBezTo>
                    <a:pt x="11" y="165"/>
                    <a:pt x="19" y="164"/>
                    <a:pt x="27" y="163"/>
                  </a:cubicBezTo>
                  <a:cubicBezTo>
                    <a:pt x="28" y="166"/>
                    <a:pt x="28" y="168"/>
                    <a:pt x="29" y="171"/>
                  </a:cubicBezTo>
                  <a:cubicBezTo>
                    <a:pt x="23" y="174"/>
                    <a:pt x="15" y="178"/>
                    <a:pt x="14" y="179"/>
                  </a:cubicBezTo>
                  <a:cubicBezTo>
                    <a:pt x="12" y="180"/>
                    <a:pt x="12" y="181"/>
                    <a:pt x="11" y="183"/>
                  </a:cubicBezTo>
                  <a:cubicBezTo>
                    <a:pt x="11" y="184"/>
                    <a:pt x="11" y="186"/>
                    <a:pt x="11" y="187"/>
                  </a:cubicBezTo>
                  <a:cubicBezTo>
                    <a:pt x="12" y="188"/>
                    <a:pt x="13" y="189"/>
                    <a:pt x="14" y="190"/>
                  </a:cubicBezTo>
                  <a:cubicBezTo>
                    <a:pt x="16" y="191"/>
                    <a:pt x="17" y="191"/>
                    <a:pt x="19" y="190"/>
                  </a:cubicBezTo>
                  <a:cubicBezTo>
                    <a:pt x="20" y="190"/>
                    <a:pt x="28" y="187"/>
                    <a:pt x="35" y="185"/>
                  </a:cubicBezTo>
                  <a:cubicBezTo>
                    <a:pt x="37" y="187"/>
                    <a:pt x="38" y="189"/>
                    <a:pt x="39" y="191"/>
                  </a:cubicBezTo>
                  <a:cubicBezTo>
                    <a:pt x="34" y="196"/>
                    <a:pt x="27" y="202"/>
                    <a:pt x="26" y="203"/>
                  </a:cubicBezTo>
                  <a:cubicBezTo>
                    <a:pt x="25" y="204"/>
                    <a:pt x="24" y="205"/>
                    <a:pt x="24" y="207"/>
                  </a:cubicBezTo>
                  <a:cubicBezTo>
                    <a:pt x="24" y="208"/>
                    <a:pt x="24" y="210"/>
                    <a:pt x="25" y="211"/>
                  </a:cubicBezTo>
                  <a:cubicBezTo>
                    <a:pt x="26" y="212"/>
                    <a:pt x="27" y="213"/>
                    <a:pt x="29" y="213"/>
                  </a:cubicBezTo>
                  <a:cubicBezTo>
                    <a:pt x="30" y="214"/>
                    <a:pt x="32" y="214"/>
                    <a:pt x="33" y="213"/>
                  </a:cubicBezTo>
                  <a:cubicBezTo>
                    <a:pt x="35" y="212"/>
                    <a:pt x="42" y="208"/>
                    <a:pt x="48" y="204"/>
                  </a:cubicBezTo>
                  <a:cubicBezTo>
                    <a:pt x="50" y="206"/>
                    <a:pt x="52" y="208"/>
                    <a:pt x="54" y="209"/>
                  </a:cubicBezTo>
                  <a:cubicBezTo>
                    <a:pt x="49" y="216"/>
                    <a:pt x="44" y="222"/>
                    <a:pt x="43" y="224"/>
                  </a:cubicBezTo>
                  <a:cubicBezTo>
                    <a:pt x="42" y="225"/>
                    <a:pt x="42" y="227"/>
                    <a:pt x="42" y="228"/>
                  </a:cubicBezTo>
                  <a:cubicBezTo>
                    <a:pt x="42" y="229"/>
                    <a:pt x="43" y="231"/>
                    <a:pt x="44" y="232"/>
                  </a:cubicBezTo>
                  <a:cubicBezTo>
                    <a:pt x="45" y="233"/>
                    <a:pt x="46" y="233"/>
                    <a:pt x="48" y="233"/>
                  </a:cubicBezTo>
                  <a:cubicBezTo>
                    <a:pt x="49" y="233"/>
                    <a:pt x="51" y="233"/>
                    <a:pt x="52" y="232"/>
                  </a:cubicBezTo>
                  <a:cubicBezTo>
                    <a:pt x="53" y="231"/>
                    <a:pt x="59" y="225"/>
                    <a:pt x="65" y="220"/>
                  </a:cubicBezTo>
                  <a:cubicBezTo>
                    <a:pt x="67" y="221"/>
                    <a:pt x="69" y="223"/>
                    <a:pt x="71" y="224"/>
                  </a:cubicBezTo>
                  <a:cubicBezTo>
                    <a:pt x="68" y="231"/>
                    <a:pt x="64" y="239"/>
                    <a:pt x="64" y="241"/>
                  </a:cubicBezTo>
                  <a:cubicBezTo>
                    <a:pt x="63" y="242"/>
                    <a:pt x="63" y="243"/>
                    <a:pt x="64" y="245"/>
                  </a:cubicBezTo>
                  <a:cubicBezTo>
                    <a:pt x="64" y="246"/>
                    <a:pt x="65" y="247"/>
                    <a:pt x="66" y="248"/>
                  </a:cubicBezTo>
                  <a:cubicBezTo>
                    <a:pt x="68" y="249"/>
                    <a:pt x="69" y="249"/>
                    <a:pt x="71" y="249"/>
                  </a:cubicBezTo>
                  <a:cubicBezTo>
                    <a:pt x="72" y="249"/>
                    <a:pt x="73" y="248"/>
                    <a:pt x="74" y="247"/>
                  </a:cubicBezTo>
                  <a:cubicBezTo>
                    <a:pt x="75" y="245"/>
                    <a:pt x="80" y="238"/>
                    <a:pt x="84" y="232"/>
                  </a:cubicBezTo>
                  <a:cubicBezTo>
                    <a:pt x="87" y="233"/>
                    <a:pt x="89" y="234"/>
                    <a:pt x="92" y="235"/>
                  </a:cubicBezTo>
                  <a:cubicBezTo>
                    <a:pt x="90" y="243"/>
                    <a:pt x="88" y="251"/>
                    <a:pt x="88" y="253"/>
                  </a:cubicBezTo>
                  <a:cubicBezTo>
                    <a:pt x="87" y="254"/>
                    <a:pt x="88" y="256"/>
                    <a:pt x="88" y="257"/>
                  </a:cubicBezTo>
                  <a:cubicBezTo>
                    <a:pt x="89" y="258"/>
                    <a:pt x="90" y="259"/>
                    <a:pt x="92" y="259"/>
                  </a:cubicBezTo>
                  <a:cubicBezTo>
                    <a:pt x="93" y="260"/>
                    <a:pt x="95" y="260"/>
                    <a:pt x="96" y="259"/>
                  </a:cubicBezTo>
                  <a:cubicBezTo>
                    <a:pt x="97" y="259"/>
                    <a:pt x="98" y="258"/>
                    <a:pt x="99" y="256"/>
                  </a:cubicBezTo>
                  <a:cubicBezTo>
                    <a:pt x="100" y="255"/>
                    <a:pt x="103" y="247"/>
                    <a:pt x="106" y="240"/>
                  </a:cubicBezTo>
                  <a:cubicBezTo>
                    <a:pt x="109" y="241"/>
                    <a:pt x="111" y="241"/>
                    <a:pt x="114" y="241"/>
                  </a:cubicBezTo>
                  <a:cubicBezTo>
                    <a:pt x="114" y="249"/>
                    <a:pt x="113" y="258"/>
                    <a:pt x="113" y="259"/>
                  </a:cubicBezTo>
                  <a:cubicBezTo>
                    <a:pt x="113" y="261"/>
                    <a:pt x="114" y="262"/>
                    <a:pt x="115" y="263"/>
                  </a:cubicBezTo>
                  <a:cubicBezTo>
                    <a:pt x="116" y="264"/>
                    <a:pt x="117" y="265"/>
                    <a:pt x="119" y="265"/>
                  </a:cubicBezTo>
                  <a:cubicBezTo>
                    <a:pt x="120" y="265"/>
                    <a:pt x="122" y="265"/>
                    <a:pt x="123" y="264"/>
                  </a:cubicBezTo>
                  <a:cubicBezTo>
                    <a:pt x="124" y="263"/>
                    <a:pt x="125" y="262"/>
                    <a:pt x="125" y="261"/>
                  </a:cubicBezTo>
                  <a:cubicBezTo>
                    <a:pt x="126" y="259"/>
                    <a:pt x="127" y="251"/>
                    <a:pt x="129" y="243"/>
                  </a:cubicBezTo>
                  <a:cubicBezTo>
                    <a:pt x="130" y="243"/>
                    <a:pt x="132" y="243"/>
                    <a:pt x="133" y="243"/>
                  </a:cubicBezTo>
                  <a:cubicBezTo>
                    <a:pt x="134" y="243"/>
                    <a:pt x="135" y="243"/>
                    <a:pt x="137" y="243"/>
                  </a:cubicBezTo>
                  <a:cubicBezTo>
                    <a:pt x="138" y="251"/>
                    <a:pt x="140" y="259"/>
                    <a:pt x="140" y="261"/>
                  </a:cubicBezTo>
                  <a:cubicBezTo>
                    <a:pt x="140" y="262"/>
                    <a:pt x="141" y="263"/>
                    <a:pt x="143" y="264"/>
                  </a:cubicBezTo>
                  <a:cubicBezTo>
                    <a:pt x="144" y="265"/>
                    <a:pt x="145" y="265"/>
                    <a:pt x="147" y="265"/>
                  </a:cubicBezTo>
                  <a:cubicBezTo>
                    <a:pt x="148" y="265"/>
                    <a:pt x="150" y="264"/>
                    <a:pt x="151" y="263"/>
                  </a:cubicBezTo>
                  <a:cubicBezTo>
                    <a:pt x="151" y="262"/>
                    <a:pt x="152" y="261"/>
                    <a:pt x="152" y="259"/>
                  </a:cubicBezTo>
                  <a:cubicBezTo>
                    <a:pt x="152" y="258"/>
                    <a:pt x="152" y="249"/>
                    <a:pt x="152" y="241"/>
                  </a:cubicBezTo>
                  <a:cubicBezTo>
                    <a:pt x="154" y="241"/>
                    <a:pt x="157" y="241"/>
                    <a:pt x="159" y="240"/>
                  </a:cubicBezTo>
                  <a:cubicBezTo>
                    <a:pt x="162" y="247"/>
                    <a:pt x="166" y="255"/>
                    <a:pt x="167" y="256"/>
                  </a:cubicBezTo>
                  <a:cubicBezTo>
                    <a:pt x="167" y="258"/>
                    <a:pt x="168" y="259"/>
                    <a:pt x="170" y="259"/>
                  </a:cubicBezTo>
                  <a:cubicBezTo>
                    <a:pt x="171" y="260"/>
                    <a:pt x="172" y="260"/>
                    <a:pt x="174" y="259"/>
                  </a:cubicBezTo>
                  <a:cubicBezTo>
                    <a:pt x="175" y="259"/>
                    <a:pt x="176" y="258"/>
                    <a:pt x="177" y="257"/>
                  </a:cubicBezTo>
                  <a:cubicBezTo>
                    <a:pt x="178" y="256"/>
                    <a:pt x="178" y="254"/>
                    <a:pt x="178" y="253"/>
                  </a:cubicBezTo>
                  <a:cubicBezTo>
                    <a:pt x="178" y="251"/>
                    <a:pt x="176" y="243"/>
                    <a:pt x="174" y="235"/>
                  </a:cubicBezTo>
                  <a:cubicBezTo>
                    <a:pt x="176" y="234"/>
                    <a:pt x="179" y="233"/>
                    <a:pt x="181" y="232"/>
                  </a:cubicBezTo>
                  <a:cubicBezTo>
                    <a:pt x="186" y="238"/>
                    <a:pt x="190" y="245"/>
                    <a:pt x="191" y="247"/>
                  </a:cubicBezTo>
                  <a:cubicBezTo>
                    <a:pt x="192" y="248"/>
                    <a:pt x="194" y="249"/>
                    <a:pt x="195" y="249"/>
                  </a:cubicBezTo>
                  <a:cubicBezTo>
                    <a:pt x="196" y="249"/>
                    <a:pt x="198" y="249"/>
                    <a:pt x="199" y="248"/>
                  </a:cubicBezTo>
                  <a:cubicBezTo>
                    <a:pt x="201" y="247"/>
                    <a:pt x="201" y="246"/>
                    <a:pt x="202" y="245"/>
                  </a:cubicBezTo>
                  <a:cubicBezTo>
                    <a:pt x="202" y="243"/>
                    <a:pt x="202" y="242"/>
                    <a:pt x="202" y="241"/>
                  </a:cubicBezTo>
                  <a:cubicBezTo>
                    <a:pt x="201" y="239"/>
                    <a:pt x="198" y="231"/>
                    <a:pt x="194" y="224"/>
                  </a:cubicBezTo>
                  <a:cubicBezTo>
                    <a:pt x="197" y="223"/>
                    <a:pt x="199" y="221"/>
                    <a:pt x="201" y="220"/>
                  </a:cubicBezTo>
                  <a:cubicBezTo>
                    <a:pt x="206" y="225"/>
                    <a:pt x="213" y="231"/>
                    <a:pt x="214" y="232"/>
                  </a:cubicBezTo>
                  <a:cubicBezTo>
                    <a:pt x="215" y="233"/>
                    <a:pt x="216" y="233"/>
                    <a:pt x="218" y="233"/>
                  </a:cubicBezTo>
                  <a:cubicBezTo>
                    <a:pt x="219" y="233"/>
                    <a:pt x="221" y="233"/>
                    <a:pt x="222" y="232"/>
                  </a:cubicBezTo>
                  <a:cubicBezTo>
                    <a:pt x="223" y="231"/>
                    <a:pt x="224" y="229"/>
                    <a:pt x="224" y="228"/>
                  </a:cubicBezTo>
                  <a:cubicBezTo>
                    <a:pt x="224" y="227"/>
                    <a:pt x="224" y="225"/>
                    <a:pt x="223" y="224"/>
                  </a:cubicBezTo>
                  <a:cubicBezTo>
                    <a:pt x="222" y="222"/>
                    <a:pt x="217" y="216"/>
                    <a:pt x="212" y="209"/>
                  </a:cubicBezTo>
                  <a:cubicBezTo>
                    <a:pt x="214" y="208"/>
                    <a:pt x="216" y="206"/>
                    <a:pt x="217" y="204"/>
                  </a:cubicBezTo>
                  <a:cubicBezTo>
                    <a:pt x="224" y="208"/>
                    <a:pt x="231" y="212"/>
                    <a:pt x="233" y="213"/>
                  </a:cubicBezTo>
                  <a:cubicBezTo>
                    <a:pt x="234" y="214"/>
                    <a:pt x="235" y="214"/>
                    <a:pt x="237" y="213"/>
                  </a:cubicBezTo>
                  <a:cubicBezTo>
                    <a:pt x="238" y="213"/>
                    <a:pt x="239" y="212"/>
                    <a:pt x="240" y="211"/>
                  </a:cubicBezTo>
                  <a:cubicBezTo>
                    <a:pt x="241" y="210"/>
                    <a:pt x="242" y="208"/>
                    <a:pt x="241" y="207"/>
                  </a:cubicBezTo>
                  <a:cubicBezTo>
                    <a:pt x="241" y="205"/>
                    <a:pt x="241" y="204"/>
                    <a:pt x="240" y="203"/>
                  </a:cubicBezTo>
                  <a:cubicBezTo>
                    <a:pt x="238" y="202"/>
                    <a:pt x="232" y="196"/>
                    <a:pt x="226" y="191"/>
                  </a:cubicBezTo>
                  <a:cubicBezTo>
                    <a:pt x="228" y="189"/>
                    <a:pt x="229" y="187"/>
                    <a:pt x="230" y="185"/>
                  </a:cubicBezTo>
                  <a:cubicBezTo>
                    <a:pt x="237" y="187"/>
                    <a:pt x="245" y="190"/>
                    <a:pt x="247" y="190"/>
                  </a:cubicBezTo>
                  <a:cubicBezTo>
                    <a:pt x="248" y="191"/>
                    <a:pt x="250" y="191"/>
                    <a:pt x="251" y="190"/>
                  </a:cubicBezTo>
                  <a:cubicBezTo>
                    <a:pt x="253" y="189"/>
                    <a:pt x="254" y="188"/>
                    <a:pt x="254" y="187"/>
                  </a:cubicBezTo>
                  <a:cubicBezTo>
                    <a:pt x="255" y="186"/>
                    <a:pt x="255" y="184"/>
                    <a:pt x="254" y="183"/>
                  </a:cubicBezTo>
                  <a:cubicBezTo>
                    <a:pt x="254" y="181"/>
                    <a:pt x="253" y="180"/>
                    <a:pt x="252" y="179"/>
                  </a:cubicBezTo>
                  <a:cubicBezTo>
                    <a:pt x="250" y="178"/>
                    <a:pt x="243" y="174"/>
                    <a:pt x="236" y="171"/>
                  </a:cubicBezTo>
                  <a:cubicBezTo>
                    <a:pt x="237" y="168"/>
                    <a:pt x="238" y="166"/>
                    <a:pt x="239" y="163"/>
                  </a:cubicBezTo>
                  <a:cubicBezTo>
                    <a:pt x="246" y="164"/>
                    <a:pt x="255" y="165"/>
                    <a:pt x="256" y="165"/>
                  </a:cubicBezTo>
                  <a:cubicBezTo>
                    <a:pt x="258" y="165"/>
                    <a:pt x="259" y="165"/>
                    <a:pt x="261" y="164"/>
                  </a:cubicBezTo>
                  <a:cubicBezTo>
                    <a:pt x="262" y="163"/>
                    <a:pt x="262" y="162"/>
                    <a:pt x="263" y="160"/>
                  </a:cubicBezTo>
                  <a:cubicBezTo>
                    <a:pt x="263" y="159"/>
                    <a:pt x="263" y="157"/>
                    <a:pt x="262" y="156"/>
                  </a:cubicBezTo>
                  <a:cubicBezTo>
                    <a:pt x="261" y="155"/>
                    <a:pt x="260" y="154"/>
                    <a:pt x="259" y="153"/>
                  </a:cubicBezTo>
                  <a:cubicBezTo>
                    <a:pt x="257" y="153"/>
                    <a:pt x="249" y="150"/>
                    <a:pt x="242" y="148"/>
                  </a:cubicBezTo>
                  <a:cubicBezTo>
                    <a:pt x="242" y="146"/>
                    <a:pt x="243" y="143"/>
                    <a:pt x="243" y="140"/>
                  </a:cubicBezTo>
                  <a:cubicBezTo>
                    <a:pt x="250" y="140"/>
                    <a:pt x="259" y="139"/>
                    <a:pt x="260" y="139"/>
                  </a:cubicBezTo>
                  <a:close/>
                  <a:moveTo>
                    <a:pt x="133" y="221"/>
                  </a:moveTo>
                  <a:cubicBezTo>
                    <a:pt x="84" y="221"/>
                    <a:pt x="45" y="181"/>
                    <a:pt x="45" y="133"/>
                  </a:cubicBezTo>
                  <a:cubicBezTo>
                    <a:pt x="45" y="84"/>
                    <a:pt x="84" y="45"/>
                    <a:pt x="133" y="45"/>
                  </a:cubicBezTo>
                  <a:cubicBezTo>
                    <a:pt x="181" y="45"/>
                    <a:pt x="221" y="84"/>
                    <a:pt x="221" y="133"/>
                  </a:cubicBezTo>
                  <a:cubicBezTo>
                    <a:pt x="221" y="181"/>
                    <a:pt x="181" y="221"/>
                    <a:pt x="133" y="221"/>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5" name="Freeform 11"/>
            <p:cNvSpPr/>
            <p:nvPr/>
          </p:nvSpPr>
          <p:spPr bwMode="auto">
            <a:xfrm>
              <a:off x="1999" y="2307"/>
              <a:ext cx="26" cy="70"/>
            </a:xfrm>
            <a:custGeom>
              <a:avLst/>
              <a:gdLst/>
              <a:ahLst/>
              <a:cxnLst>
                <a:cxn ang="0">
                  <a:pos x="11" y="57"/>
                </a:cxn>
                <a:cxn ang="0">
                  <a:pos x="21" y="58"/>
                </a:cxn>
                <a:cxn ang="0">
                  <a:pos x="21" y="0"/>
                </a:cxn>
                <a:cxn ang="0">
                  <a:pos x="0" y="0"/>
                </a:cxn>
                <a:cxn ang="0">
                  <a:pos x="0" y="59"/>
                </a:cxn>
                <a:cxn ang="0">
                  <a:pos x="11" y="57"/>
                </a:cxn>
              </a:cxnLst>
              <a:rect l="0" t="0" r="r" b="b"/>
              <a:pathLst>
                <a:path w="21" h="59">
                  <a:moveTo>
                    <a:pt x="11" y="57"/>
                  </a:moveTo>
                  <a:cubicBezTo>
                    <a:pt x="14" y="57"/>
                    <a:pt x="18" y="57"/>
                    <a:pt x="21" y="58"/>
                  </a:cubicBezTo>
                  <a:cubicBezTo>
                    <a:pt x="21" y="0"/>
                    <a:pt x="21" y="0"/>
                    <a:pt x="21" y="0"/>
                  </a:cubicBezTo>
                  <a:cubicBezTo>
                    <a:pt x="0" y="0"/>
                    <a:pt x="0" y="0"/>
                    <a:pt x="0" y="0"/>
                  </a:cubicBezTo>
                  <a:cubicBezTo>
                    <a:pt x="0" y="59"/>
                    <a:pt x="0" y="59"/>
                    <a:pt x="0" y="59"/>
                  </a:cubicBezTo>
                  <a:cubicBezTo>
                    <a:pt x="4" y="57"/>
                    <a:pt x="7" y="57"/>
                    <a:pt x="11" y="57"/>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6" name="Freeform 12"/>
            <p:cNvSpPr/>
            <p:nvPr/>
          </p:nvSpPr>
          <p:spPr bwMode="auto">
            <a:xfrm>
              <a:off x="1912" y="2425"/>
              <a:ext cx="74" cy="57"/>
            </a:xfrm>
            <a:custGeom>
              <a:avLst/>
              <a:gdLst/>
              <a:ahLst/>
              <a:cxnLst>
                <a:cxn ang="0">
                  <a:pos x="51" y="0"/>
                </a:cxn>
                <a:cxn ang="0">
                  <a:pos x="0" y="29"/>
                </a:cxn>
                <a:cxn ang="0">
                  <a:pos x="10" y="47"/>
                </a:cxn>
                <a:cxn ang="0">
                  <a:pos x="62" y="18"/>
                </a:cxn>
                <a:cxn ang="0">
                  <a:pos x="51" y="0"/>
                </a:cxn>
              </a:cxnLst>
              <a:rect l="0" t="0" r="r" b="b"/>
              <a:pathLst>
                <a:path w="62" h="47">
                  <a:moveTo>
                    <a:pt x="51" y="0"/>
                  </a:moveTo>
                  <a:cubicBezTo>
                    <a:pt x="0" y="29"/>
                    <a:pt x="0" y="29"/>
                    <a:pt x="0" y="29"/>
                  </a:cubicBezTo>
                  <a:cubicBezTo>
                    <a:pt x="10" y="47"/>
                    <a:pt x="10" y="47"/>
                    <a:pt x="10" y="47"/>
                  </a:cubicBezTo>
                  <a:cubicBezTo>
                    <a:pt x="62" y="18"/>
                    <a:pt x="62" y="18"/>
                    <a:pt x="62" y="18"/>
                  </a:cubicBezTo>
                  <a:cubicBezTo>
                    <a:pt x="56" y="13"/>
                    <a:pt x="53" y="7"/>
                    <a:pt x="51" y="0"/>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7" name="Freeform 13"/>
            <p:cNvSpPr/>
            <p:nvPr/>
          </p:nvSpPr>
          <p:spPr bwMode="auto">
            <a:xfrm>
              <a:off x="2039" y="2425"/>
              <a:ext cx="76" cy="58"/>
            </a:xfrm>
            <a:custGeom>
              <a:avLst/>
              <a:gdLst/>
              <a:ahLst/>
              <a:cxnLst>
                <a:cxn ang="0">
                  <a:pos x="11" y="0"/>
                </a:cxn>
                <a:cxn ang="0">
                  <a:pos x="0" y="18"/>
                </a:cxn>
                <a:cxn ang="0">
                  <a:pos x="52" y="48"/>
                </a:cxn>
                <a:cxn ang="0">
                  <a:pos x="63" y="30"/>
                </a:cxn>
                <a:cxn ang="0">
                  <a:pos x="11" y="0"/>
                </a:cxn>
              </a:cxnLst>
              <a:rect l="0" t="0" r="r" b="b"/>
              <a:pathLst>
                <a:path w="63" h="48">
                  <a:moveTo>
                    <a:pt x="11" y="0"/>
                  </a:moveTo>
                  <a:cubicBezTo>
                    <a:pt x="9" y="7"/>
                    <a:pt x="5" y="13"/>
                    <a:pt x="0" y="18"/>
                  </a:cubicBezTo>
                  <a:cubicBezTo>
                    <a:pt x="52" y="48"/>
                    <a:pt x="52" y="48"/>
                    <a:pt x="52" y="48"/>
                  </a:cubicBezTo>
                  <a:cubicBezTo>
                    <a:pt x="63" y="30"/>
                    <a:pt x="63" y="30"/>
                    <a:pt x="63" y="30"/>
                  </a:cubicBezTo>
                  <a:lnTo>
                    <a:pt x="11" y="0"/>
                  </a:ln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8" name="Freeform 14"/>
            <p:cNvSpPr/>
            <p:nvPr/>
          </p:nvSpPr>
          <p:spPr bwMode="auto">
            <a:xfrm>
              <a:off x="2491" y="2592"/>
              <a:ext cx="28" cy="47"/>
            </a:xfrm>
            <a:custGeom>
              <a:avLst/>
              <a:gdLst/>
              <a:ahLst/>
              <a:cxnLst>
                <a:cxn ang="0">
                  <a:pos x="0" y="1"/>
                </a:cxn>
                <a:cxn ang="0">
                  <a:pos x="9" y="39"/>
                </a:cxn>
                <a:cxn ang="0">
                  <a:pos x="22" y="17"/>
                </a:cxn>
                <a:cxn ang="0">
                  <a:pos x="0" y="1"/>
                </a:cxn>
              </a:cxnLst>
              <a:rect l="0" t="0" r="r" b="b"/>
              <a:pathLst>
                <a:path w="23" h="39">
                  <a:moveTo>
                    <a:pt x="0" y="1"/>
                  </a:moveTo>
                  <a:cubicBezTo>
                    <a:pt x="9" y="39"/>
                    <a:pt x="9" y="39"/>
                    <a:pt x="9" y="39"/>
                  </a:cubicBezTo>
                  <a:cubicBezTo>
                    <a:pt x="18" y="35"/>
                    <a:pt x="23" y="26"/>
                    <a:pt x="22" y="17"/>
                  </a:cubicBezTo>
                  <a:cubicBezTo>
                    <a:pt x="20" y="7"/>
                    <a:pt x="10" y="0"/>
                    <a:pt x="0" y="1"/>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19" name="Freeform 15"/>
            <p:cNvSpPr/>
            <p:nvPr/>
          </p:nvSpPr>
          <p:spPr bwMode="auto">
            <a:xfrm>
              <a:off x="2470" y="2595"/>
              <a:ext cx="27" cy="46"/>
            </a:xfrm>
            <a:custGeom>
              <a:avLst/>
              <a:gdLst/>
              <a:ahLst/>
              <a:cxnLst>
                <a:cxn ang="0">
                  <a:pos x="2" y="22"/>
                </a:cxn>
                <a:cxn ang="0">
                  <a:pos x="23" y="38"/>
                </a:cxn>
                <a:cxn ang="0">
                  <a:pos x="14" y="0"/>
                </a:cxn>
                <a:cxn ang="0">
                  <a:pos x="2" y="22"/>
                </a:cxn>
              </a:cxnLst>
              <a:rect l="0" t="0" r="r" b="b"/>
              <a:pathLst>
                <a:path w="23" h="39">
                  <a:moveTo>
                    <a:pt x="2" y="22"/>
                  </a:moveTo>
                  <a:cubicBezTo>
                    <a:pt x="4" y="32"/>
                    <a:pt x="13" y="39"/>
                    <a:pt x="23" y="38"/>
                  </a:cubicBezTo>
                  <a:cubicBezTo>
                    <a:pt x="14" y="0"/>
                    <a:pt x="14" y="0"/>
                    <a:pt x="14" y="0"/>
                  </a:cubicBezTo>
                  <a:cubicBezTo>
                    <a:pt x="5" y="4"/>
                    <a:pt x="0" y="13"/>
                    <a:pt x="2" y="2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0" name="Freeform 16"/>
            <p:cNvSpPr>
              <a:spLocks noEditPoints="1"/>
            </p:cNvSpPr>
            <p:nvPr/>
          </p:nvSpPr>
          <p:spPr bwMode="auto">
            <a:xfrm>
              <a:off x="2243" y="2366"/>
              <a:ext cx="502" cy="502"/>
            </a:xfrm>
            <a:custGeom>
              <a:avLst/>
              <a:gdLst/>
              <a:ahLst/>
              <a:cxnLst>
                <a:cxn ang="0">
                  <a:pos x="417" y="203"/>
                </a:cxn>
                <a:cxn ang="0">
                  <a:pos x="409" y="177"/>
                </a:cxn>
                <a:cxn ang="0">
                  <a:pos x="405" y="158"/>
                </a:cxn>
                <a:cxn ang="0">
                  <a:pos x="402" y="131"/>
                </a:cxn>
                <a:cxn ang="0">
                  <a:pos x="363" y="128"/>
                </a:cxn>
                <a:cxn ang="0">
                  <a:pos x="379" y="86"/>
                </a:cxn>
                <a:cxn ang="0">
                  <a:pos x="335" y="89"/>
                </a:cxn>
                <a:cxn ang="0">
                  <a:pos x="344" y="51"/>
                </a:cxn>
                <a:cxn ang="0">
                  <a:pos x="319" y="40"/>
                </a:cxn>
                <a:cxn ang="0">
                  <a:pos x="302" y="30"/>
                </a:cxn>
                <a:cxn ang="0">
                  <a:pos x="280" y="14"/>
                </a:cxn>
                <a:cxn ang="0">
                  <a:pos x="252" y="41"/>
                </a:cxn>
                <a:cxn ang="0">
                  <a:pos x="232" y="1"/>
                </a:cxn>
                <a:cxn ang="0">
                  <a:pos x="210" y="35"/>
                </a:cxn>
                <a:cxn ang="0">
                  <a:pos x="188" y="1"/>
                </a:cxn>
                <a:cxn ang="0">
                  <a:pos x="168" y="41"/>
                </a:cxn>
                <a:cxn ang="0">
                  <a:pos x="140" y="14"/>
                </a:cxn>
                <a:cxn ang="0">
                  <a:pos x="117" y="30"/>
                </a:cxn>
                <a:cxn ang="0">
                  <a:pos x="101" y="40"/>
                </a:cxn>
                <a:cxn ang="0">
                  <a:pos x="76" y="51"/>
                </a:cxn>
                <a:cxn ang="0">
                  <a:pos x="85" y="89"/>
                </a:cxn>
                <a:cxn ang="0">
                  <a:pos x="40" y="86"/>
                </a:cxn>
                <a:cxn ang="0">
                  <a:pos x="56" y="128"/>
                </a:cxn>
                <a:cxn ang="0">
                  <a:pos x="18" y="131"/>
                </a:cxn>
                <a:cxn ang="0">
                  <a:pos x="15" y="158"/>
                </a:cxn>
                <a:cxn ang="0">
                  <a:pos x="11" y="177"/>
                </a:cxn>
                <a:cxn ang="0">
                  <a:pos x="2" y="203"/>
                </a:cxn>
                <a:cxn ang="0">
                  <a:pos x="36" y="222"/>
                </a:cxn>
                <a:cxn ang="0">
                  <a:pos x="5" y="253"/>
                </a:cxn>
                <a:cxn ang="0">
                  <a:pos x="46" y="269"/>
                </a:cxn>
                <a:cxn ang="0">
                  <a:pos x="23" y="300"/>
                </a:cxn>
                <a:cxn ang="0">
                  <a:pos x="41" y="320"/>
                </a:cxn>
                <a:cxn ang="0">
                  <a:pos x="52" y="336"/>
                </a:cxn>
                <a:cxn ang="0">
                  <a:pos x="66" y="360"/>
                </a:cxn>
                <a:cxn ang="0">
                  <a:pos x="103" y="347"/>
                </a:cxn>
                <a:cxn ang="0">
                  <a:pos x="105" y="391"/>
                </a:cxn>
                <a:cxn ang="0">
                  <a:pos x="145" y="371"/>
                </a:cxn>
                <a:cxn ang="0">
                  <a:pos x="152" y="409"/>
                </a:cxn>
                <a:cxn ang="0">
                  <a:pos x="179" y="409"/>
                </a:cxn>
                <a:cxn ang="0">
                  <a:pos x="198" y="411"/>
                </a:cxn>
                <a:cxn ang="0">
                  <a:pos x="221" y="411"/>
                </a:cxn>
                <a:cxn ang="0">
                  <a:pos x="240" y="409"/>
                </a:cxn>
                <a:cxn ang="0">
                  <a:pos x="268" y="409"/>
                </a:cxn>
                <a:cxn ang="0">
                  <a:pos x="275" y="371"/>
                </a:cxn>
                <a:cxn ang="0">
                  <a:pos x="314" y="391"/>
                </a:cxn>
                <a:cxn ang="0">
                  <a:pos x="317" y="347"/>
                </a:cxn>
                <a:cxn ang="0">
                  <a:pos x="353" y="360"/>
                </a:cxn>
                <a:cxn ang="0">
                  <a:pos x="367" y="336"/>
                </a:cxn>
                <a:cxn ang="0">
                  <a:pos x="378" y="320"/>
                </a:cxn>
                <a:cxn ang="0">
                  <a:pos x="396" y="300"/>
                </a:cxn>
                <a:cxn ang="0">
                  <a:pos x="373" y="269"/>
                </a:cxn>
                <a:cxn ang="0">
                  <a:pos x="415" y="253"/>
                </a:cxn>
                <a:cxn ang="0">
                  <a:pos x="383" y="222"/>
                </a:cxn>
                <a:cxn ang="0">
                  <a:pos x="94" y="180"/>
                </a:cxn>
                <a:cxn ang="0">
                  <a:pos x="239" y="94"/>
                </a:cxn>
                <a:cxn ang="0">
                  <a:pos x="210" y="355"/>
                </a:cxn>
                <a:cxn ang="0">
                  <a:pos x="210" y="355"/>
                </a:cxn>
                <a:cxn ang="0">
                  <a:pos x="251" y="210"/>
                </a:cxn>
                <a:cxn ang="0">
                  <a:pos x="325" y="180"/>
                </a:cxn>
              </a:cxnLst>
              <a:rect l="0" t="0" r="r" b="b"/>
              <a:pathLst>
                <a:path w="419" h="419">
                  <a:moveTo>
                    <a:pt x="411" y="219"/>
                  </a:moveTo>
                  <a:cubicBezTo>
                    <a:pt x="413" y="219"/>
                    <a:pt x="415" y="218"/>
                    <a:pt x="417" y="216"/>
                  </a:cubicBezTo>
                  <a:cubicBezTo>
                    <a:pt x="418" y="214"/>
                    <a:pt x="419" y="212"/>
                    <a:pt x="419" y="210"/>
                  </a:cubicBezTo>
                  <a:cubicBezTo>
                    <a:pt x="419" y="207"/>
                    <a:pt x="418" y="205"/>
                    <a:pt x="417" y="203"/>
                  </a:cubicBezTo>
                  <a:cubicBezTo>
                    <a:pt x="415" y="201"/>
                    <a:pt x="413" y="200"/>
                    <a:pt x="411" y="200"/>
                  </a:cubicBezTo>
                  <a:cubicBezTo>
                    <a:pt x="408" y="200"/>
                    <a:pt x="395" y="198"/>
                    <a:pt x="383" y="197"/>
                  </a:cubicBezTo>
                  <a:cubicBezTo>
                    <a:pt x="383" y="193"/>
                    <a:pt x="382" y="189"/>
                    <a:pt x="382" y="185"/>
                  </a:cubicBezTo>
                  <a:cubicBezTo>
                    <a:pt x="393" y="182"/>
                    <a:pt x="406" y="178"/>
                    <a:pt x="409" y="177"/>
                  </a:cubicBezTo>
                  <a:cubicBezTo>
                    <a:pt x="411" y="176"/>
                    <a:pt x="413" y="174"/>
                    <a:pt x="414" y="173"/>
                  </a:cubicBezTo>
                  <a:cubicBezTo>
                    <a:pt x="415" y="171"/>
                    <a:pt x="415" y="168"/>
                    <a:pt x="415" y="166"/>
                  </a:cubicBezTo>
                  <a:cubicBezTo>
                    <a:pt x="414" y="164"/>
                    <a:pt x="413" y="162"/>
                    <a:pt x="411" y="160"/>
                  </a:cubicBezTo>
                  <a:cubicBezTo>
                    <a:pt x="409" y="159"/>
                    <a:pt x="407" y="158"/>
                    <a:pt x="405" y="158"/>
                  </a:cubicBezTo>
                  <a:cubicBezTo>
                    <a:pt x="402" y="159"/>
                    <a:pt x="389" y="160"/>
                    <a:pt x="377" y="162"/>
                  </a:cubicBezTo>
                  <a:cubicBezTo>
                    <a:pt x="376" y="158"/>
                    <a:pt x="374" y="154"/>
                    <a:pt x="373" y="150"/>
                  </a:cubicBezTo>
                  <a:cubicBezTo>
                    <a:pt x="384" y="144"/>
                    <a:pt x="395" y="137"/>
                    <a:pt x="397" y="136"/>
                  </a:cubicBezTo>
                  <a:cubicBezTo>
                    <a:pt x="400" y="135"/>
                    <a:pt x="401" y="133"/>
                    <a:pt x="402" y="131"/>
                  </a:cubicBezTo>
                  <a:cubicBezTo>
                    <a:pt x="402" y="129"/>
                    <a:pt x="402" y="126"/>
                    <a:pt x="401" y="124"/>
                  </a:cubicBezTo>
                  <a:cubicBezTo>
                    <a:pt x="400" y="122"/>
                    <a:pt x="398" y="120"/>
                    <a:pt x="396" y="119"/>
                  </a:cubicBezTo>
                  <a:cubicBezTo>
                    <a:pt x="394" y="118"/>
                    <a:pt x="392" y="118"/>
                    <a:pt x="390" y="119"/>
                  </a:cubicBezTo>
                  <a:cubicBezTo>
                    <a:pt x="387" y="120"/>
                    <a:pt x="375" y="124"/>
                    <a:pt x="363" y="128"/>
                  </a:cubicBezTo>
                  <a:cubicBezTo>
                    <a:pt x="361" y="124"/>
                    <a:pt x="359" y="121"/>
                    <a:pt x="357" y="117"/>
                  </a:cubicBezTo>
                  <a:cubicBezTo>
                    <a:pt x="366" y="109"/>
                    <a:pt x="376" y="100"/>
                    <a:pt x="378" y="99"/>
                  </a:cubicBezTo>
                  <a:cubicBezTo>
                    <a:pt x="380" y="97"/>
                    <a:pt x="381" y="95"/>
                    <a:pt x="381" y="93"/>
                  </a:cubicBezTo>
                  <a:cubicBezTo>
                    <a:pt x="381" y="90"/>
                    <a:pt x="381" y="88"/>
                    <a:pt x="379" y="86"/>
                  </a:cubicBezTo>
                  <a:cubicBezTo>
                    <a:pt x="378" y="84"/>
                    <a:pt x="376" y="83"/>
                    <a:pt x="374" y="82"/>
                  </a:cubicBezTo>
                  <a:cubicBezTo>
                    <a:pt x="371" y="82"/>
                    <a:pt x="369" y="82"/>
                    <a:pt x="367" y="83"/>
                  </a:cubicBezTo>
                  <a:cubicBezTo>
                    <a:pt x="365" y="85"/>
                    <a:pt x="353" y="91"/>
                    <a:pt x="343" y="98"/>
                  </a:cubicBezTo>
                  <a:cubicBezTo>
                    <a:pt x="340" y="95"/>
                    <a:pt x="338" y="91"/>
                    <a:pt x="335" y="89"/>
                  </a:cubicBezTo>
                  <a:cubicBezTo>
                    <a:pt x="342" y="79"/>
                    <a:pt x="350" y="68"/>
                    <a:pt x="351" y="66"/>
                  </a:cubicBezTo>
                  <a:cubicBezTo>
                    <a:pt x="353" y="64"/>
                    <a:pt x="353" y="62"/>
                    <a:pt x="353" y="59"/>
                  </a:cubicBezTo>
                  <a:cubicBezTo>
                    <a:pt x="353" y="57"/>
                    <a:pt x="352" y="55"/>
                    <a:pt x="350" y="53"/>
                  </a:cubicBezTo>
                  <a:cubicBezTo>
                    <a:pt x="348" y="52"/>
                    <a:pt x="346" y="51"/>
                    <a:pt x="344" y="51"/>
                  </a:cubicBezTo>
                  <a:cubicBezTo>
                    <a:pt x="341" y="51"/>
                    <a:pt x="339" y="52"/>
                    <a:pt x="337" y="53"/>
                  </a:cubicBezTo>
                  <a:cubicBezTo>
                    <a:pt x="335" y="55"/>
                    <a:pt x="326" y="64"/>
                    <a:pt x="317" y="72"/>
                  </a:cubicBezTo>
                  <a:cubicBezTo>
                    <a:pt x="313" y="70"/>
                    <a:pt x="310" y="67"/>
                    <a:pt x="307" y="65"/>
                  </a:cubicBezTo>
                  <a:cubicBezTo>
                    <a:pt x="312" y="54"/>
                    <a:pt x="317" y="42"/>
                    <a:pt x="319" y="40"/>
                  </a:cubicBezTo>
                  <a:cubicBezTo>
                    <a:pt x="320" y="37"/>
                    <a:pt x="320" y="35"/>
                    <a:pt x="319" y="33"/>
                  </a:cubicBezTo>
                  <a:cubicBezTo>
                    <a:pt x="318" y="31"/>
                    <a:pt x="317" y="29"/>
                    <a:pt x="314" y="28"/>
                  </a:cubicBezTo>
                  <a:cubicBezTo>
                    <a:pt x="312" y="27"/>
                    <a:pt x="310" y="26"/>
                    <a:pt x="308" y="27"/>
                  </a:cubicBezTo>
                  <a:cubicBezTo>
                    <a:pt x="306" y="27"/>
                    <a:pt x="304" y="28"/>
                    <a:pt x="302" y="30"/>
                  </a:cubicBezTo>
                  <a:cubicBezTo>
                    <a:pt x="301" y="32"/>
                    <a:pt x="293" y="43"/>
                    <a:pt x="286" y="53"/>
                  </a:cubicBezTo>
                  <a:cubicBezTo>
                    <a:pt x="282" y="51"/>
                    <a:pt x="279" y="50"/>
                    <a:pt x="275" y="48"/>
                  </a:cubicBezTo>
                  <a:cubicBezTo>
                    <a:pt x="277" y="36"/>
                    <a:pt x="280" y="23"/>
                    <a:pt x="281" y="21"/>
                  </a:cubicBezTo>
                  <a:cubicBezTo>
                    <a:pt x="281" y="18"/>
                    <a:pt x="281" y="16"/>
                    <a:pt x="280" y="14"/>
                  </a:cubicBezTo>
                  <a:cubicBezTo>
                    <a:pt x="279" y="12"/>
                    <a:pt x="277" y="11"/>
                    <a:pt x="274" y="10"/>
                  </a:cubicBezTo>
                  <a:cubicBezTo>
                    <a:pt x="272" y="9"/>
                    <a:pt x="270" y="9"/>
                    <a:pt x="268" y="10"/>
                  </a:cubicBezTo>
                  <a:cubicBezTo>
                    <a:pt x="266" y="11"/>
                    <a:pt x="264" y="13"/>
                    <a:pt x="263" y="15"/>
                  </a:cubicBezTo>
                  <a:cubicBezTo>
                    <a:pt x="262" y="17"/>
                    <a:pt x="257" y="30"/>
                    <a:pt x="252" y="41"/>
                  </a:cubicBezTo>
                  <a:cubicBezTo>
                    <a:pt x="248" y="40"/>
                    <a:pt x="244" y="39"/>
                    <a:pt x="240" y="38"/>
                  </a:cubicBezTo>
                  <a:cubicBezTo>
                    <a:pt x="240" y="26"/>
                    <a:pt x="240" y="13"/>
                    <a:pt x="240" y="10"/>
                  </a:cubicBezTo>
                  <a:cubicBezTo>
                    <a:pt x="240" y="8"/>
                    <a:pt x="239" y="5"/>
                    <a:pt x="238" y="4"/>
                  </a:cubicBezTo>
                  <a:cubicBezTo>
                    <a:pt x="236" y="2"/>
                    <a:pt x="234" y="1"/>
                    <a:pt x="232" y="1"/>
                  </a:cubicBezTo>
                  <a:cubicBezTo>
                    <a:pt x="229" y="0"/>
                    <a:pt x="227" y="1"/>
                    <a:pt x="225" y="2"/>
                  </a:cubicBezTo>
                  <a:cubicBezTo>
                    <a:pt x="223" y="4"/>
                    <a:pt x="222" y="6"/>
                    <a:pt x="221" y="8"/>
                  </a:cubicBezTo>
                  <a:cubicBezTo>
                    <a:pt x="221" y="11"/>
                    <a:pt x="218" y="24"/>
                    <a:pt x="216" y="36"/>
                  </a:cubicBezTo>
                  <a:cubicBezTo>
                    <a:pt x="214" y="35"/>
                    <a:pt x="212" y="35"/>
                    <a:pt x="210" y="35"/>
                  </a:cubicBezTo>
                  <a:cubicBezTo>
                    <a:pt x="208" y="35"/>
                    <a:pt x="206" y="35"/>
                    <a:pt x="204" y="36"/>
                  </a:cubicBezTo>
                  <a:cubicBezTo>
                    <a:pt x="201" y="24"/>
                    <a:pt x="199" y="11"/>
                    <a:pt x="198" y="8"/>
                  </a:cubicBezTo>
                  <a:cubicBezTo>
                    <a:pt x="198" y="6"/>
                    <a:pt x="196" y="4"/>
                    <a:pt x="194" y="2"/>
                  </a:cubicBezTo>
                  <a:cubicBezTo>
                    <a:pt x="192" y="1"/>
                    <a:pt x="190" y="0"/>
                    <a:pt x="188" y="1"/>
                  </a:cubicBezTo>
                  <a:cubicBezTo>
                    <a:pt x="185" y="1"/>
                    <a:pt x="183" y="2"/>
                    <a:pt x="182" y="4"/>
                  </a:cubicBezTo>
                  <a:cubicBezTo>
                    <a:pt x="180" y="5"/>
                    <a:pt x="179" y="8"/>
                    <a:pt x="179" y="10"/>
                  </a:cubicBezTo>
                  <a:cubicBezTo>
                    <a:pt x="179" y="13"/>
                    <a:pt x="179" y="26"/>
                    <a:pt x="180" y="38"/>
                  </a:cubicBezTo>
                  <a:cubicBezTo>
                    <a:pt x="176" y="39"/>
                    <a:pt x="172" y="40"/>
                    <a:pt x="168" y="41"/>
                  </a:cubicBezTo>
                  <a:cubicBezTo>
                    <a:pt x="163" y="30"/>
                    <a:pt x="158" y="17"/>
                    <a:pt x="156" y="15"/>
                  </a:cubicBezTo>
                  <a:cubicBezTo>
                    <a:pt x="156" y="13"/>
                    <a:pt x="154" y="11"/>
                    <a:pt x="152" y="10"/>
                  </a:cubicBezTo>
                  <a:cubicBezTo>
                    <a:pt x="150" y="9"/>
                    <a:pt x="147" y="9"/>
                    <a:pt x="145" y="10"/>
                  </a:cubicBezTo>
                  <a:cubicBezTo>
                    <a:pt x="143" y="11"/>
                    <a:pt x="141" y="12"/>
                    <a:pt x="140" y="14"/>
                  </a:cubicBezTo>
                  <a:cubicBezTo>
                    <a:pt x="138" y="16"/>
                    <a:pt x="138" y="18"/>
                    <a:pt x="138" y="21"/>
                  </a:cubicBezTo>
                  <a:cubicBezTo>
                    <a:pt x="139" y="23"/>
                    <a:pt x="142" y="36"/>
                    <a:pt x="145" y="48"/>
                  </a:cubicBezTo>
                  <a:cubicBezTo>
                    <a:pt x="141" y="50"/>
                    <a:pt x="137" y="51"/>
                    <a:pt x="133" y="53"/>
                  </a:cubicBezTo>
                  <a:cubicBezTo>
                    <a:pt x="127" y="43"/>
                    <a:pt x="119" y="32"/>
                    <a:pt x="117" y="30"/>
                  </a:cubicBezTo>
                  <a:cubicBezTo>
                    <a:pt x="116" y="28"/>
                    <a:pt x="114" y="27"/>
                    <a:pt x="112" y="27"/>
                  </a:cubicBezTo>
                  <a:cubicBezTo>
                    <a:pt x="109" y="26"/>
                    <a:pt x="107" y="27"/>
                    <a:pt x="105" y="28"/>
                  </a:cubicBezTo>
                  <a:cubicBezTo>
                    <a:pt x="103" y="29"/>
                    <a:pt x="101" y="31"/>
                    <a:pt x="101" y="33"/>
                  </a:cubicBezTo>
                  <a:cubicBezTo>
                    <a:pt x="100" y="35"/>
                    <a:pt x="100" y="37"/>
                    <a:pt x="101" y="40"/>
                  </a:cubicBezTo>
                  <a:cubicBezTo>
                    <a:pt x="102" y="42"/>
                    <a:pt x="107" y="54"/>
                    <a:pt x="113" y="65"/>
                  </a:cubicBezTo>
                  <a:cubicBezTo>
                    <a:pt x="109" y="67"/>
                    <a:pt x="106" y="70"/>
                    <a:pt x="103" y="72"/>
                  </a:cubicBezTo>
                  <a:cubicBezTo>
                    <a:pt x="94" y="64"/>
                    <a:pt x="84" y="55"/>
                    <a:pt x="82" y="53"/>
                  </a:cubicBezTo>
                  <a:cubicBezTo>
                    <a:pt x="80" y="52"/>
                    <a:pt x="78" y="51"/>
                    <a:pt x="76" y="51"/>
                  </a:cubicBezTo>
                  <a:cubicBezTo>
                    <a:pt x="73" y="51"/>
                    <a:pt x="71" y="52"/>
                    <a:pt x="69" y="53"/>
                  </a:cubicBezTo>
                  <a:cubicBezTo>
                    <a:pt x="68" y="55"/>
                    <a:pt x="67" y="57"/>
                    <a:pt x="66" y="59"/>
                  </a:cubicBezTo>
                  <a:cubicBezTo>
                    <a:pt x="66" y="62"/>
                    <a:pt x="66" y="64"/>
                    <a:pt x="68" y="66"/>
                  </a:cubicBezTo>
                  <a:cubicBezTo>
                    <a:pt x="70" y="68"/>
                    <a:pt x="78" y="79"/>
                    <a:pt x="85" y="89"/>
                  </a:cubicBezTo>
                  <a:cubicBezTo>
                    <a:pt x="82" y="92"/>
                    <a:pt x="79" y="95"/>
                    <a:pt x="77" y="98"/>
                  </a:cubicBezTo>
                  <a:cubicBezTo>
                    <a:pt x="66" y="91"/>
                    <a:pt x="55" y="85"/>
                    <a:pt x="52" y="83"/>
                  </a:cubicBezTo>
                  <a:cubicBezTo>
                    <a:pt x="50" y="82"/>
                    <a:pt x="48" y="82"/>
                    <a:pt x="46" y="82"/>
                  </a:cubicBezTo>
                  <a:cubicBezTo>
                    <a:pt x="44" y="83"/>
                    <a:pt x="42" y="84"/>
                    <a:pt x="40" y="86"/>
                  </a:cubicBezTo>
                  <a:cubicBezTo>
                    <a:pt x="39" y="88"/>
                    <a:pt x="38" y="90"/>
                    <a:pt x="38" y="93"/>
                  </a:cubicBezTo>
                  <a:cubicBezTo>
                    <a:pt x="39" y="95"/>
                    <a:pt x="39" y="97"/>
                    <a:pt x="41" y="99"/>
                  </a:cubicBezTo>
                  <a:cubicBezTo>
                    <a:pt x="43" y="100"/>
                    <a:pt x="53" y="109"/>
                    <a:pt x="62" y="117"/>
                  </a:cubicBezTo>
                  <a:cubicBezTo>
                    <a:pt x="60" y="121"/>
                    <a:pt x="58" y="124"/>
                    <a:pt x="56" y="128"/>
                  </a:cubicBezTo>
                  <a:cubicBezTo>
                    <a:pt x="45" y="124"/>
                    <a:pt x="32" y="120"/>
                    <a:pt x="30" y="119"/>
                  </a:cubicBezTo>
                  <a:cubicBezTo>
                    <a:pt x="27" y="118"/>
                    <a:pt x="25" y="118"/>
                    <a:pt x="23" y="119"/>
                  </a:cubicBezTo>
                  <a:cubicBezTo>
                    <a:pt x="21" y="120"/>
                    <a:pt x="19" y="122"/>
                    <a:pt x="18" y="124"/>
                  </a:cubicBezTo>
                  <a:cubicBezTo>
                    <a:pt x="17" y="126"/>
                    <a:pt x="17" y="129"/>
                    <a:pt x="18" y="131"/>
                  </a:cubicBezTo>
                  <a:cubicBezTo>
                    <a:pt x="18" y="133"/>
                    <a:pt x="20" y="135"/>
                    <a:pt x="22" y="136"/>
                  </a:cubicBezTo>
                  <a:cubicBezTo>
                    <a:pt x="24" y="137"/>
                    <a:pt x="36" y="144"/>
                    <a:pt x="46" y="150"/>
                  </a:cubicBezTo>
                  <a:cubicBezTo>
                    <a:pt x="45" y="154"/>
                    <a:pt x="44" y="158"/>
                    <a:pt x="43" y="162"/>
                  </a:cubicBezTo>
                  <a:cubicBezTo>
                    <a:pt x="31" y="160"/>
                    <a:pt x="17" y="159"/>
                    <a:pt x="15" y="158"/>
                  </a:cubicBezTo>
                  <a:cubicBezTo>
                    <a:pt x="12" y="158"/>
                    <a:pt x="10" y="159"/>
                    <a:pt x="8" y="160"/>
                  </a:cubicBezTo>
                  <a:cubicBezTo>
                    <a:pt x="7" y="162"/>
                    <a:pt x="5" y="164"/>
                    <a:pt x="5" y="166"/>
                  </a:cubicBezTo>
                  <a:cubicBezTo>
                    <a:pt x="4" y="168"/>
                    <a:pt x="5" y="171"/>
                    <a:pt x="6" y="173"/>
                  </a:cubicBezTo>
                  <a:cubicBezTo>
                    <a:pt x="7" y="174"/>
                    <a:pt x="9" y="176"/>
                    <a:pt x="11" y="177"/>
                  </a:cubicBezTo>
                  <a:cubicBezTo>
                    <a:pt x="13" y="178"/>
                    <a:pt x="26" y="182"/>
                    <a:pt x="38" y="185"/>
                  </a:cubicBezTo>
                  <a:cubicBezTo>
                    <a:pt x="37" y="189"/>
                    <a:pt x="37" y="193"/>
                    <a:pt x="36" y="197"/>
                  </a:cubicBezTo>
                  <a:cubicBezTo>
                    <a:pt x="24" y="198"/>
                    <a:pt x="11" y="200"/>
                    <a:pt x="8" y="200"/>
                  </a:cubicBezTo>
                  <a:cubicBezTo>
                    <a:pt x="6" y="200"/>
                    <a:pt x="4" y="201"/>
                    <a:pt x="2" y="203"/>
                  </a:cubicBezTo>
                  <a:cubicBezTo>
                    <a:pt x="1" y="205"/>
                    <a:pt x="0" y="207"/>
                    <a:pt x="0" y="210"/>
                  </a:cubicBezTo>
                  <a:cubicBezTo>
                    <a:pt x="0" y="212"/>
                    <a:pt x="1" y="214"/>
                    <a:pt x="2" y="216"/>
                  </a:cubicBezTo>
                  <a:cubicBezTo>
                    <a:pt x="4" y="218"/>
                    <a:pt x="6" y="219"/>
                    <a:pt x="8" y="219"/>
                  </a:cubicBezTo>
                  <a:cubicBezTo>
                    <a:pt x="11" y="219"/>
                    <a:pt x="24" y="221"/>
                    <a:pt x="36" y="222"/>
                  </a:cubicBezTo>
                  <a:cubicBezTo>
                    <a:pt x="37" y="226"/>
                    <a:pt x="37" y="230"/>
                    <a:pt x="38" y="234"/>
                  </a:cubicBezTo>
                  <a:cubicBezTo>
                    <a:pt x="26" y="237"/>
                    <a:pt x="13" y="241"/>
                    <a:pt x="11" y="242"/>
                  </a:cubicBezTo>
                  <a:cubicBezTo>
                    <a:pt x="9" y="243"/>
                    <a:pt x="7" y="245"/>
                    <a:pt x="6" y="247"/>
                  </a:cubicBezTo>
                  <a:cubicBezTo>
                    <a:pt x="5" y="248"/>
                    <a:pt x="4" y="251"/>
                    <a:pt x="5" y="253"/>
                  </a:cubicBezTo>
                  <a:cubicBezTo>
                    <a:pt x="5" y="255"/>
                    <a:pt x="7" y="257"/>
                    <a:pt x="8" y="259"/>
                  </a:cubicBezTo>
                  <a:cubicBezTo>
                    <a:pt x="10" y="260"/>
                    <a:pt x="12" y="261"/>
                    <a:pt x="15" y="261"/>
                  </a:cubicBezTo>
                  <a:cubicBezTo>
                    <a:pt x="17" y="260"/>
                    <a:pt x="31" y="259"/>
                    <a:pt x="43" y="257"/>
                  </a:cubicBezTo>
                  <a:cubicBezTo>
                    <a:pt x="44" y="261"/>
                    <a:pt x="45" y="265"/>
                    <a:pt x="46" y="269"/>
                  </a:cubicBezTo>
                  <a:cubicBezTo>
                    <a:pt x="36" y="275"/>
                    <a:pt x="24" y="282"/>
                    <a:pt x="22" y="283"/>
                  </a:cubicBezTo>
                  <a:cubicBezTo>
                    <a:pt x="20" y="284"/>
                    <a:pt x="18" y="286"/>
                    <a:pt x="18" y="288"/>
                  </a:cubicBezTo>
                  <a:cubicBezTo>
                    <a:pt x="17" y="290"/>
                    <a:pt x="17" y="293"/>
                    <a:pt x="18" y="295"/>
                  </a:cubicBezTo>
                  <a:cubicBezTo>
                    <a:pt x="19" y="297"/>
                    <a:pt x="21" y="299"/>
                    <a:pt x="23" y="300"/>
                  </a:cubicBezTo>
                  <a:cubicBezTo>
                    <a:pt x="25" y="301"/>
                    <a:pt x="27" y="301"/>
                    <a:pt x="30" y="300"/>
                  </a:cubicBezTo>
                  <a:cubicBezTo>
                    <a:pt x="32" y="299"/>
                    <a:pt x="45" y="295"/>
                    <a:pt x="56" y="291"/>
                  </a:cubicBezTo>
                  <a:cubicBezTo>
                    <a:pt x="58" y="295"/>
                    <a:pt x="60" y="298"/>
                    <a:pt x="62" y="302"/>
                  </a:cubicBezTo>
                  <a:cubicBezTo>
                    <a:pt x="53" y="310"/>
                    <a:pt x="43" y="319"/>
                    <a:pt x="41" y="320"/>
                  </a:cubicBezTo>
                  <a:cubicBezTo>
                    <a:pt x="39" y="322"/>
                    <a:pt x="39" y="324"/>
                    <a:pt x="38" y="326"/>
                  </a:cubicBezTo>
                  <a:cubicBezTo>
                    <a:pt x="38" y="329"/>
                    <a:pt x="39" y="331"/>
                    <a:pt x="40" y="333"/>
                  </a:cubicBezTo>
                  <a:cubicBezTo>
                    <a:pt x="42" y="335"/>
                    <a:pt x="44" y="336"/>
                    <a:pt x="46" y="337"/>
                  </a:cubicBezTo>
                  <a:cubicBezTo>
                    <a:pt x="48" y="337"/>
                    <a:pt x="50" y="337"/>
                    <a:pt x="52" y="336"/>
                  </a:cubicBezTo>
                  <a:cubicBezTo>
                    <a:pt x="55" y="334"/>
                    <a:pt x="66" y="328"/>
                    <a:pt x="77" y="321"/>
                  </a:cubicBezTo>
                  <a:cubicBezTo>
                    <a:pt x="79" y="325"/>
                    <a:pt x="82" y="328"/>
                    <a:pt x="85" y="330"/>
                  </a:cubicBezTo>
                  <a:cubicBezTo>
                    <a:pt x="78" y="340"/>
                    <a:pt x="70" y="351"/>
                    <a:pt x="68" y="353"/>
                  </a:cubicBezTo>
                  <a:cubicBezTo>
                    <a:pt x="67" y="355"/>
                    <a:pt x="66" y="357"/>
                    <a:pt x="66" y="360"/>
                  </a:cubicBezTo>
                  <a:cubicBezTo>
                    <a:pt x="67" y="362"/>
                    <a:pt x="68" y="364"/>
                    <a:pt x="69" y="366"/>
                  </a:cubicBezTo>
                  <a:cubicBezTo>
                    <a:pt x="71" y="367"/>
                    <a:pt x="73" y="368"/>
                    <a:pt x="76" y="368"/>
                  </a:cubicBezTo>
                  <a:cubicBezTo>
                    <a:pt x="78" y="368"/>
                    <a:pt x="80" y="367"/>
                    <a:pt x="82" y="366"/>
                  </a:cubicBezTo>
                  <a:cubicBezTo>
                    <a:pt x="84" y="364"/>
                    <a:pt x="94" y="355"/>
                    <a:pt x="103" y="347"/>
                  </a:cubicBezTo>
                  <a:cubicBezTo>
                    <a:pt x="106" y="349"/>
                    <a:pt x="109" y="352"/>
                    <a:pt x="113" y="354"/>
                  </a:cubicBezTo>
                  <a:cubicBezTo>
                    <a:pt x="107" y="365"/>
                    <a:pt x="102" y="377"/>
                    <a:pt x="101" y="379"/>
                  </a:cubicBezTo>
                  <a:cubicBezTo>
                    <a:pt x="100" y="382"/>
                    <a:pt x="100" y="384"/>
                    <a:pt x="101" y="386"/>
                  </a:cubicBezTo>
                  <a:cubicBezTo>
                    <a:pt x="101" y="388"/>
                    <a:pt x="103" y="390"/>
                    <a:pt x="105" y="391"/>
                  </a:cubicBezTo>
                  <a:cubicBezTo>
                    <a:pt x="107" y="393"/>
                    <a:pt x="109" y="393"/>
                    <a:pt x="112" y="392"/>
                  </a:cubicBezTo>
                  <a:cubicBezTo>
                    <a:pt x="114" y="392"/>
                    <a:pt x="116" y="391"/>
                    <a:pt x="117" y="389"/>
                  </a:cubicBezTo>
                  <a:cubicBezTo>
                    <a:pt x="119" y="387"/>
                    <a:pt x="127" y="376"/>
                    <a:pt x="133" y="366"/>
                  </a:cubicBezTo>
                  <a:cubicBezTo>
                    <a:pt x="137" y="368"/>
                    <a:pt x="141" y="369"/>
                    <a:pt x="145" y="371"/>
                  </a:cubicBezTo>
                  <a:cubicBezTo>
                    <a:pt x="142" y="383"/>
                    <a:pt x="139" y="396"/>
                    <a:pt x="138" y="398"/>
                  </a:cubicBezTo>
                  <a:cubicBezTo>
                    <a:pt x="138" y="401"/>
                    <a:pt x="138" y="403"/>
                    <a:pt x="140" y="405"/>
                  </a:cubicBezTo>
                  <a:cubicBezTo>
                    <a:pt x="141" y="407"/>
                    <a:pt x="143" y="408"/>
                    <a:pt x="145" y="409"/>
                  </a:cubicBezTo>
                  <a:cubicBezTo>
                    <a:pt x="147" y="410"/>
                    <a:pt x="150" y="410"/>
                    <a:pt x="152" y="409"/>
                  </a:cubicBezTo>
                  <a:cubicBezTo>
                    <a:pt x="154" y="408"/>
                    <a:pt x="156" y="406"/>
                    <a:pt x="156" y="404"/>
                  </a:cubicBezTo>
                  <a:cubicBezTo>
                    <a:pt x="158" y="402"/>
                    <a:pt x="163" y="389"/>
                    <a:pt x="168" y="378"/>
                  </a:cubicBezTo>
                  <a:cubicBezTo>
                    <a:pt x="172" y="379"/>
                    <a:pt x="176" y="380"/>
                    <a:pt x="180" y="381"/>
                  </a:cubicBezTo>
                  <a:cubicBezTo>
                    <a:pt x="179" y="393"/>
                    <a:pt x="179" y="406"/>
                    <a:pt x="179" y="409"/>
                  </a:cubicBezTo>
                  <a:cubicBezTo>
                    <a:pt x="179" y="411"/>
                    <a:pt x="180" y="414"/>
                    <a:pt x="182" y="415"/>
                  </a:cubicBezTo>
                  <a:cubicBezTo>
                    <a:pt x="183" y="417"/>
                    <a:pt x="185" y="418"/>
                    <a:pt x="188" y="418"/>
                  </a:cubicBezTo>
                  <a:cubicBezTo>
                    <a:pt x="190" y="419"/>
                    <a:pt x="192" y="418"/>
                    <a:pt x="194" y="417"/>
                  </a:cubicBezTo>
                  <a:cubicBezTo>
                    <a:pt x="196" y="415"/>
                    <a:pt x="198" y="413"/>
                    <a:pt x="198" y="411"/>
                  </a:cubicBezTo>
                  <a:cubicBezTo>
                    <a:pt x="199" y="408"/>
                    <a:pt x="201" y="395"/>
                    <a:pt x="204" y="383"/>
                  </a:cubicBezTo>
                  <a:cubicBezTo>
                    <a:pt x="206" y="384"/>
                    <a:pt x="208" y="384"/>
                    <a:pt x="210" y="384"/>
                  </a:cubicBezTo>
                  <a:cubicBezTo>
                    <a:pt x="212" y="384"/>
                    <a:pt x="214" y="384"/>
                    <a:pt x="216" y="383"/>
                  </a:cubicBezTo>
                  <a:cubicBezTo>
                    <a:pt x="218" y="395"/>
                    <a:pt x="221" y="408"/>
                    <a:pt x="221" y="411"/>
                  </a:cubicBezTo>
                  <a:cubicBezTo>
                    <a:pt x="222" y="413"/>
                    <a:pt x="223" y="415"/>
                    <a:pt x="225" y="417"/>
                  </a:cubicBezTo>
                  <a:cubicBezTo>
                    <a:pt x="227" y="418"/>
                    <a:pt x="229" y="419"/>
                    <a:pt x="232" y="418"/>
                  </a:cubicBezTo>
                  <a:cubicBezTo>
                    <a:pt x="234" y="418"/>
                    <a:pt x="236" y="417"/>
                    <a:pt x="238" y="415"/>
                  </a:cubicBezTo>
                  <a:cubicBezTo>
                    <a:pt x="239" y="414"/>
                    <a:pt x="240" y="412"/>
                    <a:pt x="240" y="409"/>
                  </a:cubicBezTo>
                  <a:cubicBezTo>
                    <a:pt x="240" y="406"/>
                    <a:pt x="240" y="393"/>
                    <a:pt x="240" y="381"/>
                  </a:cubicBezTo>
                  <a:cubicBezTo>
                    <a:pt x="244" y="380"/>
                    <a:pt x="248" y="379"/>
                    <a:pt x="252" y="378"/>
                  </a:cubicBezTo>
                  <a:cubicBezTo>
                    <a:pt x="257" y="390"/>
                    <a:pt x="262" y="402"/>
                    <a:pt x="263" y="404"/>
                  </a:cubicBezTo>
                  <a:cubicBezTo>
                    <a:pt x="264" y="406"/>
                    <a:pt x="266" y="408"/>
                    <a:pt x="268" y="409"/>
                  </a:cubicBezTo>
                  <a:cubicBezTo>
                    <a:pt x="270" y="410"/>
                    <a:pt x="272" y="410"/>
                    <a:pt x="274" y="409"/>
                  </a:cubicBezTo>
                  <a:cubicBezTo>
                    <a:pt x="277" y="408"/>
                    <a:pt x="279" y="407"/>
                    <a:pt x="280" y="405"/>
                  </a:cubicBezTo>
                  <a:cubicBezTo>
                    <a:pt x="281" y="403"/>
                    <a:pt x="281" y="401"/>
                    <a:pt x="281" y="398"/>
                  </a:cubicBezTo>
                  <a:cubicBezTo>
                    <a:pt x="280" y="396"/>
                    <a:pt x="277" y="383"/>
                    <a:pt x="275" y="371"/>
                  </a:cubicBezTo>
                  <a:cubicBezTo>
                    <a:pt x="279" y="369"/>
                    <a:pt x="282" y="368"/>
                    <a:pt x="286" y="366"/>
                  </a:cubicBezTo>
                  <a:cubicBezTo>
                    <a:pt x="293" y="376"/>
                    <a:pt x="301" y="387"/>
                    <a:pt x="302" y="389"/>
                  </a:cubicBezTo>
                  <a:cubicBezTo>
                    <a:pt x="304" y="391"/>
                    <a:pt x="306" y="392"/>
                    <a:pt x="308" y="392"/>
                  </a:cubicBezTo>
                  <a:cubicBezTo>
                    <a:pt x="310" y="393"/>
                    <a:pt x="312" y="393"/>
                    <a:pt x="314" y="391"/>
                  </a:cubicBezTo>
                  <a:cubicBezTo>
                    <a:pt x="317" y="390"/>
                    <a:pt x="318" y="388"/>
                    <a:pt x="319" y="386"/>
                  </a:cubicBezTo>
                  <a:cubicBezTo>
                    <a:pt x="320" y="384"/>
                    <a:pt x="320" y="382"/>
                    <a:pt x="319" y="379"/>
                  </a:cubicBezTo>
                  <a:cubicBezTo>
                    <a:pt x="317" y="377"/>
                    <a:pt x="312" y="365"/>
                    <a:pt x="307" y="354"/>
                  </a:cubicBezTo>
                  <a:cubicBezTo>
                    <a:pt x="310" y="352"/>
                    <a:pt x="313" y="349"/>
                    <a:pt x="317" y="347"/>
                  </a:cubicBezTo>
                  <a:cubicBezTo>
                    <a:pt x="326" y="355"/>
                    <a:pt x="335" y="364"/>
                    <a:pt x="337" y="366"/>
                  </a:cubicBezTo>
                  <a:cubicBezTo>
                    <a:pt x="339" y="367"/>
                    <a:pt x="341" y="368"/>
                    <a:pt x="344" y="368"/>
                  </a:cubicBezTo>
                  <a:cubicBezTo>
                    <a:pt x="346" y="368"/>
                    <a:pt x="348" y="367"/>
                    <a:pt x="350" y="366"/>
                  </a:cubicBezTo>
                  <a:cubicBezTo>
                    <a:pt x="352" y="364"/>
                    <a:pt x="353" y="362"/>
                    <a:pt x="353" y="360"/>
                  </a:cubicBezTo>
                  <a:cubicBezTo>
                    <a:pt x="353" y="357"/>
                    <a:pt x="353" y="355"/>
                    <a:pt x="351" y="353"/>
                  </a:cubicBezTo>
                  <a:cubicBezTo>
                    <a:pt x="350" y="351"/>
                    <a:pt x="342" y="340"/>
                    <a:pt x="335" y="330"/>
                  </a:cubicBezTo>
                  <a:cubicBezTo>
                    <a:pt x="338" y="328"/>
                    <a:pt x="340" y="325"/>
                    <a:pt x="343" y="321"/>
                  </a:cubicBezTo>
                  <a:cubicBezTo>
                    <a:pt x="353" y="328"/>
                    <a:pt x="365" y="334"/>
                    <a:pt x="367" y="336"/>
                  </a:cubicBezTo>
                  <a:cubicBezTo>
                    <a:pt x="369" y="337"/>
                    <a:pt x="371" y="337"/>
                    <a:pt x="374" y="337"/>
                  </a:cubicBezTo>
                  <a:cubicBezTo>
                    <a:pt x="376" y="336"/>
                    <a:pt x="378" y="335"/>
                    <a:pt x="379" y="333"/>
                  </a:cubicBezTo>
                  <a:cubicBezTo>
                    <a:pt x="381" y="331"/>
                    <a:pt x="381" y="329"/>
                    <a:pt x="381" y="326"/>
                  </a:cubicBezTo>
                  <a:cubicBezTo>
                    <a:pt x="381" y="324"/>
                    <a:pt x="380" y="322"/>
                    <a:pt x="378" y="320"/>
                  </a:cubicBezTo>
                  <a:cubicBezTo>
                    <a:pt x="376" y="319"/>
                    <a:pt x="366" y="310"/>
                    <a:pt x="357" y="302"/>
                  </a:cubicBezTo>
                  <a:cubicBezTo>
                    <a:pt x="359" y="298"/>
                    <a:pt x="361" y="295"/>
                    <a:pt x="363" y="291"/>
                  </a:cubicBezTo>
                  <a:cubicBezTo>
                    <a:pt x="375" y="295"/>
                    <a:pt x="387" y="299"/>
                    <a:pt x="390" y="300"/>
                  </a:cubicBezTo>
                  <a:cubicBezTo>
                    <a:pt x="392" y="301"/>
                    <a:pt x="394" y="301"/>
                    <a:pt x="396" y="300"/>
                  </a:cubicBezTo>
                  <a:cubicBezTo>
                    <a:pt x="398" y="299"/>
                    <a:pt x="400" y="297"/>
                    <a:pt x="401" y="295"/>
                  </a:cubicBezTo>
                  <a:cubicBezTo>
                    <a:pt x="402" y="293"/>
                    <a:pt x="402" y="290"/>
                    <a:pt x="402" y="288"/>
                  </a:cubicBezTo>
                  <a:cubicBezTo>
                    <a:pt x="401" y="286"/>
                    <a:pt x="400" y="284"/>
                    <a:pt x="397" y="283"/>
                  </a:cubicBezTo>
                  <a:cubicBezTo>
                    <a:pt x="395" y="282"/>
                    <a:pt x="384" y="275"/>
                    <a:pt x="373" y="269"/>
                  </a:cubicBezTo>
                  <a:cubicBezTo>
                    <a:pt x="374" y="265"/>
                    <a:pt x="376" y="261"/>
                    <a:pt x="377" y="257"/>
                  </a:cubicBezTo>
                  <a:cubicBezTo>
                    <a:pt x="389" y="259"/>
                    <a:pt x="402" y="260"/>
                    <a:pt x="405" y="261"/>
                  </a:cubicBezTo>
                  <a:cubicBezTo>
                    <a:pt x="407" y="261"/>
                    <a:pt x="409" y="260"/>
                    <a:pt x="411" y="259"/>
                  </a:cubicBezTo>
                  <a:cubicBezTo>
                    <a:pt x="413" y="257"/>
                    <a:pt x="414" y="255"/>
                    <a:pt x="415" y="253"/>
                  </a:cubicBezTo>
                  <a:cubicBezTo>
                    <a:pt x="415" y="251"/>
                    <a:pt x="415" y="248"/>
                    <a:pt x="414" y="247"/>
                  </a:cubicBezTo>
                  <a:cubicBezTo>
                    <a:pt x="413" y="245"/>
                    <a:pt x="411" y="243"/>
                    <a:pt x="409" y="242"/>
                  </a:cubicBezTo>
                  <a:cubicBezTo>
                    <a:pt x="406" y="241"/>
                    <a:pt x="393" y="237"/>
                    <a:pt x="382" y="234"/>
                  </a:cubicBezTo>
                  <a:cubicBezTo>
                    <a:pt x="382" y="230"/>
                    <a:pt x="383" y="226"/>
                    <a:pt x="383" y="222"/>
                  </a:cubicBezTo>
                  <a:cubicBezTo>
                    <a:pt x="395" y="221"/>
                    <a:pt x="408" y="219"/>
                    <a:pt x="411" y="219"/>
                  </a:cubicBezTo>
                  <a:close/>
                  <a:moveTo>
                    <a:pt x="94" y="239"/>
                  </a:moveTo>
                  <a:cubicBezTo>
                    <a:pt x="78" y="239"/>
                    <a:pt x="64" y="226"/>
                    <a:pt x="64" y="210"/>
                  </a:cubicBezTo>
                  <a:cubicBezTo>
                    <a:pt x="64" y="193"/>
                    <a:pt x="78" y="180"/>
                    <a:pt x="94" y="180"/>
                  </a:cubicBezTo>
                  <a:cubicBezTo>
                    <a:pt x="111" y="180"/>
                    <a:pt x="124" y="193"/>
                    <a:pt x="124" y="210"/>
                  </a:cubicBezTo>
                  <a:cubicBezTo>
                    <a:pt x="124" y="226"/>
                    <a:pt x="111" y="239"/>
                    <a:pt x="94" y="239"/>
                  </a:cubicBezTo>
                  <a:close/>
                  <a:moveTo>
                    <a:pt x="210" y="64"/>
                  </a:moveTo>
                  <a:cubicBezTo>
                    <a:pt x="226" y="64"/>
                    <a:pt x="239" y="77"/>
                    <a:pt x="239" y="94"/>
                  </a:cubicBezTo>
                  <a:cubicBezTo>
                    <a:pt x="239" y="110"/>
                    <a:pt x="226" y="124"/>
                    <a:pt x="210" y="124"/>
                  </a:cubicBezTo>
                  <a:cubicBezTo>
                    <a:pt x="193" y="124"/>
                    <a:pt x="180" y="110"/>
                    <a:pt x="180" y="94"/>
                  </a:cubicBezTo>
                  <a:cubicBezTo>
                    <a:pt x="180" y="77"/>
                    <a:pt x="193" y="64"/>
                    <a:pt x="210" y="64"/>
                  </a:cubicBezTo>
                  <a:close/>
                  <a:moveTo>
                    <a:pt x="210" y="355"/>
                  </a:moveTo>
                  <a:cubicBezTo>
                    <a:pt x="193" y="355"/>
                    <a:pt x="180" y="342"/>
                    <a:pt x="180" y="325"/>
                  </a:cubicBezTo>
                  <a:cubicBezTo>
                    <a:pt x="180" y="309"/>
                    <a:pt x="193" y="295"/>
                    <a:pt x="210" y="295"/>
                  </a:cubicBezTo>
                  <a:cubicBezTo>
                    <a:pt x="226" y="295"/>
                    <a:pt x="239" y="309"/>
                    <a:pt x="239" y="325"/>
                  </a:cubicBezTo>
                  <a:cubicBezTo>
                    <a:pt x="239" y="342"/>
                    <a:pt x="226" y="355"/>
                    <a:pt x="210" y="355"/>
                  </a:cubicBezTo>
                  <a:close/>
                  <a:moveTo>
                    <a:pt x="210" y="251"/>
                  </a:moveTo>
                  <a:cubicBezTo>
                    <a:pt x="187" y="251"/>
                    <a:pt x="169" y="232"/>
                    <a:pt x="169" y="210"/>
                  </a:cubicBezTo>
                  <a:cubicBezTo>
                    <a:pt x="169" y="187"/>
                    <a:pt x="187" y="168"/>
                    <a:pt x="210" y="168"/>
                  </a:cubicBezTo>
                  <a:cubicBezTo>
                    <a:pt x="232" y="168"/>
                    <a:pt x="251" y="187"/>
                    <a:pt x="251" y="210"/>
                  </a:cubicBezTo>
                  <a:cubicBezTo>
                    <a:pt x="251" y="232"/>
                    <a:pt x="232" y="251"/>
                    <a:pt x="210" y="251"/>
                  </a:cubicBezTo>
                  <a:close/>
                  <a:moveTo>
                    <a:pt x="325" y="239"/>
                  </a:moveTo>
                  <a:cubicBezTo>
                    <a:pt x="309" y="239"/>
                    <a:pt x="296" y="226"/>
                    <a:pt x="296" y="210"/>
                  </a:cubicBezTo>
                  <a:cubicBezTo>
                    <a:pt x="296" y="193"/>
                    <a:pt x="309" y="180"/>
                    <a:pt x="325" y="180"/>
                  </a:cubicBezTo>
                  <a:cubicBezTo>
                    <a:pt x="342" y="180"/>
                    <a:pt x="355" y="193"/>
                    <a:pt x="355" y="210"/>
                  </a:cubicBezTo>
                  <a:cubicBezTo>
                    <a:pt x="355" y="226"/>
                    <a:pt x="342" y="239"/>
                    <a:pt x="325" y="23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1" name="Freeform 17"/>
            <p:cNvSpPr/>
            <p:nvPr/>
          </p:nvSpPr>
          <p:spPr bwMode="auto">
            <a:xfrm>
              <a:off x="2892" y="2330"/>
              <a:ext cx="36" cy="37"/>
            </a:xfrm>
            <a:custGeom>
              <a:avLst/>
              <a:gdLst/>
              <a:ahLst/>
              <a:cxnLst>
                <a:cxn ang="0">
                  <a:pos x="24" y="0"/>
                </a:cxn>
                <a:cxn ang="0">
                  <a:pos x="0" y="26"/>
                </a:cxn>
                <a:cxn ang="0">
                  <a:pos x="23" y="24"/>
                </a:cxn>
                <a:cxn ang="0">
                  <a:pos x="24" y="0"/>
                </a:cxn>
              </a:cxnLst>
              <a:rect l="0" t="0" r="r" b="b"/>
              <a:pathLst>
                <a:path w="30" h="31">
                  <a:moveTo>
                    <a:pt x="24" y="0"/>
                  </a:moveTo>
                  <a:cubicBezTo>
                    <a:pt x="0" y="26"/>
                    <a:pt x="0" y="26"/>
                    <a:pt x="0" y="26"/>
                  </a:cubicBezTo>
                  <a:cubicBezTo>
                    <a:pt x="7" y="31"/>
                    <a:pt x="17" y="30"/>
                    <a:pt x="23" y="24"/>
                  </a:cubicBezTo>
                  <a:cubicBezTo>
                    <a:pt x="30" y="17"/>
                    <a:pt x="30" y="7"/>
                    <a:pt x="24" y="0"/>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2" name="Freeform 18"/>
            <p:cNvSpPr/>
            <p:nvPr/>
          </p:nvSpPr>
          <p:spPr bwMode="auto">
            <a:xfrm>
              <a:off x="2881" y="2320"/>
              <a:ext cx="36" cy="37"/>
            </a:xfrm>
            <a:custGeom>
              <a:avLst/>
              <a:gdLst/>
              <a:ahLst/>
              <a:cxnLst>
                <a:cxn ang="0">
                  <a:pos x="7" y="7"/>
                </a:cxn>
                <a:cxn ang="0">
                  <a:pos x="6" y="31"/>
                </a:cxn>
                <a:cxn ang="0">
                  <a:pos x="30" y="5"/>
                </a:cxn>
                <a:cxn ang="0">
                  <a:pos x="7" y="7"/>
                </a:cxn>
              </a:cxnLst>
              <a:rect l="0" t="0" r="r" b="b"/>
              <a:pathLst>
                <a:path w="30" h="31">
                  <a:moveTo>
                    <a:pt x="7" y="7"/>
                  </a:moveTo>
                  <a:cubicBezTo>
                    <a:pt x="0" y="13"/>
                    <a:pt x="0" y="24"/>
                    <a:pt x="6" y="31"/>
                  </a:cubicBezTo>
                  <a:cubicBezTo>
                    <a:pt x="30" y="5"/>
                    <a:pt x="30" y="5"/>
                    <a:pt x="30" y="5"/>
                  </a:cubicBezTo>
                  <a:cubicBezTo>
                    <a:pt x="23" y="0"/>
                    <a:pt x="13" y="1"/>
                    <a:pt x="7" y="7"/>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3" name="Freeform 19"/>
            <p:cNvSpPr>
              <a:spLocks noEditPoints="1"/>
            </p:cNvSpPr>
            <p:nvPr/>
          </p:nvSpPr>
          <p:spPr bwMode="auto">
            <a:xfrm>
              <a:off x="2730" y="2170"/>
              <a:ext cx="349" cy="345"/>
            </a:xfrm>
            <a:custGeom>
              <a:avLst/>
              <a:gdLst/>
              <a:ahLst/>
              <a:cxnLst>
                <a:cxn ang="0">
                  <a:pos x="159" y="8"/>
                </a:cxn>
                <a:cxn ang="0">
                  <a:pos x="8" y="131"/>
                </a:cxn>
                <a:cxn ang="0">
                  <a:pos x="133" y="281"/>
                </a:cxn>
                <a:cxn ang="0">
                  <a:pos x="284" y="158"/>
                </a:cxn>
                <a:cxn ang="0">
                  <a:pos x="159" y="8"/>
                </a:cxn>
                <a:cxn ang="0">
                  <a:pos x="142" y="182"/>
                </a:cxn>
                <a:cxn ang="0">
                  <a:pos x="108" y="141"/>
                </a:cxn>
                <a:cxn ang="0">
                  <a:pos x="149" y="107"/>
                </a:cxn>
                <a:cxn ang="0">
                  <a:pos x="184" y="148"/>
                </a:cxn>
                <a:cxn ang="0">
                  <a:pos x="142" y="182"/>
                </a:cxn>
              </a:cxnLst>
              <a:rect l="0" t="0" r="r" b="b"/>
              <a:pathLst>
                <a:path w="291" h="288">
                  <a:moveTo>
                    <a:pt x="159" y="8"/>
                  </a:moveTo>
                  <a:cubicBezTo>
                    <a:pt x="82" y="0"/>
                    <a:pt x="15" y="56"/>
                    <a:pt x="8" y="131"/>
                  </a:cubicBezTo>
                  <a:cubicBezTo>
                    <a:pt x="0" y="207"/>
                    <a:pt x="56" y="274"/>
                    <a:pt x="133" y="281"/>
                  </a:cubicBezTo>
                  <a:cubicBezTo>
                    <a:pt x="209" y="288"/>
                    <a:pt x="276" y="233"/>
                    <a:pt x="284" y="158"/>
                  </a:cubicBezTo>
                  <a:cubicBezTo>
                    <a:pt x="291" y="82"/>
                    <a:pt x="235" y="15"/>
                    <a:pt x="159" y="8"/>
                  </a:cubicBezTo>
                  <a:close/>
                  <a:moveTo>
                    <a:pt x="142" y="182"/>
                  </a:moveTo>
                  <a:cubicBezTo>
                    <a:pt x="121" y="180"/>
                    <a:pt x="106" y="161"/>
                    <a:pt x="108" y="141"/>
                  </a:cubicBezTo>
                  <a:cubicBezTo>
                    <a:pt x="110" y="120"/>
                    <a:pt x="128" y="105"/>
                    <a:pt x="149" y="107"/>
                  </a:cubicBezTo>
                  <a:cubicBezTo>
                    <a:pt x="170" y="109"/>
                    <a:pt x="185" y="127"/>
                    <a:pt x="184" y="148"/>
                  </a:cubicBezTo>
                  <a:cubicBezTo>
                    <a:pt x="182" y="169"/>
                    <a:pt x="163" y="184"/>
                    <a:pt x="142" y="18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4" name="Freeform 20"/>
            <p:cNvSpPr>
              <a:spLocks noEditPoints="1"/>
            </p:cNvSpPr>
            <p:nvPr/>
          </p:nvSpPr>
          <p:spPr bwMode="auto">
            <a:xfrm>
              <a:off x="2833" y="2272"/>
              <a:ext cx="144" cy="143"/>
            </a:xfrm>
            <a:custGeom>
              <a:avLst/>
              <a:gdLst/>
              <a:ahLst/>
              <a:cxnLst>
                <a:cxn ang="0">
                  <a:pos x="65" y="3"/>
                </a:cxn>
                <a:cxn ang="0">
                  <a:pos x="2" y="54"/>
                </a:cxn>
                <a:cxn ang="0">
                  <a:pos x="54" y="116"/>
                </a:cxn>
                <a:cxn ang="0">
                  <a:pos x="117" y="65"/>
                </a:cxn>
                <a:cxn ang="0">
                  <a:pos x="65" y="3"/>
                </a:cxn>
                <a:cxn ang="0">
                  <a:pos x="57" y="87"/>
                </a:cxn>
                <a:cxn ang="0">
                  <a:pos x="31" y="57"/>
                </a:cxn>
                <a:cxn ang="0">
                  <a:pos x="62" y="31"/>
                </a:cxn>
                <a:cxn ang="0">
                  <a:pos x="88" y="62"/>
                </a:cxn>
                <a:cxn ang="0">
                  <a:pos x="57" y="87"/>
                </a:cxn>
              </a:cxnLst>
              <a:rect l="0" t="0" r="r" b="b"/>
              <a:pathLst>
                <a:path w="120" h="119">
                  <a:moveTo>
                    <a:pt x="65" y="3"/>
                  </a:moveTo>
                  <a:cubicBezTo>
                    <a:pt x="33" y="0"/>
                    <a:pt x="5" y="23"/>
                    <a:pt x="2" y="54"/>
                  </a:cubicBezTo>
                  <a:cubicBezTo>
                    <a:pt x="0" y="85"/>
                    <a:pt x="23" y="113"/>
                    <a:pt x="54" y="116"/>
                  </a:cubicBezTo>
                  <a:cubicBezTo>
                    <a:pt x="86" y="119"/>
                    <a:pt x="114" y="96"/>
                    <a:pt x="117" y="65"/>
                  </a:cubicBezTo>
                  <a:cubicBezTo>
                    <a:pt x="120" y="34"/>
                    <a:pt x="97" y="6"/>
                    <a:pt x="65" y="3"/>
                  </a:cubicBezTo>
                  <a:close/>
                  <a:moveTo>
                    <a:pt x="57" y="87"/>
                  </a:moveTo>
                  <a:cubicBezTo>
                    <a:pt x="41" y="86"/>
                    <a:pt x="30" y="72"/>
                    <a:pt x="31" y="57"/>
                  </a:cubicBezTo>
                  <a:cubicBezTo>
                    <a:pt x="33" y="41"/>
                    <a:pt x="47" y="30"/>
                    <a:pt x="62" y="31"/>
                  </a:cubicBezTo>
                  <a:cubicBezTo>
                    <a:pt x="78" y="33"/>
                    <a:pt x="90" y="46"/>
                    <a:pt x="88" y="62"/>
                  </a:cubicBezTo>
                  <a:cubicBezTo>
                    <a:pt x="87" y="78"/>
                    <a:pt x="73" y="89"/>
                    <a:pt x="57" y="87"/>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5" name="Freeform 21"/>
            <p:cNvSpPr>
              <a:spLocks noEditPoints="1"/>
            </p:cNvSpPr>
            <p:nvPr/>
          </p:nvSpPr>
          <p:spPr bwMode="auto">
            <a:xfrm>
              <a:off x="2672" y="2112"/>
              <a:ext cx="464" cy="462"/>
            </a:xfrm>
            <a:custGeom>
              <a:avLst/>
              <a:gdLst/>
              <a:ahLst/>
              <a:cxnLst>
                <a:cxn ang="0">
                  <a:pos x="385" y="205"/>
                </a:cxn>
                <a:cxn ang="0">
                  <a:pos x="380" y="180"/>
                </a:cxn>
                <a:cxn ang="0">
                  <a:pos x="378" y="163"/>
                </a:cxn>
                <a:cxn ang="0">
                  <a:pos x="377" y="137"/>
                </a:cxn>
                <a:cxn ang="0">
                  <a:pos x="342" y="131"/>
                </a:cxn>
                <a:cxn ang="0">
                  <a:pos x="361" y="95"/>
                </a:cxn>
                <a:cxn ang="0">
                  <a:pos x="319" y="93"/>
                </a:cxn>
                <a:cxn ang="0">
                  <a:pos x="331" y="60"/>
                </a:cxn>
                <a:cxn ang="0">
                  <a:pos x="309" y="47"/>
                </a:cxn>
                <a:cxn ang="0">
                  <a:pos x="295" y="37"/>
                </a:cxn>
                <a:cxn ang="0">
                  <a:pos x="275" y="20"/>
                </a:cxn>
                <a:cxn ang="0">
                  <a:pos x="247" y="42"/>
                </a:cxn>
                <a:cxn ang="0">
                  <a:pos x="232" y="4"/>
                </a:cxn>
                <a:cxn ang="0">
                  <a:pos x="209" y="34"/>
                </a:cxn>
                <a:cxn ang="0">
                  <a:pos x="192" y="0"/>
                </a:cxn>
                <a:cxn ang="0">
                  <a:pos x="169" y="35"/>
                </a:cxn>
                <a:cxn ang="0">
                  <a:pos x="146" y="8"/>
                </a:cxn>
                <a:cxn ang="0">
                  <a:pos x="124" y="21"/>
                </a:cxn>
                <a:cxn ang="0">
                  <a:pos x="108" y="28"/>
                </a:cxn>
                <a:cxn ang="0">
                  <a:pos x="84" y="36"/>
                </a:cxn>
                <a:cxn ang="0">
                  <a:pos x="89" y="71"/>
                </a:cxn>
                <a:cxn ang="0">
                  <a:pos x="48" y="65"/>
                </a:cxn>
                <a:cxn ang="0">
                  <a:pos x="59" y="104"/>
                </a:cxn>
                <a:cxn ang="0">
                  <a:pos x="23" y="104"/>
                </a:cxn>
                <a:cxn ang="0">
                  <a:pos x="18" y="128"/>
                </a:cxn>
                <a:cxn ang="0">
                  <a:pos x="13" y="145"/>
                </a:cxn>
                <a:cxn ang="0">
                  <a:pos x="3" y="168"/>
                </a:cxn>
                <a:cxn ang="0">
                  <a:pos x="33" y="188"/>
                </a:cxn>
                <a:cxn ang="0">
                  <a:pos x="1" y="214"/>
                </a:cxn>
                <a:cxn ang="0">
                  <a:pos x="38" y="232"/>
                </a:cxn>
                <a:cxn ang="0">
                  <a:pos x="13" y="258"/>
                </a:cxn>
                <a:cxn ang="0">
                  <a:pos x="29" y="279"/>
                </a:cxn>
                <a:cxn ang="0">
                  <a:pos x="37" y="294"/>
                </a:cxn>
                <a:cxn ang="0">
                  <a:pos x="48" y="316"/>
                </a:cxn>
                <a:cxn ang="0">
                  <a:pos x="83" y="308"/>
                </a:cxn>
                <a:cxn ang="0">
                  <a:pos x="81" y="349"/>
                </a:cxn>
                <a:cxn ang="0">
                  <a:pos x="119" y="334"/>
                </a:cxn>
                <a:cxn ang="0">
                  <a:pos x="123" y="369"/>
                </a:cxn>
                <a:cxn ang="0">
                  <a:pos x="148" y="372"/>
                </a:cxn>
                <a:cxn ang="0">
                  <a:pos x="165" y="375"/>
                </a:cxn>
                <a:cxn ang="0">
                  <a:pos x="187" y="377"/>
                </a:cxn>
                <a:cxn ang="0">
                  <a:pos x="204" y="377"/>
                </a:cxn>
                <a:cxn ang="0">
                  <a:pos x="230" y="379"/>
                </a:cxn>
                <a:cxn ang="0">
                  <a:pos x="240" y="345"/>
                </a:cxn>
                <a:cxn ang="0">
                  <a:pos x="274" y="367"/>
                </a:cxn>
                <a:cxn ang="0">
                  <a:pos x="280" y="327"/>
                </a:cxn>
                <a:cxn ang="0">
                  <a:pos x="313" y="342"/>
                </a:cxn>
                <a:cxn ang="0">
                  <a:pos x="328" y="321"/>
                </a:cxn>
                <a:cxn ang="0">
                  <a:pos x="339" y="308"/>
                </a:cxn>
                <a:cxn ang="0">
                  <a:pos x="358" y="291"/>
                </a:cxn>
                <a:cxn ang="0">
                  <a:pos x="339" y="261"/>
                </a:cxn>
                <a:cxn ang="0">
                  <a:pos x="379" y="250"/>
                </a:cxn>
                <a:cxn ang="0">
                  <a:pos x="352" y="219"/>
                </a:cxn>
                <a:cxn ang="0">
                  <a:pos x="206" y="66"/>
                </a:cxn>
              </a:cxnLst>
              <a:rect l="0" t="0" r="r" b="b"/>
              <a:pathLst>
                <a:path w="387" h="385">
                  <a:moveTo>
                    <a:pt x="379" y="219"/>
                  </a:moveTo>
                  <a:cubicBezTo>
                    <a:pt x="381" y="219"/>
                    <a:pt x="383" y="218"/>
                    <a:pt x="384" y="216"/>
                  </a:cubicBezTo>
                  <a:cubicBezTo>
                    <a:pt x="386" y="215"/>
                    <a:pt x="387" y="213"/>
                    <a:pt x="387" y="211"/>
                  </a:cubicBezTo>
                  <a:cubicBezTo>
                    <a:pt x="387" y="209"/>
                    <a:pt x="387" y="207"/>
                    <a:pt x="385" y="205"/>
                  </a:cubicBezTo>
                  <a:cubicBezTo>
                    <a:pt x="384" y="203"/>
                    <a:pt x="382" y="202"/>
                    <a:pt x="380" y="201"/>
                  </a:cubicBezTo>
                  <a:cubicBezTo>
                    <a:pt x="378" y="201"/>
                    <a:pt x="366" y="199"/>
                    <a:pt x="355" y="197"/>
                  </a:cubicBezTo>
                  <a:cubicBezTo>
                    <a:pt x="355" y="193"/>
                    <a:pt x="355" y="189"/>
                    <a:pt x="355" y="185"/>
                  </a:cubicBezTo>
                  <a:cubicBezTo>
                    <a:pt x="365" y="183"/>
                    <a:pt x="378" y="181"/>
                    <a:pt x="380" y="180"/>
                  </a:cubicBezTo>
                  <a:cubicBezTo>
                    <a:pt x="382" y="180"/>
                    <a:pt x="384" y="178"/>
                    <a:pt x="385" y="177"/>
                  </a:cubicBezTo>
                  <a:cubicBezTo>
                    <a:pt x="386" y="175"/>
                    <a:pt x="387" y="173"/>
                    <a:pt x="387" y="171"/>
                  </a:cubicBezTo>
                  <a:cubicBezTo>
                    <a:pt x="386" y="168"/>
                    <a:pt x="385" y="167"/>
                    <a:pt x="384" y="165"/>
                  </a:cubicBezTo>
                  <a:cubicBezTo>
                    <a:pt x="382" y="164"/>
                    <a:pt x="380" y="163"/>
                    <a:pt x="378" y="163"/>
                  </a:cubicBezTo>
                  <a:cubicBezTo>
                    <a:pt x="375" y="163"/>
                    <a:pt x="363" y="163"/>
                    <a:pt x="352" y="163"/>
                  </a:cubicBezTo>
                  <a:cubicBezTo>
                    <a:pt x="351" y="160"/>
                    <a:pt x="350" y="156"/>
                    <a:pt x="350" y="152"/>
                  </a:cubicBezTo>
                  <a:cubicBezTo>
                    <a:pt x="360" y="148"/>
                    <a:pt x="371" y="143"/>
                    <a:pt x="373" y="142"/>
                  </a:cubicBezTo>
                  <a:cubicBezTo>
                    <a:pt x="375" y="141"/>
                    <a:pt x="377" y="139"/>
                    <a:pt x="377" y="137"/>
                  </a:cubicBezTo>
                  <a:cubicBezTo>
                    <a:pt x="378" y="136"/>
                    <a:pt x="378" y="133"/>
                    <a:pt x="378" y="131"/>
                  </a:cubicBezTo>
                  <a:cubicBezTo>
                    <a:pt x="377" y="129"/>
                    <a:pt x="376" y="128"/>
                    <a:pt x="374" y="127"/>
                  </a:cubicBezTo>
                  <a:cubicBezTo>
                    <a:pt x="372" y="125"/>
                    <a:pt x="370" y="125"/>
                    <a:pt x="368" y="125"/>
                  </a:cubicBezTo>
                  <a:cubicBezTo>
                    <a:pt x="365" y="126"/>
                    <a:pt x="353" y="129"/>
                    <a:pt x="342" y="131"/>
                  </a:cubicBezTo>
                  <a:cubicBezTo>
                    <a:pt x="341" y="128"/>
                    <a:pt x="339" y="124"/>
                    <a:pt x="338" y="121"/>
                  </a:cubicBezTo>
                  <a:cubicBezTo>
                    <a:pt x="347" y="115"/>
                    <a:pt x="357" y="108"/>
                    <a:pt x="359" y="106"/>
                  </a:cubicBezTo>
                  <a:cubicBezTo>
                    <a:pt x="360" y="105"/>
                    <a:pt x="362" y="103"/>
                    <a:pt x="362" y="101"/>
                  </a:cubicBezTo>
                  <a:cubicBezTo>
                    <a:pt x="362" y="99"/>
                    <a:pt x="362" y="97"/>
                    <a:pt x="361" y="95"/>
                  </a:cubicBezTo>
                  <a:cubicBezTo>
                    <a:pt x="360" y="93"/>
                    <a:pt x="358" y="92"/>
                    <a:pt x="356" y="91"/>
                  </a:cubicBezTo>
                  <a:cubicBezTo>
                    <a:pt x="354" y="90"/>
                    <a:pt x="352" y="90"/>
                    <a:pt x="350" y="91"/>
                  </a:cubicBezTo>
                  <a:cubicBezTo>
                    <a:pt x="347" y="92"/>
                    <a:pt x="336" y="97"/>
                    <a:pt x="326" y="102"/>
                  </a:cubicBezTo>
                  <a:cubicBezTo>
                    <a:pt x="324" y="99"/>
                    <a:pt x="322" y="96"/>
                    <a:pt x="319" y="93"/>
                  </a:cubicBezTo>
                  <a:cubicBezTo>
                    <a:pt x="327" y="85"/>
                    <a:pt x="335" y="76"/>
                    <a:pt x="337" y="74"/>
                  </a:cubicBezTo>
                  <a:cubicBezTo>
                    <a:pt x="338" y="72"/>
                    <a:pt x="339" y="70"/>
                    <a:pt x="339" y="68"/>
                  </a:cubicBezTo>
                  <a:cubicBezTo>
                    <a:pt x="339" y="66"/>
                    <a:pt x="338" y="64"/>
                    <a:pt x="337" y="62"/>
                  </a:cubicBezTo>
                  <a:cubicBezTo>
                    <a:pt x="335" y="61"/>
                    <a:pt x="333" y="60"/>
                    <a:pt x="331" y="60"/>
                  </a:cubicBezTo>
                  <a:cubicBezTo>
                    <a:pt x="329" y="59"/>
                    <a:pt x="327" y="60"/>
                    <a:pt x="325" y="61"/>
                  </a:cubicBezTo>
                  <a:cubicBezTo>
                    <a:pt x="323" y="63"/>
                    <a:pt x="313" y="70"/>
                    <a:pt x="304" y="77"/>
                  </a:cubicBezTo>
                  <a:cubicBezTo>
                    <a:pt x="302" y="74"/>
                    <a:pt x="299" y="72"/>
                    <a:pt x="296" y="69"/>
                  </a:cubicBezTo>
                  <a:cubicBezTo>
                    <a:pt x="301" y="60"/>
                    <a:pt x="308" y="49"/>
                    <a:pt x="309" y="47"/>
                  </a:cubicBezTo>
                  <a:cubicBezTo>
                    <a:pt x="310" y="45"/>
                    <a:pt x="310" y="43"/>
                    <a:pt x="310" y="41"/>
                  </a:cubicBezTo>
                  <a:cubicBezTo>
                    <a:pt x="309" y="39"/>
                    <a:pt x="308" y="37"/>
                    <a:pt x="306" y="36"/>
                  </a:cubicBezTo>
                  <a:cubicBezTo>
                    <a:pt x="304" y="34"/>
                    <a:pt x="302" y="34"/>
                    <a:pt x="300" y="34"/>
                  </a:cubicBezTo>
                  <a:cubicBezTo>
                    <a:pt x="298" y="34"/>
                    <a:pt x="296" y="35"/>
                    <a:pt x="295" y="37"/>
                  </a:cubicBezTo>
                  <a:cubicBezTo>
                    <a:pt x="293" y="39"/>
                    <a:pt x="285" y="48"/>
                    <a:pt x="278" y="56"/>
                  </a:cubicBezTo>
                  <a:cubicBezTo>
                    <a:pt x="274" y="54"/>
                    <a:pt x="271" y="53"/>
                    <a:pt x="268" y="51"/>
                  </a:cubicBezTo>
                  <a:cubicBezTo>
                    <a:pt x="271" y="40"/>
                    <a:pt x="275" y="29"/>
                    <a:pt x="276" y="26"/>
                  </a:cubicBezTo>
                  <a:cubicBezTo>
                    <a:pt x="276" y="24"/>
                    <a:pt x="276" y="22"/>
                    <a:pt x="275" y="20"/>
                  </a:cubicBezTo>
                  <a:cubicBezTo>
                    <a:pt x="274" y="18"/>
                    <a:pt x="273" y="17"/>
                    <a:pt x="271" y="16"/>
                  </a:cubicBezTo>
                  <a:cubicBezTo>
                    <a:pt x="269" y="15"/>
                    <a:pt x="267" y="15"/>
                    <a:pt x="265" y="16"/>
                  </a:cubicBezTo>
                  <a:cubicBezTo>
                    <a:pt x="263" y="16"/>
                    <a:pt x="261" y="17"/>
                    <a:pt x="260" y="19"/>
                  </a:cubicBezTo>
                  <a:cubicBezTo>
                    <a:pt x="258" y="22"/>
                    <a:pt x="252" y="32"/>
                    <a:pt x="247" y="42"/>
                  </a:cubicBezTo>
                  <a:cubicBezTo>
                    <a:pt x="244" y="41"/>
                    <a:pt x="240" y="40"/>
                    <a:pt x="236" y="39"/>
                  </a:cubicBezTo>
                  <a:cubicBezTo>
                    <a:pt x="238" y="28"/>
                    <a:pt x="239" y="15"/>
                    <a:pt x="239" y="13"/>
                  </a:cubicBezTo>
                  <a:cubicBezTo>
                    <a:pt x="239" y="11"/>
                    <a:pt x="239" y="9"/>
                    <a:pt x="237" y="7"/>
                  </a:cubicBezTo>
                  <a:cubicBezTo>
                    <a:pt x="236" y="5"/>
                    <a:pt x="234" y="4"/>
                    <a:pt x="232" y="4"/>
                  </a:cubicBezTo>
                  <a:cubicBezTo>
                    <a:pt x="230" y="3"/>
                    <a:pt x="228" y="4"/>
                    <a:pt x="226" y="5"/>
                  </a:cubicBezTo>
                  <a:cubicBezTo>
                    <a:pt x="224" y="6"/>
                    <a:pt x="222" y="7"/>
                    <a:pt x="222" y="9"/>
                  </a:cubicBezTo>
                  <a:cubicBezTo>
                    <a:pt x="221" y="12"/>
                    <a:pt x="218" y="24"/>
                    <a:pt x="214" y="34"/>
                  </a:cubicBezTo>
                  <a:cubicBezTo>
                    <a:pt x="212" y="34"/>
                    <a:pt x="211" y="34"/>
                    <a:pt x="209" y="34"/>
                  </a:cubicBezTo>
                  <a:cubicBezTo>
                    <a:pt x="207" y="33"/>
                    <a:pt x="205" y="33"/>
                    <a:pt x="203" y="33"/>
                  </a:cubicBezTo>
                  <a:cubicBezTo>
                    <a:pt x="202" y="22"/>
                    <a:pt x="201" y="10"/>
                    <a:pt x="200" y="7"/>
                  </a:cubicBezTo>
                  <a:cubicBezTo>
                    <a:pt x="200" y="5"/>
                    <a:pt x="199" y="3"/>
                    <a:pt x="197" y="2"/>
                  </a:cubicBezTo>
                  <a:cubicBezTo>
                    <a:pt x="196" y="1"/>
                    <a:pt x="194" y="0"/>
                    <a:pt x="192" y="0"/>
                  </a:cubicBezTo>
                  <a:cubicBezTo>
                    <a:pt x="189" y="0"/>
                    <a:pt x="187" y="1"/>
                    <a:pt x="186" y="2"/>
                  </a:cubicBezTo>
                  <a:cubicBezTo>
                    <a:pt x="184" y="4"/>
                    <a:pt x="183" y="5"/>
                    <a:pt x="183" y="8"/>
                  </a:cubicBezTo>
                  <a:cubicBezTo>
                    <a:pt x="183" y="10"/>
                    <a:pt x="182" y="22"/>
                    <a:pt x="181" y="33"/>
                  </a:cubicBezTo>
                  <a:cubicBezTo>
                    <a:pt x="177" y="34"/>
                    <a:pt x="173" y="34"/>
                    <a:pt x="169" y="35"/>
                  </a:cubicBezTo>
                  <a:cubicBezTo>
                    <a:pt x="166" y="24"/>
                    <a:pt x="162" y="12"/>
                    <a:pt x="161" y="10"/>
                  </a:cubicBezTo>
                  <a:cubicBezTo>
                    <a:pt x="161" y="8"/>
                    <a:pt x="159" y="6"/>
                    <a:pt x="157" y="5"/>
                  </a:cubicBezTo>
                  <a:cubicBezTo>
                    <a:pt x="156" y="4"/>
                    <a:pt x="153" y="4"/>
                    <a:pt x="151" y="5"/>
                  </a:cubicBezTo>
                  <a:cubicBezTo>
                    <a:pt x="149" y="5"/>
                    <a:pt x="147" y="6"/>
                    <a:pt x="146" y="8"/>
                  </a:cubicBezTo>
                  <a:cubicBezTo>
                    <a:pt x="145" y="9"/>
                    <a:pt x="144" y="12"/>
                    <a:pt x="144" y="14"/>
                  </a:cubicBezTo>
                  <a:cubicBezTo>
                    <a:pt x="145" y="16"/>
                    <a:pt x="146" y="28"/>
                    <a:pt x="148" y="39"/>
                  </a:cubicBezTo>
                  <a:cubicBezTo>
                    <a:pt x="144" y="40"/>
                    <a:pt x="140" y="42"/>
                    <a:pt x="137" y="43"/>
                  </a:cubicBezTo>
                  <a:cubicBezTo>
                    <a:pt x="131" y="33"/>
                    <a:pt x="125" y="23"/>
                    <a:pt x="124" y="21"/>
                  </a:cubicBezTo>
                  <a:cubicBezTo>
                    <a:pt x="123" y="19"/>
                    <a:pt x="121" y="17"/>
                    <a:pt x="119" y="17"/>
                  </a:cubicBezTo>
                  <a:cubicBezTo>
                    <a:pt x="117" y="16"/>
                    <a:pt x="115" y="16"/>
                    <a:pt x="113" y="17"/>
                  </a:cubicBezTo>
                  <a:cubicBezTo>
                    <a:pt x="111" y="18"/>
                    <a:pt x="109" y="20"/>
                    <a:pt x="108" y="22"/>
                  </a:cubicBezTo>
                  <a:cubicBezTo>
                    <a:pt x="107" y="23"/>
                    <a:pt x="107" y="26"/>
                    <a:pt x="108" y="28"/>
                  </a:cubicBezTo>
                  <a:cubicBezTo>
                    <a:pt x="109" y="30"/>
                    <a:pt x="113" y="42"/>
                    <a:pt x="116" y="52"/>
                  </a:cubicBezTo>
                  <a:cubicBezTo>
                    <a:pt x="113" y="54"/>
                    <a:pt x="110" y="56"/>
                    <a:pt x="107" y="58"/>
                  </a:cubicBezTo>
                  <a:cubicBezTo>
                    <a:pt x="99" y="50"/>
                    <a:pt x="91" y="40"/>
                    <a:pt x="89" y="39"/>
                  </a:cubicBezTo>
                  <a:cubicBezTo>
                    <a:pt x="88" y="37"/>
                    <a:pt x="86" y="36"/>
                    <a:pt x="84" y="36"/>
                  </a:cubicBezTo>
                  <a:cubicBezTo>
                    <a:pt x="82" y="36"/>
                    <a:pt x="80" y="36"/>
                    <a:pt x="78" y="38"/>
                  </a:cubicBezTo>
                  <a:cubicBezTo>
                    <a:pt x="76" y="39"/>
                    <a:pt x="75" y="41"/>
                    <a:pt x="74" y="43"/>
                  </a:cubicBezTo>
                  <a:cubicBezTo>
                    <a:pt x="74" y="45"/>
                    <a:pt x="74" y="47"/>
                    <a:pt x="75" y="49"/>
                  </a:cubicBezTo>
                  <a:cubicBezTo>
                    <a:pt x="77" y="51"/>
                    <a:pt x="83" y="62"/>
                    <a:pt x="89" y="71"/>
                  </a:cubicBezTo>
                  <a:cubicBezTo>
                    <a:pt x="86" y="73"/>
                    <a:pt x="83" y="76"/>
                    <a:pt x="80" y="78"/>
                  </a:cubicBezTo>
                  <a:cubicBezTo>
                    <a:pt x="71" y="72"/>
                    <a:pt x="61" y="65"/>
                    <a:pt x="59" y="63"/>
                  </a:cubicBezTo>
                  <a:cubicBezTo>
                    <a:pt x="58" y="62"/>
                    <a:pt x="55" y="62"/>
                    <a:pt x="53" y="62"/>
                  </a:cubicBezTo>
                  <a:cubicBezTo>
                    <a:pt x="51" y="62"/>
                    <a:pt x="49" y="63"/>
                    <a:pt x="48" y="65"/>
                  </a:cubicBezTo>
                  <a:cubicBezTo>
                    <a:pt x="46" y="66"/>
                    <a:pt x="46" y="68"/>
                    <a:pt x="46" y="71"/>
                  </a:cubicBezTo>
                  <a:cubicBezTo>
                    <a:pt x="46" y="73"/>
                    <a:pt x="46" y="75"/>
                    <a:pt x="48" y="76"/>
                  </a:cubicBezTo>
                  <a:cubicBezTo>
                    <a:pt x="50" y="78"/>
                    <a:pt x="58" y="87"/>
                    <a:pt x="66" y="95"/>
                  </a:cubicBezTo>
                  <a:cubicBezTo>
                    <a:pt x="63" y="98"/>
                    <a:pt x="61" y="101"/>
                    <a:pt x="59" y="104"/>
                  </a:cubicBezTo>
                  <a:cubicBezTo>
                    <a:pt x="49" y="100"/>
                    <a:pt x="38" y="95"/>
                    <a:pt x="35" y="94"/>
                  </a:cubicBezTo>
                  <a:cubicBezTo>
                    <a:pt x="33" y="93"/>
                    <a:pt x="31" y="93"/>
                    <a:pt x="29" y="94"/>
                  </a:cubicBezTo>
                  <a:cubicBezTo>
                    <a:pt x="27" y="94"/>
                    <a:pt x="25" y="96"/>
                    <a:pt x="24" y="98"/>
                  </a:cubicBezTo>
                  <a:cubicBezTo>
                    <a:pt x="23" y="99"/>
                    <a:pt x="23" y="102"/>
                    <a:pt x="23" y="104"/>
                  </a:cubicBezTo>
                  <a:cubicBezTo>
                    <a:pt x="24" y="106"/>
                    <a:pt x="25" y="108"/>
                    <a:pt x="27" y="109"/>
                  </a:cubicBezTo>
                  <a:cubicBezTo>
                    <a:pt x="29" y="110"/>
                    <a:pt x="39" y="117"/>
                    <a:pt x="48" y="124"/>
                  </a:cubicBezTo>
                  <a:cubicBezTo>
                    <a:pt x="46" y="127"/>
                    <a:pt x="45" y="130"/>
                    <a:pt x="44" y="134"/>
                  </a:cubicBezTo>
                  <a:cubicBezTo>
                    <a:pt x="33" y="131"/>
                    <a:pt x="21" y="129"/>
                    <a:pt x="18" y="128"/>
                  </a:cubicBezTo>
                  <a:cubicBezTo>
                    <a:pt x="16" y="128"/>
                    <a:pt x="14" y="128"/>
                    <a:pt x="12" y="130"/>
                  </a:cubicBezTo>
                  <a:cubicBezTo>
                    <a:pt x="10" y="131"/>
                    <a:pt x="9" y="132"/>
                    <a:pt x="8" y="134"/>
                  </a:cubicBezTo>
                  <a:cubicBezTo>
                    <a:pt x="8" y="136"/>
                    <a:pt x="8" y="139"/>
                    <a:pt x="9" y="141"/>
                  </a:cubicBezTo>
                  <a:cubicBezTo>
                    <a:pt x="9" y="142"/>
                    <a:pt x="11" y="144"/>
                    <a:pt x="13" y="145"/>
                  </a:cubicBezTo>
                  <a:cubicBezTo>
                    <a:pt x="15" y="146"/>
                    <a:pt x="27" y="151"/>
                    <a:pt x="37" y="155"/>
                  </a:cubicBezTo>
                  <a:cubicBezTo>
                    <a:pt x="36" y="159"/>
                    <a:pt x="35" y="162"/>
                    <a:pt x="35" y="166"/>
                  </a:cubicBezTo>
                  <a:cubicBezTo>
                    <a:pt x="24" y="166"/>
                    <a:pt x="11" y="166"/>
                    <a:pt x="9" y="166"/>
                  </a:cubicBezTo>
                  <a:cubicBezTo>
                    <a:pt x="6" y="166"/>
                    <a:pt x="4" y="167"/>
                    <a:pt x="3" y="168"/>
                  </a:cubicBezTo>
                  <a:cubicBezTo>
                    <a:pt x="1" y="170"/>
                    <a:pt x="0" y="172"/>
                    <a:pt x="0" y="174"/>
                  </a:cubicBezTo>
                  <a:cubicBezTo>
                    <a:pt x="0" y="176"/>
                    <a:pt x="1" y="178"/>
                    <a:pt x="2" y="180"/>
                  </a:cubicBezTo>
                  <a:cubicBezTo>
                    <a:pt x="3" y="181"/>
                    <a:pt x="5" y="183"/>
                    <a:pt x="7" y="183"/>
                  </a:cubicBezTo>
                  <a:cubicBezTo>
                    <a:pt x="9" y="184"/>
                    <a:pt x="22" y="186"/>
                    <a:pt x="33" y="188"/>
                  </a:cubicBezTo>
                  <a:cubicBezTo>
                    <a:pt x="32" y="192"/>
                    <a:pt x="33" y="196"/>
                    <a:pt x="33" y="199"/>
                  </a:cubicBezTo>
                  <a:cubicBezTo>
                    <a:pt x="22" y="201"/>
                    <a:pt x="10" y="204"/>
                    <a:pt x="7" y="204"/>
                  </a:cubicBezTo>
                  <a:cubicBezTo>
                    <a:pt x="5" y="205"/>
                    <a:pt x="3" y="206"/>
                    <a:pt x="2" y="208"/>
                  </a:cubicBezTo>
                  <a:cubicBezTo>
                    <a:pt x="1" y="210"/>
                    <a:pt x="0" y="212"/>
                    <a:pt x="1" y="214"/>
                  </a:cubicBezTo>
                  <a:cubicBezTo>
                    <a:pt x="1" y="216"/>
                    <a:pt x="2" y="218"/>
                    <a:pt x="3" y="219"/>
                  </a:cubicBezTo>
                  <a:cubicBezTo>
                    <a:pt x="5" y="221"/>
                    <a:pt x="7" y="222"/>
                    <a:pt x="9" y="222"/>
                  </a:cubicBezTo>
                  <a:cubicBezTo>
                    <a:pt x="12" y="222"/>
                    <a:pt x="24" y="222"/>
                    <a:pt x="35" y="221"/>
                  </a:cubicBezTo>
                  <a:cubicBezTo>
                    <a:pt x="36" y="225"/>
                    <a:pt x="37" y="229"/>
                    <a:pt x="38" y="232"/>
                  </a:cubicBezTo>
                  <a:cubicBezTo>
                    <a:pt x="28" y="237"/>
                    <a:pt x="16" y="242"/>
                    <a:pt x="14" y="243"/>
                  </a:cubicBezTo>
                  <a:cubicBezTo>
                    <a:pt x="12" y="243"/>
                    <a:pt x="10" y="245"/>
                    <a:pt x="10" y="247"/>
                  </a:cubicBezTo>
                  <a:cubicBezTo>
                    <a:pt x="9" y="249"/>
                    <a:pt x="9" y="251"/>
                    <a:pt x="10" y="253"/>
                  </a:cubicBezTo>
                  <a:cubicBezTo>
                    <a:pt x="10" y="255"/>
                    <a:pt x="12" y="257"/>
                    <a:pt x="13" y="258"/>
                  </a:cubicBezTo>
                  <a:cubicBezTo>
                    <a:pt x="15" y="259"/>
                    <a:pt x="17" y="260"/>
                    <a:pt x="20" y="259"/>
                  </a:cubicBezTo>
                  <a:cubicBezTo>
                    <a:pt x="22" y="259"/>
                    <a:pt x="34" y="256"/>
                    <a:pt x="45" y="253"/>
                  </a:cubicBezTo>
                  <a:cubicBezTo>
                    <a:pt x="46" y="257"/>
                    <a:pt x="48" y="260"/>
                    <a:pt x="50" y="263"/>
                  </a:cubicBezTo>
                  <a:cubicBezTo>
                    <a:pt x="41" y="270"/>
                    <a:pt x="31" y="277"/>
                    <a:pt x="29" y="279"/>
                  </a:cubicBezTo>
                  <a:cubicBezTo>
                    <a:pt x="27" y="280"/>
                    <a:pt x="26" y="282"/>
                    <a:pt x="25" y="284"/>
                  </a:cubicBezTo>
                  <a:cubicBezTo>
                    <a:pt x="25" y="286"/>
                    <a:pt x="25" y="288"/>
                    <a:pt x="26" y="290"/>
                  </a:cubicBezTo>
                  <a:cubicBezTo>
                    <a:pt x="28" y="292"/>
                    <a:pt x="29" y="293"/>
                    <a:pt x="31" y="294"/>
                  </a:cubicBezTo>
                  <a:cubicBezTo>
                    <a:pt x="33" y="294"/>
                    <a:pt x="35" y="294"/>
                    <a:pt x="37" y="294"/>
                  </a:cubicBezTo>
                  <a:cubicBezTo>
                    <a:pt x="40" y="292"/>
                    <a:pt x="51" y="287"/>
                    <a:pt x="61" y="283"/>
                  </a:cubicBezTo>
                  <a:cubicBezTo>
                    <a:pt x="63" y="286"/>
                    <a:pt x="65" y="289"/>
                    <a:pt x="68" y="292"/>
                  </a:cubicBezTo>
                  <a:cubicBezTo>
                    <a:pt x="60" y="300"/>
                    <a:pt x="52" y="309"/>
                    <a:pt x="50" y="311"/>
                  </a:cubicBezTo>
                  <a:cubicBezTo>
                    <a:pt x="49" y="312"/>
                    <a:pt x="48" y="314"/>
                    <a:pt x="48" y="316"/>
                  </a:cubicBezTo>
                  <a:cubicBezTo>
                    <a:pt x="48" y="319"/>
                    <a:pt x="49" y="321"/>
                    <a:pt x="51" y="322"/>
                  </a:cubicBezTo>
                  <a:cubicBezTo>
                    <a:pt x="52" y="324"/>
                    <a:pt x="54" y="325"/>
                    <a:pt x="56" y="325"/>
                  </a:cubicBezTo>
                  <a:cubicBezTo>
                    <a:pt x="58" y="325"/>
                    <a:pt x="60" y="325"/>
                    <a:pt x="62" y="324"/>
                  </a:cubicBezTo>
                  <a:cubicBezTo>
                    <a:pt x="64" y="322"/>
                    <a:pt x="74" y="315"/>
                    <a:pt x="83" y="308"/>
                  </a:cubicBezTo>
                  <a:cubicBezTo>
                    <a:pt x="86" y="311"/>
                    <a:pt x="88" y="313"/>
                    <a:pt x="91" y="315"/>
                  </a:cubicBezTo>
                  <a:cubicBezTo>
                    <a:pt x="86" y="325"/>
                    <a:pt x="80" y="335"/>
                    <a:pt x="78" y="338"/>
                  </a:cubicBezTo>
                  <a:cubicBezTo>
                    <a:pt x="77" y="340"/>
                    <a:pt x="77" y="342"/>
                    <a:pt x="78" y="344"/>
                  </a:cubicBezTo>
                  <a:cubicBezTo>
                    <a:pt x="78" y="346"/>
                    <a:pt x="79" y="348"/>
                    <a:pt x="81" y="349"/>
                  </a:cubicBezTo>
                  <a:cubicBezTo>
                    <a:pt x="83" y="350"/>
                    <a:pt x="85" y="351"/>
                    <a:pt x="87" y="350"/>
                  </a:cubicBezTo>
                  <a:cubicBezTo>
                    <a:pt x="89" y="350"/>
                    <a:pt x="91" y="349"/>
                    <a:pt x="93" y="348"/>
                  </a:cubicBezTo>
                  <a:cubicBezTo>
                    <a:pt x="94" y="346"/>
                    <a:pt x="102" y="337"/>
                    <a:pt x="110" y="328"/>
                  </a:cubicBezTo>
                  <a:cubicBezTo>
                    <a:pt x="113" y="330"/>
                    <a:pt x="116" y="332"/>
                    <a:pt x="119" y="334"/>
                  </a:cubicBezTo>
                  <a:cubicBezTo>
                    <a:pt x="116" y="344"/>
                    <a:pt x="112" y="356"/>
                    <a:pt x="111" y="358"/>
                  </a:cubicBezTo>
                  <a:cubicBezTo>
                    <a:pt x="111" y="360"/>
                    <a:pt x="111" y="363"/>
                    <a:pt x="112" y="364"/>
                  </a:cubicBezTo>
                  <a:cubicBezTo>
                    <a:pt x="113" y="366"/>
                    <a:pt x="114" y="368"/>
                    <a:pt x="116" y="369"/>
                  </a:cubicBezTo>
                  <a:cubicBezTo>
                    <a:pt x="119" y="370"/>
                    <a:pt x="121" y="370"/>
                    <a:pt x="123" y="369"/>
                  </a:cubicBezTo>
                  <a:cubicBezTo>
                    <a:pt x="125" y="368"/>
                    <a:pt x="127" y="367"/>
                    <a:pt x="128" y="365"/>
                  </a:cubicBezTo>
                  <a:cubicBezTo>
                    <a:pt x="129" y="363"/>
                    <a:pt x="135" y="352"/>
                    <a:pt x="140" y="343"/>
                  </a:cubicBezTo>
                  <a:cubicBezTo>
                    <a:pt x="144" y="344"/>
                    <a:pt x="147" y="345"/>
                    <a:pt x="151" y="346"/>
                  </a:cubicBezTo>
                  <a:cubicBezTo>
                    <a:pt x="150" y="357"/>
                    <a:pt x="148" y="369"/>
                    <a:pt x="148" y="372"/>
                  </a:cubicBezTo>
                  <a:cubicBezTo>
                    <a:pt x="148" y="374"/>
                    <a:pt x="149" y="376"/>
                    <a:pt x="150" y="378"/>
                  </a:cubicBezTo>
                  <a:cubicBezTo>
                    <a:pt x="151" y="379"/>
                    <a:pt x="153" y="380"/>
                    <a:pt x="155" y="381"/>
                  </a:cubicBezTo>
                  <a:cubicBezTo>
                    <a:pt x="157" y="381"/>
                    <a:pt x="160" y="381"/>
                    <a:pt x="161" y="380"/>
                  </a:cubicBezTo>
                  <a:cubicBezTo>
                    <a:pt x="163" y="379"/>
                    <a:pt x="165" y="377"/>
                    <a:pt x="165" y="375"/>
                  </a:cubicBezTo>
                  <a:cubicBezTo>
                    <a:pt x="166" y="373"/>
                    <a:pt x="170" y="361"/>
                    <a:pt x="173" y="350"/>
                  </a:cubicBezTo>
                  <a:cubicBezTo>
                    <a:pt x="175" y="351"/>
                    <a:pt x="177" y="351"/>
                    <a:pt x="178" y="351"/>
                  </a:cubicBezTo>
                  <a:cubicBezTo>
                    <a:pt x="180" y="351"/>
                    <a:pt x="182" y="351"/>
                    <a:pt x="184" y="351"/>
                  </a:cubicBezTo>
                  <a:cubicBezTo>
                    <a:pt x="185" y="362"/>
                    <a:pt x="187" y="375"/>
                    <a:pt x="187" y="377"/>
                  </a:cubicBezTo>
                  <a:cubicBezTo>
                    <a:pt x="187" y="379"/>
                    <a:pt x="188" y="381"/>
                    <a:pt x="190" y="383"/>
                  </a:cubicBezTo>
                  <a:cubicBezTo>
                    <a:pt x="191" y="384"/>
                    <a:pt x="193" y="385"/>
                    <a:pt x="196" y="385"/>
                  </a:cubicBezTo>
                  <a:cubicBezTo>
                    <a:pt x="198" y="385"/>
                    <a:pt x="200" y="384"/>
                    <a:pt x="201" y="382"/>
                  </a:cubicBezTo>
                  <a:cubicBezTo>
                    <a:pt x="203" y="381"/>
                    <a:pt x="204" y="379"/>
                    <a:pt x="204" y="377"/>
                  </a:cubicBezTo>
                  <a:cubicBezTo>
                    <a:pt x="205" y="375"/>
                    <a:pt x="206" y="362"/>
                    <a:pt x="207" y="351"/>
                  </a:cubicBezTo>
                  <a:cubicBezTo>
                    <a:pt x="210" y="351"/>
                    <a:pt x="214" y="351"/>
                    <a:pt x="218" y="350"/>
                  </a:cubicBezTo>
                  <a:cubicBezTo>
                    <a:pt x="221" y="361"/>
                    <a:pt x="225" y="372"/>
                    <a:pt x="226" y="375"/>
                  </a:cubicBezTo>
                  <a:cubicBezTo>
                    <a:pt x="226" y="377"/>
                    <a:pt x="228" y="378"/>
                    <a:pt x="230" y="379"/>
                  </a:cubicBezTo>
                  <a:cubicBezTo>
                    <a:pt x="232" y="380"/>
                    <a:pt x="234" y="381"/>
                    <a:pt x="236" y="380"/>
                  </a:cubicBezTo>
                  <a:cubicBezTo>
                    <a:pt x="238" y="380"/>
                    <a:pt x="240" y="378"/>
                    <a:pt x="241" y="377"/>
                  </a:cubicBezTo>
                  <a:cubicBezTo>
                    <a:pt x="242" y="375"/>
                    <a:pt x="243" y="373"/>
                    <a:pt x="243" y="371"/>
                  </a:cubicBezTo>
                  <a:cubicBezTo>
                    <a:pt x="243" y="368"/>
                    <a:pt x="241" y="356"/>
                    <a:pt x="240" y="345"/>
                  </a:cubicBezTo>
                  <a:cubicBezTo>
                    <a:pt x="243" y="344"/>
                    <a:pt x="247" y="343"/>
                    <a:pt x="250" y="342"/>
                  </a:cubicBezTo>
                  <a:cubicBezTo>
                    <a:pt x="256" y="351"/>
                    <a:pt x="262" y="362"/>
                    <a:pt x="263" y="364"/>
                  </a:cubicBezTo>
                  <a:cubicBezTo>
                    <a:pt x="264" y="366"/>
                    <a:pt x="266" y="367"/>
                    <a:pt x="268" y="368"/>
                  </a:cubicBezTo>
                  <a:cubicBezTo>
                    <a:pt x="270" y="368"/>
                    <a:pt x="272" y="368"/>
                    <a:pt x="274" y="367"/>
                  </a:cubicBezTo>
                  <a:cubicBezTo>
                    <a:pt x="276" y="366"/>
                    <a:pt x="278" y="365"/>
                    <a:pt x="279" y="363"/>
                  </a:cubicBezTo>
                  <a:cubicBezTo>
                    <a:pt x="280" y="361"/>
                    <a:pt x="280" y="359"/>
                    <a:pt x="279" y="357"/>
                  </a:cubicBezTo>
                  <a:cubicBezTo>
                    <a:pt x="278" y="355"/>
                    <a:pt x="274" y="343"/>
                    <a:pt x="271" y="333"/>
                  </a:cubicBezTo>
                  <a:cubicBezTo>
                    <a:pt x="274" y="331"/>
                    <a:pt x="277" y="329"/>
                    <a:pt x="280" y="327"/>
                  </a:cubicBezTo>
                  <a:cubicBezTo>
                    <a:pt x="288" y="335"/>
                    <a:pt x="296" y="344"/>
                    <a:pt x="298" y="346"/>
                  </a:cubicBezTo>
                  <a:cubicBezTo>
                    <a:pt x="299" y="348"/>
                    <a:pt x="301" y="349"/>
                    <a:pt x="303" y="349"/>
                  </a:cubicBezTo>
                  <a:cubicBezTo>
                    <a:pt x="306" y="349"/>
                    <a:pt x="308" y="348"/>
                    <a:pt x="309" y="347"/>
                  </a:cubicBezTo>
                  <a:cubicBezTo>
                    <a:pt x="311" y="346"/>
                    <a:pt x="312" y="344"/>
                    <a:pt x="313" y="342"/>
                  </a:cubicBezTo>
                  <a:cubicBezTo>
                    <a:pt x="313" y="340"/>
                    <a:pt x="313" y="338"/>
                    <a:pt x="312" y="336"/>
                  </a:cubicBezTo>
                  <a:cubicBezTo>
                    <a:pt x="311" y="334"/>
                    <a:pt x="304" y="323"/>
                    <a:pt x="298" y="314"/>
                  </a:cubicBezTo>
                  <a:cubicBezTo>
                    <a:pt x="301" y="311"/>
                    <a:pt x="304" y="309"/>
                    <a:pt x="307" y="306"/>
                  </a:cubicBezTo>
                  <a:cubicBezTo>
                    <a:pt x="316" y="313"/>
                    <a:pt x="326" y="320"/>
                    <a:pt x="328" y="321"/>
                  </a:cubicBezTo>
                  <a:cubicBezTo>
                    <a:pt x="330" y="323"/>
                    <a:pt x="332" y="323"/>
                    <a:pt x="334" y="323"/>
                  </a:cubicBezTo>
                  <a:cubicBezTo>
                    <a:pt x="336" y="322"/>
                    <a:pt x="338" y="321"/>
                    <a:pt x="339" y="320"/>
                  </a:cubicBezTo>
                  <a:cubicBezTo>
                    <a:pt x="341" y="318"/>
                    <a:pt x="342" y="316"/>
                    <a:pt x="342" y="314"/>
                  </a:cubicBezTo>
                  <a:cubicBezTo>
                    <a:pt x="342" y="312"/>
                    <a:pt x="341" y="310"/>
                    <a:pt x="339" y="308"/>
                  </a:cubicBezTo>
                  <a:cubicBezTo>
                    <a:pt x="338" y="306"/>
                    <a:pt x="329" y="297"/>
                    <a:pt x="322" y="289"/>
                  </a:cubicBezTo>
                  <a:cubicBezTo>
                    <a:pt x="324" y="287"/>
                    <a:pt x="326" y="283"/>
                    <a:pt x="328" y="280"/>
                  </a:cubicBezTo>
                  <a:cubicBezTo>
                    <a:pt x="338" y="285"/>
                    <a:pt x="350" y="290"/>
                    <a:pt x="352" y="291"/>
                  </a:cubicBezTo>
                  <a:cubicBezTo>
                    <a:pt x="354" y="292"/>
                    <a:pt x="356" y="292"/>
                    <a:pt x="358" y="291"/>
                  </a:cubicBezTo>
                  <a:cubicBezTo>
                    <a:pt x="360" y="290"/>
                    <a:pt x="362" y="289"/>
                    <a:pt x="363" y="287"/>
                  </a:cubicBezTo>
                  <a:cubicBezTo>
                    <a:pt x="364" y="285"/>
                    <a:pt x="364" y="283"/>
                    <a:pt x="364" y="281"/>
                  </a:cubicBezTo>
                  <a:cubicBezTo>
                    <a:pt x="363" y="279"/>
                    <a:pt x="362" y="277"/>
                    <a:pt x="361" y="276"/>
                  </a:cubicBezTo>
                  <a:cubicBezTo>
                    <a:pt x="358" y="274"/>
                    <a:pt x="348" y="267"/>
                    <a:pt x="339" y="261"/>
                  </a:cubicBezTo>
                  <a:cubicBezTo>
                    <a:pt x="341" y="258"/>
                    <a:pt x="342" y="254"/>
                    <a:pt x="344" y="251"/>
                  </a:cubicBezTo>
                  <a:cubicBezTo>
                    <a:pt x="354" y="253"/>
                    <a:pt x="367" y="256"/>
                    <a:pt x="369" y="256"/>
                  </a:cubicBezTo>
                  <a:cubicBezTo>
                    <a:pt x="371" y="257"/>
                    <a:pt x="373" y="256"/>
                    <a:pt x="375" y="255"/>
                  </a:cubicBezTo>
                  <a:cubicBezTo>
                    <a:pt x="377" y="254"/>
                    <a:pt x="378" y="252"/>
                    <a:pt x="379" y="250"/>
                  </a:cubicBezTo>
                  <a:cubicBezTo>
                    <a:pt x="380" y="248"/>
                    <a:pt x="379" y="246"/>
                    <a:pt x="379" y="244"/>
                  </a:cubicBezTo>
                  <a:cubicBezTo>
                    <a:pt x="378" y="242"/>
                    <a:pt x="376" y="240"/>
                    <a:pt x="374" y="240"/>
                  </a:cubicBezTo>
                  <a:cubicBezTo>
                    <a:pt x="372" y="239"/>
                    <a:pt x="361" y="234"/>
                    <a:pt x="350" y="230"/>
                  </a:cubicBezTo>
                  <a:cubicBezTo>
                    <a:pt x="351" y="226"/>
                    <a:pt x="352" y="222"/>
                    <a:pt x="352" y="219"/>
                  </a:cubicBezTo>
                  <a:cubicBezTo>
                    <a:pt x="364" y="219"/>
                    <a:pt x="376" y="219"/>
                    <a:pt x="379" y="219"/>
                  </a:cubicBezTo>
                  <a:close/>
                  <a:moveTo>
                    <a:pt x="182" y="319"/>
                  </a:moveTo>
                  <a:cubicBezTo>
                    <a:pt x="111" y="312"/>
                    <a:pt x="59" y="250"/>
                    <a:pt x="66" y="180"/>
                  </a:cubicBezTo>
                  <a:cubicBezTo>
                    <a:pt x="72" y="110"/>
                    <a:pt x="135" y="59"/>
                    <a:pt x="206" y="66"/>
                  </a:cubicBezTo>
                  <a:cubicBezTo>
                    <a:pt x="276" y="72"/>
                    <a:pt x="328" y="135"/>
                    <a:pt x="321" y="205"/>
                  </a:cubicBezTo>
                  <a:cubicBezTo>
                    <a:pt x="315" y="274"/>
                    <a:pt x="252" y="326"/>
                    <a:pt x="182" y="31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6" name="Freeform 22"/>
            <p:cNvSpPr/>
            <p:nvPr/>
          </p:nvSpPr>
          <p:spPr bwMode="auto">
            <a:xfrm>
              <a:off x="2557" y="2211"/>
              <a:ext cx="14" cy="24"/>
            </a:xfrm>
            <a:custGeom>
              <a:avLst/>
              <a:gdLst/>
              <a:ahLst/>
              <a:cxnLst>
                <a:cxn ang="0">
                  <a:pos x="0" y="1"/>
                </a:cxn>
                <a:cxn ang="0">
                  <a:pos x="4" y="20"/>
                </a:cxn>
                <a:cxn ang="0">
                  <a:pos x="11" y="9"/>
                </a:cxn>
                <a:cxn ang="0">
                  <a:pos x="0" y="1"/>
                </a:cxn>
              </a:cxnLst>
              <a:rect l="0" t="0" r="r" b="b"/>
              <a:pathLst>
                <a:path w="12" h="20">
                  <a:moveTo>
                    <a:pt x="0" y="1"/>
                  </a:moveTo>
                  <a:cubicBezTo>
                    <a:pt x="4" y="20"/>
                    <a:pt x="4" y="20"/>
                    <a:pt x="4" y="20"/>
                  </a:cubicBezTo>
                  <a:cubicBezTo>
                    <a:pt x="9" y="19"/>
                    <a:pt x="12" y="14"/>
                    <a:pt x="11" y="9"/>
                  </a:cubicBezTo>
                  <a:cubicBezTo>
                    <a:pt x="10" y="4"/>
                    <a:pt x="5" y="0"/>
                    <a:pt x="0" y="1"/>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7" name="Freeform 23"/>
            <p:cNvSpPr/>
            <p:nvPr/>
          </p:nvSpPr>
          <p:spPr bwMode="auto">
            <a:xfrm>
              <a:off x="2545" y="2212"/>
              <a:ext cx="14" cy="24"/>
            </a:xfrm>
            <a:custGeom>
              <a:avLst/>
              <a:gdLst/>
              <a:ahLst/>
              <a:cxnLst>
                <a:cxn ang="0">
                  <a:pos x="1" y="12"/>
                </a:cxn>
                <a:cxn ang="0">
                  <a:pos x="12" y="20"/>
                </a:cxn>
                <a:cxn ang="0">
                  <a:pos x="8" y="0"/>
                </a:cxn>
                <a:cxn ang="0">
                  <a:pos x="1" y="12"/>
                </a:cxn>
              </a:cxnLst>
              <a:rect l="0" t="0" r="r" b="b"/>
              <a:pathLst>
                <a:path w="12" h="20">
                  <a:moveTo>
                    <a:pt x="1" y="12"/>
                  </a:moveTo>
                  <a:cubicBezTo>
                    <a:pt x="2" y="17"/>
                    <a:pt x="7" y="20"/>
                    <a:pt x="12" y="20"/>
                  </a:cubicBezTo>
                  <a:cubicBezTo>
                    <a:pt x="8" y="0"/>
                    <a:pt x="8" y="0"/>
                    <a:pt x="8" y="0"/>
                  </a:cubicBezTo>
                  <a:cubicBezTo>
                    <a:pt x="3" y="2"/>
                    <a:pt x="0" y="7"/>
                    <a:pt x="1" y="1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8" name="Freeform 24"/>
            <p:cNvSpPr>
              <a:spLocks noEditPoints="1"/>
            </p:cNvSpPr>
            <p:nvPr/>
          </p:nvSpPr>
          <p:spPr bwMode="auto">
            <a:xfrm>
              <a:off x="2429" y="2094"/>
              <a:ext cx="259" cy="260"/>
            </a:xfrm>
            <a:custGeom>
              <a:avLst/>
              <a:gdLst/>
              <a:ahLst/>
              <a:cxnLst>
                <a:cxn ang="0">
                  <a:pos x="215" y="105"/>
                </a:cxn>
                <a:cxn ang="0">
                  <a:pos x="211" y="91"/>
                </a:cxn>
                <a:cxn ang="0">
                  <a:pos x="209" y="81"/>
                </a:cxn>
                <a:cxn ang="0">
                  <a:pos x="207" y="67"/>
                </a:cxn>
                <a:cxn ang="0">
                  <a:pos x="187" y="66"/>
                </a:cxn>
                <a:cxn ang="0">
                  <a:pos x="196" y="44"/>
                </a:cxn>
                <a:cxn ang="0">
                  <a:pos x="173" y="45"/>
                </a:cxn>
                <a:cxn ang="0">
                  <a:pos x="177" y="26"/>
                </a:cxn>
                <a:cxn ang="0">
                  <a:pos x="164" y="20"/>
                </a:cxn>
                <a:cxn ang="0">
                  <a:pos x="156" y="15"/>
                </a:cxn>
                <a:cxn ang="0">
                  <a:pos x="144" y="7"/>
                </a:cxn>
                <a:cxn ang="0">
                  <a:pos x="130" y="20"/>
                </a:cxn>
                <a:cxn ang="0">
                  <a:pos x="119" y="0"/>
                </a:cxn>
                <a:cxn ang="0">
                  <a:pos x="108" y="18"/>
                </a:cxn>
                <a:cxn ang="0">
                  <a:pos x="97" y="0"/>
                </a:cxn>
                <a:cxn ang="0">
                  <a:pos x="86" y="20"/>
                </a:cxn>
                <a:cxn ang="0">
                  <a:pos x="72" y="7"/>
                </a:cxn>
                <a:cxn ang="0">
                  <a:pos x="60" y="15"/>
                </a:cxn>
                <a:cxn ang="0">
                  <a:pos x="52" y="20"/>
                </a:cxn>
                <a:cxn ang="0">
                  <a:pos x="39" y="26"/>
                </a:cxn>
                <a:cxn ang="0">
                  <a:pos x="43" y="45"/>
                </a:cxn>
                <a:cxn ang="0">
                  <a:pos x="20" y="44"/>
                </a:cxn>
                <a:cxn ang="0">
                  <a:pos x="29" y="66"/>
                </a:cxn>
                <a:cxn ang="0">
                  <a:pos x="9" y="67"/>
                </a:cxn>
                <a:cxn ang="0">
                  <a:pos x="7" y="81"/>
                </a:cxn>
                <a:cxn ang="0">
                  <a:pos x="5" y="91"/>
                </a:cxn>
                <a:cxn ang="0">
                  <a:pos x="1" y="105"/>
                </a:cxn>
                <a:cxn ang="0">
                  <a:pos x="18" y="114"/>
                </a:cxn>
                <a:cxn ang="0">
                  <a:pos x="2" y="130"/>
                </a:cxn>
                <a:cxn ang="0">
                  <a:pos x="24" y="139"/>
                </a:cxn>
                <a:cxn ang="0">
                  <a:pos x="11" y="154"/>
                </a:cxn>
                <a:cxn ang="0">
                  <a:pos x="21" y="165"/>
                </a:cxn>
                <a:cxn ang="0">
                  <a:pos x="27" y="173"/>
                </a:cxn>
                <a:cxn ang="0">
                  <a:pos x="34" y="185"/>
                </a:cxn>
                <a:cxn ang="0">
                  <a:pos x="53" y="179"/>
                </a:cxn>
                <a:cxn ang="0">
                  <a:pos x="54" y="202"/>
                </a:cxn>
                <a:cxn ang="0">
                  <a:pos x="74" y="191"/>
                </a:cxn>
                <a:cxn ang="0">
                  <a:pos x="78" y="211"/>
                </a:cxn>
                <a:cxn ang="0">
                  <a:pos x="92" y="211"/>
                </a:cxn>
                <a:cxn ang="0">
                  <a:pos x="102" y="212"/>
                </a:cxn>
                <a:cxn ang="0">
                  <a:pos x="114" y="212"/>
                </a:cxn>
                <a:cxn ang="0">
                  <a:pos x="124" y="211"/>
                </a:cxn>
                <a:cxn ang="0">
                  <a:pos x="138" y="211"/>
                </a:cxn>
                <a:cxn ang="0">
                  <a:pos x="142" y="191"/>
                </a:cxn>
                <a:cxn ang="0">
                  <a:pos x="162" y="202"/>
                </a:cxn>
                <a:cxn ang="0">
                  <a:pos x="163" y="179"/>
                </a:cxn>
                <a:cxn ang="0">
                  <a:pos x="182" y="185"/>
                </a:cxn>
                <a:cxn ang="0">
                  <a:pos x="189" y="173"/>
                </a:cxn>
                <a:cxn ang="0">
                  <a:pos x="195" y="165"/>
                </a:cxn>
                <a:cxn ang="0">
                  <a:pos x="205" y="154"/>
                </a:cxn>
                <a:cxn ang="0">
                  <a:pos x="192" y="139"/>
                </a:cxn>
                <a:cxn ang="0">
                  <a:pos x="214" y="130"/>
                </a:cxn>
                <a:cxn ang="0">
                  <a:pos x="198" y="114"/>
                </a:cxn>
                <a:cxn ang="0">
                  <a:pos x="48" y="92"/>
                </a:cxn>
                <a:cxn ang="0">
                  <a:pos x="123" y="48"/>
                </a:cxn>
                <a:cxn ang="0">
                  <a:pos x="108" y="183"/>
                </a:cxn>
                <a:cxn ang="0">
                  <a:pos x="108" y="183"/>
                </a:cxn>
                <a:cxn ang="0">
                  <a:pos x="129" y="108"/>
                </a:cxn>
                <a:cxn ang="0">
                  <a:pos x="168" y="92"/>
                </a:cxn>
              </a:cxnLst>
              <a:rect l="0" t="0" r="r" b="b"/>
              <a:pathLst>
                <a:path w="216" h="216">
                  <a:moveTo>
                    <a:pt x="212" y="113"/>
                  </a:moveTo>
                  <a:cubicBezTo>
                    <a:pt x="213" y="113"/>
                    <a:pt x="214" y="112"/>
                    <a:pt x="215" y="111"/>
                  </a:cubicBezTo>
                  <a:cubicBezTo>
                    <a:pt x="216" y="110"/>
                    <a:pt x="216" y="109"/>
                    <a:pt x="216" y="108"/>
                  </a:cubicBezTo>
                  <a:cubicBezTo>
                    <a:pt x="216" y="107"/>
                    <a:pt x="216" y="105"/>
                    <a:pt x="215" y="105"/>
                  </a:cubicBezTo>
                  <a:cubicBezTo>
                    <a:pt x="214" y="104"/>
                    <a:pt x="213" y="103"/>
                    <a:pt x="212" y="103"/>
                  </a:cubicBezTo>
                  <a:cubicBezTo>
                    <a:pt x="211" y="103"/>
                    <a:pt x="204" y="102"/>
                    <a:pt x="198" y="102"/>
                  </a:cubicBezTo>
                  <a:cubicBezTo>
                    <a:pt x="198" y="99"/>
                    <a:pt x="197" y="97"/>
                    <a:pt x="197" y="95"/>
                  </a:cubicBezTo>
                  <a:cubicBezTo>
                    <a:pt x="203" y="93"/>
                    <a:pt x="210" y="91"/>
                    <a:pt x="211" y="91"/>
                  </a:cubicBezTo>
                  <a:cubicBezTo>
                    <a:pt x="212" y="91"/>
                    <a:pt x="213" y="90"/>
                    <a:pt x="214" y="89"/>
                  </a:cubicBezTo>
                  <a:cubicBezTo>
                    <a:pt x="214" y="88"/>
                    <a:pt x="214" y="86"/>
                    <a:pt x="214" y="85"/>
                  </a:cubicBezTo>
                  <a:cubicBezTo>
                    <a:pt x="214" y="84"/>
                    <a:pt x="213" y="83"/>
                    <a:pt x="212" y="82"/>
                  </a:cubicBezTo>
                  <a:cubicBezTo>
                    <a:pt x="211" y="82"/>
                    <a:pt x="210" y="81"/>
                    <a:pt x="209" y="81"/>
                  </a:cubicBezTo>
                  <a:cubicBezTo>
                    <a:pt x="207" y="81"/>
                    <a:pt x="201" y="82"/>
                    <a:pt x="194" y="83"/>
                  </a:cubicBezTo>
                  <a:cubicBezTo>
                    <a:pt x="194" y="81"/>
                    <a:pt x="193" y="79"/>
                    <a:pt x="192" y="77"/>
                  </a:cubicBezTo>
                  <a:cubicBezTo>
                    <a:pt x="198" y="74"/>
                    <a:pt x="204" y="71"/>
                    <a:pt x="205" y="70"/>
                  </a:cubicBezTo>
                  <a:cubicBezTo>
                    <a:pt x="206" y="69"/>
                    <a:pt x="207" y="68"/>
                    <a:pt x="207" y="67"/>
                  </a:cubicBezTo>
                  <a:cubicBezTo>
                    <a:pt x="208" y="66"/>
                    <a:pt x="208" y="65"/>
                    <a:pt x="207" y="64"/>
                  </a:cubicBezTo>
                  <a:cubicBezTo>
                    <a:pt x="207" y="63"/>
                    <a:pt x="206" y="62"/>
                    <a:pt x="205" y="61"/>
                  </a:cubicBezTo>
                  <a:cubicBezTo>
                    <a:pt x="204" y="61"/>
                    <a:pt x="202" y="61"/>
                    <a:pt x="201" y="61"/>
                  </a:cubicBezTo>
                  <a:cubicBezTo>
                    <a:pt x="200" y="61"/>
                    <a:pt x="193" y="64"/>
                    <a:pt x="187" y="66"/>
                  </a:cubicBezTo>
                  <a:cubicBezTo>
                    <a:pt x="186" y="64"/>
                    <a:pt x="185" y="62"/>
                    <a:pt x="184" y="60"/>
                  </a:cubicBezTo>
                  <a:cubicBezTo>
                    <a:pt x="189" y="56"/>
                    <a:pt x="194" y="51"/>
                    <a:pt x="195" y="50"/>
                  </a:cubicBezTo>
                  <a:cubicBezTo>
                    <a:pt x="196" y="50"/>
                    <a:pt x="197" y="49"/>
                    <a:pt x="197" y="47"/>
                  </a:cubicBezTo>
                  <a:cubicBezTo>
                    <a:pt x="197" y="46"/>
                    <a:pt x="196" y="45"/>
                    <a:pt x="196" y="44"/>
                  </a:cubicBezTo>
                  <a:cubicBezTo>
                    <a:pt x="195" y="43"/>
                    <a:pt x="194" y="42"/>
                    <a:pt x="193" y="42"/>
                  </a:cubicBezTo>
                  <a:cubicBezTo>
                    <a:pt x="192" y="42"/>
                    <a:pt x="190" y="42"/>
                    <a:pt x="189" y="43"/>
                  </a:cubicBezTo>
                  <a:cubicBezTo>
                    <a:pt x="188" y="43"/>
                    <a:pt x="182" y="47"/>
                    <a:pt x="177" y="50"/>
                  </a:cubicBezTo>
                  <a:cubicBezTo>
                    <a:pt x="176" y="48"/>
                    <a:pt x="174" y="47"/>
                    <a:pt x="173" y="45"/>
                  </a:cubicBezTo>
                  <a:cubicBezTo>
                    <a:pt x="176" y="40"/>
                    <a:pt x="180" y="35"/>
                    <a:pt x="181" y="34"/>
                  </a:cubicBezTo>
                  <a:cubicBezTo>
                    <a:pt x="182" y="33"/>
                    <a:pt x="182" y="31"/>
                    <a:pt x="182" y="30"/>
                  </a:cubicBezTo>
                  <a:cubicBezTo>
                    <a:pt x="182" y="29"/>
                    <a:pt x="181" y="28"/>
                    <a:pt x="181" y="27"/>
                  </a:cubicBezTo>
                  <a:cubicBezTo>
                    <a:pt x="180" y="26"/>
                    <a:pt x="178" y="26"/>
                    <a:pt x="177" y="26"/>
                  </a:cubicBezTo>
                  <a:cubicBezTo>
                    <a:pt x="176" y="26"/>
                    <a:pt x="175" y="26"/>
                    <a:pt x="174" y="27"/>
                  </a:cubicBezTo>
                  <a:cubicBezTo>
                    <a:pt x="173" y="28"/>
                    <a:pt x="168" y="33"/>
                    <a:pt x="163" y="37"/>
                  </a:cubicBezTo>
                  <a:cubicBezTo>
                    <a:pt x="162" y="36"/>
                    <a:pt x="160" y="34"/>
                    <a:pt x="158" y="33"/>
                  </a:cubicBezTo>
                  <a:cubicBezTo>
                    <a:pt x="161" y="28"/>
                    <a:pt x="164" y="21"/>
                    <a:pt x="164" y="20"/>
                  </a:cubicBezTo>
                  <a:cubicBezTo>
                    <a:pt x="165" y="19"/>
                    <a:pt x="165" y="18"/>
                    <a:pt x="164" y="16"/>
                  </a:cubicBezTo>
                  <a:cubicBezTo>
                    <a:pt x="164" y="15"/>
                    <a:pt x="163" y="14"/>
                    <a:pt x="162" y="14"/>
                  </a:cubicBezTo>
                  <a:cubicBezTo>
                    <a:pt x="161" y="13"/>
                    <a:pt x="160" y="13"/>
                    <a:pt x="159" y="13"/>
                  </a:cubicBezTo>
                  <a:cubicBezTo>
                    <a:pt x="158" y="13"/>
                    <a:pt x="157" y="14"/>
                    <a:pt x="156" y="15"/>
                  </a:cubicBezTo>
                  <a:cubicBezTo>
                    <a:pt x="155" y="16"/>
                    <a:pt x="151" y="22"/>
                    <a:pt x="147" y="27"/>
                  </a:cubicBezTo>
                  <a:cubicBezTo>
                    <a:pt x="146" y="26"/>
                    <a:pt x="144" y="25"/>
                    <a:pt x="142" y="24"/>
                  </a:cubicBezTo>
                  <a:cubicBezTo>
                    <a:pt x="143" y="18"/>
                    <a:pt x="145" y="12"/>
                    <a:pt x="145" y="10"/>
                  </a:cubicBezTo>
                  <a:cubicBezTo>
                    <a:pt x="145" y="9"/>
                    <a:pt x="145" y="8"/>
                    <a:pt x="144" y="7"/>
                  </a:cubicBezTo>
                  <a:cubicBezTo>
                    <a:pt x="144" y="6"/>
                    <a:pt x="143" y="5"/>
                    <a:pt x="142" y="5"/>
                  </a:cubicBezTo>
                  <a:cubicBezTo>
                    <a:pt x="140" y="4"/>
                    <a:pt x="139" y="4"/>
                    <a:pt x="138" y="5"/>
                  </a:cubicBezTo>
                  <a:cubicBezTo>
                    <a:pt x="137" y="5"/>
                    <a:pt x="136" y="6"/>
                    <a:pt x="136" y="7"/>
                  </a:cubicBezTo>
                  <a:cubicBezTo>
                    <a:pt x="135" y="8"/>
                    <a:pt x="132" y="15"/>
                    <a:pt x="130" y="20"/>
                  </a:cubicBezTo>
                  <a:cubicBezTo>
                    <a:pt x="128" y="20"/>
                    <a:pt x="126" y="20"/>
                    <a:pt x="124" y="19"/>
                  </a:cubicBezTo>
                  <a:cubicBezTo>
                    <a:pt x="124" y="13"/>
                    <a:pt x="124" y="6"/>
                    <a:pt x="124" y="5"/>
                  </a:cubicBezTo>
                  <a:cubicBezTo>
                    <a:pt x="124" y="3"/>
                    <a:pt x="123" y="2"/>
                    <a:pt x="122" y="1"/>
                  </a:cubicBezTo>
                  <a:cubicBezTo>
                    <a:pt x="122" y="1"/>
                    <a:pt x="121" y="0"/>
                    <a:pt x="119" y="0"/>
                  </a:cubicBezTo>
                  <a:cubicBezTo>
                    <a:pt x="118" y="0"/>
                    <a:pt x="117" y="0"/>
                    <a:pt x="116" y="1"/>
                  </a:cubicBezTo>
                  <a:cubicBezTo>
                    <a:pt x="115" y="1"/>
                    <a:pt x="114" y="2"/>
                    <a:pt x="114" y="4"/>
                  </a:cubicBezTo>
                  <a:cubicBezTo>
                    <a:pt x="114" y="5"/>
                    <a:pt x="112" y="12"/>
                    <a:pt x="111" y="18"/>
                  </a:cubicBezTo>
                  <a:cubicBezTo>
                    <a:pt x="110" y="18"/>
                    <a:pt x="109" y="18"/>
                    <a:pt x="108" y="18"/>
                  </a:cubicBezTo>
                  <a:cubicBezTo>
                    <a:pt x="107" y="18"/>
                    <a:pt x="106" y="18"/>
                    <a:pt x="105" y="18"/>
                  </a:cubicBezTo>
                  <a:cubicBezTo>
                    <a:pt x="104" y="12"/>
                    <a:pt x="102" y="5"/>
                    <a:pt x="102" y="4"/>
                  </a:cubicBezTo>
                  <a:cubicBezTo>
                    <a:pt x="102" y="2"/>
                    <a:pt x="101" y="1"/>
                    <a:pt x="100" y="1"/>
                  </a:cubicBezTo>
                  <a:cubicBezTo>
                    <a:pt x="99" y="0"/>
                    <a:pt x="98" y="0"/>
                    <a:pt x="97" y="0"/>
                  </a:cubicBezTo>
                  <a:cubicBezTo>
                    <a:pt x="95" y="0"/>
                    <a:pt x="94" y="1"/>
                    <a:pt x="94" y="1"/>
                  </a:cubicBezTo>
                  <a:cubicBezTo>
                    <a:pt x="93" y="2"/>
                    <a:pt x="92" y="3"/>
                    <a:pt x="92" y="5"/>
                  </a:cubicBezTo>
                  <a:cubicBezTo>
                    <a:pt x="92" y="6"/>
                    <a:pt x="92" y="13"/>
                    <a:pt x="92" y="19"/>
                  </a:cubicBezTo>
                  <a:cubicBezTo>
                    <a:pt x="90" y="20"/>
                    <a:pt x="88" y="20"/>
                    <a:pt x="86" y="20"/>
                  </a:cubicBezTo>
                  <a:cubicBezTo>
                    <a:pt x="84" y="15"/>
                    <a:pt x="81" y="8"/>
                    <a:pt x="81" y="7"/>
                  </a:cubicBezTo>
                  <a:cubicBezTo>
                    <a:pt x="80" y="6"/>
                    <a:pt x="79" y="5"/>
                    <a:pt x="78" y="5"/>
                  </a:cubicBezTo>
                  <a:cubicBezTo>
                    <a:pt x="77" y="4"/>
                    <a:pt x="76" y="4"/>
                    <a:pt x="75" y="5"/>
                  </a:cubicBezTo>
                  <a:cubicBezTo>
                    <a:pt x="73" y="5"/>
                    <a:pt x="72" y="6"/>
                    <a:pt x="72" y="7"/>
                  </a:cubicBezTo>
                  <a:cubicBezTo>
                    <a:pt x="71" y="8"/>
                    <a:pt x="71" y="9"/>
                    <a:pt x="71" y="10"/>
                  </a:cubicBezTo>
                  <a:cubicBezTo>
                    <a:pt x="71" y="12"/>
                    <a:pt x="73" y="18"/>
                    <a:pt x="74" y="24"/>
                  </a:cubicBezTo>
                  <a:cubicBezTo>
                    <a:pt x="72" y="25"/>
                    <a:pt x="70" y="26"/>
                    <a:pt x="69" y="27"/>
                  </a:cubicBezTo>
                  <a:cubicBezTo>
                    <a:pt x="65" y="22"/>
                    <a:pt x="61" y="16"/>
                    <a:pt x="60" y="15"/>
                  </a:cubicBezTo>
                  <a:cubicBezTo>
                    <a:pt x="59" y="14"/>
                    <a:pt x="58" y="13"/>
                    <a:pt x="57" y="13"/>
                  </a:cubicBezTo>
                  <a:cubicBezTo>
                    <a:pt x="56" y="13"/>
                    <a:pt x="55" y="13"/>
                    <a:pt x="54" y="14"/>
                  </a:cubicBezTo>
                  <a:cubicBezTo>
                    <a:pt x="53" y="14"/>
                    <a:pt x="52" y="15"/>
                    <a:pt x="52" y="16"/>
                  </a:cubicBezTo>
                  <a:cubicBezTo>
                    <a:pt x="51" y="18"/>
                    <a:pt x="51" y="19"/>
                    <a:pt x="52" y="20"/>
                  </a:cubicBezTo>
                  <a:cubicBezTo>
                    <a:pt x="52" y="21"/>
                    <a:pt x="55" y="28"/>
                    <a:pt x="58" y="33"/>
                  </a:cubicBezTo>
                  <a:cubicBezTo>
                    <a:pt x="56" y="34"/>
                    <a:pt x="54" y="36"/>
                    <a:pt x="53" y="37"/>
                  </a:cubicBezTo>
                  <a:cubicBezTo>
                    <a:pt x="48" y="33"/>
                    <a:pt x="43" y="28"/>
                    <a:pt x="42" y="27"/>
                  </a:cubicBezTo>
                  <a:cubicBezTo>
                    <a:pt x="41" y="26"/>
                    <a:pt x="40" y="26"/>
                    <a:pt x="39" y="26"/>
                  </a:cubicBezTo>
                  <a:cubicBezTo>
                    <a:pt x="38" y="26"/>
                    <a:pt x="36" y="26"/>
                    <a:pt x="36" y="27"/>
                  </a:cubicBezTo>
                  <a:cubicBezTo>
                    <a:pt x="35" y="28"/>
                    <a:pt x="34" y="29"/>
                    <a:pt x="34" y="30"/>
                  </a:cubicBezTo>
                  <a:cubicBezTo>
                    <a:pt x="34" y="31"/>
                    <a:pt x="34" y="33"/>
                    <a:pt x="35" y="34"/>
                  </a:cubicBezTo>
                  <a:cubicBezTo>
                    <a:pt x="36" y="35"/>
                    <a:pt x="40" y="40"/>
                    <a:pt x="43" y="45"/>
                  </a:cubicBezTo>
                  <a:cubicBezTo>
                    <a:pt x="42" y="47"/>
                    <a:pt x="41" y="48"/>
                    <a:pt x="39" y="50"/>
                  </a:cubicBezTo>
                  <a:cubicBezTo>
                    <a:pt x="34" y="47"/>
                    <a:pt x="28" y="43"/>
                    <a:pt x="27" y="43"/>
                  </a:cubicBezTo>
                  <a:cubicBezTo>
                    <a:pt x="26" y="42"/>
                    <a:pt x="24" y="42"/>
                    <a:pt x="23" y="42"/>
                  </a:cubicBezTo>
                  <a:cubicBezTo>
                    <a:pt x="22" y="42"/>
                    <a:pt x="21" y="43"/>
                    <a:pt x="20" y="44"/>
                  </a:cubicBezTo>
                  <a:cubicBezTo>
                    <a:pt x="20" y="45"/>
                    <a:pt x="19" y="46"/>
                    <a:pt x="19" y="47"/>
                  </a:cubicBezTo>
                  <a:cubicBezTo>
                    <a:pt x="20" y="49"/>
                    <a:pt x="20" y="50"/>
                    <a:pt x="21" y="50"/>
                  </a:cubicBezTo>
                  <a:cubicBezTo>
                    <a:pt x="22" y="51"/>
                    <a:pt x="27" y="56"/>
                    <a:pt x="32" y="60"/>
                  </a:cubicBezTo>
                  <a:cubicBezTo>
                    <a:pt x="31" y="62"/>
                    <a:pt x="30" y="64"/>
                    <a:pt x="29" y="66"/>
                  </a:cubicBezTo>
                  <a:cubicBezTo>
                    <a:pt x="23" y="64"/>
                    <a:pt x="16" y="61"/>
                    <a:pt x="15" y="61"/>
                  </a:cubicBezTo>
                  <a:cubicBezTo>
                    <a:pt x="14" y="61"/>
                    <a:pt x="13" y="61"/>
                    <a:pt x="11" y="61"/>
                  </a:cubicBezTo>
                  <a:cubicBezTo>
                    <a:pt x="10" y="62"/>
                    <a:pt x="10" y="63"/>
                    <a:pt x="9" y="64"/>
                  </a:cubicBezTo>
                  <a:cubicBezTo>
                    <a:pt x="9" y="65"/>
                    <a:pt x="8" y="66"/>
                    <a:pt x="9" y="67"/>
                  </a:cubicBezTo>
                  <a:cubicBezTo>
                    <a:pt x="9" y="68"/>
                    <a:pt x="10" y="69"/>
                    <a:pt x="11" y="70"/>
                  </a:cubicBezTo>
                  <a:cubicBezTo>
                    <a:pt x="12" y="71"/>
                    <a:pt x="18" y="74"/>
                    <a:pt x="24" y="77"/>
                  </a:cubicBezTo>
                  <a:cubicBezTo>
                    <a:pt x="23" y="79"/>
                    <a:pt x="22" y="81"/>
                    <a:pt x="22" y="83"/>
                  </a:cubicBezTo>
                  <a:cubicBezTo>
                    <a:pt x="15" y="82"/>
                    <a:pt x="9" y="81"/>
                    <a:pt x="7" y="81"/>
                  </a:cubicBezTo>
                  <a:cubicBezTo>
                    <a:pt x="6" y="81"/>
                    <a:pt x="5" y="82"/>
                    <a:pt x="4" y="82"/>
                  </a:cubicBezTo>
                  <a:cubicBezTo>
                    <a:pt x="3" y="83"/>
                    <a:pt x="2" y="84"/>
                    <a:pt x="2" y="85"/>
                  </a:cubicBezTo>
                  <a:cubicBezTo>
                    <a:pt x="2" y="86"/>
                    <a:pt x="2" y="88"/>
                    <a:pt x="3" y="89"/>
                  </a:cubicBezTo>
                  <a:cubicBezTo>
                    <a:pt x="3" y="90"/>
                    <a:pt x="4" y="91"/>
                    <a:pt x="5" y="91"/>
                  </a:cubicBezTo>
                  <a:cubicBezTo>
                    <a:pt x="7" y="91"/>
                    <a:pt x="13" y="93"/>
                    <a:pt x="19" y="95"/>
                  </a:cubicBezTo>
                  <a:cubicBezTo>
                    <a:pt x="19" y="97"/>
                    <a:pt x="19" y="99"/>
                    <a:pt x="18" y="102"/>
                  </a:cubicBezTo>
                  <a:cubicBezTo>
                    <a:pt x="12" y="102"/>
                    <a:pt x="5" y="103"/>
                    <a:pt x="4" y="103"/>
                  </a:cubicBezTo>
                  <a:cubicBezTo>
                    <a:pt x="3" y="103"/>
                    <a:pt x="2" y="104"/>
                    <a:pt x="1" y="105"/>
                  </a:cubicBezTo>
                  <a:cubicBezTo>
                    <a:pt x="0" y="105"/>
                    <a:pt x="0" y="107"/>
                    <a:pt x="0" y="108"/>
                  </a:cubicBezTo>
                  <a:cubicBezTo>
                    <a:pt x="0" y="109"/>
                    <a:pt x="0" y="110"/>
                    <a:pt x="1" y="111"/>
                  </a:cubicBezTo>
                  <a:cubicBezTo>
                    <a:pt x="2" y="112"/>
                    <a:pt x="3" y="113"/>
                    <a:pt x="4" y="113"/>
                  </a:cubicBezTo>
                  <a:cubicBezTo>
                    <a:pt x="5" y="113"/>
                    <a:pt x="12" y="114"/>
                    <a:pt x="18" y="114"/>
                  </a:cubicBezTo>
                  <a:cubicBezTo>
                    <a:pt x="19" y="116"/>
                    <a:pt x="19" y="118"/>
                    <a:pt x="19" y="120"/>
                  </a:cubicBezTo>
                  <a:cubicBezTo>
                    <a:pt x="13" y="122"/>
                    <a:pt x="7" y="124"/>
                    <a:pt x="5" y="125"/>
                  </a:cubicBezTo>
                  <a:cubicBezTo>
                    <a:pt x="4" y="125"/>
                    <a:pt x="3" y="126"/>
                    <a:pt x="3" y="127"/>
                  </a:cubicBezTo>
                  <a:cubicBezTo>
                    <a:pt x="2" y="128"/>
                    <a:pt x="2" y="129"/>
                    <a:pt x="2" y="130"/>
                  </a:cubicBezTo>
                  <a:cubicBezTo>
                    <a:pt x="2" y="132"/>
                    <a:pt x="3" y="133"/>
                    <a:pt x="4" y="133"/>
                  </a:cubicBezTo>
                  <a:cubicBezTo>
                    <a:pt x="5" y="134"/>
                    <a:pt x="6" y="134"/>
                    <a:pt x="7" y="134"/>
                  </a:cubicBezTo>
                  <a:cubicBezTo>
                    <a:pt x="9" y="134"/>
                    <a:pt x="15" y="133"/>
                    <a:pt x="22" y="133"/>
                  </a:cubicBezTo>
                  <a:cubicBezTo>
                    <a:pt x="22" y="135"/>
                    <a:pt x="23" y="137"/>
                    <a:pt x="24" y="139"/>
                  </a:cubicBezTo>
                  <a:cubicBezTo>
                    <a:pt x="18" y="142"/>
                    <a:pt x="12" y="145"/>
                    <a:pt x="11" y="146"/>
                  </a:cubicBezTo>
                  <a:cubicBezTo>
                    <a:pt x="10" y="146"/>
                    <a:pt x="9" y="147"/>
                    <a:pt x="9" y="148"/>
                  </a:cubicBezTo>
                  <a:cubicBezTo>
                    <a:pt x="8" y="150"/>
                    <a:pt x="9" y="151"/>
                    <a:pt x="9" y="152"/>
                  </a:cubicBezTo>
                  <a:cubicBezTo>
                    <a:pt x="10" y="153"/>
                    <a:pt x="10" y="154"/>
                    <a:pt x="11" y="154"/>
                  </a:cubicBezTo>
                  <a:cubicBezTo>
                    <a:pt x="13" y="155"/>
                    <a:pt x="14" y="155"/>
                    <a:pt x="15" y="155"/>
                  </a:cubicBezTo>
                  <a:cubicBezTo>
                    <a:pt x="16" y="154"/>
                    <a:pt x="23" y="152"/>
                    <a:pt x="29" y="150"/>
                  </a:cubicBezTo>
                  <a:cubicBezTo>
                    <a:pt x="30" y="152"/>
                    <a:pt x="31" y="154"/>
                    <a:pt x="32" y="156"/>
                  </a:cubicBezTo>
                  <a:cubicBezTo>
                    <a:pt x="27" y="160"/>
                    <a:pt x="22" y="164"/>
                    <a:pt x="21" y="165"/>
                  </a:cubicBezTo>
                  <a:cubicBezTo>
                    <a:pt x="20" y="166"/>
                    <a:pt x="20" y="167"/>
                    <a:pt x="19" y="168"/>
                  </a:cubicBezTo>
                  <a:cubicBezTo>
                    <a:pt x="19" y="169"/>
                    <a:pt x="20" y="171"/>
                    <a:pt x="20" y="172"/>
                  </a:cubicBezTo>
                  <a:cubicBezTo>
                    <a:pt x="21" y="173"/>
                    <a:pt x="22" y="173"/>
                    <a:pt x="23" y="174"/>
                  </a:cubicBezTo>
                  <a:cubicBezTo>
                    <a:pt x="24" y="174"/>
                    <a:pt x="26" y="174"/>
                    <a:pt x="27" y="173"/>
                  </a:cubicBezTo>
                  <a:cubicBezTo>
                    <a:pt x="28" y="172"/>
                    <a:pt x="34" y="169"/>
                    <a:pt x="39" y="166"/>
                  </a:cubicBezTo>
                  <a:cubicBezTo>
                    <a:pt x="41" y="167"/>
                    <a:pt x="42" y="169"/>
                    <a:pt x="43" y="170"/>
                  </a:cubicBezTo>
                  <a:cubicBezTo>
                    <a:pt x="40" y="175"/>
                    <a:pt x="36" y="181"/>
                    <a:pt x="35" y="182"/>
                  </a:cubicBezTo>
                  <a:cubicBezTo>
                    <a:pt x="34" y="183"/>
                    <a:pt x="34" y="184"/>
                    <a:pt x="34" y="185"/>
                  </a:cubicBezTo>
                  <a:cubicBezTo>
                    <a:pt x="34" y="187"/>
                    <a:pt x="35" y="188"/>
                    <a:pt x="36" y="188"/>
                  </a:cubicBezTo>
                  <a:cubicBezTo>
                    <a:pt x="36" y="189"/>
                    <a:pt x="38" y="190"/>
                    <a:pt x="39" y="190"/>
                  </a:cubicBezTo>
                  <a:cubicBezTo>
                    <a:pt x="40" y="190"/>
                    <a:pt x="41" y="189"/>
                    <a:pt x="42" y="189"/>
                  </a:cubicBezTo>
                  <a:cubicBezTo>
                    <a:pt x="43" y="188"/>
                    <a:pt x="48" y="183"/>
                    <a:pt x="53" y="179"/>
                  </a:cubicBezTo>
                  <a:cubicBezTo>
                    <a:pt x="54" y="180"/>
                    <a:pt x="56" y="181"/>
                    <a:pt x="58" y="182"/>
                  </a:cubicBezTo>
                  <a:cubicBezTo>
                    <a:pt x="55" y="188"/>
                    <a:pt x="52" y="194"/>
                    <a:pt x="52" y="196"/>
                  </a:cubicBezTo>
                  <a:cubicBezTo>
                    <a:pt x="51" y="197"/>
                    <a:pt x="51" y="198"/>
                    <a:pt x="52" y="199"/>
                  </a:cubicBezTo>
                  <a:cubicBezTo>
                    <a:pt x="52" y="200"/>
                    <a:pt x="53" y="201"/>
                    <a:pt x="54" y="202"/>
                  </a:cubicBezTo>
                  <a:cubicBezTo>
                    <a:pt x="55" y="202"/>
                    <a:pt x="56" y="203"/>
                    <a:pt x="57" y="202"/>
                  </a:cubicBezTo>
                  <a:cubicBezTo>
                    <a:pt x="58" y="202"/>
                    <a:pt x="59" y="202"/>
                    <a:pt x="60" y="201"/>
                  </a:cubicBezTo>
                  <a:cubicBezTo>
                    <a:pt x="61" y="199"/>
                    <a:pt x="65" y="194"/>
                    <a:pt x="69" y="189"/>
                  </a:cubicBezTo>
                  <a:cubicBezTo>
                    <a:pt x="70" y="190"/>
                    <a:pt x="72" y="190"/>
                    <a:pt x="74" y="191"/>
                  </a:cubicBezTo>
                  <a:cubicBezTo>
                    <a:pt x="73" y="197"/>
                    <a:pt x="71" y="204"/>
                    <a:pt x="71" y="205"/>
                  </a:cubicBezTo>
                  <a:cubicBezTo>
                    <a:pt x="71" y="207"/>
                    <a:pt x="71" y="208"/>
                    <a:pt x="72" y="209"/>
                  </a:cubicBezTo>
                  <a:cubicBezTo>
                    <a:pt x="72" y="210"/>
                    <a:pt x="73" y="211"/>
                    <a:pt x="75" y="211"/>
                  </a:cubicBezTo>
                  <a:cubicBezTo>
                    <a:pt x="76" y="211"/>
                    <a:pt x="77" y="211"/>
                    <a:pt x="78" y="211"/>
                  </a:cubicBezTo>
                  <a:cubicBezTo>
                    <a:pt x="79" y="210"/>
                    <a:pt x="80" y="210"/>
                    <a:pt x="81" y="209"/>
                  </a:cubicBezTo>
                  <a:cubicBezTo>
                    <a:pt x="81" y="207"/>
                    <a:pt x="84" y="201"/>
                    <a:pt x="86" y="195"/>
                  </a:cubicBezTo>
                  <a:cubicBezTo>
                    <a:pt x="88" y="196"/>
                    <a:pt x="90" y="196"/>
                    <a:pt x="92" y="196"/>
                  </a:cubicBezTo>
                  <a:cubicBezTo>
                    <a:pt x="92" y="203"/>
                    <a:pt x="92" y="210"/>
                    <a:pt x="92" y="211"/>
                  </a:cubicBezTo>
                  <a:cubicBezTo>
                    <a:pt x="92" y="212"/>
                    <a:pt x="93" y="213"/>
                    <a:pt x="94" y="214"/>
                  </a:cubicBezTo>
                  <a:cubicBezTo>
                    <a:pt x="94" y="215"/>
                    <a:pt x="95" y="216"/>
                    <a:pt x="97" y="216"/>
                  </a:cubicBezTo>
                  <a:cubicBezTo>
                    <a:pt x="98" y="216"/>
                    <a:pt x="99" y="216"/>
                    <a:pt x="100" y="215"/>
                  </a:cubicBezTo>
                  <a:cubicBezTo>
                    <a:pt x="101" y="214"/>
                    <a:pt x="102" y="213"/>
                    <a:pt x="102" y="212"/>
                  </a:cubicBezTo>
                  <a:cubicBezTo>
                    <a:pt x="102" y="211"/>
                    <a:pt x="104" y="204"/>
                    <a:pt x="105" y="198"/>
                  </a:cubicBezTo>
                  <a:cubicBezTo>
                    <a:pt x="106" y="198"/>
                    <a:pt x="107" y="198"/>
                    <a:pt x="108" y="198"/>
                  </a:cubicBezTo>
                  <a:cubicBezTo>
                    <a:pt x="109" y="198"/>
                    <a:pt x="110" y="198"/>
                    <a:pt x="111" y="198"/>
                  </a:cubicBezTo>
                  <a:cubicBezTo>
                    <a:pt x="112" y="204"/>
                    <a:pt x="114" y="211"/>
                    <a:pt x="114" y="212"/>
                  </a:cubicBezTo>
                  <a:cubicBezTo>
                    <a:pt x="114" y="213"/>
                    <a:pt x="115" y="214"/>
                    <a:pt x="116" y="215"/>
                  </a:cubicBezTo>
                  <a:cubicBezTo>
                    <a:pt x="117" y="216"/>
                    <a:pt x="118" y="216"/>
                    <a:pt x="119" y="216"/>
                  </a:cubicBezTo>
                  <a:cubicBezTo>
                    <a:pt x="121" y="216"/>
                    <a:pt x="122" y="215"/>
                    <a:pt x="122" y="214"/>
                  </a:cubicBezTo>
                  <a:cubicBezTo>
                    <a:pt x="123" y="213"/>
                    <a:pt x="124" y="212"/>
                    <a:pt x="124" y="211"/>
                  </a:cubicBezTo>
                  <a:cubicBezTo>
                    <a:pt x="124" y="210"/>
                    <a:pt x="124" y="203"/>
                    <a:pt x="124" y="196"/>
                  </a:cubicBezTo>
                  <a:cubicBezTo>
                    <a:pt x="126" y="196"/>
                    <a:pt x="128" y="196"/>
                    <a:pt x="130" y="195"/>
                  </a:cubicBezTo>
                  <a:cubicBezTo>
                    <a:pt x="132" y="201"/>
                    <a:pt x="135" y="207"/>
                    <a:pt x="136" y="209"/>
                  </a:cubicBezTo>
                  <a:cubicBezTo>
                    <a:pt x="136" y="210"/>
                    <a:pt x="137" y="210"/>
                    <a:pt x="138" y="211"/>
                  </a:cubicBezTo>
                  <a:cubicBezTo>
                    <a:pt x="139" y="211"/>
                    <a:pt x="140" y="211"/>
                    <a:pt x="142" y="211"/>
                  </a:cubicBezTo>
                  <a:cubicBezTo>
                    <a:pt x="143" y="211"/>
                    <a:pt x="144" y="210"/>
                    <a:pt x="144" y="209"/>
                  </a:cubicBezTo>
                  <a:cubicBezTo>
                    <a:pt x="145" y="208"/>
                    <a:pt x="145" y="207"/>
                    <a:pt x="145" y="205"/>
                  </a:cubicBezTo>
                  <a:cubicBezTo>
                    <a:pt x="145" y="204"/>
                    <a:pt x="143" y="197"/>
                    <a:pt x="142" y="191"/>
                  </a:cubicBezTo>
                  <a:cubicBezTo>
                    <a:pt x="144" y="190"/>
                    <a:pt x="146" y="190"/>
                    <a:pt x="147" y="189"/>
                  </a:cubicBezTo>
                  <a:cubicBezTo>
                    <a:pt x="151" y="194"/>
                    <a:pt x="155" y="199"/>
                    <a:pt x="156" y="201"/>
                  </a:cubicBezTo>
                  <a:cubicBezTo>
                    <a:pt x="157" y="202"/>
                    <a:pt x="158" y="202"/>
                    <a:pt x="159" y="202"/>
                  </a:cubicBezTo>
                  <a:cubicBezTo>
                    <a:pt x="160" y="203"/>
                    <a:pt x="161" y="202"/>
                    <a:pt x="162" y="202"/>
                  </a:cubicBezTo>
                  <a:cubicBezTo>
                    <a:pt x="163" y="201"/>
                    <a:pt x="164" y="200"/>
                    <a:pt x="164" y="199"/>
                  </a:cubicBezTo>
                  <a:cubicBezTo>
                    <a:pt x="165" y="198"/>
                    <a:pt x="165" y="197"/>
                    <a:pt x="164" y="196"/>
                  </a:cubicBezTo>
                  <a:cubicBezTo>
                    <a:pt x="164" y="194"/>
                    <a:pt x="161" y="188"/>
                    <a:pt x="158" y="182"/>
                  </a:cubicBezTo>
                  <a:cubicBezTo>
                    <a:pt x="160" y="181"/>
                    <a:pt x="162" y="180"/>
                    <a:pt x="163" y="179"/>
                  </a:cubicBezTo>
                  <a:cubicBezTo>
                    <a:pt x="168" y="183"/>
                    <a:pt x="173" y="188"/>
                    <a:pt x="174" y="189"/>
                  </a:cubicBezTo>
                  <a:cubicBezTo>
                    <a:pt x="175" y="189"/>
                    <a:pt x="176" y="190"/>
                    <a:pt x="177" y="190"/>
                  </a:cubicBezTo>
                  <a:cubicBezTo>
                    <a:pt x="178" y="190"/>
                    <a:pt x="180" y="189"/>
                    <a:pt x="181" y="188"/>
                  </a:cubicBezTo>
                  <a:cubicBezTo>
                    <a:pt x="181" y="188"/>
                    <a:pt x="182" y="187"/>
                    <a:pt x="182" y="185"/>
                  </a:cubicBezTo>
                  <a:cubicBezTo>
                    <a:pt x="182" y="184"/>
                    <a:pt x="182" y="183"/>
                    <a:pt x="181" y="182"/>
                  </a:cubicBezTo>
                  <a:cubicBezTo>
                    <a:pt x="180" y="181"/>
                    <a:pt x="176" y="175"/>
                    <a:pt x="173" y="170"/>
                  </a:cubicBezTo>
                  <a:cubicBezTo>
                    <a:pt x="174" y="169"/>
                    <a:pt x="176" y="167"/>
                    <a:pt x="177" y="166"/>
                  </a:cubicBezTo>
                  <a:cubicBezTo>
                    <a:pt x="182" y="169"/>
                    <a:pt x="188" y="172"/>
                    <a:pt x="189" y="173"/>
                  </a:cubicBezTo>
                  <a:cubicBezTo>
                    <a:pt x="190" y="174"/>
                    <a:pt x="192" y="174"/>
                    <a:pt x="193" y="174"/>
                  </a:cubicBezTo>
                  <a:cubicBezTo>
                    <a:pt x="194" y="173"/>
                    <a:pt x="195" y="173"/>
                    <a:pt x="196" y="172"/>
                  </a:cubicBezTo>
                  <a:cubicBezTo>
                    <a:pt x="196" y="171"/>
                    <a:pt x="197" y="169"/>
                    <a:pt x="197" y="168"/>
                  </a:cubicBezTo>
                  <a:cubicBezTo>
                    <a:pt x="197" y="167"/>
                    <a:pt x="196" y="166"/>
                    <a:pt x="195" y="165"/>
                  </a:cubicBezTo>
                  <a:cubicBezTo>
                    <a:pt x="194" y="164"/>
                    <a:pt x="189" y="160"/>
                    <a:pt x="184" y="156"/>
                  </a:cubicBezTo>
                  <a:cubicBezTo>
                    <a:pt x="185" y="154"/>
                    <a:pt x="186" y="152"/>
                    <a:pt x="187" y="150"/>
                  </a:cubicBezTo>
                  <a:cubicBezTo>
                    <a:pt x="193" y="152"/>
                    <a:pt x="200" y="154"/>
                    <a:pt x="201" y="155"/>
                  </a:cubicBezTo>
                  <a:cubicBezTo>
                    <a:pt x="202" y="155"/>
                    <a:pt x="204" y="155"/>
                    <a:pt x="205" y="154"/>
                  </a:cubicBezTo>
                  <a:cubicBezTo>
                    <a:pt x="206" y="154"/>
                    <a:pt x="207" y="153"/>
                    <a:pt x="207" y="152"/>
                  </a:cubicBezTo>
                  <a:cubicBezTo>
                    <a:pt x="208" y="151"/>
                    <a:pt x="208" y="150"/>
                    <a:pt x="207" y="148"/>
                  </a:cubicBezTo>
                  <a:cubicBezTo>
                    <a:pt x="207" y="147"/>
                    <a:pt x="206" y="146"/>
                    <a:pt x="205" y="146"/>
                  </a:cubicBezTo>
                  <a:cubicBezTo>
                    <a:pt x="204" y="145"/>
                    <a:pt x="198" y="142"/>
                    <a:pt x="192" y="139"/>
                  </a:cubicBezTo>
                  <a:cubicBezTo>
                    <a:pt x="193" y="137"/>
                    <a:pt x="194" y="135"/>
                    <a:pt x="194" y="133"/>
                  </a:cubicBezTo>
                  <a:cubicBezTo>
                    <a:pt x="201" y="133"/>
                    <a:pt x="207" y="134"/>
                    <a:pt x="209" y="134"/>
                  </a:cubicBezTo>
                  <a:cubicBezTo>
                    <a:pt x="210" y="134"/>
                    <a:pt x="211" y="134"/>
                    <a:pt x="212" y="133"/>
                  </a:cubicBezTo>
                  <a:cubicBezTo>
                    <a:pt x="213" y="133"/>
                    <a:pt x="214" y="132"/>
                    <a:pt x="214" y="130"/>
                  </a:cubicBezTo>
                  <a:cubicBezTo>
                    <a:pt x="214" y="129"/>
                    <a:pt x="214" y="128"/>
                    <a:pt x="214" y="127"/>
                  </a:cubicBezTo>
                  <a:cubicBezTo>
                    <a:pt x="213" y="126"/>
                    <a:pt x="212" y="125"/>
                    <a:pt x="211" y="125"/>
                  </a:cubicBezTo>
                  <a:cubicBezTo>
                    <a:pt x="210" y="124"/>
                    <a:pt x="203" y="122"/>
                    <a:pt x="197" y="120"/>
                  </a:cubicBezTo>
                  <a:cubicBezTo>
                    <a:pt x="197" y="118"/>
                    <a:pt x="198" y="116"/>
                    <a:pt x="198" y="114"/>
                  </a:cubicBezTo>
                  <a:cubicBezTo>
                    <a:pt x="204" y="114"/>
                    <a:pt x="211" y="113"/>
                    <a:pt x="212" y="113"/>
                  </a:cubicBezTo>
                  <a:close/>
                  <a:moveTo>
                    <a:pt x="48" y="123"/>
                  </a:moveTo>
                  <a:cubicBezTo>
                    <a:pt x="40" y="123"/>
                    <a:pt x="33" y="116"/>
                    <a:pt x="33" y="108"/>
                  </a:cubicBezTo>
                  <a:cubicBezTo>
                    <a:pt x="33" y="99"/>
                    <a:pt x="40" y="92"/>
                    <a:pt x="48" y="92"/>
                  </a:cubicBezTo>
                  <a:cubicBezTo>
                    <a:pt x="57" y="92"/>
                    <a:pt x="64" y="99"/>
                    <a:pt x="64" y="108"/>
                  </a:cubicBezTo>
                  <a:cubicBezTo>
                    <a:pt x="64" y="116"/>
                    <a:pt x="57" y="123"/>
                    <a:pt x="48" y="123"/>
                  </a:cubicBezTo>
                  <a:close/>
                  <a:moveTo>
                    <a:pt x="108" y="33"/>
                  </a:moveTo>
                  <a:cubicBezTo>
                    <a:pt x="117" y="33"/>
                    <a:pt x="123" y="39"/>
                    <a:pt x="123" y="48"/>
                  </a:cubicBezTo>
                  <a:cubicBezTo>
                    <a:pt x="123" y="56"/>
                    <a:pt x="117" y="63"/>
                    <a:pt x="108" y="63"/>
                  </a:cubicBezTo>
                  <a:cubicBezTo>
                    <a:pt x="100" y="63"/>
                    <a:pt x="93" y="56"/>
                    <a:pt x="93" y="48"/>
                  </a:cubicBezTo>
                  <a:cubicBezTo>
                    <a:pt x="93" y="39"/>
                    <a:pt x="100" y="33"/>
                    <a:pt x="108" y="33"/>
                  </a:cubicBezTo>
                  <a:close/>
                  <a:moveTo>
                    <a:pt x="108" y="183"/>
                  </a:moveTo>
                  <a:cubicBezTo>
                    <a:pt x="100" y="183"/>
                    <a:pt x="93" y="176"/>
                    <a:pt x="93" y="168"/>
                  </a:cubicBezTo>
                  <a:cubicBezTo>
                    <a:pt x="93" y="159"/>
                    <a:pt x="100" y="152"/>
                    <a:pt x="108" y="152"/>
                  </a:cubicBezTo>
                  <a:cubicBezTo>
                    <a:pt x="117" y="152"/>
                    <a:pt x="123" y="159"/>
                    <a:pt x="123" y="168"/>
                  </a:cubicBezTo>
                  <a:cubicBezTo>
                    <a:pt x="123" y="176"/>
                    <a:pt x="117" y="183"/>
                    <a:pt x="108" y="183"/>
                  </a:cubicBezTo>
                  <a:close/>
                  <a:moveTo>
                    <a:pt x="108" y="129"/>
                  </a:moveTo>
                  <a:cubicBezTo>
                    <a:pt x="96" y="129"/>
                    <a:pt x="87" y="120"/>
                    <a:pt x="87" y="108"/>
                  </a:cubicBezTo>
                  <a:cubicBezTo>
                    <a:pt x="87" y="96"/>
                    <a:pt x="96" y="87"/>
                    <a:pt x="108" y="87"/>
                  </a:cubicBezTo>
                  <a:cubicBezTo>
                    <a:pt x="120" y="87"/>
                    <a:pt x="129" y="96"/>
                    <a:pt x="129" y="108"/>
                  </a:cubicBezTo>
                  <a:cubicBezTo>
                    <a:pt x="129" y="120"/>
                    <a:pt x="120" y="129"/>
                    <a:pt x="108" y="129"/>
                  </a:cubicBezTo>
                  <a:close/>
                  <a:moveTo>
                    <a:pt x="168" y="123"/>
                  </a:moveTo>
                  <a:cubicBezTo>
                    <a:pt x="159" y="123"/>
                    <a:pt x="152" y="116"/>
                    <a:pt x="152" y="108"/>
                  </a:cubicBezTo>
                  <a:cubicBezTo>
                    <a:pt x="152" y="99"/>
                    <a:pt x="159" y="92"/>
                    <a:pt x="168" y="92"/>
                  </a:cubicBezTo>
                  <a:cubicBezTo>
                    <a:pt x="176" y="92"/>
                    <a:pt x="183" y="99"/>
                    <a:pt x="183" y="108"/>
                  </a:cubicBezTo>
                  <a:cubicBezTo>
                    <a:pt x="183" y="116"/>
                    <a:pt x="176" y="123"/>
                    <a:pt x="168" y="123"/>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29" name="Freeform 25"/>
            <p:cNvSpPr>
              <a:spLocks noEditPoints="1"/>
            </p:cNvSpPr>
            <p:nvPr/>
          </p:nvSpPr>
          <p:spPr bwMode="auto">
            <a:xfrm>
              <a:off x="2520" y="2186"/>
              <a:ext cx="77" cy="76"/>
            </a:xfrm>
            <a:custGeom>
              <a:avLst/>
              <a:gdLst/>
              <a:ahLst/>
              <a:cxnLst>
                <a:cxn ang="0">
                  <a:pos x="32" y="0"/>
                </a:cxn>
                <a:cxn ang="0">
                  <a:pos x="0" y="32"/>
                </a:cxn>
                <a:cxn ang="0">
                  <a:pos x="32" y="64"/>
                </a:cxn>
                <a:cxn ang="0">
                  <a:pos x="64" y="32"/>
                </a:cxn>
                <a:cxn ang="0">
                  <a:pos x="32" y="0"/>
                </a:cxn>
                <a:cxn ang="0">
                  <a:pos x="32" y="48"/>
                </a:cxn>
                <a:cxn ang="0">
                  <a:pos x="16" y="32"/>
                </a:cxn>
                <a:cxn ang="0">
                  <a:pos x="32" y="16"/>
                </a:cxn>
                <a:cxn ang="0">
                  <a:pos x="48" y="32"/>
                </a:cxn>
                <a:cxn ang="0">
                  <a:pos x="32" y="48"/>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32" y="48"/>
                  </a:moveTo>
                  <a:cubicBezTo>
                    <a:pt x="23" y="48"/>
                    <a:pt x="16" y="41"/>
                    <a:pt x="16" y="32"/>
                  </a:cubicBezTo>
                  <a:cubicBezTo>
                    <a:pt x="16" y="23"/>
                    <a:pt x="23" y="16"/>
                    <a:pt x="32" y="16"/>
                  </a:cubicBezTo>
                  <a:cubicBezTo>
                    <a:pt x="41" y="16"/>
                    <a:pt x="48" y="23"/>
                    <a:pt x="48" y="32"/>
                  </a:cubicBezTo>
                  <a:cubicBezTo>
                    <a:pt x="48" y="41"/>
                    <a:pt x="41" y="48"/>
                    <a:pt x="32" y="48"/>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0" name="Freeform 26"/>
            <p:cNvSpPr>
              <a:spLocks noEditPoints="1"/>
            </p:cNvSpPr>
            <p:nvPr/>
          </p:nvSpPr>
          <p:spPr bwMode="auto">
            <a:xfrm>
              <a:off x="1674" y="2260"/>
              <a:ext cx="138" cy="138"/>
            </a:xfrm>
            <a:custGeom>
              <a:avLst/>
              <a:gdLst/>
              <a:ahLst/>
              <a:cxnLst>
                <a:cxn ang="0">
                  <a:pos x="50" y="4"/>
                </a:cxn>
                <a:cxn ang="0">
                  <a:pos x="4" y="65"/>
                </a:cxn>
                <a:cxn ang="0">
                  <a:pos x="65" y="111"/>
                </a:cxn>
                <a:cxn ang="0">
                  <a:pos x="111" y="50"/>
                </a:cxn>
                <a:cxn ang="0">
                  <a:pos x="50" y="4"/>
                </a:cxn>
                <a:cxn ang="0">
                  <a:pos x="61" y="79"/>
                </a:cxn>
                <a:cxn ang="0">
                  <a:pos x="36" y="61"/>
                </a:cxn>
                <a:cxn ang="0">
                  <a:pos x="55" y="36"/>
                </a:cxn>
                <a:cxn ang="0">
                  <a:pos x="79" y="54"/>
                </a:cxn>
                <a:cxn ang="0">
                  <a:pos x="61" y="79"/>
                </a:cxn>
              </a:cxnLst>
              <a:rect l="0" t="0" r="r" b="b"/>
              <a:pathLst>
                <a:path w="115" h="115">
                  <a:moveTo>
                    <a:pt x="50" y="4"/>
                  </a:moveTo>
                  <a:cubicBezTo>
                    <a:pt x="21" y="8"/>
                    <a:pt x="0" y="36"/>
                    <a:pt x="4" y="65"/>
                  </a:cubicBezTo>
                  <a:cubicBezTo>
                    <a:pt x="9" y="95"/>
                    <a:pt x="36" y="115"/>
                    <a:pt x="65" y="111"/>
                  </a:cubicBezTo>
                  <a:cubicBezTo>
                    <a:pt x="95" y="107"/>
                    <a:pt x="115" y="79"/>
                    <a:pt x="111" y="50"/>
                  </a:cubicBezTo>
                  <a:cubicBezTo>
                    <a:pt x="107" y="20"/>
                    <a:pt x="79" y="0"/>
                    <a:pt x="50" y="4"/>
                  </a:cubicBezTo>
                  <a:close/>
                  <a:moveTo>
                    <a:pt x="61" y="79"/>
                  </a:moveTo>
                  <a:cubicBezTo>
                    <a:pt x="49" y="81"/>
                    <a:pt x="38" y="72"/>
                    <a:pt x="36" y="61"/>
                  </a:cubicBezTo>
                  <a:cubicBezTo>
                    <a:pt x="34" y="49"/>
                    <a:pt x="43" y="37"/>
                    <a:pt x="55" y="36"/>
                  </a:cubicBezTo>
                  <a:cubicBezTo>
                    <a:pt x="67" y="34"/>
                    <a:pt x="78" y="42"/>
                    <a:pt x="79" y="54"/>
                  </a:cubicBezTo>
                  <a:cubicBezTo>
                    <a:pt x="81" y="66"/>
                    <a:pt x="73" y="77"/>
                    <a:pt x="61" y="7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1" name="Freeform 27"/>
            <p:cNvSpPr>
              <a:spLocks noEditPoints="1"/>
            </p:cNvSpPr>
            <p:nvPr/>
          </p:nvSpPr>
          <p:spPr bwMode="auto">
            <a:xfrm>
              <a:off x="1636" y="2220"/>
              <a:ext cx="213" cy="214"/>
            </a:xfrm>
            <a:custGeom>
              <a:avLst/>
              <a:gdLst/>
              <a:ahLst/>
              <a:cxnLst>
                <a:cxn ang="0">
                  <a:pos x="171" y="70"/>
                </a:cxn>
                <a:cxn ang="0">
                  <a:pos x="145" y="57"/>
                </a:cxn>
                <a:cxn ang="0">
                  <a:pos x="161" y="38"/>
                </a:cxn>
                <a:cxn ang="0">
                  <a:pos x="155" y="31"/>
                </a:cxn>
                <a:cxn ang="0">
                  <a:pos x="134" y="43"/>
                </a:cxn>
                <a:cxn ang="0">
                  <a:pos x="127" y="14"/>
                </a:cxn>
                <a:cxn ang="0">
                  <a:pos x="122" y="6"/>
                </a:cxn>
                <a:cxn ang="0">
                  <a:pos x="114" y="9"/>
                </a:cxn>
                <a:cxn ang="0">
                  <a:pos x="88" y="23"/>
                </a:cxn>
                <a:cxn ang="0">
                  <a:pos x="81" y="1"/>
                </a:cxn>
                <a:cxn ang="0">
                  <a:pos x="72" y="3"/>
                </a:cxn>
                <a:cxn ang="0">
                  <a:pos x="71" y="25"/>
                </a:cxn>
                <a:cxn ang="0">
                  <a:pos x="43" y="19"/>
                </a:cxn>
                <a:cxn ang="0">
                  <a:pos x="34" y="19"/>
                </a:cxn>
                <a:cxn ang="0">
                  <a:pos x="32" y="28"/>
                </a:cxn>
                <a:cxn ang="0">
                  <a:pos x="33" y="57"/>
                </a:cxn>
                <a:cxn ang="0">
                  <a:pos x="9" y="52"/>
                </a:cxn>
                <a:cxn ang="0">
                  <a:pos x="6" y="61"/>
                </a:cxn>
                <a:cxn ang="0">
                  <a:pos x="27" y="74"/>
                </a:cxn>
                <a:cxn ang="0">
                  <a:pos x="5" y="94"/>
                </a:cxn>
                <a:cxn ang="0">
                  <a:pos x="0" y="102"/>
                </a:cxn>
                <a:cxn ang="0">
                  <a:pos x="7" y="108"/>
                </a:cxn>
                <a:cxn ang="0">
                  <a:pos x="34" y="122"/>
                </a:cxn>
                <a:cxn ang="0">
                  <a:pos x="17" y="140"/>
                </a:cxn>
                <a:cxn ang="0">
                  <a:pos x="23" y="147"/>
                </a:cxn>
                <a:cxn ang="0">
                  <a:pos x="44" y="136"/>
                </a:cxn>
                <a:cxn ang="0">
                  <a:pos x="52" y="164"/>
                </a:cxn>
                <a:cxn ang="0">
                  <a:pos x="56" y="172"/>
                </a:cxn>
                <a:cxn ang="0">
                  <a:pos x="64" y="169"/>
                </a:cxn>
                <a:cxn ang="0">
                  <a:pos x="90" y="155"/>
                </a:cxn>
                <a:cxn ang="0">
                  <a:pos x="97" y="177"/>
                </a:cxn>
                <a:cxn ang="0">
                  <a:pos x="106" y="176"/>
                </a:cxn>
                <a:cxn ang="0">
                  <a:pos x="107" y="153"/>
                </a:cxn>
                <a:cxn ang="0">
                  <a:pos x="135" y="159"/>
                </a:cxn>
                <a:cxn ang="0">
                  <a:pos x="144" y="160"/>
                </a:cxn>
                <a:cxn ang="0">
                  <a:pos x="146" y="151"/>
                </a:cxn>
                <a:cxn ang="0">
                  <a:pos x="145" y="121"/>
                </a:cxn>
                <a:cxn ang="0">
                  <a:pos x="169" y="126"/>
                </a:cxn>
                <a:cxn ang="0">
                  <a:pos x="172" y="118"/>
                </a:cxn>
                <a:cxn ang="0">
                  <a:pos x="151" y="105"/>
                </a:cxn>
                <a:cxn ang="0">
                  <a:pos x="173" y="84"/>
                </a:cxn>
                <a:cxn ang="0">
                  <a:pos x="178" y="76"/>
                </a:cxn>
                <a:cxn ang="0">
                  <a:pos x="96" y="137"/>
                </a:cxn>
                <a:cxn ang="0">
                  <a:pos x="82" y="41"/>
                </a:cxn>
                <a:cxn ang="0">
                  <a:pos x="96" y="137"/>
                </a:cxn>
              </a:cxnLst>
              <a:rect l="0" t="0" r="r" b="b"/>
              <a:pathLst>
                <a:path w="178" h="178">
                  <a:moveTo>
                    <a:pt x="175" y="72"/>
                  </a:moveTo>
                  <a:cubicBezTo>
                    <a:pt x="174" y="71"/>
                    <a:pt x="173" y="70"/>
                    <a:pt x="171" y="70"/>
                  </a:cubicBezTo>
                  <a:cubicBezTo>
                    <a:pt x="169" y="71"/>
                    <a:pt x="159" y="71"/>
                    <a:pt x="151" y="71"/>
                  </a:cubicBezTo>
                  <a:cubicBezTo>
                    <a:pt x="149" y="66"/>
                    <a:pt x="147" y="61"/>
                    <a:pt x="145" y="57"/>
                  </a:cubicBezTo>
                  <a:cubicBezTo>
                    <a:pt x="151" y="51"/>
                    <a:pt x="158" y="44"/>
                    <a:pt x="159" y="43"/>
                  </a:cubicBezTo>
                  <a:cubicBezTo>
                    <a:pt x="160" y="42"/>
                    <a:pt x="161" y="40"/>
                    <a:pt x="161" y="38"/>
                  </a:cubicBezTo>
                  <a:cubicBezTo>
                    <a:pt x="161" y="37"/>
                    <a:pt x="161" y="35"/>
                    <a:pt x="160" y="34"/>
                  </a:cubicBezTo>
                  <a:cubicBezTo>
                    <a:pt x="158" y="32"/>
                    <a:pt x="157" y="31"/>
                    <a:pt x="155" y="31"/>
                  </a:cubicBezTo>
                  <a:cubicBezTo>
                    <a:pt x="154" y="31"/>
                    <a:pt x="152" y="31"/>
                    <a:pt x="151" y="32"/>
                  </a:cubicBezTo>
                  <a:cubicBezTo>
                    <a:pt x="149" y="33"/>
                    <a:pt x="141" y="38"/>
                    <a:pt x="134" y="43"/>
                  </a:cubicBezTo>
                  <a:cubicBezTo>
                    <a:pt x="130" y="39"/>
                    <a:pt x="126" y="35"/>
                    <a:pt x="121" y="32"/>
                  </a:cubicBezTo>
                  <a:cubicBezTo>
                    <a:pt x="124" y="24"/>
                    <a:pt x="126" y="16"/>
                    <a:pt x="127" y="14"/>
                  </a:cubicBezTo>
                  <a:cubicBezTo>
                    <a:pt x="127" y="12"/>
                    <a:pt x="127" y="11"/>
                    <a:pt x="126" y="9"/>
                  </a:cubicBezTo>
                  <a:cubicBezTo>
                    <a:pt x="125" y="8"/>
                    <a:pt x="124" y="7"/>
                    <a:pt x="122" y="6"/>
                  </a:cubicBezTo>
                  <a:cubicBezTo>
                    <a:pt x="121" y="5"/>
                    <a:pt x="119" y="5"/>
                    <a:pt x="118" y="6"/>
                  </a:cubicBezTo>
                  <a:cubicBezTo>
                    <a:pt x="116" y="6"/>
                    <a:pt x="115" y="7"/>
                    <a:pt x="114" y="9"/>
                  </a:cubicBezTo>
                  <a:cubicBezTo>
                    <a:pt x="113" y="10"/>
                    <a:pt x="109" y="18"/>
                    <a:pt x="105" y="25"/>
                  </a:cubicBezTo>
                  <a:cubicBezTo>
                    <a:pt x="100" y="24"/>
                    <a:pt x="94" y="23"/>
                    <a:pt x="88" y="23"/>
                  </a:cubicBezTo>
                  <a:cubicBezTo>
                    <a:pt x="86" y="15"/>
                    <a:pt x="84" y="7"/>
                    <a:pt x="84" y="5"/>
                  </a:cubicBezTo>
                  <a:cubicBezTo>
                    <a:pt x="84" y="4"/>
                    <a:pt x="83" y="2"/>
                    <a:pt x="81" y="1"/>
                  </a:cubicBezTo>
                  <a:cubicBezTo>
                    <a:pt x="80" y="1"/>
                    <a:pt x="78" y="0"/>
                    <a:pt x="76" y="0"/>
                  </a:cubicBezTo>
                  <a:cubicBezTo>
                    <a:pt x="75" y="1"/>
                    <a:pt x="73" y="1"/>
                    <a:pt x="72" y="3"/>
                  </a:cubicBezTo>
                  <a:cubicBezTo>
                    <a:pt x="71" y="4"/>
                    <a:pt x="70" y="6"/>
                    <a:pt x="70" y="7"/>
                  </a:cubicBezTo>
                  <a:cubicBezTo>
                    <a:pt x="71" y="9"/>
                    <a:pt x="71" y="17"/>
                    <a:pt x="71" y="25"/>
                  </a:cubicBezTo>
                  <a:cubicBezTo>
                    <a:pt x="66" y="27"/>
                    <a:pt x="60" y="29"/>
                    <a:pt x="56" y="32"/>
                  </a:cubicBezTo>
                  <a:cubicBezTo>
                    <a:pt x="50" y="27"/>
                    <a:pt x="44" y="20"/>
                    <a:pt x="43" y="19"/>
                  </a:cubicBezTo>
                  <a:cubicBezTo>
                    <a:pt x="42" y="18"/>
                    <a:pt x="40" y="17"/>
                    <a:pt x="38" y="17"/>
                  </a:cubicBezTo>
                  <a:cubicBezTo>
                    <a:pt x="37" y="17"/>
                    <a:pt x="35" y="18"/>
                    <a:pt x="34" y="19"/>
                  </a:cubicBezTo>
                  <a:cubicBezTo>
                    <a:pt x="32" y="20"/>
                    <a:pt x="32" y="21"/>
                    <a:pt x="31" y="23"/>
                  </a:cubicBezTo>
                  <a:cubicBezTo>
                    <a:pt x="31" y="24"/>
                    <a:pt x="31" y="26"/>
                    <a:pt x="32" y="28"/>
                  </a:cubicBezTo>
                  <a:cubicBezTo>
                    <a:pt x="33" y="29"/>
                    <a:pt x="38" y="37"/>
                    <a:pt x="42" y="44"/>
                  </a:cubicBezTo>
                  <a:cubicBezTo>
                    <a:pt x="39" y="48"/>
                    <a:pt x="35" y="52"/>
                    <a:pt x="33" y="57"/>
                  </a:cubicBezTo>
                  <a:cubicBezTo>
                    <a:pt x="25" y="55"/>
                    <a:pt x="16" y="52"/>
                    <a:pt x="14" y="52"/>
                  </a:cubicBezTo>
                  <a:cubicBezTo>
                    <a:pt x="12" y="51"/>
                    <a:pt x="11" y="51"/>
                    <a:pt x="9" y="52"/>
                  </a:cubicBezTo>
                  <a:cubicBezTo>
                    <a:pt x="8" y="53"/>
                    <a:pt x="7" y="54"/>
                    <a:pt x="6" y="56"/>
                  </a:cubicBezTo>
                  <a:cubicBezTo>
                    <a:pt x="5" y="57"/>
                    <a:pt x="5" y="59"/>
                    <a:pt x="6" y="61"/>
                  </a:cubicBezTo>
                  <a:cubicBezTo>
                    <a:pt x="6" y="62"/>
                    <a:pt x="7" y="64"/>
                    <a:pt x="9" y="64"/>
                  </a:cubicBezTo>
                  <a:cubicBezTo>
                    <a:pt x="11" y="65"/>
                    <a:pt x="19" y="70"/>
                    <a:pt x="27" y="74"/>
                  </a:cubicBezTo>
                  <a:cubicBezTo>
                    <a:pt x="26" y="79"/>
                    <a:pt x="25" y="84"/>
                    <a:pt x="25" y="89"/>
                  </a:cubicBezTo>
                  <a:cubicBezTo>
                    <a:pt x="17" y="91"/>
                    <a:pt x="7" y="94"/>
                    <a:pt x="5" y="94"/>
                  </a:cubicBezTo>
                  <a:cubicBezTo>
                    <a:pt x="4" y="95"/>
                    <a:pt x="2" y="96"/>
                    <a:pt x="1" y="97"/>
                  </a:cubicBezTo>
                  <a:cubicBezTo>
                    <a:pt x="1" y="99"/>
                    <a:pt x="0" y="100"/>
                    <a:pt x="0" y="102"/>
                  </a:cubicBezTo>
                  <a:cubicBezTo>
                    <a:pt x="1" y="104"/>
                    <a:pt x="2" y="105"/>
                    <a:pt x="3" y="106"/>
                  </a:cubicBezTo>
                  <a:cubicBezTo>
                    <a:pt x="4" y="107"/>
                    <a:pt x="6" y="108"/>
                    <a:pt x="7" y="108"/>
                  </a:cubicBezTo>
                  <a:cubicBezTo>
                    <a:pt x="9" y="108"/>
                    <a:pt x="19" y="107"/>
                    <a:pt x="28" y="107"/>
                  </a:cubicBezTo>
                  <a:cubicBezTo>
                    <a:pt x="29" y="112"/>
                    <a:pt x="31" y="117"/>
                    <a:pt x="34" y="122"/>
                  </a:cubicBezTo>
                  <a:cubicBezTo>
                    <a:pt x="27" y="128"/>
                    <a:pt x="21" y="134"/>
                    <a:pt x="19" y="135"/>
                  </a:cubicBezTo>
                  <a:cubicBezTo>
                    <a:pt x="18" y="137"/>
                    <a:pt x="17" y="138"/>
                    <a:pt x="17" y="140"/>
                  </a:cubicBezTo>
                  <a:cubicBezTo>
                    <a:pt x="17" y="142"/>
                    <a:pt x="18" y="143"/>
                    <a:pt x="19" y="145"/>
                  </a:cubicBezTo>
                  <a:cubicBezTo>
                    <a:pt x="20" y="146"/>
                    <a:pt x="21" y="147"/>
                    <a:pt x="23" y="147"/>
                  </a:cubicBezTo>
                  <a:cubicBezTo>
                    <a:pt x="24" y="147"/>
                    <a:pt x="26" y="147"/>
                    <a:pt x="28" y="146"/>
                  </a:cubicBezTo>
                  <a:cubicBezTo>
                    <a:pt x="29" y="145"/>
                    <a:pt x="37" y="140"/>
                    <a:pt x="44" y="136"/>
                  </a:cubicBezTo>
                  <a:cubicBezTo>
                    <a:pt x="48" y="140"/>
                    <a:pt x="52" y="143"/>
                    <a:pt x="57" y="146"/>
                  </a:cubicBezTo>
                  <a:cubicBezTo>
                    <a:pt x="55" y="154"/>
                    <a:pt x="52" y="163"/>
                    <a:pt x="52" y="164"/>
                  </a:cubicBezTo>
                  <a:cubicBezTo>
                    <a:pt x="51" y="166"/>
                    <a:pt x="51" y="168"/>
                    <a:pt x="52" y="169"/>
                  </a:cubicBezTo>
                  <a:cubicBezTo>
                    <a:pt x="53" y="171"/>
                    <a:pt x="54" y="172"/>
                    <a:pt x="56" y="172"/>
                  </a:cubicBezTo>
                  <a:cubicBezTo>
                    <a:pt x="57" y="173"/>
                    <a:pt x="59" y="173"/>
                    <a:pt x="61" y="173"/>
                  </a:cubicBezTo>
                  <a:cubicBezTo>
                    <a:pt x="62" y="172"/>
                    <a:pt x="64" y="171"/>
                    <a:pt x="64" y="169"/>
                  </a:cubicBezTo>
                  <a:cubicBezTo>
                    <a:pt x="65" y="168"/>
                    <a:pt x="69" y="160"/>
                    <a:pt x="73" y="153"/>
                  </a:cubicBezTo>
                  <a:cubicBezTo>
                    <a:pt x="78" y="155"/>
                    <a:pt x="84" y="155"/>
                    <a:pt x="90" y="155"/>
                  </a:cubicBezTo>
                  <a:cubicBezTo>
                    <a:pt x="92" y="163"/>
                    <a:pt x="94" y="171"/>
                    <a:pt x="94" y="173"/>
                  </a:cubicBezTo>
                  <a:cubicBezTo>
                    <a:pt x="95" y="175"/>
                    <a:pt x="96" y="176"/>
                    <a:pt x="97" y="177"/>
                  </a:cubicBezTo>
                  <a:cubicBezTo>
                    <a:pt x="98" y="178"/>
                    <a:pt x="100" y="178"/>
                    <a:pt x="102" y="178"/>
                  </a:cubicBezTo>
                  <a:cubicBezTo>
                    <a:pt x="104" y="178"/>
                    <a:pt x="105" y="177"/>
                    <a:pt x="106" y="176"/>
                  </a:cubicBezTo>
                  <a:cubicBezTo>
                    <a:pt x="107" y="174"/>
                    <a:pt x="108" y="173"/>
                    <a:pt x="108" y="171"/>
                  </a:cubicBezTo>
                  <a:cubicBezTo>
                    <a:pt x="108" y="169"/>
                    <a:pt x="107" y="161"/>
                    <a:pt x="107" y="153"/>
                  </a:cubicBezTo>
                  <a:cubicBezTo>
                    <a:pt x="113" y="151"/>
                    <a:pt x="118" y="149"/>
                    <a:pt x="123" y="146"/>
                  </a:cubicBezTo>
                  <a:cubicBezTo>
                    <a:pt x="128" y="152"/>
                    <a:pt x="134" y="158"/>
                    <a:pt x="135" y="159"/>
                  </a:cubicBezTo>
                  <a:cubicBezTo>
                    <a:pt x="137" y="161"/>
                    <a:pt x="138" y="161"/>
                    <a:pt x="140" y="161"/>
                  </a:cubicBezTo>
                  <a:cubicBezTo>
                    <a:pt x="141" y="161"/>
                    <a:pt x="143" y="161"/>
                    <a:pt x="144" y="160"/>
                  </a:cubicBezTo>
                  <a:cubicBezTo>
                    <a:pt x="146" y="159"/>
                    <a:pt x="147" y="157"/>
                    <a:pt x="147" y="156"/>
                  </a:cubicBezTo>
                  <a:cubicBezTo>
                    <a:pt x="147" y="154"/>
                    <a:pt x="147" y="152"/>
                    <a:pt x="146" y="151"/>
                  </a:cubicBezTo>
                  <a:cubicBezTo>
                    <a:pt x="145" y="149"/>
                    <a:pt x="140" y="142"/>
                    <a:pt x="136" y="135"/>
                  </a:cubicBezTo>
                  <a:cubicBezTo>
                    <a:pt x="140" y="131"/>
                    <a:pt x="143" y="126"/>
                    <a:pt x="145" y="121"/>
                  </a:cubicBezTo>
                  <a:cubicBezTo>
                    <a:pt x="154" y="124"/>
                    <a:pt x="162" y="126"/>
                    <a:pt x="164" y="127"/>
                  </a:cubicBezTo>
                  <a:cubicBezTo>
                    <a:pt x="166" y="127"/>
                    <a:pt x="168" y="127"/>
                    <a:pt x="169" y="126"/>
                  </a:cubicBezTo>
                  <a:cubicBezTo>
                    <a:pt x="170" y="125"/>
                    <a:pt x="172" y="124"/>
                    <a:pt x="172" y="123"/>
                  </a:cubicBezTo>
                  <a:cubicBezTo>
                    <a:pt x="173" y="121"/>
                    <a:pt x="173" y="119"/>
                    <a:pt x="172" y="118"/>
                  </a:cubicBezTo>
                  <a:cubicBezTo>
                    <a:pt x="172" y="116"/>
                    <a:pt x="171" y="115"/>
                    <a:pt x="169" y="114"/>
                  </a:cubicBezTo>
                  <a:cubicBezTo>
                    <a:pt x="168" y="113"/>
                    <a:pt x="159" y="109"/>
                    <a:pt x="151" y="105"/>
                  </a:cubicBezTo>
                  <a:cubicBezTo>
                    <a:pt x="153" y="100"/>
                    <a:pt x="153" y="94"/>
                    <a:pt x="153" y="89"/>
                  </a:cubicBezTo>
                  <a:cubicBezTo>
                    <a:pt x="162" y="87"/>
                    <a:pt x="171" y="85"/>
                    <a:pt x="173" y="84"/>
                  </a:cubicBezTo>
                  <a:cubicBezTo>
                    <a:pt x="175" y="84"/>
                    <a:pt x="176" y="83"/>
                    <a:pt x="177" y="81"/>
                  </a:cubicBezTo>
                  <a:cubicBezTo>
                    <a:pt x="178" y="80"/>
                    <a:pt x="178" y="78"/>
                    <a:pt x="178" y="76"/>
                  </a:cubicBezTo>
                  <a:cubicBezTo>
                    <a:pt x="178" y="75"/>
                    <a:pt x="177" y="73"/>
                    <a:pt x="175" y="72"/>
                  </a:cubicBezTo>
                  <a:close/>
                  <a:moveTo>
                    <a:pt x="96" y="137"/>
                  </a:moveTo>
                  <a:cubicBezTo>
                    <a:pt x="71" y="141"/>
                    <a:pt x="47" y="122"/>
                    <a:pt x="43" y="96"/>
                  </a:cubicBezTo>
                  <a:cubicBezTo>
                    <a:pt x="39" y="69"/>
                    <a:pt x="57" y="45"/>
                    <a:pt x="82" y="41"/>
                  </a:cubicBezTo>
                  <a:cubicBezTo>
                    <a:pt x="108" y="38"/>
                    <a:pt x="131" y="56"/>
                    <a:pt x="135" y="83"/>
                  </a:cubicBezTo>
                  <a:cubicBezTo>
                    <a:pt x="139" y="109"/>
                    <a:pt x="121" y="133"/>
                    <a:pt x="96" y="137"/>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2" name="Freeform 28"/>
            <p:cNvSpPr>
              <a:spLocks noEditPoints="1"/>
            </p:cNvSpPr>
            <p:nvPr/>
          </p:nvSpPr>
          <p:spPr bwMode="auto">
            <a:xfrm>
              <a:off x="1702" y="2286"/>
              <a:ext cx="82" cy="82"/>
            </a:xfrm>
            <a:custGeom>
              <a:avLst/>
              <a:gdLst/>
              <a:ahLst/>
              <a:cxnLst>
                <a:cxn ang="0">
                  <a:pos x="30" y="3"/>
                </a:cxn>
                <a:cxn ang="0">
                  <a:pos x="3" y="39"/>
                </a:cxn>
                <a:cxn ang="0">
                  <a:pos x="39" y="66"/>
                </a:cxn>
                <a:cxn ang="0">
                  <a:pos x="66" y="30"/>
                </a:cxn>
                <a:cxn ang="0">
                  <a:pos x="30" y="3"/>
                </a:cxn>
                <a:cxn ang="0">
                  <a:pos x="36" y="50"/>
                </a:cxn>
                <a:cxn ang="0">
                  <a:pos x="18" y="36"/>
                </a:cxn>
                <a:cxn ang="0">
                  <a:pos x="32" y="18"/>
                </a:cxn>
                <a:cxn ang="0">
                  <a:pos x="50" y="32"/>
                </a:cxn>
                <a:cxn ang="0">
                  <a:pos x="36" y="50"/>
                </a:cxn>
              </a:cxnLst>
              <a:rect l="0" t="0" r="r" b="b"/>
              <a:pathLst>
                <a:path w="68" h="68">
                  <a:moveTo>
                    <a:pt x="30" y="3"/>
                  </a:moveTo>
                  <a:cubicBezTo>
                    <a:pt x="12" y="5"/>
                    <a:pt x="0" y="21"/>
                    <a:pt x="3" y="39"/>
                  </a:cubicBezTo>
                  <a:cubicBezTo>
                    <a:pt x="5" y="56"/>
                    <a:pt x="21" y="68"/>
                    <a:pt x="39" y="66"/>
                  </a:cubicBezTo>
                  <a:cubicBezTo>
                    <a:pt x="56" y="63"/>
                    <a:pt x="68" y="47"/>
                    <a:pt x="66" y="30"/>
                  </a:cubicBezTo>
                  <a:cubicBezTo>
                    <a:pt x="63" y="12"/>
                    <a:pt x="47" y="0"/>
                    <a:pt x="30" y="3"/>
                  </a:cubicBezTo>
                  <a:close/>
                  <a:moveTo>
                    <a:pt x="36" y="50"/>
                  </a:moveTo>
                  <a:cubicBezTo>
                    <a:pt x="28" y="51"/>
                    <a:pt x="20" y="45"/>
                    <a:pt x="18" y="36"/>
                  </a:cubicBezTo>
                  <a:cubicBezTo>
                    <a:pt x="17" y="28"/>
                    <a:pt x="23" y="20"/>
                    <a:pt x="32" y="18"/>
                  </a:cubicBezTo>
                  <a:cubicBezTo>
                    <a:pt x="41" y="17"/>
                    <a:pt x="49" y="23"/>
                    <a:pt x="50" y="32"/>
                  </a:cubicBezTo>
                  <a:cubicBezTo>
                    <a:pt x="51" y="41"/>
                    <a:pt x="45" y="49"/>
                    <a:pt x="36" y="50"/>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3" name="Freeform 29"/>
            <p:cNvSpPr>
              <a:spLocks noEditPoints="1"/>
            </p:cNvSpPr>
            <p:nvPr/>
          </p:nvSpPr>
          <p:spPr bwMode="auto">
            <a:xfrm>
              <a:off x="1818" y="2078"/>
              <a:ext cx="179" cy="181"/>
            </a:xfrm>
            <a:custGeom>
              <a:avLst/>
              <a:gdLst/>
              <a:ahLst/>
              <a:cxnLst>
                <a:cxn ang="0">
                  <a:pos x="133" y="80"/>
                </a:cxn>
                <a:cxn ang="0">
                  <a:pos x="131" y="71"/>
                </a:cxn>
                <a:cxn ang="0">
                  <a:pos x="146" y="67"/>
                </a:cxn>
                <a:cxn ang="0">
                  <a:pos x="137" y="59"/>
                </a:cxn>
                <a:cxn ang="0">
                  <a:pos x="126" y="52"/>
                </a:cxn>
                <a:cxn ang="0">
                  <a:pos x="139" y="43"/>
                </a:cxn>
                <a:cxn ang="0">
                  <a:pos x="128" y="39"/>
                </a:cxn>
                <a:cxn ang="0">
                  <a:pos x="115" y="36"/>
                </a:cxn>
                <a:cxn ang="0">
                  <a:pos x="124" y="23"/>
                </a:cxn>
                <a:cxn ang="0">
                  <a:pos x="112" y="22"/>
                </a:cxn>
                <a:cxn ang="0">
                  <a:pos x="99" y="24"/>
                </a:cxn>
                <a:cxn ang="0">
                  <a:pos x="103" y="9"/>
                </a:cxn>
                <a:cxn ang="0">
                  <a:pos x="92" y="13"/>
                </a:cxn>
                <a:cxn ang="0">
                  <a:pos x="80" y="19"/>
                </a:cxn>
                <a:cxn ang="0">
                  <a:pos x="79" y="4"/>
                </a:cxn>
                <a:cxn ang="0">
                  <a:pos x="70" y="10"/>
                </a:cxn>
                <a:cxn ang="0">
                  <a:pos x="60" y="20"/>
                </a:cxn>
                <a:cxn ang="0">
                  <a:pos x="54" y="6"/>
                </a:cxn>
                <a:cxn ang="0">
                  <a:pos x="48" y="16"/>
                </a:cxn>
                <a:cxn ang="0">
                  <a:pos x="42" y="28"/>
                </a:cxn>
                <a:cxn ang="0">
                  <a:pos x="32" y="18"/>
                </a:cxn>
                <a:cxn ang="0">
                  <a:pos x="29" y="29"/>
                </a:cxn>
                <a:cxn ang="0">
                  <a:pos x="28" y="42"/>
                </a:cxn>
                <a:cxn ang="0">
                  <a:pos x="14" y="36"/>
                </a:cxn>
                <a:cxn ang="0">
                  <a:pos x="16" y="47"/>
                </a:cxn>
                <a:cxn ang="0">
                  <a:pos x="20" y="60"/>
                </a:cxn>
                <a:cxn ang="0">
                  <a:pos x="5" y="59"/>
                </a:cxn>
                <a:cxn ang="0">
                  <a:pos x="10" y="69"/>
                </a:cxn>
                <a:cxn ang="0">
                  <a:pos x="18" y="75"/>
                </a:cxn>
                <a:cxn ang="0">
                  <a:pos x="10" y="82"/>
                </a:cxn>
                <a:cxn ang="0">
                  <a:pos x="5" y="92"/>
                </a:cxn>
                <a:cxn ang="0">
                  <a:pos x="20" y="91"/>
                </a:cxn>
                <a:cxn ang="0">
                  <a:pos x="16" y="103"/>
                </a:cxn>
                <a:cxn ang="0">
                  <a:pos x="14" y="115"/>
                </a:cxn>
                <a:cxn ang="0">
                  <a:pos x="28" y="108"/>
                </a:cxn>
                <a:cxn ang="0">
                  <a:pos x="29" y="122"/>
                </a:cxn>
                <a:cxn ang="0">
                  <a:pos x="32" y="133"/>
                </a:cxn>
                <a:cxn ang="0">
                  <a:pos x="42" y="122"/>
                </a:cxn>
                <a:cxn ang="0">
                  <a:pos x="48" y="135"/>
                </a:cxn>
                <a:cxn ang="0">
                  <a:pos x="54" y="144"/>
                </a:cxn>
                <a:cxn ang="0">
                  <a:pos x="60" y="130"/>
                </a:cxn>
                <a:cxn ang="0">
                  <a:pos x="70" y="140"/>
                </a:cxn>
                <a:cxn ang="0">
                  <a:pos x="79" y="147"/>
                </a:cxn>
                <a:cxn ang="0">
                  <a:pos x="80" y="132"/>
                </a:cxn>
                <a:cxn ang="0">
                  <a:pos x="92" y="138"/>
                </a:cxn>
                <a:cxn ang="0">
                  <a:pos x="103" y="141"/>
                </a:cxn>
                <a:cxn ang="0">
                  <a:pos x="99" y="127"/>
                </a:cxn>
                <a:cxn ang="0">
                  <a:pos x="112" y="128"/>
                </a:cxn>
                <a:cxn ang="0">
                  <a:pos x="124" y="128"/>
                </a:cxn>
                <a:cxn ang="0">
                  <a:pos x="115" y="115"/>
                </a:cxn>
                <a:cxn ang="0">
                  <a:pos x="128" y="112"/>
                </a:cxn>
                <a:cxn ang="0">
                  <a:pos x="139" y="107"/>
                </a:cxn>
                <a:cxn ang="0">
                  <a:pos x="126" y="99"/>
                </a:cxn>
                <a:cxn ang="0">
                  <a:pos x="137" y="91"/>
                </a:cxn>
                <a:cxn ang="0">
                  <a:pos x="146" y="84"/>
                </a:cxn>
                <a:cxn ang="0">
                  <a:pos x="60" y="75"/>
                </a:cxn>
              </a:cxnLst>
              <a:rect l="0" t="0" r="r" b="b"/>
              <a:pathLst>
                <a:path w="149" h="151">
                  <a:moveTo>
                    <a:pt x="146" y="84"/>
                  </a:moveTo>
                  <a:cubicBezTo>
                    <a:pt x="143" y="83"/>
                    <a:pt x="141" y="82"/>
                    <a:pt x="139" y="82"/>
                  </a:cubicBezTo>
                  <a:cubicBezTo>
                    <a:pt x="137" y="81"/>
                    <a:pt x="135" y="81"/>
                    <a:pt x="133" y="80"/>
                  </a:cubicBezTo>
                  <a:cubicBezTo>
                    <a:pt x="132" y="80"/>
                    <a:pt x="132" y="80"/>
                    <a:pt x="131" y="80"/>
                  </a:cubicBezTo>
                  <a:cubicBezTo>
                    <a:pt x="131" y="78"/>
                    <a:pt x="131" y="77"/>
                    <a:pt x="131" y="75"/>
                  </a:cubicBezTo>
                  <a:cubicBezTo>
                    <a:pt x="131" y="74"/>
                    <a:pt x="131" y="72"/>
                    <a:pt x="131" y="71"/>
                  </a:cubicBezTo>
                  <a:cubicBezTo>
                    <a:pt x="132" y="71"/>
                    <a:pt x="132" y="71"/>
                    <a:pt x="133" y="70"/>
                  </a:cubicBezTo>
                  <a:cubicBezTo>
                    <a:pt x="135" y="70"/>
                    <a:pt x="137" y="69"/>
                    <a:pt x="139" y="69"/>
                  </a:cubicBezTo>
                  <a:cubicBezTo>
                    <a:pt x="141" y="68"/>
                    <a:pt x="143" y="68"/>
                    <a:pt x="146" y="67"/>
                  </a:cubicBezTo>
                  <a:cubicBezTo>
                    <a:pt x="148" y="66"/>
                    <a:pt x="149" y="64"/>
                    <a:pt x="149" y="62"/>
                  </a:cubicBezTo>
                  <a:cubicBezTo>
                    <a:pt x="148" y="60"/>
                    <a:pt x="146" y="58"/>
                    <a:pt x="144" y="59"/>
                  </a:cubicBezTo>
                  <a:cubicBezTo>
                    <a:pt x="142" y="59"/>
                    <a:pt x="140" y="59"/>
                    <a:pt x="137" y="59"/>
                  </a:cubicBezTo>
                  <a:cubicBezTo>
                    <a:pt x="135" y="59"/>
                    <a:pt x="133" y="60"/>
                    <a:pt x="131" y="60"/>
                  </a:cubicBezTo>
                  <a:cubicBezTo>
                    <a:pt x="130" y="60"/>
                    <a:pt x="130" y="60"/>
                    <a:pt x="129" y="60"/>
                  </a:cubicBezTo>
                  <a:cubicBezTo>
                    <a:pt x="128" y="57"/>
                    <a:pt x="127" y="54"/>
                    <a:pt x="126" y="52"/>
                  </a:cubicBezTo>
                  <a:cubicBezTo>
                    <a:pt x="127" y="51"/>
                    <a:pt x="127" y="51"/>
                    <a:pt x="128" y="51"/>
                  </a:cubicBezTo>
                  <a:cubicBezTo>
                    <a:pt x="129" y="49"/>
                    <a:pt x="131" y="48"/>
                    <a:pt x="133" y="47"/>
                  </a:cubicBezTo>
                  <a:cubicBezTo>
                    <a:pt x="135" y="46"/>
                    <a:pt x="137" y="44"/>
                    <a:pt x="139" y="43"/>
                  </a:cubicBezTo>
                  <a:cubicBezTo>
                    <a:pt x="140" y="42"/>
                    <a:pt x="141" y="39"/>
                    <a:pt x="140" y="38"/>
                  </a:cubicBezTo>
                  <a:cubicBezTo>
                    <a:pt x="139" y="36"/>
                    <a:pt x="136" y="35"/>
                    <a:pt x="134" y="36"/>
                  </a:cubicBezTo>
                  <a:cubicBezTo>
                    <a:pt x="132" y="37"/>
                    <a:pt x="130" y="38"/>
                    <a:pt x="128" y="39"/>
                  </a:cubicBezTo>
                  <a:cubicBezTo>
                    <a:pt x="126" y="39"/>
                    <a:pt x="124" y="40"/>
                    <a:pt x="122" y="41"/>
                  </a:cubicBezTo>
                  <a:cubicBezTo>
                    <a:pt x="122" y="41"/>
                    <a:pt x="121" y="42"/>
                    <a:pt x="121" y="42"/>
                  </a:cubicBezTo>
                  <a:cubicBezTo>
                    <a:pt x="119" y="40"/>
                    <a:pt x="117" y="38"/>
                    <a:pt x="115" y="36"/>
                  </a:cubicBezTo>
                  <a:cubicBezTo>
                    <a:pt x="115" y="35"/>
                    <a:pt x="116" y="34"/>
                    <a:pt x="116" y="34"/>
                  </a:cubicBezTo>
                  <a:cubicBezTo>
                    <a:pt x="117" y="32"/>
                    <a:pt x="119" y="30"/>
                    <a:pt x="120" y="29"/>
                  </a:cubicBezTo>
                  <a:cubicBezTo>
                    <a:pt x="121" y="27"/>
                    <a:pt x="122" y="25"/>
                    <a:pt x="124" y="23"/>
                  </a:cubicBezTo>
                  <a:cubicBezTo>
                    <a:pt x="125" y="21"/>
                    <a:pt x="124" y="19"/>
                    <a:pt x="123" y="17"/>
                  </a:cubicBezTo>
                  <a:cubicBezTo>
                    <a:pt x="121" y="16"/>
                    <a:pt x="119" y="16"/>
                    <a:pt x="117" y="18"/>
                  </a:cubicBezTo>
                  <a:cubicBezTo>
                    <a:pt x="115" y="19"/>
                    <a:pt x="114" y="21"/>
                    <a:pt x="112" y="22"/>
                  </a:cubicBezTo>
                  <a:cubicBezTo>
                    <a:pt x="111" y="24"/>
                    <a:pt x="109" y="25"/>
                    <a:pt x="108" y="27"/>
                  </a:cubicBezTo>
                  <a:cubicBezTo>
                    <a:pt x="107" y="27"/>
                    <a:pt x="107" y="28"/>
                    <a:pt x="106" y="28"/>
                  </a:cubicBezTo>
                  <a:cubicBezTo>
                    <a:pt x="104" y="27"/>
                    <a:pt x="102" y="25"/>
                    <a:pt x="99" y="24"/>
                  </a:cubicBezTo>
                  <a:cubicBezTo>
                    <a:pt x="99" y="23"/>
                    <a:pt x="99" y="23"/>
                    <a:pt x="100" y="22"/>
                  </a:cubicBezTo>
                  <a:cubicBezTo>
                    <a:pt x="100" y="20"/>
                    <a:pt x="101" y="18"/>
                    <a:pt x="101" y="16"/>
                  </a:cubicBezTo>
                  <a:cubicBezTo>
                    <a:pt x="102" y="14"/>
                    <a:pt x="102" y="12"/>
                    <a:pt x="103" y="9"/>
                  </a:cubicBezTo>
                  <a:cubicBezTo>
                    <a:pt x="103" y="7"/>
                    <a:pt x="102" y="5"/>
                    <a:pt x="100" y="4"/>
                  </a:cubicBezTo>
                  <a:cubicBezTo>
                    <a:pt x="98" y="4"/>
                    <a:pt x="96" y="4"/>
                    <a:pt x="95" y="6"/>
                  </a:cubicBezTo>
                  <a:cubicBezTo>
                    <a:pt x="94" y="9"/>
                    <a:pt x="93" y="11"/>
                    <a:pt x="92" y="13"/>
                  </a:cubicBezTo>
                  <a:cubicBezTo>
                    <a:pt x="91" y="15"/>
                    <a:pt x="90" y="16"/>
                    <a:pt x="89" y="18"/>
                  </a:cubicBezTo>
                  <a:cubicBezTo>
                    <a:pt x="89" y="19"/>
                    <a:pt x="89" y="19"/>
                    <a:pt x="88" y="20"/>
                  </a:cubicBezTo>
                  <a:cubicBezTo>
                    <a:pt x="86" y="19"/>
                    <a:pt x="83" y="19"/>
                    <a:pt x="80" y="19"/>
                  </a:cubicBezTo>
                  <a:cubicBezTo>
                    <a:pt x="80" y="18"/>
                    <a:pt x="80" y="17"/>
                    <a:pt x="80" y="17"/>
                  </a:cubicBezTo>
                  <a:cubicBezTo>
                    <a:pt x="80" y="15"/>
                    <a:pt x="79" y="13"/>
                    <a:pt x="79" y="10"/>
                  </a:cubicBezTo>
                  <a:cubicBezTo>
                    <a:pt x="79" y="8"/>
                    <a:pt x="79" y="6"/>
                    <a:pt x="79" y="4"/>
                  </a:cubicBezTo>
                  <a:cubicBezTo>
                    <a:pt x="78" y="1"/>
                    <a:pt x="77" y="0"/>
                    <a:pt x="74" y="0"/>
                  </a:cubicBezTo>
                  <a:cubicBezTo>
                    <a:pt x="72" y="0"/>
                    <a:pt x="70" y="1"/>
                    <a:pt x="70" y="4"/>
                  </a:cubicBezTo>
                  <a:cubicBezTo>
                    <a:pt x="70" y="6"/>
                    <a:pt x="70" y="8"/>
                    <a:pt x="70" y="10"/>
                  </a:cubicBezTo>
                  <a:cubicBezTo>
                    <a:pt x="69" y="13"/>
                    <a:pt x="69" y="15"/>
                    <a:pt x="69" y="17"/>
                  </a:cubicBezTo>
                  <a:cubicBezTo>
                    <a:pt x="69" y="17"/>
                    <a:pt x="69" y="18"/>
                    <a:pt x="69" y="19"/>
                  </a:cubicBezTo>
                  <a:cubicBezTo>
                    <a:pt x="66" y="19"/>
                    <a:pt x="63" y="19"/>
                    <a:pt x="60" y="20"/>
                  </a:cubicBezTo>
                  <a:cubicBezTo>
                    <a:pt x="60" y="19"/>
                    <a:pt x="60" y="19"/>
                    <a:pt x="59" y="18"/>
                  </a:cubicBezTo>
                  <a:cubicBezTo>
                    <a:pt x="59" y="16"/>
                    <a:pt x="58" y="15"/>
                    <a:pt x="57" y="13"/>
                  </a:cubicBezTo>
                  <a:cubicBezTo>
                    <a:pt x="56" y="11"/>
                    <a:pt x="55" y="9"/>
                    <a:pt x="54" y="6"/>
                  </a:cubicBezTo>
                  <a:cubicBezTo>
                    <a:pt x="53" y="4"/>
                    <a:pt x="51" y="4"/>
                    <a:pt x="49" y="4"/>
                  </a:cubicBezTo>
                  <a:cubicBezTo>
                    <a:pt x="47" y="5"/>
                    <a:pt x="45" y="7"/>
                    <a:pt x="46" y="9"/>
                  </a:cubicBezTo>
                  <a:cubicBezTo>
                    <a:pt x="47" y="12"/>
                    <a:pt x="47" y="14"/>
                    <a:pt x="48" y="16"/>
                  </a:cubicBezTo>
                  <a:cubicBezTo>
                    <a:pt x="48" y="18"/>
                    <a:pt x="49" y="20"/>
                    <a:pt x="49" y="22"/>
                  </a:cubicBezTo>
                  <a:cubicBezTo>
                    <a:pt x="49" y="23"/>
                    <a:pt x="50" y="23"/>
                    <a:pt x="50" y="24"/>
                  </a:cubicBezTo>
                  <a:cubicBezTo>
                    <a:pt x="47" y="25"/>
                    <a:pt x="45" y="27"/>
                    <a:pt x="42" y="28"/>
                  </a:cubicBezTo>
                  <a:cubicBezTo>
                    <a:pt x="42" y="28"/>
                    <a:pt x="41" y="27"/>
                    <a:pt x="41" y="27"/>
                  </a:cubicBezTo>
                  <a:cubicBezTo>
                    <a:pt x="39" y="25"/>
                    <a:pt x="38" y="24"/>
                    <a:pt x="36" y="22"/>
                  </a:cubicBezTo>
                  <a:cubicBezTo>
                    <a:pt x="35" y="21"/>
                    <a:pt x="33" y="19"/>
                    <a:pt x="32" y="18"/>
                  </a:cubicBezTo>
                  <a:cubicBezTo>
                    <a:pt x="30" y="16"/>
                    <a:pt x="28" y="16"/>
                    <a:pt x="26" y="17"/>
                  </a:cubicBezTo>
                  <a:cubicBezTo>
                    <a:pt x="24" y="19"/>
                    <a:pt x="24" y="21"/>
                    <a:pt x="25" y="23"/>
                  </a:cubicBezTo>
                  <a:cubicBezTo>
                    <a:pt x="27" y="25"/>
                    <a:pt x="28" y="27"/>
                    <a:pt x="29" y="29"/>
                  </a:cubicBezTo>
                  <a:cubicBezTo>
                    <a:pt x="30" y="30"/>
                    <a:pt x="31" y="32"/>
                    <a:pt x="33" y="34"/>
                  </a:cubicBezTo>
                  <a:cubicBezTo>
                    <a:pt x="33" y="34"/>
                    <a:pt x="33" y="35"/>
                    <a:pt x="34" y="36"/>
                  </a:cubicBezTo>
                  <a:cubicBezTo>
                    <a:pt x="32" y="38"/>
                    <a:pt x="30" y="40"/>
                    <a:pt x="28" y="42"/>
                  </a:cubicBezTo>
                  <a:cubicBezTo>
                    <a:pt x="28" y="42"/>
                    <a:pt x="27" y="41"/>
                    <a:pt x="26" y="41"/>
                  </a:cubicBezTo>
                  <a:cubicBezTo>
                    <a:pt x="25" y="40"/>
                    <a:pt x="23" y="39"/>
                    <a:pt x="21" y="39"/>
                  </a:cubicBezTo>
                  <a:cubicBezTo>
                    <a:pt x="19" y="38"/>
                    <a:pt x="17" y="37"/>
                    <a:pt x="14" y="36"/>
                  </a:cubicBezTo>
                  <a:cubicBezTo>
                    <a:pt x="13" y="35"/>
                    <a:pt x="10" y="36"/>
                    <a:pt x="9" y="38"/>
                  </a:cubicBezTo>
                  <a:cubicBezTo>
                    <a:pt x="8" y="39"/>
                    <a:pt x="9" y="42"/>
                    <a:pt x="10" y="43"/>
                  </a:cubicBezTo>
                  <a:cubicBezTo>
                    <a:pt x="12" y="44"/>
                    <a:pt x="14" y="46"/>
                    <a:pt x="16" y="47"/>
                  </a:cubicBezTo>
                  <a:cubicBezTo>
                    <a:pt x="18" y="48"/>
                    <a:pt x="19" y="49"/>
                    <a:pt x="21" y="51"/>
                  </a:cubicBezTo>
                  <a:cubicBezTo>
                    <a:pt x="21" y="51"/>
                    <a:pt x="22" y="51"/>
                    <a:pt x="23" y="52"/>
                  </a:cubicBezTo>
                  <a:cubicBezTo>
                    <a:pt x="21" y="54"/>
                    <a:pt x="20" y="57"/>
                    <a:pt x="20" y="60"/>
                  </a:cubicBezTo>
                  <a:cubicBezTo>
                    <a:pt x="19" y="60"/>
                    <a:pt x="18" y="60"/>
                    <a:pt x="18" y="60"/>
                  </a:cubicBezTo>
                  <a:cubicBezTo>
                    <a:pt x="16" y="60"/>
                    <a:pt x="14" y="59"/>
                    <a:pt x="11" y="59"/>
                  </a:cubicBezTo>
                  <a:cubicBezTo>
                    <a:pt x="9" y="59"/>
                    <a:pt x="7" y="59"/>
                    <a:pt x="5" y="59"/>
                  </a:cubicBezTo>
                  <a:cubicBezTo>
                    <a:pt x="2" y="58"/>
                    <a:pt x="1" y="60"/>
                    <a:pt x="0" y="62"/>
                  </a:cubicBezTo>
                  <a:cubicBezTo>
                    <a:pt x="0" y="64"/>
                    <a:pt x="1" y="66"/>
                    <a:pt x="3" y="67"/>
                  </a:cubicBezTo>
                  <a:cubicBezTo>
                    <a:pt x="5" y="68"/>
                    <a:pt x="8" y="68"/>
                    <a:pt x="10" y="69"/>
                  </a:cubicBezTo>
                  <a:cubicBezTo>
                    <a:pt x="12" y="69"/>
                    <a:pt x="14" y="70"/>
                    <a:pt x="16" y="70"/>
                  </a:cubicBezTo>
                  <a:cubicBezTo>
                    <a:pt x="16" y="71"/>
                    <a:pt x="17" y="71"/>
                    <a:pt x="18" y="71"/>
                  </a:cubicBezTo>
                  <a:cubicBezTo>
                    <a:pt x="18" y="72"/>
                    <a:pt x="18" y="74"/>
                    <a:pt x="18" y="75"/>
                  </a:cubicBezTo>
                  <a:cubicBezTo>
                    <a:pt x="18" y="77"/>
                    <a:pt x="18" y="78"/>
                    <a:pt x="18" y="80"/>
                  </a:cubicBezTo>
                  <a:cubicBezTo>
                    <a:pt x="17" y="80"/>
                    <a:pt x="16" y="80"/>
                    <a:pt x="16" y="80"/>
                  </a:cubicBezTo>
                  <a:cubicBezTo>
                    <a:pt x="14" y="81"/>
                    <a:pt x="12" y="81"/>
                    <a:pt x="10" y="82"/>
                  </a:cubicBezTo>
                  <a:cubicBezTo>
                    <a:pt x="8" y="82"/>
                    <a:pt x="5" y="83"/>
                    <a:pt x="3" y="84"/>
                  </a:cubicBezTo>
                  <a:cubicBezTo>
                    <a:pt x="1" y="84"/>
                    <a:pt x="0" y="86"/>
                    <a:pt x="0" y="88"/>
                  </a:cubicBezTo>
                  <a:cubicBezTo>
                    <a:pt x="1" y="90"/>
                    <a:pt x="2" y="92"/>
                    <a:pt x="5" y="92"/>
                  </a:cubicBezTo>
                  <a:cubicBezTo>
                    <a:pt x="7" y="92"/>
                    <a:pt x="9" y="91"/>
                    <a:pt x="11" y="91"/>
                  </a:cubicBezTo>
                  <a:cubicBezTo>
                    <a:pt x="14" y="91"/>
                    <a:pt x="16" y="91"/>
                    <a:pt x="18" y="91"/>
                  </a:cubicBezTo>
                  <a:cubicBezTo>
                    <a:pt x="18" y="91"/>
                    <a:pt x="19" y="91"/>
                    <a:pt x="20" y="91"/>
                  </a:cubicBezTo>
                  <a:cubicBezTo>
                    <a:pt x="20" y="93"/>
                    <a:pt x="21" y="96"/>
                    <a:pt x="23" y="99"/>
                  </a:cubicBezTo>
                  <a:cubicBezTo>
                    <a:pt x="22" y="99"/>
                    <a:pt x="21" y="99"/>
                    <a:pt x="21" y="100"/>
                  </a:cubicBezTo>
                  <a:cubicBezTo>
                    <a:pt x="19" y="101"/>
                    <a:pt x="18" y="102"/>
                    <a:pt x="16" y="103"/>
                  </a:cubicBezTo>
                  <a:cubicBezTo>
                    <a:pt x="14" y="105"/>
                    <a:pt x="12" y="106"/>
                    <a:pt x="10" y="107"/>
                  </a:cubicBezTo>
                  <a:cubicBezTo>
                    <a:pt x="9" y="109"/>
                    <a:pt x="8" y="111"/>
                    <a:pt x="9" y="113"/>
                  </a:cubicBezTo>
                  <a:cubicBezTo>
                    <a:pt x="10" y="115"/>
                    <a:pt x="13" y="116"/>
                    <a:pt x="14" y="115"/>
                  </a:cubicBezTo>
                  <a:cubicBezTo>
                    <a:pt x="17" y="114"/>
                    <a:pt x="19" y="113"/>
                    <a:pt x="21" y="112"/>
                  </a:cubicBezTo>
                  <a:cubicBezTo>
                    <a:pt x="23" y="111"/>
                    <a:pt x="25" y="110"/>
                    <a:pt x="26" y="109"/>
                  </a:cubicBezTo>
                  <a:cubicBezTo>
                    <a:pt x="27" y="109"/>
                    <a:pt x="28" y="109"/>
                    <a:pt x="28" y="108"/>
                  </a:cubicBezTo>
                  <a:cubicBezTo>
                    <a:pt x="30" y="111"/>
                    <a:pt x="32" y="113"/>
                    <a:pt x="34" y="115"/>
                  </a:cubicBezTo>
                  <a:cubicBezTo>
                    <a:pt x="33" y="116"/>
                    <a:pt x="33" y="116"/>
                    <a:pt x="33" y="117"/>
                  </a:cubicBezTo>
                  <a:cubicBezTo>
                    <a:pt x="31" y="118"/>
                    <a:pt x="30" y="120"/>
                    <a:pt x="29" y="122"/>
                  </a:cubicBezTo>
                  <a:cubicBezTo>
                    <a:pt x="28" y="124"/>
                    <a:pt x="27" y="126"/>
                    <a:pt x="25" y="128"/>
                  </a:cubicBezTo>
                  <a:cubicBezTo>
                    <a:pt x="24" y="129"/>
                    <a:pt x="24" y="132"/>
                    <a:pt x="26" y="133"/>
                  </a:cubicBezTo>
                  <a:cubicBezTo>
                    <a:pt x="28" y="134"/>
                    <a:pt x="30" y="134"/>
                    <a:pt x="32" y="133"/>
                  </a:cubicBezTo>
                  <a:cubicBezTo>
                    <a:pt x="33" y="131"/>
                    <a:pt x="35" y="130"/>
                    <a:pt x="36" y="128"/>
                  </a:cubicBezTo>
                  <a:cubicBezTo>
                    <a:pt x="38" y="127"/>
                    <a:pt x="39" y="125"/>
                    <a:pt x="41" y="124"/>
                  </a:cubicBezTo>
                  <a:cubicBezTo>
                    <a:pt x="41" y="123"/>
                    <a:pt x="42" y="123"/>
                    <a:pt x="42" y="122"/>
                  </a:cubicBezTo>
                  <a:cubicBezTo>
                    <a:pt x="45" y="124"/>
                    <a:pt x="47" y="125"/>
                    <a:pt x="50" y="127"/>
                  </a:cubicBezTo>
                  <a:cubicBezTo>
                    <a:pt x="50" y="127"/>
                    <a:pt x="49" y="128"/>
                    <a:pt x="49" y="129"/>
                  </a:cubicBezTo>
                  <a:cubicBezTo>
                    <a:pt x="49" y="130"/>
                    <a:pt x="48" y="132"/>
                    <a:pt x="48" y="135"/>
                  </a:cubicBezTo>
                  <a:cubicBezTo>
                    <a:pt x="47" y="137"/>
                    <a:pt x="47" y="139"/>
                    <a:pt x="46" y="141"/>
                  </a:cubicBezTo>
                  <a:cubicBezTo>
                    <a:pt x="45" y="143"/>
                    <a:pt x="47" y="145"/>
                    <a:pt x="49" y="146"/>
                  </a:cubicBezTo>
                  <a:cubicBezTo>
                    <a:pt x="51" y="147"/>
                    <a:pt x="53" y="146"/>
                    <a:pt x="54" y="144"/>
                  </a:cubicBezTo>
                  <a:cubicBezTo>
                    <a:pt x="55" y="142"/>
                    <a:pt x="56" y="140"/>
                    <a:pt x="57" y="138"/>
                  </a:cubicBezTo>
                  <a:cubicBezTo>
                    <a:pt x="58" y="136"/>
                    <a:pt x="59" y="134"/>
                    <a:pt x="59" y="132"/>
                  </a:cubicBezTo>
                  <a:cubicBezTo>
                    <a:pt x="60" y="132"/>
                    <a:pt x="60" y="131"/>
                    <a:pt x="60" y="130"/>
                  </a:cubicBezTo>
                  <a:cubicBezTo>
                    <a:pt x="63" y="131"/>
                    <a:pt x="66" y="132"/>
                    <a:pt x="69" y="132"/>
                  </a:cubicBezTo>
                  <a:cubicBezTo>
                    <a:pt x="69" y="133"/>
                    <a:pt x="69" y="133"/>
                    <a:pt x="69" y="134"/>
                  </a:cubicBezTo>
                  <a:cubicBezTo>
                    <a:pt x="69" y="136"/>
                    <a:pt x="69" y="138"/>
                    <a:pt x="70" y="140"/>
                  </a:cubicBezTo>
                  <a:cubicBezTo>
                    <a:pt x="70" y="142"/>
                    <a:pt x="70" y="145"/>
                    <a:pt x="70" y="147"/>
                  </a:cubicBezTo>
                  <a:cubicBezTo>
                    <a:pt x="70" y="149"/>
                    <a:pt x="72" y="151"/>
                    <a:pt x="74" y="151"/>
                  </a:cubicBezTo>
                  <a:cubicBezTo>
                    <a:pt x="77" y="151"/>
                    <a:pt x="78" y="149"/>
                    <a:pt x="79" y="147"/>
                  </a:cubicBezTo>
                  <a:cubicBezTo>
                    <a:pt x="79" y="145"/>
                    <a:pt x="79" y="142"/>
                    <a:pt x="79" y="140"/>
                  </a:cubicBezTo>
                  <a:cubicBezTo>
                    <a:pt x="79" y="138"/>
                    <a:pt x="80" y="136"/>
                    <a:pt x="80" y="134"/>
                  </a:cubicBezTo>
                  <a:cubicBezTo>
                    <a:pt x="80" y="133"/>
                    <a:pt x="80" y="133"/>
                    <a:pt x="80" y="132"/>
                  </a:cubicBezTo>
                  <a:cubicBezTo>
                    <a:pt x="83" y="132"/>
                    <a:pt x="86" y="131"/>
                    <a:pt x="88" y="130"/>
                  </a:cubicBezTo>
                  <a:cubicBezTo>
                    <a:pt x="89" y="131"/>
                    <a:pt x="89" y="132"/>
                    <a:pt x="89" y="132"/>
                  </a:cubicBezTo>
                  <a:cubicBezTo>
                    <a:pt x="90" y="134"/>
                    <a:pt x="91" y="136"/>
                    <a:pt x="92" y="138"/>
                  </a:cubicBezTo>
                  <a:cubicBezTo>
                    <a:pt x="93" y="140"/>
                    <a:pt x="94" y="142"/>
                    <a:pt x="95" y="144"/>
                  </a:cubicBezTo>
                  <a:cubicBezTo>
                    <a:pt x="96" y="146"/>
                    <a:pt x="98" y="147"/>
                    <a:pt x="100" y="146"/>
                  </a:cubicBezTo>
                  <a:cubicBezTo>
                    <a:pt x="102" y="145"/>
                    <a:pt x="103" y="143"/>
                    <a:pt x="103" y="141"/>
                  </a:cubicBezTo>
                  <a:cubicBezTo>
                    <a:pt x="102" y="139"/>
                    <a:pt x="102" y="137"/>
                    <a:pt x="101" y="135"/>
                  </a:cubicBezTo>
                  <a:cubicBezTo>
                    <a:pt x="101" y="132"/>
                    <a:pt x="100" y="130"/>
                    <a:pt x="100" y="129"/>
                  </a:cubicBezTo>
                  <a:cubicBezTo>
                    <a:pt x="99" y="128"/>
                    <a:pt x="99" y="127"/>
                    <a:pt x="99" y="127"/>
                  </a:cubicBezTo>
                  <a:cubicBezTo>
                    <a:pt x="102" y="125"/>
                    <a:pt x="104" y="124"/>
                    <a:pt x="106" y="122"/>
                  </a:cubicBezTo>
                  <a:cubicBezTo>
                    <a:pt x="107" y="123"/>
                    <a:pt x="107" y="123"/>
                    <a:pt x="108" y="124"/>
                  </a:cubicBezTo>
                  <a:cubicBezTo>
                    <a:pt x="109" y="125"/>
                    <a:pt x="111" y="127"/>
                    <a:pt x="112" y="128"/>
                  </a:cubicBezTo>
                  <a:cubicBezTo>
                    <a:pt x="114" y="130"/>
                    <a:pt x="115" y="131"/>
                    <a:pt x="117" y="133"/>
                  </a:cubicBezTo>
                  <a:cubicBezTo>
                    <a:pt x="119" y="134"/>
                    <a:pt x="121" y="134"/>
                    <a:pt x="123" y="133"/>
                  </a:cubicBezTo>
                  <a:cubicBezTo>
                    <a:pt x="124" y="132"/>
                    <a:pt x="125" y="129"/>
                    <a:pt x="124" y="128"/>
                  </a:cubicBezTo>
                  <a:cubicBezTo>
                    <a:pt x="122" y="126"/>
                    <a:pt x="121" y="124"/>
                    <a:pt x="120" y="122"/>
                  </a:cubicBezTo>
                  <a:cubicBezTo>
                    <a:pt x="119" y="120"/>
                    <a:pt x="117" y="118"/>
                    <a:pt x="116" y="117"/>
                  </a:cubicBezTo>
                  <a:cubicBezTo>
                    <a:pt x="116" y="116"/>
                    <a:pt x="115" y="116"/>
                    <a:pt x="115" y="115"/>
                  </a:cubicBezTo>
                  <a:cubicBezTo>
                    <a:pt x="117" y="113"/>
                    <a:pt x="119" y="111"/>
                    <a:pt x="121" y="108"/>
                  </a:cubicBezTo>
                  <a:cubicBezTo>
                    <a:pt x="121" y="109"/>
                    <a:pt x="122" y="109"/>
                    <a:pt x="122" y="109"/>
                  </a:cubicBezTo>
                  <a:cubicBezTo>
                    <a:pt x="124" y="110"/>
                    <a:pt x="126" y="111"/>
                    <a:pt x="128" y="112"/>
                  </a:cubicBezTo>
                  <a:cubicBezTo>
                    <a:pt x="130" y="113"/>
                    <a:pt x="132" y="114"/>
                    <a:pt x="134" y="115"/>
                  </a:cubicBezTo>
                  <a:cubicBezTo>
                    <a:pt x="136" y="116"/>
                    <a:pt x="139" y="115"/>
                    <a:pt x="140" y="113"/>
                  </a:cubicBezTo>
                  <a:cubicBezTo>
                    <a:pt x="141" y="111"/>
                    <a:pt x="140" y="109"/>
                    <a:pt x="139" y="107"/>
                  </a:cubicBezTo>
                  <a:cubicBezTo>
                    <a:pt x="137" y="106"/>
                    <a:pt x="135" y="105"/>
                    <a:pt x="133" y="103"/>
                  </a:cubicBezTo>
                  <a:cubicBezTo>
                    <a:pt x="131" y="102"/>
                    <a:pt x="129" y="101"/>
                    <a:pt x="128" y="100"/>
                  </a:cubicBezTo>
                  <a:cubicBezTo>
                    <a:pt x="127" y="99"/>
                    <a:pt x="127" y="99"/>
                    <a:pt x="126" y="99"/>
                  </a:cubicBezTo>
                  <a:cubicBezTo>
                    <a:pt x="127" y="96"/>
                    <a:pt x="128" y="93"/>
                    <a:pt x="129" y="91"/>
                  </a:cubicBezTo>
                  <a:cubicBezTo>
                    <a:pt x="130" y="91"/>
                    <a:pt x="130" y="91"/>
                    <a:pt x="131" y="91"/>
                  </a:cubicBezTo>
                  <a:cubicBezTo>
                    <a:pt x="133" y="91"/>
                    <a:pt x="135" y="91"/>
                    <a:pt x="137" y="91"/>
                  </a:cubicBezTo>
                  <a:cubicBezTo>
                    <a:pt x="140" y="91"/>
                    <a:pt x="142" y="92"/>
                    <a:pt x="144" y="92"/>
                  </a:cubicBezTo>
                  <a:cubicBezTo>
                    <a:pt x="146" y="92"/>
                    <a:pt x="148" y="90"/>
                    <a:pt x="149" y="88"/>
                  </a:cubicBezTo>
                  <a:cubicBezTo>
                    <a:pt x="149" y="86"/>
                    <a:pt x="148" y="84"/>
                    <a:pt x="146" y="84"/>
                  </a:cubicBezTo>
                  <a:close/>
                  <a:moveTo>
                    <a:pt x="89" y="75"/>
                  </a:moveTo>
                  <a:cubicBezTo>
                    <a:pt x="89" y="83"/>
                    <a:pt x="82" y="89"/>
                    <a:pt x="74" y="89"/>
                  </a:cubicBezTo>
                  <a:cubicBezTo>
                    <a:pt x="67" y="89"/>
                    <a:pt x="60" y="83"/>
                    <a:pt x="60" y="75"/>
                  </a:cubicBezTo>
                  <a:cubicBezTo>
                    <a:pt x="60" y="67"/>
                    <a:pt x="67" y="61"/>
                    <a:pt x="74" y="61"/>
                  </a:cubicBezTo>
                  <a:cubicBezTo>
                    <a:pt x="82" y="61"/>
                    <a:pt x="89" y="67"/>
                    <a:pt x="89" y="75"/>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4" name="Freeform 30"/>
            <p:cNvSpPr>
              <a:spLocks noEditPoints="1"/>
            </p:cNvSpPr>
            <p:nvPr/>
          </p:nvSpPr>
          <p:spPr bwMode="auto">
            <a:xfrm>
              <a:off x="3162" y="733"/>
              <a:ext cx="1074" cy="1076"/>
            </a:xfrm>
            <a:custGeom>
              <a:avLst/>
              <a:gdLst/>
              <a:ahLst/>
              <a:cxnLst>
                <a:cxn ang="0">
                  <a:pos x="448" y="0"/>
                </a:cxn>
                <a:cxn ang="0">
                  <a:pos x="0" y="449"/>
                </a:cxn>
                <a:cxn ang="0">
                  <a:pos x="448" y="897"/>
                </a:cxn>
                <a:cxn ang="0">
                  <a:pos x="896" y="449"/>
                </a:cxn>
                <a:cxn ang="0">
                  <a:pos x="448" y="0"/>
                </a:cxn>
                <a:cxn ang="0">
                  <a:pos x="448" y="631"/>
                </a:cxn>
                <a:cxn ang="0">
                  <a:pos x="267" y="449"/>
                </a:cxn>
                <a:cxn ang="0">
                  <a:pos x="448" y="267"/>
                </a:cxn>
                <a:cxn ang="0">
                  <a:pos x="630" y="449"/>
                </a:cxn>
                <a:cxn ang="0">
                  <a:pos x="448" y="631"/>
                </a:cxn>
              </a:cxnLst>
              <a:rect l="0" t="0" r="r" b="b"/>
              <a:pathLst>
                <a:path w="896" h="897">
                  <a:moveTo>
                    <a:pt x="448" y="0"/>
                  </a:moveTo>
                  <a:cubicBezTo>
                    <a:pt x="201" y="0"/>
                    <a:pt x="0" y="201"/>
                    <a:pt x="0" y="449"/>
                  </a:cubicBezTo>
                  <a:cubicBezTo>
                    <a:pt x="0" y="697"/>
                    <a:pt x="201" y="897"/>
                    <a:pt x="448" y="897"/>
                  </a:cubicBezTo>
                  <a:cubicBezTo>
                    <a:pt x="695" y="897"/>
                    <a:pt x="896" y="697"/>
                    <a:pt x="896" y="449"/>
                  </a:cubicBezTo>
                  <a:cubicBezTo>
                    <a:pt x="896" y="201"/>
                    <a:pt x="695" y="0"/>
                    <a:pt x="448" y="0"/>
                  </a:cubicBezTo>
                  <a:close/>
                  <a:moveTo>
                    <a:pt x="448" y="631"/>
                  </a:moveTo>
                  <a:cubicBezTo>
                    <a:pt x="348" y="631"/>
                    <a:pt x="267" y="549"/>
                    <a:pt x="267" y="449"/>
                  </a:cubicBezTo>
                  <a:cubicBezTo>
                    <a:pt x="267" y="349"/>
                    <a:pt x="348" y="267"/>
                    <a:pt x="448" y="267"/>
                  </a:cubicBezTo>
                  <a:cubicBezTo>
                    <a:pt x="548" y="267"/>
                    <a:pt x="630" y="349"/>
                    <a:pt x="630" y="449"/>
                  </a:cubicBezTo>
                  <a:cubicBezTo>
                    <a:pt x="630" y="549"/>
                    <a:pt x="548" y="631"/>
                    <a:pt x="448" y="631"/>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5" name="Freeform 31"/>
            <p:cNvSpPr>
              <a:spLocks noEditPoints="1"/>
            </p:cNvSpPr>
            <p:nvPr/>
          </p:nvSpPr>
          <p:spPr bwMode="auto">
            <a:xfrm>
              <a:off x="3046" y="618"/>
              <a:ext cx="1305" cy="1307"/>
            </a:xfrm>
            <a:custGeom>
              <a:avLst/>
              <a:gdLst/>
              <a:ahLst/>
              <a:cxnLst>
                <a:cxn ang="0">
                  <a:pos x="1043" y="507"/>
                </a:cxn>
                <a:cxn ang="0">
                  <a:pos x="1036" y="455"/>
                </a:cxn>
                <a:cxn ang="0">
                  <a:pos x="1024" y="404"/>
                </a:cxn>
                <a:cxn ang="0">
                  <a:pos x="1007" y="355"/>
                </a:cxn>
                <a:cxn ang="0">
                  <a:pos x="985" y="307"/>
                </a:cxn>
                <a:cxn ang="0">
                  <a:pos x="957" y="263"/>
                </a:cxn>
                <a:cxn ang="0">
                  <a:pos x="926" y="221"/>
                </a:cxn>
                <a:cxn ang="0">
                  <a:pos x="890" y="183"/>
                </a:cxn>
                <a:cxn ang="0">
                  <a:pos x="850" y="149"/>
                </a:cxn>
                <a:cxn ang="0">
                  <a:pos x="807" y="119"/>
                </a:cxn>
                <a:cxn ang="0">
                  <a:pos x="761" y="93"/>
                </a:cxn>
                <a:cxn ang="0">
                  <a:pos x="713" y="73"/>
                </a:cxn>
                <a:cxn ang="0">
                  <a:pos x="663" y="58"/>
                </a:cxn>
                <a:cxn ang="0">
                  <a:pos x="611" y="48"/>
                </a:cxn>
                <a:cxn ang="0">
                  <a:pos x="559" y="44"/>
                </a:cxn>
                <a:cxn ang="0">
                  <a:pos x="507" y="45"/>
                </a:cxn>
                <a:cxn ang="0">
                  <a:pos x="455" y="52"/>
                </a:cxn>
                <a:cxn ang="0">
                  <a:pos x="404" y="64"/>
                </a:cxn>
                <a:cxn ang="0">
                  <a:pos x="354" y="81"/>
                </a:cxn>
                <a:cxn ang="0">
                  <a:pos x="307" y="104"/>
                </a:cxn>
                <a:cxn ang="0">
                  <a:pos x="262" y="131"/>
                </a:cxn>
                <a:cxn ang="0">
                  <a:pos x="221" y="163"/>
                </a:cxn>
                <a:cxn ang="0">
                  <a:pos x="183" y="199"/>
                </a:cxn>
                <a:cxn ang="0">
                  <a:pos x="148" y="239"/>
                </a:cxn>
                <a:cxn ang="0">
                  <a:pos x="119" y="282"/>
                </a:cxn>
                <a:cxn ang="0">
                  <a:pos x="93" y="328"/>
                </a:cxn>
                <a:cxn ang="0">
                  <a:pos x="73" y="376"/>
                </a:cxn>
                <a:cxn ang="0">
                  <a:pos x="58" y="426"/>
                </a:cxn>
                <a:cxn ang="0">
                  <a:pos x="48" y="478"/>
                </a:cxn>
                <a:cxn ang="0">
                  <a:pos x="44" y="530"/>
                </a:cxn>
                <a:cxn ang="0">
                  <a:pos x="45" y="582"/>
                </a:cxn>
                <a:cxn ang="0">
                  <a:pos x="52" y="634"/>
                </a:cxn>
                <a:cxn ang="0">
                  <a:pos x="64" y="686"/>
                </a:cxn>
                <a:cxn ang="0">
                  <a:pos x="81" y="735"/>
                </a:cxn>
                <a:cxn ang="0">
                  <a:pos x="104" y="782"/>
                </a:cxn>
                <a:cxn ang="0">
                  <a:pos x="131" y="827"/>
                </a:cxn>
                <a:cxn ang="0">
                  <a:pos x="163" y="869"/>
                </a:cxn>
                <a:cxn ang="0">
                  <a:pos x="199" y="907"/>
                </a:cxn>
                <a:cxn ang="0">
                  <a:pos x="238" y="941"/>
                </a:cxn>
                <a:cxn ang="0">
                  <a:pos x="281" y="971"/>
                </a:cxn>
                <a:cxn ang="0">
                  <a:pos x="327" y="996"/>
                </a:cxn>
                <a:cxn ang="0">
                  <a:pos x="375" y="1017"/>
                </a:cxn>
                <a:cxn ang="0">
                  <a:pos x="426" y="1032"/>
                </a:cxn>
                <a:cxn ang="0">
                  <a:pos x="477" y="1041"/>
                </a:cxn>
                <a:cxn ang="0">
                  <a:pos x="529" y="1046"/>
                </a:cxn>
                <a:cxn ang="0">
                  <a:pos x="582" y="1045"/>
                </a:cxn>
                <a:cxn ang="0">
                  <a:pos x="633" y="1038"/>
                </a:cxn>
                <a:cxn ang="0">
                  <a:pos x="684" y="1026"/>
                </a:cxn>
                <a:cxn ang="0">
                  <a:pos x="734" y="1009"/>
                </a:cxn>
                <a:cxn ang="0">
                  <a:pos x="781" y="986"/>
                </a:cxn>
                <a:cxn ang="0">
                  <a:pos x="826" y="959"/>
                </a:cxn>
                <a:cxn ang="0">
                  <a:pos x="867" y="927"/>
                </a:cxn>
                <a:cxn ang="0">
                  <a:pos x="906" y="891"/>
                </a:cxn>
                <a:cxn ang="0">
                  <a:pos x="940" y="851"/>
                </a:cxn>
                <a:cxn ang="0">
                  <a:pos x="970" y="808"/>
                </a:cxn>
                <a:cxn ang="0">
                  <a:pos x="995" y="762"/>
                </a:cxn>
                <a:cxn ang="0">
                  <a:pos x="1015" y="714"/>
                </a:cxn>
                <a:cxn ang="0">
                  <a:pos x="1030" y="664"/>
                </a:cxn>
                <a:cxn ang="0">
                  <a:pos x="1040" y="612"/>
                </a:cxn>
                <a:cxn ang="0">
                  <a:pos x="1044" y="560"/>
                </a:cxn>
              </a:cxnLst>
              <a:rect l="0" t="0" r="r" b="b"/>
              <a:pathLst>
                <a:path w="1088" h="1090">
                  <a:moveTo>
                    <a:pt x="1078" y="557"/>
                  </a:moveTo>
                  <a:cubicBezTo>
                    <a:pt x="1081" y="556"/>
                    <a:pt x="1083" y="555"/>
                    <a:pt x="1085" y="553"/>
                  </a:cubicBezTo>
                  <a:cubicBezTo>
                    <a:pt x="1087" y="551"/>
                    <a:pt x="1088" y="548"/>
                    <a:pt x="1088" y="545"/>
                  </a:cubicBezTo>
                  <a:cubicBezTo>
                    <a:pt x="1088" y="542"/>
                    <a:pt x="1087" y="539"/>
                    <a:pt x="1085" y="537"/>
                  </a:cubicBezTo>
                  <a:cubicBezTo>
                    <a:pt x="1083" y="535"/>
                    <a:pt x="1081" y="533"/>
                    <a:pt x="1078" y="533"/>
                  </a:cubicBezTo>
                  <a:cubicBezTo>
                    <a:pt x="1074" y="533"/>
                    <a:pt x="1059"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5" y="485"/>
                    <a:pt x="1083" y="482"/>
                    <a:pt x="1081" y="481"/>
                  </a:cubicBezTo>
                  <a:cubicBezTo>
                    <a:pt x="1079" y="479"/>
                    <a:pt x="1076" y="477"/>
                    <a:pt x="1073" y="477"/>
                  </a:cubicBezTo>
                  <a:cubicBezTo>
                    <a:pt x="1070" y="477"/>
                    <a:pt x="1054" y="478"/>
                    <a:pt x="1040" y="478"/>
                  </a:cubicBezTo>
                  <a:cubicBezTo>
                    <a:pt x="1039" y="470"/>
                    <a:pt x="1038" y="463"/>
                    <a:pt x="1036" y="455"/>
                  </a:cubicBezTo>
                  <a:cubicBezTo>
                    <a:pt x="1050" y="451"/>
                    <a:pt x="1065" y="446"/>
                    <a:pt x="1068" y="445"/>
                  </a:cubicBezTo>
                  <a:cubicBezTo>
                    <a:pt x="1071" y="444"/>
                    <a:pt x="1073" y="442"/>
                    <a:pt x="1075" y="440"/>
                  </a:cubicBezTo>
                  <a:cubicBezTo>
                    <a:pt x="1076" y="438"/>
                    <a:pt x="1077" y="435"/>
                    <a:pt x="1076" y="432"/>
                  </a:cubicBezTo>
                  <a:cubicBezTo>
                    <a:pt x="1075" y="429"/>
                    <a:pt x="1074" y="426"/>
                    <a:pt x="1071" y="425"/>
                  </a:cubicBezTo>
                  <a:cubicBezTo>
                    <a:pt x="1069" y="423"/>
                    <a:pt x="1066" y="422"/>
                    <a:pt x="1064" y="422"/>
                  </a:cubicBezTo>
                  <a:cubicBezTo>
                    <a:pt x="1060" y="423"/>
                    <a:pt x="1045" y="425"/>
                    <a:pt x="1030" y="426"/>
                  </a:cubicBezTo>
                  <a:cubicBezTo>
                    <a:pt x="1028" y="419"/>
                    <a:pt x="1026" y="412"/>
                    <a:pt x="1024" y="404"/>
                  </a:cubicBezTo>
                  <a:cubicBezTo>
                    <a:pt x="1038"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3" y="369"/>
                    <a:pt x="1010" y="362"/>
                    <a:pt x="1007" y="355"/>
                  </a:cubicBezTo>
                  <a:cubicBezTo>
                    <a:pt x="1020" y="348"/>
                    <a:pt x="1033" y="340"/>
                    <a:pt x="1036" y="338"/>
                  </a:cubicBezTo>
                  <a:cubicBezTo>
                    <a:pt x="1039" y="337"/>
                    <a:pt x="1041" y="334"/>
                    <a:pt x="1041" y="332"/>
                  </a:cubicBezTo>
                  <a:cubicBezTo>
                    <a:pt x="1042" y="329"/>
                    <a:pt x="1042" y="326"/>
                    <a:pt x="1041" y="323"/>
                  </a:cubicBezTo>
                  <a:cubicBezTo>
                    <a:pt x="1040" y="321"/>
                    <a:pt x="1038" y="319"/>
                    <a:pt x="1035" y="317"/>
                  </a:cubicBezTo>
                  <a:cubicBezTo>
                    <a:pt x="1032" y="316"/>
                    <a:pt x="1030" y="316"/>
                    <a:pt x="1027" y="317"/>
                  </a:cubicBezTo>
                  <a:cubicBezTo>
                    <a:pt x="1024" y="318"/>
                    <a:pt x="1009" y="323"/>
                    <a:pt x="995" y="328"/>
                  </a:cubicBezTo>
                  <a:cubicBezTo>
                    <a:pt x="992" y="321"/>
                    <a:pt x="988" y="314"/>
                    <a:pt x="985" y="307"/>
                  </a:cubicBezTo>
                  <a:cubicBezTo>
                    <a:pt x="996" y="299"/>
                    <a:pt x="1009" y="290"/>
                    <a:pt x="1012" y="288"/>
                  </a:cubicBezTo>
                  <a:cubicBezTo>
                    <a:pt x="1014" y="286"/>
                    <a:pt x="1016" y="284"/>
                    <a:pt x="1016" y="281"/>
                  </a:cubicBezTo>
                  <a:cubicBezTo>
                    <a:pt x="1017" y="278"/>
                    <a:pt x="1016" y="275"/>
                    <a:pt x="1015" y="273"/>
                  </a:cubicBezTo>
                  <a:cubicBezTo>
                    <a:pt x="1013" y="270"/>
                    <a:pt x="1011" y="268"/>
                    <a:pt x="1009" y="267"/>
                  </a:cubicBezTo>
                  <a:cubicBezTo>
                    <a:pt x="1006" y="266"/>
                    <a:pt x="1003" y="266"/>
                    <a:pt x="1000" y="268"/>
                  </a:cubicBezTo>
                  <a:cubicBezTo>
                    <a:pt x="997" y="269"/>
                    <a:pt x="983" y="276"/>
                    <a:pt x="970" y="282"/>
                  </a:cubicBezTo>
                  <a:cubicBezTo>
                    <a:pt x="966" y="275"/>
                    <a:pt x="962"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9"/>
                  </a:cubicBezTo>
                  <a:cubicBezTo>
                    <a:pt x="935" y="233"/>
                    <a:pt x="930" y="227"/>
                    <a:pt x="926" y="221"/>
                  </a:cubicBezTo>
                  <a:cubicBezTo>
                    <a:pt x="935" y="210"/>
                    <a:pt x="946" y="198"/>
                    <a:pt x="948" y="196"/>
                  </a:cubicBezTo>
                  <a:cubicBezTo>
                    <a:pt x="950" y="194"/>
                    <a:pt x="951" y="191"/>
                    <a:pt x="951" y="188"/>
                  </a:cubicBezTo>
                  <a:cubicBezTo>
                    <a:pt x="951" y="185"/>
                    <a:pt x="950" y="183"/>
                    <a:pt x="948" y="181"/>
                  </a:cubicBezTo>
                  <a:cubicBezTo>
                    <a:pt x="946" y="178"/>
                    <a:pt x="944" y="177"/>
                    <a:pt x="941" y="177"/>
                  </a:cubicBezTo>
                  <a:cubicBezTo>
                    <a:pt x="938" y="176"/>
                    <a:pt x="935" y="177"/>
                    <a:pt x="933" y="179"/>
                  </a:cubicBezTo>
                  <a:cubicBezTo>
                    <a:pt x="930" y="181"/>
                    <a:pt x="917" y="190"/>
                    <a:pt x="906" y="199"/>
                  </a:cubicBezTo>
                  <a:cubicBezTo>
                    <a:pt x="900" y="193"/>
                    <a:pt x="895" y="188"/>
                    <a:pt x="890" y="183"/>
                  </a:cubicBezTo>
                  <a:cubicBezTo>
                    <a:pt x="898" y="171"/>
                    <a:pt x="908" y="158"/>
                    <a:pt x="910" y="156"/>
                  </a:cubicBezTo>
                  <a:cubicBezTo>
                    <a:pt x="912" y="153"/>
                    <a:pt x="912" y="150"/>
                    <a:pt x="912" y="148"/>
                  </a:cubicBezTo>
                  <a:cubicBezTo>
                    <a:pt x="911" y="145"/>
                    <a:pt x="910" y="142"/>
                    <a:pt x="908" y="140"/>
                  </a:cubicBezTo>
                  <a:cubicBezTo>
                    <a:pt x="906" y="138"/>
                    <a:pt x="903" y="137"/>
                    <a:pt x="900" y="137"/>
                  </a:cubicBezTo>
                  <a:cubicBezTo>
                    <a:pt x="897" y="137"/>
                    <a:pt x="895" y="138"/>
                    <a:pt x="892" y="140"/>
                  </a:cubicBezTo>
                  <a:cubicBezTo>
                    <a:pt x="890" y="142"/>
                    <a:pt x="878" y="153"/>
                    <a:pt x="868" y="163"/>
                  </a:cubicBezTo>
                  <a:cubicBezTo>
                    <a:pt x="862" y="158"/>
                    <a:pt x="856" y="153"/>
                    <a:pt x="850" y="149"/>
                  </a:cubicBezTo>
                  <a:cubicBezTo>
                    <a:pt x="857" y="136"/>
                    <a:pt x="866"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6" y="120"/>
                    <a:pt x="826" y="131"/>
                  </a:cubicBezTo>
                  <a:cubicBezTo>
                    <a:pt x="820" y="127"/>
                    <a:pt x="813" y="123"/>
                    <a:pt x="807" y="119"/>
                  </a:cubicBezTo>
                  <a:cubicBezTo>
                    <a:pt x="813" y="105"/>
                    <a:pt x="820" y="91"/>
                    <a:pt x="821" y="88"/>
                  </a:cubicBezTo>
                  <a:cubicBezTo>
                    <a:pt x="822" y="85"/>
                    <a:pt x="822" y="82"/>
                    <a:pt x="821" y="80"/>
                  </a:cubicBezTo>
                  <a:cubicBezTo>
                    <a:pt x="820" y="77"/>
                    <a:pt x="819" y="75"/>
                    <a:pt x="816" y="73"/>
                  </a:cubicBezTo>
                  <a:cubicBezTo>
                    <a:pt x="813" y="72"/>
                    <a:pt x="811" y="71"/>
                    <a:pt x="808" y="72"/>
                  </a:cubicBezTo>
                  <a:cubicBezTo>
                    <a:pt x="805" y="72"/>
                    <a:pt x="802" y="74"/>
                    <a:pt x="801" y="76"/>
                  </a:cubicBezTo>
                  <a:cubicBezTo>
                    <a:pt x="799" y="79"/>
                    <a:pt x="790" y="92"/>
                    <a:pt x="781" y="104"/>
                  </a:cubicBezTo>
                  <a:cubicBezTo>
                    <a:pt x="775" y="100"/>
                    <a:pt x="768" y="97"/>
                    <a:pt x="761" y="93"/>
                  </a:cubicBezTo>
                  <a:cubicBezTo>
                    <a:pt x="766" y="80"/>
                    <a:pt x="771" y="65"/>
                    <a:pt x="772" y="61"/>
                  </a:cubicBezTo>
                  <a:cubicBezTo>
                    <a:pt x="773" y="59"/>
                    <a:pt x="772" y="56"/>
                    <a:pt x="771" y="53"/>
                  </a:cubicBezTo>
                  <a:cubicBezTo>
                    <a:pt x="770" y="51"/>
                    <a:pt x="768" y="49"/>
                    <a:pt x="765" y="47"/>
                  </a:cubicBezTo>
                  <a:cubicBezTo>
                    <a:pt x="763"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5"/>
                    <a:pt x="719" y="32"/>
                  </a:cubicBezTo>
                  <a:cubicBezTo>
                    <a:pt x="717" y="30"/>
                    <a:pt x="715" y="28"/>
                    <a:pt x="712" y="27"/>
                  </a:cubicBezTo>
                  <a:cubicBezTo>
                    <a:pt x="709" y="26"/>
                    <a:pt x="706" y="26"/>
                    <a:pt x="704" y="27"/>
                  </a:cubicBezTo>
                  <a:cubicBezTo>
                    <a:pt x="701" y="28"/>
                    <a:pt x="699" y="30"/>
                    <a:pt x="698" y="33"/>
                  </a:cubicBezTo>
                  <a:cubicBezTo>
                    <a:pt x="697" y="36"/>
                    <a:pt x="690" y="51"/>
                    <a:pt x="684" y="64"/>
                  </a:cubicBezTo>
                  <a:cubicBezTo>
                    <a:pt x="677" y="62"/>
                    <a:pt x="670" y="60"/>
                    <a:pt x="663" y="58"/>
                  </a:cubicBezTo>
                  <a:cubicBezTo>
                    <a:pt x="664" y="44"/>
                    <a:pt x="666" y="28"/>
                    <a:pt x="667" y="25"/>
                  </a:cubicBezTo>
                  <a:cubicBezTo>
                    <a:pt x="667" y="22"/>
                    <a:pt x="666" y="19"/>
                    <a:pt x="664" y="17"/>
                  </a:cubicBezTo>
                  <a:cubicBezTo>
                    <a:pt x="662" y="14"/>
                    <a:pt x="660" y="13"/>
                    <a:pt x="657" y="12"/>
                  </a:cubicBezTo>
                  <a:cubicBezTo>
                    <a:pt x="654" y="12"/>
                    <a:pt x="651" y="12"/>
                    <a:pt x="649" y="13"/>
                  </a:cubicBezTo>
                  <a:cubicBezTo>
                    <a:pt x="646" y="15"/>
                    <a:pt x="644" y="17"/>
                    <a:pt x="644" y="20"/>
                  </a:cubicBezTo>
                  <a:cubicBezTo>
                    <a:pt x="643" y="23"/>
                    <a:pt x="638" y="38"/>
                    <a:pt x="633" y="52"/>
                  </a:cubicBezTo>
                  <a:cubicBezTo>
                    <a:pt x="626" y="51"/>
                    <a:pt x="619" y="49"/>
                    <a:pt x="611" y="48"/>
                  </a:cubicBezTo>
                  <a:cubicBezTo>
                    <a:pt x="611" y="34"/>
                    <a:pt x="612" y="18"/>
                    <a:pt x="612" y="15"/>
                  </a:cubicBezTo>
                  <a:cubicBezTo>
                    <a:pt x="612" y="12"/>
                    <a:pt x="610" y="9"/>
                    <a:pt x="608" y="7"/>
                  </a:cubicBezTo>
                  <a:cubicBezTo>
                    <a:pt x="606" y="5"/>
                    <a:pt x="604" y="4"/>
                    <a:pt x="601" y="3"/>
                  </a:cubicBezTo>
                  <a:cubicBezTo>
                    <a:pt x="598" y="3"/>
                    <a:pt x="595" y="4"/>
                    <a:pt x="593" y="5"/>
                  </a:cubicBezTo>
                  <a:cubicBezTo>
                    <a:pt x="591" y="7"/>
                    <a:pt x="589" y="9"/>
                    <a:pt x="588" y="12"/>
                  </a:cubicBezTo>
                  <a:cubicBezTo>
                    <a:pt x="588" y="15"/>
                    <a:pt x="584" y="31"/>
                    <a:pt x="582" y="45"/>
                  </a:cubicBezTo>
                  <a:cubicBezTo>
                    <a:pt x="574" y="45"/>
                    <a:pt x="567" y="44"/>
                    <a:pt x="559" y="44"/>
                  </a:cubicBezTo>
                  <a:cubicBezTo>
                    <a:pt x="558" y="30"/>
                    <a:pt x="556" y="14"/>
                    <a:pt x="556" y="11"/>
                  </a:cubicBezTo>
                  <a:cubicBezTo>
                    <a:pt x="556" y="8"/>
                    <a:pt x="554" y="5"/>
                    <a:pt x="552" y="3"/>
                  </a:cubicBezTo>
                  <a:cubicBezTo>
                    <a:pt x="550" y="1"/>
                    <a:pt x="547" y="0"/>
                    <a:pt x="544" y="0"/>
                  </a:cubicBezTo>
                  <a:cubicBezTo>
                    <a:pt x="541" y="0"/>
                    <a:pt x="538" y="1"/>
                    <a:pt x="536" y="3"/>
                  </a:cubicBezTo>
                  <a:cubicBezTo>
                    <a:pt x="534" y="5"/>
                    <a:pt x="533" y="8"/>
                    <a:pt x="532" y="11"/>
                  </a:cubicBezTo>
                  <a:cubicBezTo>
                    <a:pt x="532" y="14"/>
                    <a:pt x="531" y="30"/>
                    <a:pt x="529" y="44"/>
                  </a:cubicBezTo>
                  <a:cubicBezTo>
                    <a:pt x="522" y="44"/>
                    <a:pt x="514" y="45"/>
                    <a:pt x="507" y="45"/>
                  </a:cubicBezTo>
                  <a:cubicBezTo>
                    <a:pt x="504" y="31"/>
                    <a:pt x="501" y="15"/>
                    <a:pt x="500" y="12"/>
                  </a:cubicBezTo>
                  <a:cubicBezTo>
                    <a:pt x="499" y="9"/>
                    <a:pt x="498"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70"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6"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70" y="32"/>
                  </a:cubicBezTo>
                  <a:cubicBezTo>
                    <a:pt x="368" y="35"/>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9"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9" y="92"/>
                    <a:pt x="289" y="79"/>
                    <a:pt x="288"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9" y="91"/>
                    <a:pt x="275" y="105"/>
                    <a:pt x="281" y="119"/>
                  </a:cubicBezTo>
                  <a:cubicBezTo>
                    <a:pt x="275" y="123"/>
                    <a:pt x="269" y="127"/>
                    <a:pt x="262" y="131"/>
                  </a:cubicBezTo>
                  <a:cubicBezTo>
                    <a:pt x="253" y="120"/>
                    <a:pt x="242" y="108"/>
                    <a:pt x="240" y="106"/>
                  </a:cubicBezTo>
                  <a:cubicBezTo>
                    <a:pt x="238" y="103"/>
                    <a:pt x="235" y="102"/>
                    <a:pt x="233" y="102"/>
                  </a:cubicBezTo>
                  <a:cubicBezTo>
                    <a:pt x="230" y="102"/>
                    <a:pt x="227" y="103"/>
                    <a:pt x="225" y="104"/>
                  </a:cubicBezTo>
                  <a:cubicBezTo>
                    <a:pt x="222" y="106"/>
                    <a:pt x="221" y="109"/>
                    <a:pt x="220" y="111"/>
                  </a:cubicBezTo>
                  <a:cubicBezTo>
                    <a:pt x="219" y="114"/>
                    <a:pt x="220"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7" y="153"/>
                    <a:pt x="178" y="156"/>
                  </a:cubicBezTo>
                  <a:cubicBezTo>
                    <a:pt x="180" y="158"/>
                    <a:pt x="190" y="171"/>
                    <a:pt x="199" y="183"/>
                  </a:cubicBezTo>
                  <a:cubicBezTo>
                    <a:pt x="193" y="188"/>
                    <a:pt x="188" y="193"/>
                    <a:pt x="183" y="199"/>
                  </a:cubicBezTo>
                  <a:cubicBezTo>
                    <a:pt x="171" y="190"/>
                    <a:pt x="158" y="181"/>
                    <a:pt x="155" y="179"/>
                  </a:cubicBezTo>
                  <a:cubicBezTo>
                    <a:pt x="153" y="177"/>
                    <a:pt x="150" y="176"/>
                    <a:pt x="147" y="177"/>
                  </a:cubicBezTo>
                  <a:cubicBezTo>
                    <a:pt x="145" y="177"/>
                    <a:pt x="142" y="178"/>
                    <a:pt x="140" y="181"/>
                  </a:cubicBezTo>
                  <a:cubicBezTo>
                    <a:pt x="138" y="183"/>
                    <a:pt x="137" y="185"/>
                    <a:pt x="137" y="188"/>
                  </a:cubicBezTo>
                  <a:cubicBezTo>
                    <a:pt x="137" y="191"/>
                    <a:pt x="138" y="194"/>
                    <a:pt x="140" y="196"/>
                  </a:cubicBezTo>
                  <a:cubicBezTo>
                    <a:pt x="142" y="198"/>
                    <a:pt x="153" y="210"/>
                    <a:pt x="163" y="221"/>
                  </a:cubicBezTo>
                  <a:cubicBezTo>
                    <a:pt x="158" y="227"/>
                    <a:pt x="153" y="233"/>
                    <a:pt x="148" y="239"/>
                  </a:cubicBezTo>
                  <a:cubicBezTo>
                    <a:pt x="136" y="231"/>
                    <a:pt x="122" y="223"/>
                    <a:pt x="119" y="221"/>
                  </a:cubicBezTo>
                  <a:cubicBezTo>
                    <a:pt x="117" y="220"/>
                    <a:pt x="114" y="220"/>
                    <a:pt x="111" y="220"/>
                  </a:cubicBezTo>
                  <a:cubicBezTo>
                    <a:pt x="108" y="221"/>
                    <a:pt x="106" y="222"/>
                    <a:pt x="104" y="225"/>
                  </a:cubicBezTo>
                  <a:cubicBezTo>
                    <a:pt x="103" y="227"/>
                    <a:pt x="102" y="230"/>
                    <a:pt x="102" y="233"/>
                  </a:cubicBezTo>
                  <a:cubicBezTo>
                    <a:pt x="102" y="236"/>
                    <a:pt x="103" y="238"/>
                    <a:pt x="106" y="240"/>
                  </a:cubicBezTo>
                  <a:cubicBezTo>
                    <a:pt x="108" y="242"/>
                    <a:pt x="120" y="253"/>
                    <a:pt x="131" y="263"/>
                  </a:cubicBezTo>
                  <a:cubicBezTo>
                    <a:pt x="127" y="269"/>
                    <a:pt x="123" y="275"/>
                    <a:pt x="119"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80" y="323"/>
                    <a:pt x="65" y="318"/>
                    <a:pt x="61" y="317"/>
                  </a:cubicBezTo>
                  <a:cubicBezTo>
                    <a:pt x="59" y="316"/>
                    <a:pt x="56" y="316"/>
                    <a:pt x="53" y="317"/>
                  </a:cubicBezTo>
                  <a:cubicBezTo>
                    <a:pt x="51" y="319"/>
                    <a:pt x="49" y="321"/>
                    <a:pt x="47" y="323"/>
                  </a:cubicBezTo>
                  <a:cubicBezTo>
                    <a:pt x="46" y="326"/>
                    <a:pt x="46" y="329"/>
                    <a:pt x="47" y="332"/>
                  </a:cubicBezTo>
                  <a:cubicBezTo>
                    <a:pt x="48" y="334"/>
                    <a:pt x="49" y="337"/>
                    <a:pt x="52" y="338"/>
                  </a:cubicBezTo>
                  <a:cubicBezTo>
                    <a:pt x="55" y="340"/>
                    <a:pt x="69" y="348"/>
                    <a:pt x="81" y="355"/>
                  </a:cubicBezTo>
                  <a:cubicBezTo>
                    <a:pt x="78" y="362"/>
                    <a:pt x="76" y="369"/>
                    <a:pt x="73" y="376"/>
                  </a:cubicBezTo>
                  <a:cubicBezTo>
                    <a:pt x="59" y="373"/>
                    <a:pt x="44" y="369"/>
                    <a:pt x="40" y="369"/>
                  </a:cubicBezTo>
                  <a:cubicBezTo>
                    <a:pt x="37" y="368"/>
                    <a:pt x="35" y="369"/>
                    <a:pt x="32" y="370"/>
                  </a:cubicBezTo>
                  <a:cubicBezTo>
                    <a:pt x="30" y="372"/>
                    <a:pt x="28" y="374"/>
                    <a:pt x="27" y="377"/>
                  </a:cubicBezTo>
                  <a:cubicBezTo>
                    <a:pt x="26" y="379"/>
                    <a:pt x="26" y="382"/>
                    <a:pt x="27" y="385"/>
                  </a:cubicBezTo>
                  <a:cubicBezTo>
                    <a:pt x="28" y="388"/>
                    <a:pt x="30" y="390"/>
                    <a:pt x="33" y="391"/>
                  </a:cubicBezTo>
                  <a:cubicBezTo>
                    <a:pt x="36" y="392"/>
                    <a:pt x="51" y="399"/>
                    <a:pt x="64" y="404"/>
                  </a:cubicBezTo>
                  <a:cubicBezTo>
                    <a:pt x="62" y="412"/>
                    <a:pt x="60" y="419"/>
                    <a:pt x="58" y="426"/>
                  </a:cubicBezTo>
                  <a:cubicBezTo>
                    <a:pt x="44" y="425"/>
                    <a:pt x="28" y="423"/>
                    <a:pt x="25" y="422"/>
                  </a:cubicBezTo>
                  <a:cubicBezTo>
                    <a:pt x="22" y="422"/>
                    <a:pt x="19" y="423"/>
                    <a:pt x="17" y="425"/>
                  </a:cubicBezTo>
                  <a:cubicBezTo>
                    <a:pt x="15" y="426"/>
                    <a:pt x="13" y="429"/>
                    <a:pt x="12" y="432"/>
                  </a:cubicBezTo>
                  <a:cubicBezTo>
                    <a:pt x="12" y="435"/>
                    <a:pt x="12" y="438"/>
                    <a:pt x="13" y="440"/>
                  </a:cubicBezTo>
                  <a:cubicBezTo>
                    <a:pt x="15" y="442"/>
                    <a:pt x="17" y="444"/>
                    <a:pt x="20" y="445"/>
                  </a:cubicBezTo>
                  <a:cubicBezTo>
                    <a:pt x="23" y="446"/>
                    <a:pt x="38" y="451"/>
                    <a:pt x="52" y="455"/>
                  </a:cubicBezTo>
                  <a:cubicBezTo>
                    <a:pt x="51"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1" y="533"/>
                  </a:cubicBezTo>
                  <a:cubicBezTo>
                    <a:pt x="8" y="533"/>
                    <a:pt x="5" y="535"/>
                    <a:pt x="3" y="537"/>
                  </a:cubicBezTo>
                  <a:cubicBezTo>
                    <a:pt x="1" y="539"/>
                    <a:pt x="0" y="542"/>
                    <a:pt x="0" y="545"/>
                  </a:cubicBezTo>
                  <a:cubicBezTo>
                    <a:pt x="0" y="548"/>
                    <a:pt x="1" y="551"/>
                    <a:pt x="3" y="553"/>
                  </a:cubicBezTo>
                  <a:cubicBezTo>
                    <a:pt x="5" y="555"/>
                    <a:pt x="8" y="556"/>
                    <a:pt x="11" y="557"/>
                  </a:cubicBezTo>
                  <a:cubicBezTo>
                    <a:pt x="14" y="557"/>
                    <a:pt x="30" y="559"/>
                    <a:pt x="44" y="560"/>
                  </a:cubicBezTo>
                  <a:cubicBezTo>
                    <a:pt x="44" y="567"/>
                    <a:pt x="45" y="575"/>
                    <a:pt x="45" y="582"/>
                  </a:cubicBezTo>
                  <a:cubicBezTo>
                    <a:pt x="31" y="585"/>
                    <a:pt x="15" y="588"/>
                    <a:pt x="12" y="589"/>
                  </a:cubicBezTo>
                  <a:cubicBezTo>
                    <a:pt x="9" y="590"/>
                    <a:pt x="7" y="592"/>
                    <a:pt x="5" y="594"/>
                  </a:cubicBezTo>
                  <a:cubicBezTo>
                    <a:pt x="4" y="596"/>
                    <a:pt x="3" y="599"/>
                    <a:pt x="3" y="602"/>
                  </a:cubicBezTo>
                  <a:cubicBezTo>
                    <a:pt x="4" y="605"/>
                    <a:pt x="5" y="607"/>
                    <a:pt x="7" y="609"/>
                  </a:cubicBezTo>
                  <a:cubicBezTo>
                    <a:pt x="9" y="611"/>
                    <a:pt x="12" y="613"/>
                    <a:pt x="15" y="613"/>
                  </a:cubicBezTo>
                  <a:cubicBezTo>
                    <a:pt x="18" y="612"/>
                    <a:pt x="34" y="612"/>
                    <a:pt x="48" y="612"/>
                  </a:cubicBezTo>
                  <a:cubicBezTo>
                    <a:pt x="49" y="620"/>
                    <a:pt x="51" y="627"/>
                    <a:pt x="52" y="634"/>
                  </a:cubicBezTo>
                  <a:cubicBezTo>
                    <a:pt x="38" y="639"/>
                    <a:pt x="23" y="644"/>
                    <a:pt x="20" y="645"/>
                  </a:cubicBezTo>
                  <a:cubicBezTo>
                    <a:pt x="17" y="645"/>
                    <a:pt x="15" y="648"/>
                    <a:pt x="13" y="650"/>
                  </a:cubicBezTo>
                  <a:cubicBezTo>
                    <a:pt x="12" y="652"/>
                    <a:pt x="12" y="655"/>
                    <a:pt x="12" y="658"/>
                  </a:cubicBezTo>
                  <a:cubicBezTo>
                    <a:pt x="13" y="661"/>
                    <a:pt x="15" y="664"/>
                    <a:pt x="17" y="665"/>
                  </a:cubicBezTo>
                  <a:cubicBezTo>
                    <a:pt x="19" y="667"/>
                    <a:pt x="22" y="668"/>
                    <a:pt x="25" y="668"/>
                  </a:cubicBezTo>
                  <a:cubicBezTo>
                    <a:pt x="28" y="667"/>
                    <a:pt x="44" y="665"/>
                    <a:pt x="58" y="664"/>
                  </a:cubicBezTo>
                  <a:cubicBezTo>
                    <a:pt x="60" y="671"/>
                    <a:pt x="62" y="678"/>
                    <a:pt x="64" y="686"/>
                  </a:cubicBezTo>
                  <a:cubicBezTo>
                    <a:pt x="51" y="691"/>
                    <a:pt x="36" y="698"/>
                    <a:pt x="33" y="699"/>
                  </a:cubicBezTo>
                  <a:cubicBezTo>
                    <a:pt x="30" y="700"/>
                    <a:pt x="28" y="702"/>
                    <a:pt x="27" y="705"/>
                  </a:cubicBezTo>
                  <a:cubicBezTo>
                    <a:pt x="26" y="708"/>
                    <a:pt x="26" y="710"/>
                    <a:pt x="27" y="713"/>
                  </a:cubicBezTo>
                  <a:cubicBezTo>
                    <a:pt x="28" y="716"/>
                    <a:pt x="30" y="718"/>
                    <a:pt x="32" y="720"/>
                  </a:cubicBezTo>
                  <a:cubicBezTo>
                    <a:pt x="35" y="721"/>
                    <a:pt x="37" y="722"/>
                    <a:pt x="40" y="721"/>
                  </a:cubicBezTo>
                  <a:cubicBezTo>
                    <a:pt x="44" y="721"/>
                    <a:pt x="59" y="717"/>
                    <a:pt x="73" y="714"/>
                  </a:cubicBezTo>
                  <a:cubicBezTo>
                    <a:pt x="76" y="721"/>
                    <a:pt x="78" y="728"/>
                    <a:pt x="81" y="735"/>
                  </a:cubicBezTo>
                  <a:cubicBezTo>
                    <a:pt x="69" y="742"/>
                    <a:pt x="55" y="750"/>
                    <a:pt x="52" y="752"/>
                  </a:cubicBezTo>
                  <a:cubicBezTo>
                    <a:pt x="49" y="753"/>
                    <a:pt x="48" y="756"/>
                    <a:pt x="47" y="758"/>
                  </a:cubicBezTo>
                  <a:cubicBezTo>
                    <a:pt x="46" y="761"/>
                    <a:pt x="46" y="764"/>
                    <a:pt x="47" y="766"/>
                  </a:cubicBezTo>
                  <a:cubicBezTo>
                    <a:pt x="49" y="769"/>
                    <a:pt x="51" y="771"/>
                    <a:pt x="53" y="772"/>
                  </a:cubicBezTo>
                  <a:cubicBezTo>
                    <a:pt x="56" y="774"/>
                    <a:pt x="59" y="774"/>
                    <a:pt x="61" y="773"/>
                  </a:cubicBezTo>
                  <a:cubicBezTo>
                    <a:pt x="65" y="772"/>
                    <a:pt x="80"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9" y="808"/>
                  </a:cubicBezTo>
                  <a:cubicBezTo>
                    <a:pt x="123" y="815"/>
                    <a:pt x="127" y="821"/>
                    <a:pt x="131" y="827"/>
                  </a:cubicBezTo>
                  <a:cubicBezTo>
                    <a:pt x="120" y="837"/>
                    <a:pt x="108" y="847"/>
                    <a:pt x="106" y="850"/>
                  </a:cubicBezTo>
                  <a:cubicBezTo>
                    <a:pt x="103" y="852"/>
                    <a:pt x="102" y="854"/>
                    <a:pt x="102" y="857"/>
                  </a:cubicBezTo>
                  <a:cubicBezTo>
                    <a:pt x="102" y="860"/>
                    <a:pt x="103" y="863"/>
                    <a:pt x="104" y="865"/>
                  </a:cubicBezTo>
                  <a:cubicBezTo>
                    <a:pt x="106" y="868"/>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3" y="891"/>
                  </a:cubicBezTo>
                  <a:cubicBezTo>
                    <a:pt x="188" y="897"/>
                    <a:pt x="193" y="902"/>
                    <a:pt x="199" y="907"/>
                  </a:cubicBezTo>
                  <a:cubicBezTo>
                    <a:pt x="190" y="919"/>
                    <a:pt x="180" y="932"/>
                    <a:pt x="178" y="934"/>
                  </a:cubicBezTo>
                  <a:cubicBezTo>
                    <a:pt x="177"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20" y="973"/>
                    <a:pt x="219" y="976"/>
                    <a:pt x="220" y="979"/>
                  </a:cubicBezTo>
                  <a:cubicBezTo>
                    <a:pt x="221" y="981"/>
                    <a:pt x="222" y="984"/>
                    <a:pt x="225" y="986"/>
                  </a:cubicBezTo>
                  <a:cubicBezTo>
                    <a:pt x="227" y="987"/>
                    <a:pt x="230" y="988"/>
                    <a:pt x="233" y="988"/>
                  </a:cubicBezTo>
                  <a:cubicBezTo>
                    <a:pt x="235" y="988"/>
                    <a:pt x="238" y="986"/>
                    <a:pt x="240" y="984"/>
                  </a:cubicBezTo>
                  <a:cubicBezTo>
                    <a:pt x="242" y="982"/>
                    <a:pt x="253" y="970"/>
                    <a:pt x="262" y="959"/>
                  </a:cubicBezTo>
                  <a:cubicBezTo>
                    <a:pt x="269" y="963"/>
                    <a:pt x="275" y="967"/>
                    <a:pt x="281" y="971"/>
                  </a:cubicBezTo>
                  <a:cubicBezTo>
                    <a:pt x="275" y="984"/>
                    <a:pt x="269"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8" y="1014"/>
                  </a:cubicBezTo>
                  <a:cubicBezTo>
                    <a:pt x="289" y="1011"/>
                    <a:pt x="299"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3"/>
                  </a:cubicBezTo>
                  <a:cubicBezTo>
                    <a:pt x="326" y="1044"/>
                    <a:pt x="329"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3"/>
                    <a:pt x="368" y="1055"/>
                    <a:pt x="370"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6"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7"/>
                  </a:cubicBezTo>
                  <a:cubicBezTo>
                    <a:pt x="442" y="1075"/>
                    <a:pt x="444" y="1073"/>
                    <a:pt x="445" y="1070"/>
                  </a:cubicBezTo>
                  <a:cubicBezTo>
                    <a:pt x="446" y="1067"/>
                    <a:pt x="450" y="1052"/>
                    <a:pt x="455" y="1038"/>
                  </a:cubicBezTo>
                  <a:cubicBezTo>
                    <a:pt x="462" y="1039"/>
                    <a:pt x="470"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8" y="1083"/>
                    <a:pt x="499" y="1081"/>
                    <a:pt x="500" y="1078"/>
                  </a:cubicBezTo>
                  <a:cubicBezTo>
                    <a:pt x="501" y="1075"/>
                    <a:pt x="504" y="1059"/>
                    <a:pt x="507" y="1045"/>
                  </a:cubicBezTo>
                  <a:cubicBezTo>
                    <a:pt x="514" y="1045"/>
                    <a:pt x="522" y="1046"/>
                    <a:pt x="529" y="1046"/>
                  </a:cubicBezTo>
                  <a:cubicBezTo>
                    <a:pt x="531" y="1060"/>
                    <a:pt x="532" y="1076"/>
                    <a:pt x="532" y="1079"/>
                  </a:cubicBezTo>
                  <a:cubicBezTo>
                    <a:pt x="533" y="1082"/>
                    <a:pt x="534" y="1085"/>
                    <a:pt x="536" y="1087"/>
                  </a:cubicBezTo>
                  <a:cubicBezTo>
                    <a:pt x="538" y="1089"/>
                    <a:pt x="541" y="1090"/>
                    <a:pt x="544" y="1090"/>
                  </a:cubicBezTo>
                  <a:cubicBezTo>
                    <a:pt x="547" y="1090"/>
                    <a:pt x="550" y="1089"/>
                    <a:pt x="552" y="1087"/>
                  </a:cubicBezTo>
                  <a:cubicBezTo>
                    <a:pt x="554" y="1085"/>
                    <a:pt x="556" y="1082"/>
                    <a:pt x="556" y="1079"/>
                  </a:cubicBezTo>
                  <a:cubicBezTo>
                    <a:pt x="556" y="1076"/>
                    <a:pt x="558" y="1060"/>
                    <a:pt x="559" y="1046"/>
                  </a:cubicBezTo>
                  <a:cubicBezTo>
                    <a:pt x="567" y="1046"/>
                    <a:pt x="574" y="1045"/>
                    <a:pt x="582" y="1045"/>
                  </a:cubicBezTo>
                  <a:cubicBezTo>
                    <a:pt x="584" y="1059"/>
                    <a:pt x="588" y="1075"/>
                    <a:pt x="588" y="1078"/>
                  </a:cubicBezTo>
                  <a:cubicBezTo>
                    <a:pt x="589" y="1081"/>
                    <a:pt x="591" y="1083"/>
                    <a:pt x="593" y="1085"/>
                  </a:cubicBezTo>
                  <a:cubicBezTo>
                    <a:pt x="595" y="1086"/>
                    <a:pt x="598" y="1087"/>
                    <a:pt x="601" y="1087"/>
                  </a:cubicBezTo>
                  <a:cubicBezTo>
                    <a:pt x="604" y="1086"/>
                    <a:pt x="606" y="1085"/>
                    <a:pt x="608" y="1083"/>
                  </a:cubicBezTo>
                  <a:cubicBezTo>
                    <a:pt x="610" y="1081"/>
                    <a:pt x="612" y="1078"/>
                    <a:pt x="612" y="1075"/>
                  </a:cubicBezTo>
                  <a:cubicBezTo>
                    <a:pt x="612" y="1072"/>
                    <a:pt x="611" y="1056"/>
                    <a:pt x="611" y="1041"/>
                  </a:cubicBezTo>
                  <a:cubicBezTo>
                    <a:pt x="619" y="1040"/>
                    <a:pt x="626" y="1039"/>
                    <a:pt x="633" y="1038"/>
                  </a:cubicBezTo>
                  <a:cubicBezTo>
                    <a:pt x="638" y="1052"/>
                    <a:pt x="643" y="1067"/>
                    <a:pt x="644" y="1070"/>
                  </a:cubicBezTo>
                  <a:cubicBezTo>
                    <a:pt x="644" y="1073"/>
                    <a:pt x="646" y="1075"/>
                    <a:pt x="649" y="1077"/>
                  </a:cubicBezTo>
                  <a:cubicBezTo>
                    <a:pt x="651" y="1078"/>
                    <a:pt x="654" y="1078"/>
                    <a:pt x="657" y="1078"/>
                  </a:cubicBezTo>
                  <a:cubicBezTo>
                    <a:pt x="660" y="1077"/>
                    <a:pt x="662" y="1075"/>
                    <a:pt x="664" y="1073"/>
                  </a:cubicBezTo>
                  <a:cubicBezTo>
                    <a:pt x="666" y="1071"/>
                    <a:pt x="667" y="1068"/>
                    <a:pt x="667" y="1065"/>
                  </a:cubicBezTo>
                  <a:cubicBezTo>
                    <a:pt x="666" y="1062"/>
                    <a:pt x="664" y="1046"/>
                    <a:pt x="663" y="1032"/>
                  </a:cubicBezTo>
                  <a:cubicBezTo>
                    <a:pt x="670" y="1030"/>
                    <a:pt x="677" y="1028"/>
                    <a:pt x="684" y="1026"/>
                  </a:cubicBezTo>
                  <a:cubicBezTo>
                    <a:pt x="690" y="1039"/>
                    <a:pt x="697"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3"/>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3" y="1044"/>
                    <a:pt x="765" y="1043"/>
                  </a:cubicBezTo>
                  <a:cubicBezTo>
                    <a:pt x="768" y="1041"/>
                    <a:pt x="770" y="1039"/>
                    <a:pt x="771" y="1037"/>
                  </a:cubicBezTo>
                  <a:cubicBezTo>
                    <a:pt x="772" y="1034"/>
                    <a:pt x="773" y="1031"/>
                    <a:pt x="772" y="1028"/>
                  </a:cubicBezTo>
                  <a:cubicBezTo>
                    <a:pt x="771" y="1025"/>
                    <a:pt x="766" y="1010"/>
                    <a:pt x="761" y="996"/>
                  </a:cubicBezTo>
                  <a:cubicBezTo>
                    <a:pt x="768" y="993"/>
                    <a:pt x="775" y="990"/>
                    <a:pt x="781" y="986"/>
                  </a:cubicBezTo>
                  <a:cubicBezTo>
                    <a:pt x="790" y="998"/>
                    <a:pt x="799" y="1011"/>
                    <a:pt x="801" y="1014"/>
                  </a:cubicBezTo>
                  <a:cubicBezTo>
                    <a:pt x="802" y="1016"/>
                    <a:pt x="805" y="1018"/>
                    <a:pt x="808" y="1018"/>
                  </a:cubicBezTo>
                  <a:cubicBezTo>
                    <a:pt x="811" y="1019"/>
                    <a:pt x="813" y="1018"/>
                    <a:pt x="816" y="1017"/>
                  </a:cubicBezTo>
                  <a:cubicBezTo>
                    <a:pt x="819" y="1015"/>
                    <a:pt x="820" y="1013"/>
                    <a:pt x="821" y="1010"/>
                  </a:cubicBezTo>
                  <a:cubicBezTo>
                    <a:pt x="822" y="1008"/>
                    <a:pt x="822" y="1005"/>
                    <a:pt x="821" y="1002"/>
                  </a:cubicBezTo>
                  <a:cubicBezTo>
                    <a:pt x="820" y="999"/>
                    <a:pt x="813" y="984"/>
                    <a:pt x="807" y="971"/>
                  </a:cubicBezTo>
                  <a:cubicBezTo>
                    <a:pt x="813" y="967"/>
                    <a:pt x="820" y="963"/>
                    <a:pt x="826" y="959"/>
                  </a:cubicBezTo>
                  <a:cubicBezTo>
                    <a:pt x="836"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6" y="968"/>
                    <a:pt x="857" y="954"/>
                    <a:pt x="850" y="941"/>
                  </a:cubicBezTo>
                  <a:cubicBezTo>
                    <a:pt x="856" y="937"/>
                    <a:pt x="862" y="932"/>
                    <a:pt x="867" y="927"/>
                  </a:cubicBezTo>
                  <a:cubicBezTo>
                    <a:pt x="878" y="937"/>
                    <a:pt x="890" y="948"/>
                    <a:pt x="892" y="950"/>
                  </a:cubicBezTo>
                  <a:cubicBezTo>
                    <a:pt x="895" y="952"/>
                    <a:pt x="897" y="953"/>
                    <a:pt x="900" y="953"/>
                  </a:cubicBezTo>
                  <a:cubicBezTo>
                    <a:pt x="903" y="953"/>
                    <a:pt x="906" y="952"/>
                    <a:pt x="908" y="950"/>
                  </a:cubicBezTo>
                  <a:cubicBezTo>
                    <a:pt x="910" y="948"/>
                    <a:pt x="911" y="945"/>
                    <a:pt x="912" y="942"/>
                  </a:cubicBezTo>
                  <a:cubicBezTo>
                    <a:pt x="912" y="940"/>
                    <a:pt x="912" y="937"/>
                    <a:pt x="910" y="934"/>
                  </a:cubicBezTo>
                  <a:cubicBezTo>
                    <a:pt x="908" y="932"/>
                    <a:pt x="898" y="919"/>
                    <a:pt x="890" y="907"/>
                  </a:cubicBezTo>
                  <a:cubicBezTo>
                    <a:pt x="895" y="902"/>
                    <a:pt x="900" y="897"/>
                    <a:pt x="906" y="891"/>
                  </a:cubicBezTo>
                  <a:cubicBezTo>
                    <a:pt x="917" y="900"/>
                    <a:pt x="930" y="909"/>
                    <a:pt x="933" y="911"/>
                  </a:cubicBezTo>
                  <a:cubicBezTo>
                    <a:pt x="935" y="913"/>
                    <a:pt x="938" y="914"/>
                    <a:pt x="941" y="913"/>
                  </a:cubicBezTo>
                  <a:cubicBezTo>
                    <a:pt x="944" y="913"/>
                    <a:pt x="946" y="912"/>
                    <a:pt x="948" y="909"/>
                  </a:cubicBezTo>
                  <a:cubicBezTo>
                    <a:pt x="950" y="907"/>
                    <a:pt x="951" y="904"/>
                    <a:pt x="951" y="902"/>
                  </a:cubicBezTo>
                  <a:cubicBezTo>
                    <a:pt x="951" y="899"/>
                    <a:pt x="950" y="896"/>
                    <a:pt x="948" y="894"/>
                  </a:cubicBezTo>
                  <a:cubicBezTo>
                    <a:pt x="946" y="891"/>
                    <a:pt x="935" y="880"/>
                    <a:pt x="926" y="869"/>
                  </a:cubicBezTo>
                  <a:cubicBezTo>
                    <a:pt x="930" y="863"/>
                    <a:pt x="935" y="857"/>
                    <a:pt x="940" y="851"/>
                  </a:cubicBezTo>
                  <a:cubicBezTo>
                    <a:pt x="952" y="859"/>
                    <a:pt x="966" y="867"/>
                    <a:pt x="969" y="869"/>
                  </a:cubicBezTo>
                  <a:cubicBezTo>
                    <a:pt x="971" y="870"/>
                    <a:pt x="974" y="870"/>
                    <a:pt x="977" y="870"/>
                  </a:cubicBezTo>
                  <a:cubicBezTo>
                    <a:pt x="980" y="869"/>
                    <a:pt x="982" y="868"/>
                    <a:pt x="984" y="865"/>
                  </a:cubicBezTo>
                  <a:cubicBezTo>
                    <a:pt x="986" y="863"/>
                    <a:pt x="986" y="860"/>
                    <a:pt x="986" y="857"/>
                  </a:cubicBezTo>
                  <a:cubicBezTo>
                    <a:pt x="986" y="854"/>
                    <a:pt x="985" y="852"/>
                    <a:pt x="983" y="850"/>
                  </a:cubicBezTo>
                  <a:cubicBezTo>
                    <a:pt x="980" y="847"/>
                    <a:pt x="968" y="837"/>
                    <a:pt x="957" y="827"/>
                  </a:cubicBezTo>
                  <a:cubicBezTo>
                    <a:pt x="962" y="821"/>
                    <a:pt x="966" y="815"/>
                    <a:pt x="970" y="808"/>
                  </a:cubicBezTo>
                  <a:cubicBezTo>
                    <a:pt x="983" y="814"/>
                    <a:pt x="997" y="821"/>
                    <a:pt x="1000" y="822"/>
                  </a:cubicBezTo>
                  <a:cubicBezTo>
                    <a:pt x="1003" y="824"/>
                    <a:pt x="1006" y="824"/>
                    <a:pt x="1009" y="823"/>
                  </a:cubicBezTo>
                  <a:cubicBezTo>
                    <a:pt x="1011" y="822"/>
                    <a:pt x="1013" y="820"/>
                    <a:pt x="1015" y="817"/>
                  </a:cubicBezTo>
                  <a:cubicBezTo>
                    <a:pt x="1016" y="815"/>
                    <a:pt x="1017" y="812"/>
                    <a:pt x="1016" y="809"/>
                  </a:cubicBezTo>
                  <a:cubicBezTo>
                    <a:pt x="1016" y="806"/>
                    <a:pt x="1014" y="804"/>
                    <a:pt x="1012" y="802"/>
                  </a:cubicBezTo>
                  <a:cubicBezTo>
                    <a:pt x="1009" y="800"/>
                    <a:pt x="996" y="791"/>
                    <a:pt x="985" y="782"/>
                  </a:cubicBezTo>
                  <a:cubicBezTo>
                    <a:pt x="988" y="776"/>
                    <a:pt x="992" y="769"/>
                    <a:pt x="995" y="762"/>
                  </a:cubicBezTo>
                  <a:cubicBezTo>
                    <a:pt x="1009" y="767"/>
                    <a:pt x="1024" y="772"/>
                    <a:pt x="1027" y="773"/>
                  </a:cubicBezTo>
                  <a:cubicBezTo>
                    <a:pt x="1030" y="774"/>
                    <a:pt x="1032" y="774"/>
                    <a:pt x="1035" y="772"/>
                  </a:cubicBezTo>
                  <a:cubicBezTo>
                    <a:pt x="1038" y="771"/>
                    <a:pt x="1040" y="769"/>
                    <a:pt x="1041" y="766"/>
                  </a:cubicBezTo>
                  <a:cubicBezTo>
                    <a:pt x="1042" y="764"/>
                    <a:pt x="1042" y="761"/>
                    <a:pt x="1041" y="758"/>
                  </a:cubicBezTo>
                  <a:cubicBezTo>
                    <a:pt x="1041" y="756"/>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8"/>
                    <a:pt x="1061" y="705"/>
                  </a:cubicBezTo>
                  <a:cubicBezTo>
                    <a:pt x="1060" y="702"/>
                    <a:pt x="1058" y="700"/>
                    <a:pt x="1055" y="699"/>
                  </a:cubicBezTo>
                  <a:cubicBezTo>
                    <a:pt x="1052" y="698"/>
                    <a:pt x="1038" y="691"/>
                    <a:pt x="1024" y="686"/>
                  </a:cubicBezTo>
                  <a:cubicBezTo>
                    <a:pt x="1026" y="678"/>
                    <a:pt x="1028" y="671"/>
                    <a:pt x="1030" y="664"/>
                  </a:cubicBezTo>
                  <a:cubicBezTo>
                    <a:pt x="1045" y="665"/>
                    <a:pt x="1060" y="667"/>
                    <a:pt x="1064" y="668"/>
                  </a:cubicBezTo>
                  <a:cubicBezTo>
                    <a:pt x="1066" y="668"/>
                    <a:pt x="1069" y="667"/>
                    <a:pt x="1071" y="665"/>
                  </a:cubicBezTo>
                  <a:cubicBezTo>
                    <a:pt x="1074" y="664"/>
                    <a:pt x="1075" y="661"/>
                    <a:pt x="1076" y="658"/>
                  </a:cubicBezTo>
                  <a:cubicBezTo>
                    <a:pt x="1077" y="655"/>
                    <a:pt x="1076" y="652"/>
                    <a:pt x="1075" y="650"/>
                  </a:cubicBezTo>
                  <a:cubicBezTo>
                    <a:pt x="1073" y="648"/>
                    <a:pt x="1071" y="645"/>
                    <a:pt x="1068" y="645"/>
                  </a:cubicBezTo>
                  <a:cubicBezTo>
                    <a:pt x="1065" y="644"/>
                    <a:pt x="1050" y="639"/>
                    <a:pt x="1036" y="634"/>
                  </a:cubicBezTo>
                  <a:cubicBezTo>
                    <a:pt x="1038" y="627"/>
                    <a:pt x="1039" y="620"/>
                    <a:pt x="1040" y="612"/>
                  </a:cubicBezTo>
                  <a:cubicBezTo>
                    <a:pt x="1054" y="612"/>
                    <a:pt x="1070" y="612"/>
                    <a:pt x="1073" y="613"/>
                  </a:cubicBezTo>
                  <a:cubicBezTo>
                    <a:pt x="1076" y="613"/>
                    <a:pt x="1079" y="611"/>
                    <a:pt x="1081" y="609"/>
                  </a:cubicBezTo>
                  <a:cubicBezTo>
                    <a:pt x="1083" y="607"/>
                    <a:pt x="1085" y="605"/>
                    <a:pt x="1085" y="602"/>
                  </a:cubicBezTo>
                  <a:cubicBezTo>
                    <a:pt x="1085" y="599"/>
                    <a:pt x="1084" y="596"/>
                    <a:pt x="1083" y="594"/>
                  </a:cubicBezTo>
                  <a:cubicBezTo>
                    <a:pt x="1081" y="592"/>
                    <a:pt x="1079" y="590"/>
                    <a:pt x="1076" y="589"/>
                  </a:cubicBezTo>
                  <a:cubicBezTo>
                    <a:pt x="1073" y="588"/>
                    <a:pt x="1057" y="585"/>
                    <a:pt x="1043" y="582"/>
                  </a:cubicBezTo>
                  <a:cubicBezTo>
                    <a:pt x="1043" y="575"/>
                    <a:pt x="1044" y="567"/>
                    <a:pt x="1044" y="560"/>
                  </a:cubicBezTo>
                  <a:cubicBezTo>
                    <a:pt x="1059" y="559"/>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6" name="Freeform 32"/>
            <p:cNvSpPr>
              <a:spLocks noEditPoints="1"/>
            </p:cNvSpPr>
            <p:nvPr/>
          </p:nvSpPr>
          <p:spPr bwMode="auto">
            <a:xfrm>
              <a:off x="1698" y="1225"/>
              <a:ext cx="395" cy="394"/>
            </a:xfrm>
            <a:custGeom>
              <a:avLst/>
              <a:gdLst/>
              <a:ahLst/>
              <a:cxnLst>
                <a:cxn ang="0">
                  <a:pos x="164" y="0"/>
                </a:cxn>
                <a:cxn ang="0">
                  <a:pos x="0" y="164"/>
                </a:cxn>
                <a:cxn ang="0">
                  <a:pos x="164" y="329"/>
                </a:cxn>
                <a:cxn ang="0">
                  <a:pos x="329" y="164"/>
                </a:cxn>
                <a:cxn ang="0">
                  <a:pos x="164" y="0"/>
                </a:cxn>
                <a:cxn ang="0">
                  <a:pos x="164" y="231"/>
                </a:cxn>
                <a:cxn ang="0">
                  <a:pos x="98" y="164"/>
                </a:cxn>
                <a:cxn ang="0">
                  <a:pos x="164" y="97"/>
                </a:cxn>
                <a:cxn ang="0">
                  <a:pos x="231" y="164"/>
                </a:cxn>
                <a:cxn ang="0">
                  <a:pos x="164" y="231"/>
                </a:cxn>
              </a:cxnLst>
              <a:rect l="0" t="0" r="r" b="b"/>
              <a:pathLst>
                <a:path w="329" h="329">
                  <a:moveTo>
                    <a:pt x="164" y="0"/>
                  </a:moveTo>
                  <a:cubicBezTo>
                    <a:pt x="74" y="0"/>
                    <a:pt x="0" y="73"/>
                    <a:pt x="0" y="164"/>
                  </a:cubicBezTo>
                  <a:cubicBezTo>
                    <a:pt x="0" y="255"/>
                    <a:pt x="74" y="329"/>
                    <a:pt x="164" y="329"/>
                  </a:cubicBezTo>
                  <a:cubicBezTo>
                    <a:pt x="255" y="329"/>
                    <a:pt x="329" y="255"/>
                    <a:pt x="329" y="164"/>
                  </a:cubicBezTo>
                  <a:cubicBezTo>
                    <a:pt x="329" y="73"/>
                    <a:pt x="255" y="0"/>
                    <a:pt x="164" y="0"/>
                  </a:cubicBezTo>
                  <a:close/>
                  <a:moveTo>
                    <a:pt x="164" y="231"/>
                  </a:moveTo>
                  <a:cubicBezTo>
                    <a:pt x="127" y="231"/>
                    <a:pt x="98" y="201"/>
                    <a:pt x="98" y="164"/>
                  </a:cubicBezTo>
                  <a:cubicBezTo>
                    <a:pt x="98" y="127"/>
                    <a:pt x="127" y="97"/>
                    <a:pt x="164" y="97"/>
                  </a:cubicBezTo>
                  <a:cubicBezTo>
                    <a:pt x="201" y="97"/>
                    <a:pt x="231" y="127"/>
                    <a:pt x="231" y="164"/>
                  </a:cubicBezTo>
                  <a:cubicBezTo>
                    <a:pt x="231" y="201"/>
                    <a:pt x="201" y="231"/>
                    <a:pt x="164" y="231"/>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7" name="Freeform 33"/>
            <p:cNvSpPr>
              <a:spLocks noEditPoints="1"/>
            </p:cNvSpPr>
            <p:nvPr/>
          </p:nvSpPr>
          <p:spPr bwMode="auto">
            <a:xfrm>
              <a:off x="1799" y="1326"/>
              <a:ext cx="192" cy="193"/>
            </a:xfrm>
            <a:custGeom>
              <a:avLst/>
              <a:gdLst/>
              <a:ahLst/>
              <a:cxnLst>
                <a:cxn ang="0">
                  <a:pos x="80" y="0"/>
                </a:cxn>
                <a:cxn ang="0">
                  <a:pos x="0" y="80"/>
                </a:cxn>
                <a:cxn ang="0">
                  <a:pos x="80" y="161"/>
                </a:cxn>
                <a:cxn ang="0">
                  <a:pos x="160" y="80"/>
                </a:cxn>
                <a:cxn ang="0">
                  <a:pos x="80" y="0"/>
                </a:cxn>
                <a:cxn ang="0">
                  <a:pos x="80" y="124"/>
                </a:cxn>
                <a:cxn ang="0">
                  <a:pos x="37" y="80"/>
                </a:cxn>
                <a:cxn ang="0">
                  <a:pos x="80" y="37"/>
                </a:cxn>
                <a:cxn ang="0">
                  <a:pos x="124" y="80"/>
                </a:cxn>
                <a:cxn ang="0">
                  <a:pos x="80" y="124"/>
                </a:cxn>
              </a:cxnLst>
              <a:rect l="0" t="0" r="r" b="b"/>
              <a:pathLst>
                <a:path w="160" h="161">
                  <a:moveTo>
                    <a:pt x="80" y="0"/>
                  </a:moveTo>
                  <a:cubicBezTo>
                    <a:pt x="36" y="0"/>
                    <a:pt x="0" y="36"/>
                    <a:pt x="0" y="80"/>
                  </a:cubicBezTo>
                  <a:cubicBezTo>
                    <a:pt x="0" y="125"/>
                    <a:pt x="36" y="161"/>
                    <a:pt x="80" y="161"/>
                  </a:cubicBezTo>
                  <a:cubicBezTo>
                    <a:pt x="125" y="161"/>
                    <a:pt x="160" y="125"/>
                    <a:pt x="160" y="80"/>
                  </a:cubicBezTo>
                  <a:cubicBezTo>
                    <a:pt x="160" y="36"/>
                    <a:pt x="125" y="0"/>
                    <a:pt x="80" y="0"/>
                  </a:cubicBezTo>
                  <a:close/>
                  <a:moveTo>
                    <a:pt x="80" y="124"/>
                  </a:moveTo>
                  <a:cubicBezTo>
                    <a:pt x="56" y="124"/>
                    <a:pt x="37" y="104"/>
                    <a:pt x="37" y="80"/>
                  </a:cubicBezTo>
                  <a:cubicBezTo>
                    <a:pt x="37" y="56"/>
                    <a:pt x="56" y="37"/>
                    <a:pt x="80" y="37"/>
                  </a:cubicBezTo>
                  <a:cubicBezTo>
                    <a:pt x="104" y="37"/>
                    <a:pt x="124" y="56"/>
                    <a:pt x="124" y="80"/>
                  </a:cubicBezTo>
                  <a:cubicBezTo>
                    <a:pt x="124" y="104"/>
                    <a:pt x="104" y="124"/>
                    <a:pt x="80" y="124"/>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8" name="Freeform 34"/>
            <p:cNvSpPr>
              <a:spLocks noEditPoints="1"/>
            </p:cNvSpPr>
            <p:nvPr/>
          </p:nvSpPr>
          <p:spPr bwMode="auto">
            <a:xfrm>
              <a:off x="1853" y="1379"/>
              <a:ext cx="85" cy="86"/>
            </a:xfrm>
            <a:custGeom>
              <a:avLst/>
              <a:gdLst/>
              <a:ahLst/>
              <a:cxnLst>
                <a:cxn ang="0">
                  <a:pos x="70" y="33"/>
                </a:cxn>
                <a:cxn ang="0">
                  <a:pos x="67" y="31"/>
                </a:cxn>
                <a:cxn ang="0">
                  <a:pos x="57" y="30"/>
                </a:cxn>
                <a:cxn ang="0">
                  <a:pos x="55" y="23"/>
                </a:cxn>
                <a:cxn ang="0">
                  <a:pos x="61" y="16"/>
                </a:cxn>
                <a:cxn ang="0">
                  <a:pos x="61" y="13"/>
                </a:cxn>
                <a:cxn ang="0">
                  <a:pos x="60" y="10"/>
                </a:cxn>
                <a:cxn ang="0">
                  <a:pos x="58" y="9"/>
                </a:cxn>
                <a:cxn ang="0">
                  <a:pos x="55" y="10"/>
                </a:cxn>
                <a:cxn ang="0">
                  <a:pos x="47" y="16"/>
                </a:cxn>
                <a:cxn ang="0">
                  <a:pos x="40" y="13"/>
                </a:cxn>
                <a:cxn ang="0">
                  <a:pos x="39" y="4"/>
                </a:cxn>
                <a:cxn ang="0">
                  <a:pos x="38" y="1"/>
                </a:cxn>
                <a:cxn ang="0">
                  <a:pos x="35" y="0"/>
                </a:cxn>
                <a:cxn ang="0">
                  <a:pos x="33" y="1"/>
                </a:cxn>
                <a:cxn ang="0">
                  <a:pos x="31" y="4"/>
                </a:cxn>
                <a:cxn ang="0">
                  <a:pos x="30" y="13"/>
                </a:cxn>
                <a:cxn ang="0">
                  <a:pos x="23" y="16"/>
                </a:cxn>
                <a:cxn ang="0">
                  <a:pos x="16" y="10"/>
                </a:cxn>
                <a:cxn ang="0">
                  <a:pos x="13" y="9"/>
                </a:cxn>
                <a:cxn ang="0">
                  <a:pos x="10" y="10"/>
                </a:cxn>
                <a:cxn ang="0">
                  <a:pos x="9" y="13"/>
                </a:cxn>
                <a:cxn ang="0">
                  <a:pos x="10" y="16"/>
                </a:cxn>
                <a:cxn ang="0">
                  <a:pos x="16" y="23"/>
                </a:cxn>
                <a:cxn ang="0">
                  <a:pos x="13" y="30"/>
                </a:cxn>
                <a:cxn ang="0">
                  <a:pos x="4" y="31"/>
                </a:cxn>
                <a:cxn ang="0">
                  <a:pos x="1" y="33"/>
                </a:cxn>
                <a:cxn ang="0">
                  <a:pos x="0" y="35"/>
                </a:cxn>
                <a:cxn ang="0">
                  <a:pos x="1" y="38"/>
                </a:cxn>
                <a:cxn ang="0">
                  <a:pos x="4" y="39"/>
                </a:cxn>
                <a:cxn ang="0">
                  <a:pos x="13" y="40"/>
                </a:cxn>
                <a:cxn ang="0">
                  <a:pos x="16" y="47"/>
                </a:cxn>
                <a:cxn ang="0">
                  <a:pos x="10" y="55"/>
                </a:cxn>
                <a:cxn ang="0">
                  <a:pos x="9" y="58"/>
                </a:cxn>
                <a:cxn ang="0">
                  <a:pos x="10" y="60"/>
                </a:cxn>
                <a:cxn ang="0">
                  <a:pos x="13" y="61"/>
                </a:cxn>
                <a:cxn ang="0">
                  <a:pos x="16" y="61"/>
                </a:cxn>
                <a:cxn ang="0">
                  <a:pos x="23" y="54"/>
                </a:cxn>
                <a:cxn ang="0">
                  <a:pos x="30" y="57"/>
                </a:cxn>
                <a:cxn ang="0">
                  <a:pos x="31" y="67"/>
                </a:cxn>
                <a:cxn ang="0">
                  <a:pos x="33" y="70"/>
                </a:cxn>
                <a:cxn ang="0">
                  <a:pos x="35" y="71"/>
                </a:cxn>
                <a:cxn ang="0">
                  <a:pos x="38" y="70"/>
                </a:cxn>
                <a:cxn ang="0">
                  <a:pos x="39" y="67"/>
                </a:cxn>
                <a:cxn ang="0">
                  <a:pos x="40" y="57"/>
                </a:cxn>
                <a:cxn ang="0">
                  <a:pos x="47" y="54"/>
                </a:cxn>
                <a:cxn ang="0">
                  <a:pos x="55" y="61"/>
                </a:cxn>
                <a:cxn ang="0">
                  <a:pos x="58" y="61"/>
                </a:cxn>
                <a:cxn ang="0">
                  <a:pos x="60" y="60"/>
                </a:cxn>
                <a:cxn ang="0">
                  <a:pos x="61" y="58"/>
                </a:cxn>
                <a:cxn ang="0">
                  <a:pos x="61" y="55"/>
                </a:cxn>
                <a:cxn ang="0">
                  <a:pos x="55" y="47"/>
                </a:cxn>
                <a:cxn ang="0">
                  <a:pos x="57" y="40"/>
                </a:cxn>
                <a:cxn ang="0">
                  <a:pos x="67" y="39"/>
                </a:cxn>
                <a:cxn ang="0">
                  <a:pos x="70" y="38"/>
                </a:cxn>
                <a:cxn ang="0">
                  <a:pos x="71" y="35"/>
                </a:cxn>
                <a:cxn ang="0">
                  <a:pos x="70" y="33"/>
                </a:cxn>
                <a:cxn ang="0">
                  <a:pos x="49" y="35"/>
                </a:cxn>
                <a:cxn ang="0">
                  <a:pos x="35" y="49"/>
                </a:cxn>
                <a:cxn ang="0">
                  <a:pos x="22" y="35"/>
                </a:cxn>
                <a:cxn ang="0">
                  <a:pos x="35" y="22"/>
                </a:cxn>
                <a:cxn ang="0">
                  <a:pos x="49" y="35"/>
                </a:cxn>
              </a:cxnLst>
              <a:rect l="0" t="0" r="r" b="b"/>
              <a:pathLst>
                <a:path w="71" h="71">
                  <a:moveTo>
                    <a:pt x="70" y="33"/>
                  </a:moveTo>
                  <a:cubicBezTo>
                    <a:pt x="69" y="32"/>
                    <a:pt x="68" y="31"/>
                    <a:pt x="67" y="31"/>
                  </a:cubicBezTo>
                  <a:cubicBezTo>
                    <a:pt x="66" y="31"/>
                    <a:pt x="62" y="31"/>
                    <a:pt x="57" y="30"/>
                  </a:cubicBezTo>
                  <a:cubicBezTo>
                    <a:pt x="57" y="28"/>
                    <a:pt x="56" y="25"/>
                    <a:pt x="55" y="23"/>
                  </a:cubicBezTo>
                  <a:cubicBezTo>
                    <a:pt x="57" y="20"/>
                    <a:pt x="60" y="17"/>
                    <a:pt x="61" y="16"/>
                  </a:cubicBezTo>
                  <a:cubicBezTo>
                    <a:pt x="61" y="15"/>
                    <a:pt x="62" y="14"/>
                    <a:pt x="61" y="13"/>
                  </a:cubicBezTo>
                  <a:cubicBezTo>
                    <a:pt x="61" y="12"/>
                    <a:pt x="61" y="11"/>
                    <a:pt x="60" y="10"/>
                  </a:cubicBezTo>
                  <a:cubicBezTo>
                    <a:pt x="59" y="10"/>
                    <a:pt x="59" y="9"/>
                    <a:pt x="58" y="9"/>
                  </a:cubicBezTo>
                  <a:cubicBezTo>
                    <a:pt x="57" y="9"/>
                    <a:pt x="56" y="9"/>
                    <a:pt x="55" y="10"/>
                  </a:cubicBezTo>
                  <a:cubicBezTo>
                    <a:pt x="54" y="11"/>
                    <a:pt x="51" y="13"/>
                    <a:pt x="47" y="16"/>
                  </a:cubicBezTo>
                  <a:cubicBezTo>
                    <a:pt x="45" y="15"/>
                    <a:pt x="43" y="14"/>
                    <a:pt x="40" y="13"/>
                  </a:cubicBezTo>
                  <a:cubicBezTo>
                    <a:pt x="40" y="9"/>
                    <a:pt x="40" y="5"/>
                    <a:pt x="39" y="4"/>
                  </a:cubicBezTo>
                  <a:cubicBezTo>
                    <a:pt x="39" y="3"/>
                    <a:pt x="39" y="2"/>
                    <a:pt x="38" y="1"/>
                  </a:cubicBezTo>
                  <a:cubicBezTo>
                    <a:pt x="37" y="0"/>
                    <a:pt x="36" y="0"/>
                    <a:pt x="35" y="0"/>
                  </a:cubicBezTo>
                  <a:cubicBezTo>
                    <a:pt x="34" y="0"/>
                    <a:pt x="33" y="0"/>
                    <a:pt x="33" y="1"/>
                  </a:cubicBezTo>
                  <a:cubicBezTo>
                    <a:pt x="32" y="2"/>
                    <a:pt x="31" y="3"/>
                    <a:pt x="31" y="4"/>
                  </a:cubicBezTo>
                  <a:cubicBezTo>
                    <a:pt x="31" y="5"/>
                    <a:pt x="31" y="9"/>
                    <a:pt x="30" y="13"/>
                  </a:cubicBezTo>
                  <a:cubicBezTo>
                    <a:pt x="28" y="14"/>
                    <a:pt x="25" y="15"/>
                    <a:pt x="23" y="16"/>
                  </a:cubicBezTo>
                  <a:cubicBezTo>
                    <a:pt x="20" y="13"/>
                    <a:pt x="17" y="11"/>
                    <a:pt x="16" y="10"/>
                  </a:cubicBezTo>
                  <a:cubicBezTo>
                    <a:pt x="15" y="9"/>
                    <a:pt x="14" y="9"/>
                    <a:pt x="13" y="9"/>
                  </a:cubicBezTo>
                  <a:cubicBezTo>
                    <a:pt x="12" y="9"/>
                    <a:pt x="11" y="10"/>
                    <a:pt x="10" y="10"/>
                  </a:cubicBezTo>
                  <a:cubicBezTo>
                    <a:pt x="10" y="11"/>
                    <a:pt x="9" y="12"/>
                    <a:pt x="9" y="13"/>
                  </a:cubicBezTo>
                  <a:cubicBezTo>
                    <a:pt x="9" y="14"/>
                    <a:pt x="9" y="15"/>
                    <a:pt x="10" y="16"/>
                  </a:cubicBezTo>
                  <a:cubicBezTo>
                    <a:pt x="11" y="17"/>
                    <a:pt x="13" y="20"/>
                    <a:pt x="16" y="23"/>
                  </a:cubicBezTo>
                  <a:cubicBezTo>
                    <a:pt x="15" y="25"/>
                    <a:pt x="14" y="28"/>
                    <a:pt x="13" y="30"/>
                  </a:cubicBezTo>
                  <a:cubicBezTo>
                    <a:pt x="9" y="31"/>
                    <a:pt x="5" y="31"/>
                    <a:pt x="4" y="31"/>
                  </a:cubicBezTo>
                  <a:cubicBezTo>
                    <a:pt x="3" y="31"/>
                    <a:pt x="2" y="32"/>
                    <a:pt x="1" y="33"/>
                  </a:cubicBezTo>
                  <a:cubicBezTo>
                    <a:pt x="1" y="33"/>
                    <a:pt x="0" y="34"/>
                    <a:pt x="0" y="35"/>
                  </a:cubicBezTo>
                  <a:cubicBezTo>
                    <a:pt x="0" y="36"/>
                    <a:pt x="1" y="37"/>
                    <a:pt x="1" y="38"/>
                  </a:cubicBezTo>
                  <a:cubicBezTo>
                    <a:pt x="2" y="39"/>
                    <a:pt x="3" y="39"/>
                    <a:pt x="4" y="39"/>
                  </a:cubicBezTo>
                  <a:cubicBezTo>
                    <a:pt x="5" y="39"/>
                    <a:pt x="9" y="40"/>
                    <a:pt x="13" y="40"/>
                  </a:cubicBezTo>
                  <a:cubicBezTo>
                    <a:pt x="14" y="43"/>
                    <a:pt x="15" y="45"/>
                    <a:pt x="16" y="47"/>
                  </a:cubicBezTo>
                  <a:cubicBezTo>
                    <a:pt x="13" y="51"/>
                    <a:pt x="11" y="54"/>
                    <a:pt x="10" y="55"/>
                  </a:cubicBezTo>
                  <a:cubicBezTo>
                    <a:pt x="9" y="56"/>
                    <a:pt x="9" y="57"/>
                    <a:pt x="9" y="58"/>
                  </a:cubicBezTo>
                  <a:cubicBezTo>
                    <a:pt x="9" y="59"/>
                    <a:pt x="10" y="59"/>
                    <a:pt x="10" y="60"/>
                  </a:cubicBezTo>
                  <a:cubicBezTo>
                    <a:pt x="11" y="61"/>
                    <a:pt x="12" y="61"/>
                    <a:pt x="13" y="61"/>
                  </a:cubicBezTo>
                  <a:cubicBezTo>
                    <a:pt x="14" y="61"/>
                    <a:pt x="15" y="61"/>
                    <a:pt x="16" y="61"/>
                  </a:cubicBezTo>
                  <a:cubicBezTo>
                    <a:pt x="17" y="60"/>
                    <a:pt x="20" y="57"/>
                    <a:pt x="23" y="54"/>
                  </a:cubicBezTo>
                  <a:cubicBezTo>
                    <a:pt x="25" y="56"/>
                    <a:pt x="28" y="57"/>
                    <a:pt x="30" y="57"/>
                  </a:cubicBezTo>
                  <a:cubicBezTo>
                    <a:pt x="31" y="62"/>
                    <a:pt x="31" y="66"/>
                    <a:pt x="31" y="67"/>
                  </a:cubicBezTo>
                  <a:cubicBezTo>
                    <a:pt x="31" y="68"/>
                    <a:pt x="32" y="69"/>
                    <a:pt x="33" y="70"/>
                  </a:cubicBezTo>
                  <a:cubicBezTo>
                    <a:pt x="33" y="70"/>
                    <a:pt x="34" y="71"/>
                    <a:pt x="35" y="71"/>
                  </a:cubicBezTo>
                  <a:cubicBezTo>
                    <a:pt x="36" y="71"/>
                    <a:pt x="37" y="70"/>
                    <a:pt x="38" y="70"/>
                  </a:cubicBezTo>
                  <a:cubicBezTo>
                    <a:pt x="39" y="69"/>
                    <a:pt x="39" y="68"/>
                    <a:pt x="39" y="67"/>
                  </a:cubicBezTo>
                  <a:cubicBezTo>
                    <a:pt x="40" y="66"/>
                    <a:pt x="40" y="62"/>
                    <a:pt x="40" y="57"/>
                  </a:cubicBezTo>
                  <a:cubicBezTo>
                    <a:pt x="43" y="57"/>
                    <a:pt x="45" y="56"/>
                    <a:pt x="47" y="54"/>
                  </a:cubicBezTo>
                  <a:cubicBezTo>
                    <a:pt x="51" y="57"/>
                    <a:pt x="54" y="60"/>
                    <a:pt x="55" y="61"/>
                  </a:cubicBezTo>
                  <a:cubicBezTo>
                    <a:pt x="56" y="61"/>
                    <a:pt x="57" y="61"/>
                    <a:pt x="58" y="61"/>
                  </a:cubicBezTo>
                  <a:cubicBezTo>
                    <a:pt x="59" y="61"/>
                    <a:pt x="59" y="61"/>
                    <a:pt x="60" y="60"/>
                  </a:cubicBezTo>
                  <a:cubicBezTo>
                    <a:pt x="61" y="59"/>
                    <a:pt x="61" y="59"/>
                    <a:pt x="61" y="58"/>
                  </a:cubicBezTo>
                  <a:cubicBezTo>
                    <a:pt x="62" y="57"/>
                    <a:pt x="61" y="56"/>
                    <a:pt x="61" y="55"/>
                  </a:cubicBezTo>
                  <a:cubicBezTo>
                    <a:pt x="60" y="54"/>
                    <a:pt x="57" y="51"/>
                    <a:pt x="55" y="47"/>
                  </a:cubicBezTo>
                  <a:cubicBezTo>
                    <a:pt x="56" y="45"/>
                    <a:pt x="57" y="43"/>
                    <a:pt x="57" y="40"/>
                  </a:cubicBezTo>
                  <a:cubicBezTo>
                    <a:pt x="62" y="40"/>
                    <a:pt x="66" y="39"/>
                    <a:pt x="67" y="39"/>
                  </a:cubicBezTo>
                  <a:cubicBezTo>
                    <a:pt x="68" y="39"/>
                    <a:pt x="69" y="39"/>
                    <a:pt x="70" y="38"/>
                  </a:cubicBezTo>
                  <a:cubicBezTo>
                    <a:pt x="70" y="37"/>
                    <a:pt x="71" y="36"/>
                    <a:pt x="71" y="35"/>
                  </a:cubicBezTo>
                  <a:cubicBezTo>
                    <a:pt x="71" y="34"/>
                    <a:pt x="70" y="33"/>
                    <a:pt x="70" y="33"/>
                  </a:cubicBezTo>
                  <a:close/>
                  <a:moveTo>
                    <a:pt x="49" y="35"/>
                  </a:moveTo>
                  <a:cubicBezTo>
                    <a:pt x="49" y="43"/>
                    <a:pt x="43" y="49"/>
                    <a:pt x="35" y="49"/>
                  </a:cubicBezTo>
                  <a:cubicBezTo>
                    <a:pt x="28" y="49"/>
                    <a:pt x="22" y="43"/>
                    <a:pt x="22" y="35"/>
                  </a:cubicBezTo>
                  <a:cubicBezTo>
                    <a:pt x="22" y="28"/>
                    <a:pt x="28" y="22"/>
                    <a:pt x="35" y="22"/>
                  </a:cubicBezTo>
                  <a:cubicBezTo>
                    <a:pt x="43" y="22"/>
                    <a:pt x="49" y="28"/>
                    <a:pt x="49" y="35"/>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39" name="Freeform 35"/>
            <p:cNvSpPr>
              <a:spLocks noEditPoints="1"/>
            </p:cNvSpPr>
            <p:nvPr/>
          </p:nvSpPr>
          <p:spPr bwMode="auto">
            <a:xfrm>
              <a:off x="1640" y="1166"/>
              <a:ext cx="512" cy="512"/>
            </a:xfrm>
            <a:custGeom>
              <a:avLst/>
              <a:gdLst/>
              <a:ahLst/>
              <a:cxnLst>
                <a:cxn ang="0">
                  <a:pos x="420" y="206"/>
                </a:cxn>
                <a:cxn ang="0">
                  <a:pos x="423" y="176"/>
                </a:cxn>
                <a:cxn ang="0">
                  <a:pos x="410" y="149"/>
                </a:cxn>
                <a:cxn ang="0">
                  <a:pos x="384" y="141"/>
                </a:cxn>
                <a:cxn ang="0">
                  <a:pos x="394" y="103"/>
                </a:cxn>
                <a:cxn ang="0">
                  <a:pos x="378" y="81"/>
                </a:cxn>
                <a:cxn ang="0">
                  <a:pos x="340" y="77"/>
                </a:cxn>
                <a:cxn ang="0">
                  <a:pos x="341" y="50"/>
                </a:cxn>
                <a:cxn ang="0">
                  <a:pos x="320" y="28"/>
                </a:cxn>
                <a:cxn ang="0">
                  <a:pos x="291" y="21"/>
                </a:cxn>
                <a:cxn ang="0">
                  <a:pos x="268" y="36"/>
                </a:cxn>
                <a:cxn ang="0">
                  <a:pos x="245" y="4"/>
                </a:cxn>
                <a:cxn ang="0">
                  <a:pos x="218" y="1"/>
                </a:cxn>
                <a:cxn ang="0">
                  <a:pos x="190" y="29"/>
                </a:cxn>
                <a:cxn ang="0">
                  <a:pos x="170" y="10"/>
                </a:cxn>
                <a:cxn ang="0">
                  <a:pos x="140" y="12"/>
                </a:cxn>
                <a:cxn ang="0">
                  <a:pos x="116" y="30"/>
                </a:cxn>
                <a:cxn ang="0">
                  <a:pos x="112" y="57"/>
                </a:cxn>
                <a:cxn ang="0">
                  <a:pos x="74" y="54"/>
                </a:cxn>
                <a:cxn ang="0">
                  <a:pos x="54" y="73"/>
                </a:cxn>
                <a:cxn ang="0">
                  <a:pos x="58" y="112"/>
                </a:cxn>
                <a:cxn ang="0">
                  <a:pos x="30" y="116"/>
                </a:cxn>
                <a:cxn ang="0">
                  <a:pos x="13" y="140"/>
                </a:cxn>
                <a:cxn ang="0">
                  <a:pos x="11" y="170"/>
                </a:cxn>
                <a:cxn ang="0">
                  <a:pos x="29" y="190"/>
                </a:cxn>
                <a:cxn ang="0">
                  <a:pos x="2" y="218"/>
                </a:cxn>
                <a:cxn ang="0">
                  <a:pos x="4" y="245"/>
                </a:cxn>
                <a:cxn ang="0">
                  <a:pos x="36" y="268"/>
                </a:cxn>
                <a:cxn ang="0">
                  <a:pos x="21" y="291"/>
                </a:cxn>
                <a:cxn ang="0">
                  <a:pos x="29" y="320"/>
                </a:cxn>
                <a:cxn ang="0">
                  <a:pos x="50" y="341"/>
                </a:cxn>
                <a:cxn ang="0">
                  <a:pos x="77" y="340"/>
                </a:cxn>
                <a:cxn ang="0">
                  <a:pos x="81" y="379"/>
                </a:cxn>
                <a:cxn ang="0">
                  <a:pos x="103" y="394"/>
                </a:cxn>
                <a:cxn ang="0">
                  <a:pos x="141" y="384"/>
                </a:cxn>
                <a:cxn ang="0">
                  <a:pos x="149" y="411"/>
                </a:cxn>
                <a:cxn ang="0">
                  <a:pos x="176" y="424"/>
                </a:cxn>
                <a:cxn ang="0">
                  <a:pos x="206" y="420"/>
                </a:cxn>
                <a:cxn ang="0">
                  <a:pos x="223" y="399"/>
                </a:cxn>
                <a:cxn ang="0">
                  <a:pos x="255" y="421"/>
                </a:cxn>
                <a:cxn ang="0">
                  <a:pos x="281" y="414"/>
                </a:cxn>
                <a:cxn ang="0">
                  <a:pos x="298" y="379"/>
                </a:cxn>
                <a:cxn ang="0">
                  <a:pos x="323" y="389"/>
                </a:cxn>
                <a:cxn ang="0">
                  <a:pos x="350" y="377"/>
                </a:cxn>
                <a:cxn ang="0">
                  <a:pos x="367" y="352"/>
                </a:cxn>
                <a:cxn ang="0">
                  <a:pos x="361" y="325"/>
                </a:cxn>
                <a:cxn ang="0">
                  <a:pos x="399" y="315"/>
                </a:cxn>
                <a:cxn ang="0">
                  <a:pos x="410" y="290"/>
                </a:cxn>
                <a:cxn ang="0">
                  <a:pos x="394" y="255"/>
                </a:cxn>
                <a:cxn ang="0">
                  <a:pos x="418" y="242"/>
                </a:cxn>
                <a:cxn ang="0">
                  <a:pos x="63" y="213"/>
                </a:cxn>
              </a:cxnLst>
              <a:rect l="0" t="0" r="r" b="b"/>
              <a:pathLst>
                <a:path w="427" h="427">
                  <a:moveTo>
                    <a:pt x="420" y="221"/>
                  </a:moveTo>
                  <a:cubicBezTo>
                    <a:pt x="422" y="220"/>
                    <a:pt x="424" y="219"/>
                    <a:pt x="425" y="218"/>
                  </a:cubicBezTo>
                  <a:cubicBezTo>
                    <a:pt x="426" y="217"/>
                    <a:pt x="427" y="215"/>
                    <a:pt x="427" y="213"/>
                  </a:cubicBezTo>
                  <a:cubicBezTo>
                    <a:pt x="427" y="211"/>
                    <a:pt x="426" y="210"/>
                    <a:pt x="425" y="208"/>
                  </a:cubicBezTo>
                  <a:cubicBezTo>
                    <a:pt x="424" y="207"/>
                    <a:pt x="422" y="206"/>
                    <a:pt x="420" y="206"/>
                  </a:cubicBezTo>
                  <a:cubicBezTo>
                    <a:pt x="418" y="206"/>
                    <a:pt x="408" y="205"/>
                    <a:pt x="399" y="204"/>
                  </a:cubicBezTo>
                  <a:cubicBezTo>
                    <a:pt x="398" y="199"/>
                    <a:pt x="398" y="195"/>
                    <a:pt x="397" y="190"/>
                  </a:cubicBezTo>
                  <a:cubicBezTo>
                    <a:pt x="406" y="188"/>
                    <a:pt x="416" y="185"/>
                    <a:pt x="418" y="184"/>
                  </a:cubicBezTo>
                  <a:cubicBezTo>
                    <a:pt x="420" y="184"/>
                    <a:pt x="422" y="183"/>
                    <a:pt x="422" y="181"/>
                  </a:cubicBezTo>
                  <a:cubicBezTo>
                    <a:pt x="423" y="180"/>
                    <a:pt x="424" y="178"/>
                    <a:pt x="423" y="176"/>
                  </a:cubicBezTo>
                  <a:cubicBezTo>
                    <a:pt x="423" y="174"/>
                    <a:pt x="422" y="173"/>
                    <a:pt x="421" y="172"/>
                  </a:cubicBezTo>
                  <a:cubicBezTo>
                    <a:pt x="419" y="170"/>
                    <a:pt x="418" y="170"/>
                    <a:pt x="416" y="170"/>
                  </a:cubicBezTo>
                  <a:cubicBezTo>
                    <a:pt x="414" y="170"/>
                    <a:pt x="403" y="171"/>
                    <a:pt x="394" y="172"/>
                  </a:cubicBezTo>
                  <a:cubicBezTo>
                    <a:pt x="393" y="167"/>
                    <a:pt x="392" y="163"/>
                    <a:pt x="391" y="159"/>
                  </a:cubicBezTo>
                  <a:cubicBezTo>
                    <a:pt x="399" y="155"/>
                    <a:pt x="408" y="150"/>
                    <a:pt x="410" y="149"/>
                  </a:cubicBezTo>
                  <a:cubicBezTo>
                    <a:pt x="412" y="148"/>
                    <a:pt x="413" y="147"/>
                    <a:pt x="414" y="145"/>
                  </a:cubicBezTo>
                  <a:cubicBezTo>
                    <a:pt x="414" y="144"/>
                    <a:pt x="414" y="142"/>
                    <a:pt x="414" y="140"/>
                  </a:cubicBezTo>
                  <a:cubicBezTo>
                    <a:pt x="413" y="138"/>
                    <a:pt x="412" y="137"/>
                    <a:pt x="410" y="136"/>
                  </a:cubicBezTo>
                  <a:cubicBezTo>
                    <a:pt x="409" y="135"/>
                    <a:pt x="407" y="135"/>
                    <a:pt x="405" y="135"/>
                  </a:cubicBezTo>
                  <a:cubicBezTo>
                    <a:pt x="403" y="136"/>
                    <a:pt x="393" y="138"/>
                    <a:pt x="384" y="141"/>
                  </a:cubicBezTo>
                  <a:cubicBezTo>
                    <a:pt x="382" y="137"/>
                    <a:pt x="380" y="133"/>
                    <a:pt x="378" y="129"/>
                  </a:cubicBezTo>
                  <a:cubicBezTo>
                    <a:pt x="386" y="123"/>
                    <a:pt x="394" y="117"/>
                    <a:pt x="396" y="116"/>
                  </a:cubicBezTo>
                  <a:cubicBezTo>
                    <a:pt x="398" y="115"/>
                    <a:pt x="399" y="113"/>
                    <a:pt x="399" y="112"/>
                  </a:cubicBezTo>
                  <a:cubicBezTo>
                    <a:pt x="399" y="110"/>
                    <a:pt x="399" y="108"/>
                    <a:pt x="398" y="106"/>
                  </a:cubicBezTo>
                  <a:cubicBezTo>
                    <a:pt x="397" y="105"/>
                    <a:pt x="396" y="104"/>
                    <a:pt x="394" y="103"/>
                  </a:cubicBezTo>
                  <a:cubicBezTo>
                    <a:pt x="392" y="102"/>
                    <a:pt x="390" y="102"/>
                    <a:pt x="389" y="103"/>
                  </a:cubicBezTo>
                  <a:cubicBezTo>
                    <a:pt x="387" y="104"/>
                    <a:pt x="377" y="108"/>
                    <a:pt x="369" y="112"/>
                  </a:cubicBezTo>
                  <a:cubicBezTo>
                    <a:pt x="367" y="108"/>
                    <a:pt x="364" y="105"/>
                    <a:pt x="361" y="101"/>
                  </a:cubicBezTo>
                  <a:cubicBezTo>
                    <a:pt x="368" y="94"/>
                    <a:pt x="375" y="87"/>
                    <a:pt x="377" y="86"/>
                  </a:cubicBezTo>
                  <a:cubicBezTo>
                    <a:pt x="378" y="84"/>
                    <a:pt x="378" y="83"/>
                    <a:pt x="378" y="81"/>
                  </a:cubicBezTo>
                  <a:cubicBezTo>
                    <a:pt x="378" y="79"/>
                    <a:pt x="378" y="77"/>
                    <a:pt x="377" y="76"/>
                  </a:cubicBezTo>
                  <a:cubicBezTo>
                    <a:pt x="375" y="74"/>
                    <a:pt x="374" y="74"/>
                    <a:pt x="372" y="73"/>
                  </a:cubicBezTo>
                  <a:cubicBezTo>
                    <a:pt x="370" y="73"/>
                    <a:pt x="369" y="73"/>
                    <a:pt x="367" y="74"/>
                  </a:cubicBezTo>
                  <a:cubicBezTo>
                    <a:pt x="365" y="75"/>
                    <a:pt x="357" y="81"/>
                    <a:pt x="349" y="87"/>
                  </a:cubicBezTo>
                  <a:cubicBezTo>
                    <a:pt x="346" y="83"/>
                    <a:pt x="343" y="80"/>
                    <a:pt x="340" y="77"/>
                  </a:cubicBezTo>
                  <a:cubicBezTo>
                    <a:pt x="345" y="69"/>
                    <a:pt x="351" y="61"/>
                    <a:pt x="352" y="59"/>
                  </a:cubicBezTo>
                  <a:cubicBezTo>
                    <a:pt x="353" y="58"/>
                    <a:pt x="353" y="56"/>
                    <a:pt x="353" y="54"/>
                  </a:cubicBezTo>
                  <a:cubicBezTo>
                    <a:pt x="353" y="52"/>
                    <a:pt x="352" y="51"/>
                    <a:pt x="350" y="50"/>
                  </a:cubicBezTo>
                  <a:cubicBezTo>
                    <a:pt x="349" y="48"/>
                    <a:pt x="347" y="48"/>
                    <a:pt x="345" y="48"/>
                  </a:cubicBezTo>
                  <a:cubicBezTo>
                    <a:pt x="344" y="48"/>
                    <a:pt x="342" y="48"/>
                    <a:pt x="341" y="50"/>
                  </a:cubicBezTo>
                  <a:cubicBezTo>
                    <a:pt x="339" y="51"/>
                    <a:pt x="332" y="58"/>
                    <a:pt x="325" y="65"/>
                  </a:cubicBezTo>
                  <a:cubicBezTo>
                    <a:pt x="322" y="62"/>
                    <a:pt x="318" y="60"/>
                    <a:pt x="314" y="57"/>
                  </a:cubicBezTo>
                  <a:cubicBezTo>
                    <a:pt x="318" y="49"/>
                    <a:pt x="322" y="39"/>
                    <a:pt x="323" y="37"/>
                  </a:cubicBezTo>
                  <a:cubicBezTo>
                    <a:pt x="324" y="36"/>
                    <a:pt x="324" y="34"/>
                    <a:pt x="323" y="32"/>
                  </a:cubicBezTo>
                  <a:cubicBezTo>
                    <a:pt x="323" y="31"/>
                    <a:pt x="322" y="29"/>
                    <a:pt x="320" y="28"/>
                  </a:cubicBezTo>
                  <a:cubicBezTo>
                    <a:pt x="318" y="27"/>
                    <a:pt x="317" y="27"/>
                    <a:pt x="315" y="27"/>
                  </a:cubicBezTo>
                  <a:cubicBezTo>
                    <a:pt x="313" y="28"/>
                    <a:pt x="311" y="28"/>
                    <a:pt x="310" y="30"/>
                  </a:cubicBezTo>
                  <a:cubicBezTo>
                    <a:pt x="309" y="32"/>
                    <a:pt x="303" y="40"/>
                    <a:pt x="298" y="48"/>
                  </a:cubicBezTo>
                  <a:cubicBezTo>
                    <a:pt x="294" y="46"/>
                    <a:pt x="290" y="44"/>
                    <a:pt x="286" y="42"/>
                  </a:cubicBezTo>
                  <a:cubicBezTo>
                    <a:pt x="288" y="33"/>
                    <a:pt x="290" y="23"/>
                    <a:pt x="291" y="21"/>
                  </a:cubicBezTo>
                  <a:cubicBezTo>
                    <a:pt x="291" y="19"/>
                    <a:pt x="291" y="17"/>
                    <a:pt x="290" y="16"/>
                  </a:cubicBezTo>
                  <a:cubicBezTo>
                    <a:pt x="289" y="14"/>
                    <a:pt x="288" y="13"/>
                    <a:pt x="286" y="12"/>
                  </a:cubicBezTo>
                  <a:cubicBezTo>
                    <a:pt x="284" y="12"/>
                    <a:pt x="283" y="12"/>
                    <a:pt x="281" y="12"/>
                  </a:cubicBezTo>
                  <a:cubicBezTo>
                    <a:pt x="279" y="13"/>
                    <a:pt x="278" y="14"/>
                    <a:pt x="277" y="16"/>
                  </a:cubicBezTo>
                  <a:cubicBezTo>
                    <a:pt x="276" y="18"/>
                    <a:pt x="272" y="27"/>
                    <a:pt x="268" y="36"/>
                  </a:cubicBezTo>
                  <a:cubicBezTo>
                    <a:pt x="264" y="34"/>
                    <a:pt x="259" y="33"/>
                    <a:pt x="255" y="32"/>
                  </a:cubicBezTo>
                  <a:cubicBezTo>
                    <a:pt x="255" y="23"/>
                    <a:pt x="256" y="12"/>
                    <a:pt x="256" y="10"/>
                  </a:cubicBezTo>
                  <a:cubicBezTo>
                    <a:pt x="257" y="8"/>
                    <a:pt x="256" y="7"/>
                    <a:pt x="255" y="5"/>
                  </a:cubicBezTo>
                  <a:cubicBezTo>
                    <a:pt x="254" y="4"/>
                    <a:pt x="252" y="3"/>
                    <a:pt x="250" y="3"/>
                  </a:cubicBezTo>
                  <a:cubicBezTo>
                    <a:pt x="248" y="2"/>
                    <a:pt x="247" y="3"/>
                    <a:pt x="245" y="4"/>
                  </a:cubicBezTo>
                  <a:cubicBezTo>
                    <a:pt x="244" y="5"/>
                    <a:pt x="242" y="6"/>
                    <a:pt x="242" y="8"/>
                  </a:cubicBezTo>
                  <a:cubicBezTo>
                    <a:pt x="241" y="10"/>
                    <a:pt x="239" y="20"/>
                    <a:pt x="236" y="29"/>
                  </a:cubicBezTo>
                  <a:cubicBezTo>
                    <a:pt x="232" y="28"/>
                    <a:pt x="227" y="28"/>
                    <a:pt x="223" y="28"/>
                  </a:cubicBezTo>
                  <a:cubicBezTo>
                    <a:pt x="222" y="18"/>
                    <a:pt x="221" y="8"/>
                    <a:pt x="221" y="6"/>
                  </a:cubicBezTo>
                  <a:cubicBezTo>
                    <a:pt x="220" y="4"/>
                    <a:pt x="220" y="2"/>
                    <a:pt x="218" y="1"/>
                  </a:cubicBezTo>
                  <a:cubicBezTo>
                    <a:pt x="217" y="0"/>
                    <a:pt x="215" y="0"/>
                    <a:pt x="213" y="0"/>
                  </a:cubicBezTo>
                  <a:cubicBezTo>
                    <a:pt x="211" y="0"/>
                    <a:pt x="210" y="0"/>
                    <a:pt x="208" y="1"/>
                  </a:cubicBezTo>
                  <a:cubicBezTo>
                    <a:pt x="207" y="2"/>
                    <a:pt x="206" y="4"/>
                    <a:pt x="206" y="6"/>
                  </a:cubicBezTo>
                  <a:cubicBezTo>
                    <a:pt x="206" y="8"/>
                    <a:pt x="205" y="18"/>
                    <a:pt x="204" y="28"/>
                  </a:cubicBezTo>
                  <a:cubicBezTo>
                    <a:pt x="199" y="28"/>
                    <a:pt x="195" y="28"/>
                    <a:pt x="190" y="29"/>
                  </a:cubicBezTo>
                  <a:cubicBezTo>
                    <a:pt x="188" y="20"/>
                    <a:pt x="185" y="10"/>
                    <a:pt x="185" y="8"/>
                  </a:cubicBezTo>
                  <a:cubicBezTo>
                    <a:pt x="184" y="6"/>
                    <a:pt x="183" y="5"/>
                    <a:pt x="181" y="4"/>
                  </a:cubicBezTo>
                  <a:cubicBezTo>
                    <a:pt x="180" y="3"/>
                    <a:pt x="178" y="2"/>
                    <a:pt x="176" y="3"/>
                  </a:cubicBezTo>
                  <a:cubicBezTo>
                    <a:pt x="174" y="3"/>
                    <a:pt x="173" y="4"/>
                    <a:pt x="172" y="5"/>
                  </a:cubicBezTo>
                  <a:cubicBezTo>
                    <a:pt x="171" y="7"/>
                    <a:pt x="170" y="8"/>
                    <a:pt x="170" y="10"/>
                  </a:cubicBezTo>
                  <a:cubicBezTo>
                    <a:pt x="170" y="12"/>
                    <a:pt x="171" y="23"/>
                    <a:pt x="172" y="32"/>
                  </a:cubicBezTo>
                  <a:cubicBezTo>
                    <a:pt x="167" y="33"/>
                    <a:pt x="163" y="34"/>
                    <a:pt x="159" y="36"/>
                  </a:cubicBezTo>
                  <a:cubicBezTo>
                    <a:pt x="155" y="27"/>
                    <a:pt x="150" y="18"/>
                    <a:pt x="149" y="16"/>
                  </a:cubicBezTo>
                  <a:cubicBezTo>
                    <a:pt x="149" y="14"/>
                    <a:pt x="147" y="13"/>
                    <a:pt x="146" y="12"/>
                  </a:cubicBezTo>
                  <a:cubicBezTo>
                    <a:pt x="144" y="12"/>
                    <a:pt x="142" y="12"/>
                    <a:pt x="140" y="12"/>
                  </a:cubicBezTo>
                  <a:cubicBezTo>
                    <a:pt x="139" y="13"/>
                    <a:pt x="137" y="14"/>
                    <a:pt x="136" y="16"/>
                  </a:cubicBezTo>
                  <a:cubicBezTo>
                    <a:pt x="135" y="17"/>
                    <a:pt x="135" y="19"/>
                    <a:pt x="136" y="21"/>
                  </a:cubicBezTo>
                  <a:cubicBezTo>
                    <a:pt x="136" y="23"/>
                    <a:pt x="139" y="33"/>
                    <a:pt x="141" y="42"/>
                  </a:cubicBezTo>
                  <a:cubicBezTo>
                    <a:pt x="137" y="44"/>
                    <a:pt x="133" y="46"/>
                    <a:pt x="129" y="48"/>
                  </a:cubicBezTo>
                  <a:cubicBezTo>
                    <a:pt x="123" y="40"/>
                    <a:pt x="117" y="32"/>
                    <a:pt x="116" y="30"/>
                  </a:cubicBezTo>
                  <a:cubicBezTo>
                    <a:pt x="115" y="28"/>
                    <a:pt x="113" y="28"/>
                    <a:pt x="112" y="27"/>
                  </a:cubicBezTo>
                  <a:cubicBezTo>
                    <a:pt x="110" y="27"/>
                    <a:pt x="108" y="27"/>
                    <a:pt x="107" y="28"/>
                  </a:cubicBezTo>
                  <a:cubicBezTo>
                    <a:pt x="105" y="29"/>
                    <a:pt x="104" y="31"/>
                    <a:pt x="103" y="32"/>
                  </a:cubicBezTo>
                  <a:cubicBezTo>
                    <a:pt x="103" y="34"/>
                    <a:pt x="103" y="36"/>
                    <a:pt x="103" y="37"/>
                  </a:cubicBezTo>
                  <a:cubicBezTo>
                    <a:pt x="104" y="39"/>
                    <a:pt x="109" y="49"/>
                    <a:pt x="112" y="57"/>
                  </a:cubicBezTo>
                  <a:cubicBezTo>
                    <a:pt x="109" y="60"/>
                    <a:pt x="105" y="62"/>
                    <a:pt x="101" y="65"/>
                  </a:cubicBezTo>
                  <a:cubicBezTo>
                    <a:pt x="95" y="58"/>
                    <a:pt x="87" y="51"/>
                    <a:pt x="86" y="50"/>
                  </a:cubicBezTo>
                  <a:cubicBezTo>
                    <a:pt x="85" y="48"/>
                    <a:pt x="83" y="48"/>
                    <a:pt x="81" y="48"/>
                  </a:cubicBezTo>
                  <a:cubicBezTo>
                    <a:pt x="79" y="48"/>
                    <a:pt x="78" y="48"/>
                    <a:pt x="76" y="50"/>
                  </a:cubicBezTo>
                  <a:cubicBezTo>
                    <a:pt x="75" y="51"/>
                    <a:pt x="74" y="52"/>
                    <a:pt x="74" y="54"/>
                  </a:cubicBezTo>
                  <a:cubicBezTo>
                    <a:pt x="73" y="56"/>
                    <a:pt x="74" y="58"/>
                    <a:pt x="75" y="59"/>
                  </a:cubicBezTo>
                  <a:cubicBezTo>
                    <a:pt x="76" y="61"/>
                    <a:pt x="82" y="69"/>
                    <a:pt x="87" y="77"/>
                  </a:cubicBezTo>
                  <a:cubicBezTo>
                    <a:pt x="84" y="80"/>
                    <a:pt x="81" y="83"/>
                    <a:pt x="77" y="87"/>
                  </a:cubicBezTo>
                  <a:cubicBezTo>
                    <a:pt x="70" y="81"/>
                    <a:pt x="61" y="75"/>
                    <a:pt x="60" y="74"/>
                  </a:cubicBezTo>
                  <a:cubicBezTo>
                    <a:pt x="58" y="73"/>
                    <a:pt x="56" y="73"/>
                    <a:pt x="54" y="73"/>
                  </a:cubicBezTo>
                  <a:cubicBezTo>
                    <a:pt x="53" y="74"/>
                    <a:pt x="51" y="74"/>
                    <a:pt x="50" y="76"/>
                  </a:cubicBezTo>
                  <a:cubicBezTo>
                    <a:pt x="49" y="77"/>
                    <a:pt x="48" y="79"/>
                    <a:pt x="48" y="81"/>
                  </a:cubicBezTo>
                  <a:cubicBezTo>
                    <a:pt x="48" y="83"/>
                    <a:pt x="49" y="84"/>
                    <a:pt x="50" y="86"/>
                  </a:cubicBezTo>
                  <a:cubicBezTo>
                    <a:pt x="51" y="87"/>
                    <a:pt x="59" y="94"/>
                    <a:pt x="65" y="101"/>
                  </a:cubicBezTo>
                  <a:cubicBezTo>
                    <a:pt x="63" y="105"/>
                    <a:pt x="60" y="108"/>
                    <a:pt x="58" y="112"/>
                  </a:cubicBezTo>
                  <a:cubicBezTo>
                    <a:pt x="49" y="108"/>
                    <a:pt x="40" y="104"/>
                    <a:pt x="38" y="103"/>
                  </a:cubicBezTo>
                  <a:cubicBezTo>
                    <a:pt x="36" y="102"/>
                    <a:pt x="34" y="102"/>
                    <a:pt x="33" y="103"/>
                  </a:cubicBezTo>
                  <a:cubicBezTo>
                    <a:pt x="31" y="104"/>
                    <a:pt x="29" y="105"/>
                    <a:pt x="29" y="106"/>
                  </a:cubicBezTo>
                  <a:cubicBezTo>
                    <a:pt x="28" y="108"/>
                    <a:pt x="27" y="110"/>
                    <a:pt x="28" y="112"/>
                  </a:cubicBezTo>
                  <a:cubicBezTo>
                    <a:pt x="28" y="113"/>
                    <a:pt x="29" y="115"/>
                    <a:pt x="30" y="116"/>
                  </a:cubicBezTo>
                  <a:cubicBezTo>
                    <a:pt x="32" y="117"/>
                    <a:pt x="41" y="123"/>
                    <a:pt x="48" y="129"/>
                  </a:cubicBezTo>
                  <a:cubicBezTo>
                    <a:pt x="46" y="133"/>
                    <a:pt x="44" y="137"/>
                    <a:pt x="42" y="141"/>
                  </a:cubicBezTo>
                  <a:cubicBezTo>
                    <a:pt x="33" y="138"/>
                    <a:pt x="23" y="136"/>
                    <a:pt x="21" y="135"/>
                  </a:cubicBezTo>
                  <a:cubicBezTo>
                    <a:pt x="20" y="135"/>
                    <a:pt x="18" y="135"/>
                    <a:pt x="16" y="136"/>
                  </a:cubicBezTo>
                  <a:cubicBezTo>
                    <a:pt x="15" y="137"/>
                    <a:pt x="13" y="138"/>
                    <a:pt x="13" y="140"/>
                  </a:cubicBezTo>
                  <a:cubicBezTo>
                    <a:pt x="12" y="142"/>
                    <a:pt x="12" y="144"/>
                    <a:pt x="13" y="145"/>
                  </a:cubicBezTo>
                  <a:cubicBezTo>
                    <a:pt x="13" y="147"/>
                    <a:pt x="15" y="148"/>
                    <a:pt x="16" y="149"/>
                  </a:cubicBezTo>
                  <a:cubicBezTo>
                    <a:pt x="18" y="150"/>
                    <a:pt x="28" y="155"/>
                    <a:pt x="36" y="159"/>
                  </a:cubicBezTo>
                  <a:cubicBezTo>
                    <a:pt x="35" y="163"/>
                    <a:pt x="33" y="167"/>
                    <a:pt x="32" y="172"/>
                  </a:cubicBezTo>
                  <a:cubicBezTo>
                    <a:pt x="23" y="171"/>
                    <a:pt x="13" y="170"/>
                    <a:pt x="11" y="170"/>
                  </a:cubicBezTo>
                  <a:cubicBezTo>
                    <a:pt x="9" y="170"/>
                    <a:pt x="7" y="170"/>
                    <a:pt x="6" y="172"/>
                  </a:cubicBezTo>
                  <a:cubicBezTo>
                    <a:pt x="4" y="173"/>
                    <a:pt x="4" y="174"/>
                    <a:pt x="3" y="176"/>
                  </a:cubicBezTo>
                  <a:cubicBezTo>
                    <a:pt x="3" y="178"/>
                    <a:pt x="3" y="180"/>
                    <a:pt x="4" y="181"/>
                  </a:cubicBezTo>
                  <a:cubicBezTo>
                    <a:pt x="5" y="183"/>
                    <a:pt x="6" y="184"/>
                    <a:pt x="8" y="184"/>
                  </a:cubicBezTo>
                  <a:cubicBezTo>
                    <a:pt x="10" y="185"/>
                    <a:pt x="20" y="188"/>
                    <a:pt x="29" y="190"/>
                  </a:cubicBezTo>
                  <a:cubicBezTo>
                    <a:pt x="29" y="195"/>
                    <a:pt x="28" y="199"/>
                    <a:pt x="28" y="204"/>
                  </a:cubicBezTo>
                  <a:cubicBezTo>
                    <a:pt x="19" y="205"/>
                    <a:pt x="8" y="206"/>
                    <a:pt x="6" y="206"/>
                  </a:cubicBezTo>
                  <a:cubicBezTo>
                    <a:pt x="5" y="206"/>
                    <a:pt x="3" y="207"/>
                    <a:pt x="2" y="208"/>
                  </a:cubicBezTo>
                  <a:cubicBezTo>
                    <a:pt x="1" y="210"/>
                    <a:pt x="0" y="211"/>
                    <a:pt x="0" y="213"/>
                  </a:cubicBezTo>
                  <a:cubicBezTo>
                    <a:pt x="0" y="215"/>
                    <a:pt x="1" y="217"/>
                    <a:pt x="2" y="218"/>
                  </a:cubicBezTo>
                  <a:cubicBezTo>
                    <a:pt x="3" y="219"/>
                    <a:pt x="5" y="220"/>
                    <a:pt x="6" y="221"/>
                  </a:cubicBezTo>
                  <a:cubicBezTo>
                    <a:pt x="8" y="221"/>
                    <a:pt x="19" y="222"/>
                    <a:pt x="28" y="223"/>
                  </a:cubicBezTo>
                  <a:cubicBezTo>
                    <a:pt x="28" y="227"/>
                    <a:pt x="29" y="232"/>
                    <a:pt x="29" y="236"/>
                  </a:cubicBezTo>
                  <a:cubicBezTo>
                    <a:pt x="20" y="239"/>
                    <a:pt x="10" y="241"/>
                    <a:pt x="8" y="242"/>
                  </a:cubicBezTo>
                  <a:cubicBezTo>
                    <a:pt x="6" y="242"/>
                    <a:pt x="5" y="244"/>
                    <a:pt x="4" y="245"/>
                  </a:cubicBezTo>
                  <a:cubicBezTo>
                    <a:pt x="3" y="247"/>
                    <a:pt x="3" y="248"/>
                    <a:pt x="3" y="250"/>
                  </a:cubicBezTo>
                  <a:cubicBezTo>
                    <a:pt x="4" y="252"/>
                    <a:pt x="4" y="254"/>
                    <a:pt x="6" y="255"/>
                  </a:cubicBezTo>
                  <a:cubicBezTo>
                    <a:pt x="7" y="256"/>
                    <a:pt x="9" y="257"/>
                    <a:pt x="11" y="256"/>
                  </a:cubicBezTo>
                  <a:cubicBezTo>
                    <a:pt x="13" y="256"/>
                    <a:pt x="23" y="255"/>
                    <a:pt x="32" y="255"/>
                  </a:cubicBezTo>
                  <a:cubicBezTo>
                    <a:pt x="33" y="259"/>
                    <a:pt x="35" y="264"/>
                    <a:pt x="36" y="268"/>
                  </a:cubicBezTo>
                  <a:cubicBezTo>
                    <a:pt x="28" y="272"/>
                    <a:pt x="18" y="276"/>
                    <a:pt x="16" y="277"/>
                  </a:cubicBezTo>
                  <a:cubicBezTo>
                    <a:pt x="15" y="278"/>
                    <a:pt x="13" y="279"/>
                    <a:pt x="13" y="281"/>
                  </a:cubicBezTo>
                  <a:cubicBezTo>
                    <a:pt x="12" y="283"/>
                    <a:pt x="12" y="285"/>
                    <a:pt x="13" y="286"/>
                  </a:cubicBezTo>
                  <a:cubicBezTo>
                    <a:pt x="13" y="288"/>
                    <a:pt x="15" y="289"/>
                    <a:pt x="16" y="290"/>
                  </a:cubicBezTo>
                  <a:cubicBezTo>
                    <a:pt x="18" y="291"/>
                    <a:pt x="20" y="292"/>
                    <a:pt x="21" y="291"/>
                  </a:cubicBezTo>
                  <a:cubicBezTo>
                    <a:pt x="23" y="290"/>
                    <a:pt x="33" y="288"/>
                    <a:pt x="42" y="286"/>
                  </a:cubicBezTo>
                  <a:cubicBezTo>
                    <a:pt x="44" y="290"/>
                    <a:pt x="46" y="294"/>
                    <a:pt x="48" y="298"/>
                  </a:cubicBezTo>
                  <a:cubicBezTo>
                    <a:pt x="41" y="303"/>
                    <a:pt x="32" y="309"/>
                    <a:pt x="30" y="310"/>
                  </a:cubicBezTo>
                  <a:cubicBezTo>
                    <a:pt x="29" y="312"/>
                    <a:pt x="28" y="313"/>
                    <a:pt x="28" y="315"/>
                  </a:cubicBezTo>
                  <a:cubicBezTo>
                    <a:pt x="27" y="317"/>
                    <a:pt x="28" y="318"/>
                    <a:pt x="29" y="320"/>
                  </a:cubicBezTo>
                  <a:cubicBezTo>
                    <a:pt x="29" y="322"/>
                    <a:pt x="31" y="323"/>
                    <a:pt x="33" y="323"/>
                  </a:cubicBezTo>
                  <a:cubicBezTo>
                    <a:pt x="34" y="324"/>
                    <a:pt x="36" y="324"/>
                    <a:pt x="38" y="323"/>
                  </a:cubicBezTo>
                  <a:cubicBezTo>
                    <a:pt x="40" y="322"/>
                    <a:pt x="49" y="318"/>
                    <a:pt x="58" y="314"/>
                  </a:cubicBezTo>
                  <a:cubicBezTo>
                    <a:pt x="60" y="318"/>
                    <a:pt x="63" y="322"/>
                    <a:pt x="65" y="325"/>
                  </a:cubicBezTo>
                  <a:cubicBezTo>
                    <a:pt x="59" y="332"/>
                    <a:pt x="51" y="339"/>
                    <a:pt x="50" y="341"/>
                  </a:cubicBezTo>
                  <a:cubicBezTo>
                    <a:pt x="49" y="342"/>
                    <a:pt x="48" y="344"/>
                    <a:pt x="48" y="346"/>
                  </a:cubicBezTo>
                  <a:cubicBezTo>
                    <a:pt x="48" y="347"/>
                    <a:pt x="49" y="349"/>
                    <a:pt x="50" y="351"/>
                  </a:cubicBezTo>
                  <a:cubicBezTo>
                    <a:pt x="51" y="352"/>
                    <a:pt x="53" y="353"/>
                    <a:pt x="54" y="353"/>
                  </a:cubicBezTo>
                  <a:cubicBezTo>
                    <a:pt x="56" y="353"/>
                    <a:pt x="58" y="353"/>
                    <a:pt x="60" y="352"/>
                  </a:cubicBezTo>
                  <a:cubicBezTo>
                    <a:pt x="61" y="351"/>
                    <a:pt x="70" y="345"/>
                    <a:pt x="77" y="340"/>
                  </a:cubicBezTo>
                  <a:cubicBezTo>
                    <a:pt x="81" y="343"/>
                    <a:pt x="84" y="346"/>
                    <a:pt x="87" y="349"/>
                  </a:cubicBezTo>
                  <a:cubicBezTo>
                    <a:pt x="82" y="357"/>
                    <a:pt x="76" y="366"/>
                    <a:pt x="75" y="367"/>
                  </a:cubicBezTo>
                  <a:cubicBezTo>
                    <a:pt x="74" y="369"/>
                    <a:pt x="73" y="371"/>
                    <a:pt x="74" y="372"/>
                  </a:cubicBezTo>
                  <a:cubicBezTo>
                    <a:pt x="74" y="374"/>
                    <a:pt x="75" y="376"/>
                    <a:pt x="76" y="377"/>
                  </a:cubicBezTo>
                  <a:cubicBezTo>
                    <a:pt x="78" y="378"/>
                    <a:pt x="79" y="379"/>
                    <a:pt x="81" y="379"/>
                  </a:cubicBezTo>
                  <a:cubicBezTo>
                    <a:pt x="83" y="379"/>
                    <a:pt x="85" y="378"/>
                    <a:pt x="86" y="377"/>
                  </a:cubicBezTo>
                  <a:cubicBezTo>
                    <a:pt x="87" y="375"/>
                    <a:pt x="95" y="368"/>
                    <a:pt x="101" y="361"/>
                  </a:cubicBezTo>
                  <a:cubicBezTo>
                    <a:pt x="105" y="364"/>
                    <a:pt x="109" y="367"/>
                    <a:pt x="112" y="369"/>
                  </a:cubicBezTo>
                  <a:cubicBezTo>
                    <a:pt x="109" y="378"/>
                    <a:pt x="104" y="387"/>
                    <a:pt x="103" y="389"/>
                  </a:cubicBezTo>
                  <a:cubicBezTo>
                    <a:pt x="103" y="391"/>
                    <a:pt x="103" y="393"/>
                    <a:pt x="103" y="394"/>
                  </a:cubicBezTo>
                  <a:cubicBezTo>
                    <a:pt x="104" y="396"/>
                    <a:pt x="105" y="397"/>
                    <a:pt x="107" y="398"/>
                  </a:cubicBezTo>
                  <a:cubicBezTo>
                    <a:pt x="108" y="399"/>
                    <a:pt x="110" y="399"/>
                    <a:pt x="112" y="399"/>
                  </a:cubicBezTo>
                  <a:cubicBezTo>
                    <a:pt x="113" y="399"/>
                    <a:pt x="115" y="398"/>
                    <a:pt x="116" y="396"/>
                  </a:cubicBezTo>
                  <a:cubicBezTo>
                    <a:pt x="117" y="395"/>
                    <a:pt x="123" y="386"/>
                    <a:pt x="129" y="379"/>
                  </a:cubicBezTo>
                  <a:cubicBezTo>
                    <a:pt x="133" y="381"/>
                    <a:pt x="137" y="383"/>
                    <a:pt x="141" y="384"/>
                  </a:cubicBezTo>
                  <a:cubicBezTo>
                    <a:pt x="139" y="393"/>
                    <a:pt x="136" y="403"/>
                    <a:pt x="136" y="405"/>
                  </a:cubicBezTo>
                  <a:cubicBezTo>
                    <a:pt x="135" y="407"/>
                    <a:pt x="135" y="409"/>
                    <a:pt x="136" y="411"/>
                  </a:cubicBezTo>
                  <a:cubicBezTo>
                    <a:pt x="137" y="412"/>
                    <a:pt x="139" y="413"/>
                    <a:pt x="140" y="414"/>
                  </a:cubicBezTo>
                  <a:cubicBezTo>
                    <a:pt x="142" y="415"/>
                    <a:pt x="144" y="415"/>
                    <a:pt x="146" y="414"/>
                  </a:cubicBezTo>
                  <a:cubicBezTo>
                    <a:pt x="147" y="413"/>
                    <a:pt x="149" y="412"/>
                    <a:pt x="149" y="411"/>
                  </a:cubicBezTo>
                  <a:cubicBezTo>
                    <a:pt x="150" y="409"/>
                    <a:pt x="155" y="399"/>
                    <a:pt x="159" y="391"/>
                  </a:cubicBezTo>
                  <a:cubicBezTo>
                    <a:pt x="163" y="392"/>
                    <a:pt x="167" y="393"/>
                    <a:pt x="172" y="394"/>
                  </a:cubicBezTo>
                  <a:cubicBezTo>
                    <a:pt x="171" y="404"/>
                    <a:pt x="170" y="414"/>
                    <a:pt x="170" y="416"/>
                  </a:cubicBezTo>
                  <a:cubicBezTo>
                    <a:pt x="170" y="418"/>
                    <a:pt x="171" y="420"/>
                    <a:pt x="172" y="421"/>
                  </a:cubicBezTo>
                  <a:cubicBezTo>
                    <a:pt x="173" y="422"/>
                    <a:pt x="174" y="423"/>
                    <a:pt x="176" y="424"/>
                  </a:cubicBezTo>
                  <a:cubicBezTo>
                    <a:pt x="178" y="424"/>
                    <a:pt x="180" y="424"/>
                    <a:pt x="181" y="423"/>
                  </a:cubicBezTo>
                  <a:cubicBezTo>
                    <a:pt x="183" y="422"/>
                    <a:pt x="184" y="420"/>
                    <a:pt x="185" y="419"/>
                  </a:cubicBezTo>
                  <a:cubicBezTo>
                    <a:pt x="185" y="417"/>
                    <a:pt x="188" y="407"/>
                    <a:pt x="190" y="398"/>
                  </a:cubicBezTo>
                  <a:cubicBezTo>
                    <a:pt x="195" y="398"/>
                    <a:pt x="199" y="399"/>
                    <a:pt x="204" y="399"/>
                  </a:cubicBezTo>
                  <a:cubicBezTo>
                    <a:pt x="205" y="408"/>
                    <a:pt x="206" y="418"/>
                    <a:pt x="206" y="420"/>
                  </a:cubicBezTo>
                  <a:cubicBezTo>
                    <a:pt x="206" y="422"/>
                    <a:pt x="207" y="424"/>
                    <a:pt x="208" y="425"/>
                  </a:cubicBezTo>
                  <a:cubicBezTo>
                    <a:pt x="210" y="426"/>
                    <a:pt x="211" y="427"/>
                    <a:pt x="213" y="427"/>
                  </a:cubicBezTo>
                  <a:cubicBezTo>
                    <a:pt x="215" y="427"/>
                    <a:pt x="217" y="426"/>
                    <a:pt x="218" y="425"/>
                  </a:cubicBezTo>
                  <a:cubicBezTo>
                    <a:pt x="220" y="424"/>
                    <a:pt x="220" y="422"/>
                    <a:pt x="221" y="420"/>
                  </a:cubicBezTo>
                  <a:cubicBezTo>
                    <a:pt x="221" y="418"/>
                    <a:pt x="222" y="408"/>
                    <a:pt x="223" y="399"/>
                  </a:cubicBezTo>
                  <a:cubicBezTo>
                    <a:pt x="227" y="399"/>
                    <a:pt x="232" y="398"/>
                    <a:pt x="236" y="398"/>
                  </a:cubicBezTo>
                  <a:cubicBezTo>
                    <a:pt x="239" y="407"/>
                    <a:pt x="241" y="417"/>
                    <a:pt x="242" y="419"/>
                  </a:cubicBezTo>
                  <a:cubicBezTo>
                    <a:pt x="242" y="420"/>
                    <a:pt x="244" y="422"/>
                    <a:pt x="245" y="423"/>
                  </a:cubicBezTo>
                  <a:cubicBezTo>
                    <a:pt x="247" y="424"/>
                    <a:pt x="248" y="424"/>
                    <a:pt x="250" y="424"/>
                  </a:cubicBezTo>
                  <a:cubicBezTo>
                    <a:pt x="252" y="423"/>
                    <a:pt x="254" y="422"/>
                    <a:pt x="255" y="421"/>
                  </a:cubicBezTo>
                  <a:cubicBezTo>
                    <a:pt x="256" y="420"/>
                    <a:pt x="257" y="418"/>
                    <a:pt x="256" y="416"/>
                  </a:cubicBezTo>
                  <a:cubicBezTo>
                    <a:pt x="256" y="414"/>
                    <a:pt x="255" y="404"/>
                    <a:pt x="255" y="394"/>
                  </a:cubicBezTo>
                  <a:cubicBezTo>
                    <a:pt x="259" y="393"/>
                    <a:pt x="264" y="392"/>
                    <a:pt x="268" y="391"/>
                  </a:cubicBezTo>
                  <a:cubicBezTo>
                    <a:pt x="272" y="399"/>
                    <a:pt x="276" y="409"/>
                    <a:pt x="277" y="411"/>
                  </a:cubicBezTo>
                  <a:cubicBezTo>
                    <a:pt x="278" y="412"/>
                    <a:pt x="279" y="413"/>
                    <a:pt x="281" y="414"/>
                  </a:cubicBezTo>
                  <a:cubicBezTo>
                    <a:pt x="283" y="415"/>
                    <a:pt x="284" y="415"/>
                    <a:pt x="286" y="414"/>
                  </a:cubicBezTo>
                  <a:cubicBezTo>
                    <a:pt x="288" y="413"/>
                    <a:pt x="289" y="412"/>
                    <a:pt x="290" y="411"/>
                  </a:cubicBezTo>
                  <a:cubicBezTo>
                    <a:pt x="291" y="409"/>
                    <a:pt x="291" y="407"/>
                    <a:pt x="291" y="405"/>
                  </a:cubicBezTo>
                  <a:cubicBezTo>
                    <a:pt x="290" y="403"/>
                    <a:pt x="288" y="393"/>
                    <a:pt x="286" y="384"/>
                  </a:cubicBezTo>
                  <a:cubicBezTo>
                    <a:pt x="290" y="383"/>
                    <a:pt x="294" y="381"/>
                    <a:pt x="298" y="379"/>
                  </a:cubicBezTo>
                  <a:cubicBezTo>
                    <a:pt x="303" y="386"/>
                    <a:pt x="309" y="395"/>
                    <a:pt x="310" y="396"/>
                  </a:cubicBezTo>
                  <a:cubicBezTo>
                    <a:pt x="311" y="398"/>
                    <a:pt x="313" y="399"/>
                    <a:pt x="315" y="399"/>
                  </a:cubicBezTo>
                  <a:cubicBezTo>
                    <a:pt x="317" y="399"/>
                    <a:pt x="318" y="399"/>
                    <a:pt x="320" y="398"/>
                  </a:cubicBezTo>
                  <a:cubicBezTo>
                    <a:pt x="322" y="397"/>
                    <a:pt x="323" y="396"/>
                    <a:pt x="323" y="394"/>
                  </a:cubicBezTo>
                  <a:cubicBezTo>
                    <a:pt x="324" y="393"/>
                    <a:pt x="324" y="391"/>
                    <a:pt x="323" y="389"/>
                  </a:cubicBezTo>
                  <a:cubicBezTo>
                    <a:pt x="322" y="387"/>
                    <a:pt x="318" y="378"/>
                    <a:pt x="314" y="369"/>
                  </a:cubicBezTo>
                  <a:cubicBezTo>
                    <a:pt x="318" y="367"/>
                    <a:pt x="322" y="364"/>
                    <a:pt x="325" y="361"/>
                  </a:cubicBezTo>
                  <a:cubicBezTo>
                    <a:pt x="332" y="368"/>
                    <a:pt x="339" y="375"/>
                    <a:pt x="341" y="377"/>
                  </a:cubicBezTo>
                  <a:cubicBezTo>
                    <a:pt x="342" y="378"/>
                    <a:pt x="344" y="379"/>
                    <a:pt x="345" y="379"/>
                  </a:cubicBezTo>
                  <a:cubicBezTo>
                    <a:pt x="347" y="379"/>
                    <a:pt x="349" y="378"/>
                    <a:pt x="350" y="377"/>
                  </a:cubicBezTo>
                  <a:cubicBezTo>
                    <a:pt x="352" y="376"/>
                    <a:pt x="353" y="374"/>
                    <a:pt x="353" y="372"/>
                  </a:cubicBezTo>
                  <a:cubicBezTo>
                    <a:pt x="353" y="371"/>
                    <a:pt x="353" y="369"/>
                    <a:pt x="352" y="367"/>
                  </a:cubicBezTo>
                  <a:cubicBezTo>
                    <a:pt x="351" y="366"/>
                    <a:pt x="345" y="357"/>
                    <a:pt x="340" y="349"/>
                  </a:cubicBezTo>
                  <a:cubicBezTo>
                    <a:pt x="343" y="346"/>
                    <a:pt x="346" y="343"/>
                    <a:pt x="349" y="340"/>
                  </a:cubicBezTo>
                  <a:cubicBezTo>
                    <a:pt x="357" y="345"/>
                    <a:pt x="365" y="351"/>
                    <a:pt x="367" y="352"/>
                  </a:cubicBezTo>
                  <a:cubicBezTo>
                    <a:pt x="369" y="353"/>
                    <a:pt x="370" y="353"/>
                    <a:pt x="372" y="353"/>
                  </a:cubicBezTo>
                  <a:cubicBezTo>
                    <a:pt x="374" y="353"/>
                    <a:pt x="375" y="352"/>
                    <a:pt x="377" y="351"/>
                  </a:cubicBezTo>
                  <a:cubicBezTo>
                    <a:pt x="378" y="349"/>
                    <a:pt x="378" y="347"/>
                    <a:pt x="378" y="346"/>
                  </a:cubicBezTo>
                  <a:cubicBezTo>
                    <a:pt x="378" y="344"/>
                    <a:pt x="378" y="342"/>
                    <a:pt x="377" y="341"/>
                  </a:cubicBezTo>
                  <a:cubicBezTo>
                    <a:pt x="375" y="339"/>
                    <a:pt x="368" y="332"/>
                    <a:pt x="361" y="325"/>
                  </a:cubicBezTo>
                  <a:cubicBezTo>
                    <a:pt x="364" y="322"/>
                    <a:pt x="367" y="318"/>
                    <a:pt x="369" y="314"/>
                  </a:cubicBezTo>
                  <a:cubicBezTo>
                    <a:pt x="377" y="318"/>
                    <a:pt x="387" y="322"/>
                    <a:pt x="389" y="323"/>
                  </a:cubicBezTo>
                  <a:cubicBezTo>
                    <a:pt x="390" y="324"/>
                    <a:pt x="392" y="324"/>
                    <a:pt x="394" y="323"/>
                  </a:cubicBezTo>
                  <a:cubicBezTo>
                    <a:pt x="396" y="323"/>
                    <a:pt x="397" y="322"/>
                    <a:pt x="398" y="320"/>
                  </a:cubicBezTo>
                  <a:cubicBezTo>
                    <a:pt x="399" y="318"/>
                    <a:pt x="399" y="317"/>
                    <a:pt x="399" y="315"/>
                  </a:cubicBezTo>
                  <a:cubicBezTo>
                    <a:pt x="399" y="313"/>
                    <a:pt x="398" y="312"/>
                    <a:pt x="396" y="310"/>
                  </a:cubicBezTo>
                  <a:cubicBezTo>
                    <a:pt x="394" y="309"/>
                    <a:pt x="386" y="303"/>
                    <a:pt x="378" y="298"/>
                  </a:cubicBezTo>
                  <a:cubicBezTo>
                    <a:pt x="380" y="294"/>
                    <a:pt x="382" y="290"/>
                    <a:pt x="384" y="286"/>
                  </a:cubicBezTo>
                  <a:cubicBezTo>
                    <a:pt x="393" y="288"/>
                    <a:pt x="403" y="291"/>
                    <a:pt x="405" y="291"/>
                  </a:cubicBezTo>
                  <a:cubicBezTo>
                    <a:pt x="407" y="292"/>
                    <a:pt x="409" y="291"/>
                    <a:pt x="410" y="290"/>
                  </a:cubicBezTo>
                  <a:cubicBezTo>
                    <a:pt x="412" y="289"/>
                    <a:pt x="413" y="288"/>
                    <a:pt x="414" y="286"/>
                  </a:cubicBezTo>
                  <a:cubicBezTo>
                    <a:pt x="414" y="285"/>
                    <a:pt x="414" y="283"/>
                    <a:pt x="414" y="281"/>
                  </a:cubicBezTo>
                  <a:cubicBezTo>
                    <a:pt x="413" y="279"/>
                    <a:pt x="412" y="278"/>
                    <a:pt x="410" y="277"/>
                  </a:cubicBezTo>
                  <a:cubicBezTo>
                    <a:pt x="408" y="276"/>
                    <a:pt x="399" y="272"/>
                    <a:pt x="391" y="268"/>
                  </a:cubicBezTo>
                  <a:cubicBezTo>
                    <a:pt x="392" y="264"/>
                    <a:pt x="393" y="259"/>
                    <a:pt x="394" y="255"/>
                  </a:cubicBezTo>
                  <a:cubicBezTo>
                    <a:pt x="403" y="255"/>
                    <a:pt x="414" y="256"/>
                    <a:pt x="416" y="256"/>
                  </a:cubicBezTo>
                  <a:cubicBezTo>
                    <a:pt x="418" y="257"/>
                    <a:pt x="419" y="256"/>
                    <a:pt x="421" y="255"/>
                  </a:cubicBezTo>
                  <a:cubicBezTo>
                    <a:pt x="422" y="254"/>
                    <a:pt x="423" y="252"/>
                    <a:pt x="423" y="250"/>
                  </a:cubicBezTo>
                  <a:cubicBezTo>
                    <a:pt x="424" y="248"/>
                    <a:pt x="423" y="247"/>
                    <a:pt x="422" y="245"/>
                  </a:cubicBezTo>
                  <a:cubicBezTo>
                    <a:pt x="422" y="244"/>
                    <a:pt x="420" y="242"/>
                    <a:pt x="418" y="242"/>
                  </a:cubicBezTo>
                  <a:cubicBezTo>
                    <a:pt x="416" y="241"/>
                    <a:pt x="406" y="239"/>
                    <a:pt x="397" y="236"/>
                  </a:cubicBezTo>
                  <a:cubicBezTo>
                    <a:pt x="398" y="232"/>
                    <a:pt x="398" y="227"/>
                    <a:pt x="399" y="223"/>
                  </a:cubicBezTo>
                  <a:cubicBezTo>
                    <a:pt x="408" y="222"/>
                    <a:pt x="418" y="221"/>
                    <a:pt x="420" y="221"/>
                  </a:cubicBezTo>
                  <a:close/>
                  <a:moveTo>
                    <a:pt x="213" y="363"/>
                  </a:moveTo>
                  <a:cubicBezTo>
                    <a:pt x="130" y="363"/>
                    <a:pt x="63" y="296"/>
                    <a:pt x="63" y="213"/>
                  </a:cubicBezTo>
                  <a:cubicBezTo>
                    <a:pt x="63" y="130"/>
                    <a:pt x="130" y="63"/>
                    <a:pt x="213" y="63"/>
                  </a:cubicBezTo>
                  <a:cubicBezTo>
                    <a:pt x="296" y="63"/>
                    <a:pt x="363" y="130"/>
                    <a:pt x="363" y="213"/>
                  </a:cubicBezTo>
                  <a:cubicBezTo>
                    <a:pt x="363" y="296"/>
                    <a:pt x="296" y="363"/>
                    <a:pt x="213" y="363"/>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0" name="Oval 36"/>
            <p:cNvSpPr>
              <a:spLocks noChangeArrowheads="1"/>
            </p:cNvSpPr>
            <p:nvPr/>
          </p:nvSpPr>
          <p:spPr bwMode="auto">
            <a:xfrm>
              <a:off x="3525" y="1098"/>
              <a:ext cx="353" cy="353"/>
            </a:xfrm>
            <a:prstGeom prst="ellipse">
              <a:avLst/>
            </a:pr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1" name="Freeform 37"/>
            <p:cNvSpPr>
              <a:spLocks noEditPoints="1"/>
            </p:cNvSpPr>
            <p:nvPr/>
          </p:nvSpPr>
          <p:spPr bwMode="auto">
            <a:xfrm>
              <a:off x="3483" y="1054"/>
              <a:ext cx="433" cy="435"/>
            </a:xfrm>
            <a:custGeom>
              <a:avLst/>
              <a:gdLst/>
              <a:ahLst/>
              <a:cxnLst>
                <a:cxn ang="0">
                  <a:pos x="331" y="235"/>
                </a:cxn>
                <a:cxn ang="0">
                  <a:pos x="234" y="30"/>
                </a:cxn>
                <a:cxn ang="0">
                  <a:pos x="29" y="127"/>
                </a:cxn>
                <a:cxn ang="0">
                  <a:pos x="126" y="332"/>
                </a:cxn>
                <a:cxn ang="0">
                  <a:pos x="331" y="235"/>
                </a:cxn>
                <a:cxn ang="0">
                  <a:pos x="135" y="307"/>
                </a:cxn>
                <a:cxn ang="0">
                  <a:pos x="89" y="279"/>
                </a:cxn>
                <a:cxn ang="0">
                  <a:pos x="146" y="230"/>
                </a:cxn>
                <a:cxn ang="0">
                  <a:pos x="160" y="237"/>
                </a:cxn>
                <a:cxn ang="0">
                  <a:pos x="230" y="215"/>
                </a:cxn>
                <a:cxn ang="0">
                  <a:pos x="300" y="240"/>
                </a:cxn>
                <a:cxn ang="0">
                  <a:pos x="135" y="307"/>
                </a:cxn>
                <a:cxn ang="0">
                  <a:pos x="208" y="191"/>
                </a:cxn>
                <a:cxn ang="0">
                  <a:pos x="170" y="209"/>
                </a:cxn>
                <a:cxn ang="0">
                  <a:pos x="152" y="171"/>
                </a:cxn>
                <a:cxn ang="0">
                  <a:pos x="190" y="153"/>
                </a:cxn>
                <a:cxn ang="0">
                  <a:pos x="208" y="191"/>
                </a:cxn>
                <a:cxn ang="0">
                  <a:pos x="311" y="210"/>
                </a:cxn>
                <a:cxn ang="0">
                  <a:pos x="240" y="185"/>
                </a:cxn>
                <a:cxn ang="0">
                  <a:pos x="200" y="125"/>
                </a:cxn>
                <a:cxn ang="0">
                  <a:pos x="186" y="121"/>
                </a:cxn>
                <a:cxn ang="0">
                  <a:pos x="173" y="47"/>
                </a:cxn>
                <a:cxn ang="0">
                  <a:pos x="225" y="55"/>
                </a:cxn>
                <a:cxn ang="0">
                  <a:pos x="311" y="210"/>
                </a:cxn>
                <a:cxn ang="0">
                  <a:pos x="54" y="136"/>
                </a:cxn>
                <a:cxn ang="0">
                  <a:pos x="142" y="52"/>
                </a:cxn>
                <a:cxn ang="0">
                  <a:pos x="155" y="127"/>
                </a:cxn>
                <a:cxn ang="0">
                  <a:pos x="124" y="161"/>
                </a:cxn>
                <a:cxn ang="0">
                  <a:pos x="126" y="206"/>
                </a:cxn>
                <a:cxn ang="0">
                  <a:pos x="68" y="255"/>
                </a:cxn>
                <a:cxn ang="0">
                  <a:pos x="54" y="136"/>
                </a:cxn>
              </a:cxnLst>
              <a:rect l="0" t="0" r="r" b="b"/>
              <a:pathLst>
                <a:path w="361" h="362">
                  <a:moveTo>
                    <a:pt x="331" y="235"/>
                  </a:moveTo>
                  <a:cubicBezTo>
                    <a:pt x="361" y="152"/>
                    <a:pt x="317" y="60"/>
                    <a:pt x="234" y="30"/>
                  </a:cubicBezTo>
                  <a:cubicBezTo>
                    <a:pt x="151" y="0"/>
                    <a:pt x="59" y="43"/>
                    <a:pt x="29" y="127"/>
                  </a:cubicBezTo>
                  <a:cubicBezTo>
                    <a:pt x="0" y="210"/>
                    <a:pt x="43" y="302"/>
                    <a:pt x="126" y="332"/>
                  </a:cubicBezTo>
                  <a:cubicBezTo>
                    <a:pt x="209" y="362"/>
                    <a:pt x="301" y="319"/>
                    <a:pt x="331" y="235"/>
                  </a:cubicBezTo>
                  <a:close/>
                  <a:moveTo>
                    <a:pt x="135" y="307"/>
                  </a:moveTo>
                  <a:cubicBezTo>
                    <a:pt x="117" y="301"/>
                    <a:pt x="102" y="291"/>
                    <a:pt x="89" y="279"/>
                  </a:cubicBezTo>
                  <a:cubicBezTo>
                    <a:pt x="146" y="230"/>
                    <a:pt x="146" y="230"/>
                    <a:pt x="146" y="230"/>
                  </a:cubicBezTo>
                  <a:cubicBezTo>
                    <a:pt x="150" y="233"/>
                    <a:pt x="155" y="236"/>
                    <a:pt x="160" y="237"/>
                  </a:cubicBezTo>
                  <a:cubicBezTo>
                    <a:pt x="186" y="247"/>
                    <a:pt x="215" y="237"/>
                    <a:pt x="230" y="215"/>
                  </a:cubicBezTo>
                  <a:cubicBezTo>
                    <a:pt x="300" y="240"/>
                    <a:pt x="300" y="240"/>
                    <a:pt x="300" y="240"/>
                  </a:cubicBezTo>
                  <a:cubicBezTo>
                    <a:pt x="271" y="301"/>
                    <a:pt x="200" y="330"/>
                    <a:pt x="135" y="307"/>
                  </a:cubicBezTo>
                  <a:close/>
                  <a:moveTo>
                    <a:pt x="208" y="191"/>
                  </a:moveTo>
                  <a:cubicBezTo>
                    <a:pt x="203" y="207"/>
                    <a:pt x="186" y="215"/>
                    <a:pt x="170" y="209"/>
                  </a:cubicBezTo>
                  <a:cubicBezTo>
                    <a:pt x="155" y="203"/>
                    <a:pt x="146" y="186"/>
                    <a:pt x="152" y="171"/>
                  </a:cubicBezTo>
                  <a:cubicBezTo>
                    <a:pt x="158" y="155"/>
                    <a:pt x="175" y="147"/>
                    <a:pt x="190" y="153"/>
                  </a:cubicBezTo>
                  <a:cubicBezTo>
                    <a:pt x="206" y="158"/>
                    <a:pt x="214" y="176"/>
                    <a:pt x="208" y="191"/>
                  </a:cubicBezTo>
                  <a:close/>
                  <a:moveTo>
                    <a:pt x="311" y="210"/>
                  </a:moveTo>
                  <a:cubicBezTo>
                    <a:pt x="240" y="185"/>
                    <a:pt x="240" y="185"/>
                    <a:pt x="240" y="185"/>
                  </a:cubicBezTo>
                  <a:cubicBezTo>
                    <a:pt x="241" y="159"/>
                    <a:pt x="226" y="134"/>
                    <a:pt x="200" y="125"/>
                  </a:cubicBezTo>
                  <a:cubicBezTo>
                    <a:pt x="196" y="123"/>
                    <a:pt x="191" y="122"/>
                    <a:pt x="186" y="121"/>
                  </a:cubicBezTo>
                  <a:cubicBezTo>
                    <a:pt x="173" y="47"/>
                    <a:pt x="173" y="47"/>
                    <a:pt x="173" y="47"/>
                  </a:cubicBezTo>
                  <a:cubicBezTo>
                    <a:pt x="190" y="46"/>
                    <a:pt x="208" y="49"/>
                    <a:pt x="225" y="55"/>
                  </a:cubicBezTo>
                  <a:cubicBezTo>
                    <a:pt x="290" y="78"/>
                    <a:pt x="325" y="145"/>
                    <a:pt x="311" y="210"/>
                  </a:cubicBezTo>
                  <a:close/>
                  <a:moveTo>
                    <a:pt x="54" y="136"/>
                  </a:moveTo>
                  <a:cubicBezTo>
                    <a:pt x="69" y="94"/>
                    <a:pt x="103" y="64"/>
                    <a:pt x="142" y="52"/>
                  </a:cubicBezTo>
                  <a:cubicBezTo>
                    <a:pt x="155" y="127"/>
                    <a:pt x="155" y="127"/>
                    <a:pt x="155" y="127"/>
                  </a:cubicBezTo>
                  <a:cubicBezTo>
                    <a:pt x="141" y="133"/>
                    <a:pt x="129" y="145"/>
                    <a:pt x="124" y="161"/>
                  </a:cubicBezTo>
                  <a:cubicBezTo>
                    <a:pt x="118" y="176"/>
                    <a:pt x="119" y="192"/>
                    <a:pt x="126" y="206"/>
                  </a:cubicBezTo>
                  <a:cubicBezTo>
                    <a:pt x="68" y="255"/>
                    <a:pt x="68" y="255"/>
                    <a:pt x="68" y="255"/>
                  </a:cubicBezTo>
                  <a:cubicBezTo>
                    <a:pt x="46" y="221"/>
                    <a:pt x="39" y="177"/>
                    <a:pt x="54" y="136"/>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2" name="Freeform 38"/>
            <p:cNvSpPr>
              <a:spLocks noEditPoints="1"/>
            </p:cNvSpPr>
            <p:nvPr/>
          </p:nvSpPr>
          <p:spPr bwMode="auto">
            <a:xfrm>
              <a:off x="746" y="1227"/>
              <a:ext cx="704" cy="705"/>
            </a:xfrm>
            <a:custGeom>
              <a:avLst/>
              <a:gdLst/>
              <a:ahLst/>
              <a:cxnLst>
                <a:cxn ang="0">
                  <a:pos x="483" y="104"/>
                </a:cxn>
                <a:cxn ang="0">
                  <a:pos x="104" y="104"/>
                </a:cxn>
                <a:cxn ang="0">
                  <a:pos x="104" y="483"/>
                </a:cxn>
                <a:cxn ang="0">
                  <a:pos x="483" y="483"/>
                </a:cxn>
                <a:cxn ang="0">
                  <a:pos x="483" y="104"/>
                </a:cxn>
                <a:cxn ang="0">
                  <a:pos x="237" y="350"/>
                </a:cxn>
                <a:cxn ang="0">
                  <a:pos x="237" y="237"/>
                </a:cxn>
                <a:cxn ang="0">
                  <a:pos x="350" y="237"/>
                </a:cxn>
                <a:cxn ang="0">
                  <a:pos x="350" y="350"/>
                </a:cxn>
                <a:cxn ang="0">
                  <a:pos x="237" y="350"/>
                </a:cxn>
              </a:cxnLst>
              <a:rect l="0" t="0" r="r" b="b"/>
              <a:pathLst>
                <a:path w="587" h="588">
                  <a:moveTo>
                    <a:pt x="483" y="104"/>
                  </a:moveTo>
                  <a:cubicBezTo>
                    <a:pt x="378" y="0"/>
                    <a:pt x="209" y="0"/>
                    <a:pt x="104" y="104"/>
                  </a:cubicBezTo>
                  <a:cubicBezTo>
                    <a:pt x="0" y="209"/>
                    <a:pt x="0" y="379"/>
                    <a:pt x="104" y="483"/>
                  </a:cubicBezTo>
                  <a:cubicBezTo>
                    <a:pt x="209" y="588"/>
                    <a:pt x="378" y="588"/>
                    <a:pt x="483" y="483"/>
                  </a:cubicBezTo>
                  <a:cubicBezTo>
                    <a:pt x="587" y="379"/>
                    <a:pt x="587" y="209"/>
                    <a:pt x="483" y="104"/>
                  </a:cubicBezTo>
                  <a:close/>
                  <a:moveTo>
                    <a:pt x="237" y="350"/>
                  </a:moveTo>
                  <a:cubicBezTo>
                    <a:pt x="206" y="319"/>
                    <a:pt x="206" y="269"/>
                    <a:pt x="237" y="237"/>
                  </a:cubicBezTo>
                  <a:cubicBezTo>
                    <a:pt x="268" y="206"/>
                    <a:pt x="319" y="206"/>
                    <a:pt x="350" y="237"/>
                  </a:cubicBezTo>
                  <a:cubicBezTo>
                    <a:pt x="381" y="269"/>
                    <a:pt x="381" y="319"/>
                    <a:pt x="350" y="350"/>
                  </a:cubicBezTo>
                  <a:cubicBezTo>
                    <a:pt x="319" y="381"/>
                    <a:pt x="268" y="381"/>
                    <a:pt x="237" y="350"/>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3" name="Freeform 39"/>
            <p:cNvSpPr>
              <a:spLocks noEditPoints="1"/>
            </p:cNvSpPr>
            <p:nvPr/>
          </p:nvSpPr>
          <p:spPr bwMode="auto">
            <a:xfrm>
              <a:off x="683" y="1164"/>
              <a:ext cx="831" cy="832"/>
            </a:xfrm>
            <a:custGeom>
              <a:avLst/>
              <a:gdLst/>
              <a:ahLst/>
              <a:cxnLst>
                <a:cxn ang="0">
                  <a:pos x="593" y="577"/>
                </a:cxn>
                <a:cxn ang="0">
                  <a:pos x="631" y="546"/>
                </a:cxn>
                <a:cxn ang="0">
                  <a:pos x="647" y="500"/>
                </a:cxn>
                <a:cxn ang="0">
                  <a:pos x="626" y="461"/>
                </a:cxn>
                <a:cxn ang="0">
                  <a:pos x="681" y="428"/>
                </a:cxn>
                <a:cxn ang="0">
                  <a:pos x="689" y="385"/>
                </a:cxn>
                <a:cxn ang="0">
                  <a:pos x="648" y="336"/>
                </a:cxn>
                <a:cxn ang="0">
                  <a:pos x="681" y="305"/>
                </a:cxn>
                <a:cxn ang="0">
                  <a:pos x="682" y="257"/>
                </a:cxn>
                <a:cxn ang="0">
                  <a:pos x="657" y="215"/>
                </a:cxn>
                <a:cxn ang="0">
                  <a:pos x="613" y="205"/>
                </a:cxn>
                <a:cxn ang="0">
                  <a:pos x="624" y="142"/>
                </a:cxn>
                <a:cxn ang="0">
                  <a:pos x="596" y="109"/>
                </a:cxn>
                <a:cxn ang="0">
                  <a:pos x="532" y="108"/>
                </a:cxn>
                <a:cxn ang="0">
                  <a:pos x="530" y="63"/>
                </a:cxn>
                <a:cxn ang="0">
                  <a:pos x="493" y="32"/>
                </a:cxn>
                <a:cxn ang="0">
                  <a:pos x="445" y="24"/>
                </a:cxn>
                <a:cxn ang="0">
                  <a:pos x="410" y="51"/>
                </a:cxn>
                <a:cxn ang="0">
                  <a:pos x="369" y="2"/>
                </a:cxn>
                <a:cxn ang="0">
                  <a:pos x="324" y="2"/>
                </a:cxn>
                <a:cxn ang="0">
                  <a:pos x="283" y="51"/>
                </a:cxn>
                <a:cxn ang="0">
                  <a:pos x="248" y="24"/>
                </a:cxn>
                <a:cxn ang="0">
                  <a:pos x="200" y="32"/>
                </a:cxn>
                <a:cxn ang="0">
                  <a:pos x="163" y="63"/>
                </a:cxn>
                <a:cxn ang="0">
                  <a:pos x="161" y="108"/>
                </a:cxn>
                <a:cxn ang="0">
                  <a:pos x="97" y="109"/>
                </a:cxn>
                <a:cxn ang="0">
                  <a:pos x="69" y="142"/>
                </a:cxn>
                <a:cxn ang="0">
                  <a:pos x="80" y="205"/>
                </a:cxn>
                <a:cxn ang="0">
                  <a:pos x="36" y="215"/>
                </a:cxn>
                <a:cxn ang="0">
                  <a:pos x="11" y="257"/>
                </a:cxn>
                <a:cxn ang="0">
                  <a:pos x="12" y="305"/>
                </a:cxn>
                <a:cxn ang="0">
                  <a:pos x="45" y="336"/>
                </a:cxn>
                <a:cxn ang="0">
                  <a:pos x="4" y="385"/>
                </a:cxn>
                <a:cxn ang="0">
                  <a:pos x="12" y="428"/>
                </a:cxn>
                <a:cxn ang="0">
                  <a:pos x="67" y="461"/>
                </a:cxn>
                <a:cxn ang="0">
                  <a:pos x="46" y="500"/>
                </a:cxn>
                <a:cxn ang="0">
                  <a:pos x="62" y="546"/>
                </a:cxn>
                <a:cxn ang="0">
                  <a:pos x="100" y="577"/>
                </a:cxn>
                <a:cxn ang="0">
                  <a:pos x="144" y="571"/>
                </a:cxn>
                <a:cxn ang="0">
                  <a:pos x="156" y="634"/>
                </a:cxn>
                <a:cxn ang="0">
                  <a:pos x="194" y="656"/>
                </a:cxn>
                <a:cxn ang="0">
                  <a:pos x="254" y="635"/>
                </a:cxn>
                <a:cxn ang="0">
                  <a:pos x="271" y="676"/>
                </a:cxn>
                <a:cxn ang="0">
                  <a:pos x="316" y="693"/>
                </a:cxn>
                <a:cxn ang="0">
                  <a:pos x="364" y="684"/>
                </a:cxn>
                <a:cxn ang="0">
                  <a:pos x="388" y="646"/>
                </a:cxn>
                <a:cxn ang="0">
                  <a:pos x="443" y="678"/>
                </a:cxn>
                <a:cxn ang="0">
                  <a:pos x="485" y="663"/>
                </a:cxn>
                <a:cxn ang="0">
                  <a:pos x="507" y="603"/>
                </a:cxn>
                <a:cxn ang="0">
                  <a:pos x="550" y="616"/>
                </a:cxn>
                <a:cxn ang="0">
                  <a:pos x="192" y="192"/>
                </a:cxn>
              </a:cxnLst>
              <a:rect l="0" t="0" r="r" b="b"/>
              <a:pathLst>
                <a:path w="693" h="694">
                  <a:moveTo>
                    <a:pt x="576" y="594"/>
                  </a:moveTo>
                  <a:cubicBezTo>
                    <a:pt x="579" y="596"/>
                    <a:pt x="582" y="597"/>
                    <a:pt x="584" y="596"/>
                  </a:cubicBezTo>
                  <a:cubicBezTo>
                    <a:pt x="587" y="596"/>
                    <a:pt x="590" y="595"/>
                    <a:pt x="592" y="593"/>
                  </a:cubicBezTo>
                  <a:cubicBezTo>
                    <a:pt x="594" y="591"/>
                    <a:pt x="595" y="588"/>
                    <a:pt x="596" y="585"/>
                  </a:cubicBezTo>
                  <a:cubicBezTo>
                    <a:pt x="596" y="582"/>
                    <a:pt x="595" y="579"/>
                    <a:pt x="593" y="577"/>
                  </a:cubicBezTo>
                  <a:cubicBezTo>
                    <a:pt x="591" y="574"/>
                    <a:pt x="580" y="561"/>
                    <a:pt x="571" y="550"/>
                  </a:cubicBezTo>
                  <a:cubicBezTo>
                    <a:pt x="576" y="544"/>
                    <a:pt x="580" y="538"/>
                    <a:pt x="585" y="533"/>
                  </a:cubicBezTo>
                  <a:cubicBezTo>
                    <a:pt x="598" y="540"/>
                    <a:pt x="613" y="549"/>
                    <a:pt x="616" y="550"/>
                  </a:cubicBezTo>
                  <a:cubicBezTo>
                    <a:pt x="618" y="552"/>
                    <a:pt x="621" y="552"/>
                    <a:pt x="624" y="551"/>
                  </a:cubicBezTo>
                  <a:cubicBezTo>
                    <a:pt x="627" y="551"/>
                    <a:pt x="629" y="549"/>
                    <a:pt x="631" y="546"/>
                  </a:cubicBezTo>
                  <a:cubicBezTo>
                    <a:pt x="633" y="544"/>
                    <a:pt x="633" y="541"/>
                    <a:pt x="633" y="538"/>
                  </a:cubicBezTo>
                  <a:cubicBezTo>
                    <a:pt x="633" y="535"/>
                    <a:pt x="632" y="533"/>
                    <a:pt x="629" y="531"/>
                  </a:cubicBezTo>
                  <a:cubicBezTo>
                    <a:pt x="627" y="528"/>
                    <a:pt x="614" y="517"/>
                    <a:pt x="602" y="508"/>
                  </a:cubicBezTo>
                  <a:cubicBezTo>
                    <a:pt x="606" y="501"/>
                    <a:pt x="610" y="495"/>
                    <a:pt x="613" y="488"/>
                  </a:cubicBezTo>
                  <a:cubicBezTo>
                    <a:pt x="628" y="494"/>
                    <a:pt x="644" y="499"/>
                    <a:pt x="647" y="500"/>
                  </a:cubicBezTo>
                  <a:cubicBezTo>
                    <a:pt x="650" y="501"/>
                    <a:pt x="653" y="501"/>
                    <a:pt x="655" y="500"/>
                  </a:cubicBezTo>
                  <a:cubicBezTo>
                    <a:pt x="658" y="499"/>
                    <a:pt x="660" y="497"/>
                    <a:pt x="661" y="494"/>
                  </a:cubicBezTo>
                  <a:cubicBezTo>
                    <a:pt x="663" y="491"/>
                    <a:pt x="663" y="488"/>
                    <a:pt x="662" y="485"/>
                  </a:cubicBezTo>
                  <a:cubicBezTo>
                    <a:pt x="661" y="483"/>
                    <a:pt x="660" y="480"/>
                    <a:pt x="657" y="479"/>
                  </a:cubicBezTo>
                  <a:cubicBezTo>
                    <a:pt x="654" y="477"/>
                    <a:pt x="640" y="468"/>
                    <a:pt x="626" y="461"/>
                  </a:cubicBezTo>
                  <a:cubicBezTo>
                    <a:pt x="629" y="454"/>
                    <a:pt x="632" y="447"/>
                    <a:pt x="634" y="440"/>
                  </a:cubicBezTo>
                  <a:cubicBezTo>
                    <a:pt x="649" y="442"/>
                    <a:pt x="666" y="445"/>
                    <a:pt x="669" y="446"/>
                  </a:cubicBezTo>
                  <a:cubicBezTo>
                    <a:pt x="672" y="446"/>
                    <a:pt x="675" y="445"/>
                    <a:pt x="677" y="444"/>
                  </a:cubicBezTo>
                  <a:cubicBezTo>
                    <a:pt x="679" y="442"/>
                    <a:pt x="681" y="440"/>
                    <a:pt x="682" y="437"/>
                  </a:cubicBezTo>
                  <a:cubicBezTo>
                    <a:pt x="683" y="434"/>
                    <a:pt x="682" y="431"/>
                    <a:pt x="681" y="428"/>
                  </a:cubicBezTo>
                  <a:cubicBezTo>
                    <a:pt x="680" y="426"/>
                    <a:pt x="678" y="424"/>
                    <a:pt x="675" y="423"/>
                  </a:cubicBezTo>
                  <a:cubicBezTo>
                    <a:pt x="672" y="421"/>
                    <a:pt x="656" y="415"/>
                    <a:pt x="642" y="410"/>
                  </a:cubicBezTo>
                  <a:cubicBezTo>
                    <a:pt x="643" y="403"/>
                    <a:pt x="645" y="396"/>
                    <a:pt x="646" y="388"/>
                  </a:cubicBezTo>
                  <a:cubicBezTo>
                    <a:pt x="661" y="388"/>
                    <a:pt x="678" y="388"/>
                    <a:pt x="681" y="388"/>
                  </a:cubicBezTo>
                  <a:cubicBezTo>
                    <a:pt x="684" y="388"/>
                    <a:pt x="687" y="387"/>
                    <a:pt x="689" y="385"/>
                  </a:cubicBezTo>
                  <a:cubicBezTo>
                    <a:pt x="691" y="383"/>
                    <a:pt x="692" y="380"/>
                    <a:pt x="693" y="377"/>
                  </a:cubicBezTo>
                  <a:cubicBezTo>
                    <a:pt x="693" y="374"/>
                    <a:pt x="692" y="371"/>
                    <a:pt x="690" y="369"/>
                  </a:cubicBezTo>
                  <a:cubicBezTo>
                    <a:pt x="689" y="367"/>
                    <a:pt x="686" y="365"/>
                    <a:pt x="683" y="364"/>
                  </a:cubicBezTo>
                  <a:cubicBezTo>
                    <a:pt x="680" y="364"/>
                    <a:pt x="663" y="361"/>
                    <a:pt x="648" y="358"/>
                  </a:cubicBezTo>
                  <a:cubicBezTo>
                    <a:pt x="649" y="351"/>
                    <a:pt x="649" y="343"/>
                    <a:pt x="648" y="336"/>
                  </a:cubicBezTo>
                  <a:cubicBezTo>
                    <a:pt x="663" y="333"/>
                    <a:pt x="680" y="330"/>
                    <a:pt x="683" y="329"/>
                  </a:cubicBezTo>
                  <a:cubicBezTo>
                    <a:pt x="686" y="329"/>
                    <a:pt x="689" y="327"/>
                    <a:pt x="690" y="325"/>
                  </a:cubicBezTo>
                  <a:cubicBezTo>
                    <a:pt x="692" y="322"/>
                    <a:pt x="693" y="320"/>
                    <a:pt x="693" y="317"/>
                  </a:cubicBezTo>
                  <a:cubicBezTo>
                    <a:pt x="692" y="313"/>
                    <a:pt x="691" y="311"/>
                    <a:pt x="689" y="309"/>
                  </a:cubicBezTo>
                  <a:cubicBezTo>
                    <a:pt x="687" y="307"/>
                    <a:pt x="684" y="305"/>
                    <a:pt x="681" y="305"/>
                  </a:cubicBezTo>
                  <a:cubicBezTo>
                    <a:pt x="678" y="305"/>
                    <a:pt x="661" y="305"/>
                    <a:pt x="646" y="305"/>
                  </a:cubicBezTo>
                  <a:cubicBezTo>
                    <a:pt x="645" y="298"/>
                    <a:pt x="643" y="291"/>
                    <a:pt x="642" y="283"/>
                  </a:cubicBezTo>
                  <a:cubicBezTo>
                    <a:pt x="656" y="278"/>
                    <a:pt x="672" y="272"/>
                    <a:pt x="675" y="271"/>
                  </a:cubicBezTo>
                  <a:cubicBezTo>
                    <a:pt x="678" y="270"/>
                    <a:pt x="680" y="268"/>
                    <a:pt x="681" y="265"/>
                  </a:cubicBezTo>
                  <a:cubicBezTo>
                    <a:pt x="682" y="263"/>
                    <a:pt x="683" y="260"/>
                    <a:pt x="682" y="257"/>
                  </a:cubicBezTo>
                  <a:cubicBezTo>
                    <a:pt x="681" y="254"/>
                    <a:pt x="679" y="251"/>
                    <a:pt x="677" y="250"/>
                  </a:cubicBezTo>
                  <a:cubicBezTo>
                    <a:pt x="675" y="248"/>
                    <a:pt x="672" y="247"/>
                    <a:pt x="669" y="248"/>
                  </a:cubicBezTo>
                  <a:cubicBezTo>
                    <a:pt x="666" y="248"/>
                    <a:pt x="649" y="251"/>
                    <a:pt x="634" y="254"/>
                  </a:cubicBezTo>
                  <a:cubicBezTo>
                    <a:pt x="632" y="247"/>
                    <a:pt x="629" y="240"/>
                    <a:pt x="626" y="233"/>
                  </a:cubicBezTo>
                  <a:cubicBezTo>
                    <a:pt x="640" y="225"/>
                    <a:pt x="654" y="217"/>
                    <a:pt x="657" y="215"/>
                  </a:cubicBezTo>
                  <a:cubicBezTo>
                    <a:pt x="660" y="214"/>
                    <a:pt x="661" y="211"/>
                    <a:pt x="662" y="208"/>
                  </a:cubicBezTo>
                  <a:cubicBezTo>
                    <a:pt x="663" y="206"/>
                    <a:pt x="663" y="203"/>
                    <a:pt x="661" y="200"/>
                  </a:cubicBezTo>
                  <a:cubicBezTo>
                    <a:pt x="660" y="197"/>
                    <a:pt x="658" y="195"/>
                    <a:pt x="655" y="194"/>
                  </a:cubicBezTo>
                  <a:cubicBezTo>
                    <a:pt x="653" y="193"/>
                    <a:pt x="650" y="192"/>
                    <a:pt x="647" y="193"/>
                  </a:cubicBezTo>
                  <a:cubicBezTo>
                    <a:pt x="644" y="194"/>
                    <a:pt x="628" y="200"/>
                    <a:pt x="613" y="205"/>
                  </a:cubicBezTo>
                  <a:cubicBezTo>
                    <a:pt x="610" y="199"/>
                    <a:pt x="606" y="192"/>
                    <a:pt x="602" y="186"/>
                  </a:cubicBezTo>
                  <a:cubicBezTo>
                    <a:pt x="614" y="176"/>
                    <a:pt x="627" y="165"/>
                    <a:pt x="629" y="163"/>
                  </a:cubicBezTo>
                  <a:cubicBezTo>
                    <a:pt x="632" y="161"/>
                    <a:pt x="633" y="158"/>
                    <a:pt x="633" y="156"/>
                  </a:cubicBezTo>
                  <a:cubicBezTo>
                    <a:pt x="633" y="153"/>
                    <a:pt x="633" y="150"/>
                    <a:pt x="631" y="147"/>
                  </a:cubicBezTo>
                  <a:cubicBezTo>
                    <a:pt x="629" y="145"/>
                    <a:pt x="627" y="143"/>
                    <a:pt x="624" y="142"/>
                  </a:cubicBezTo>
                  <a:cubicBezTo>
                    <a:pt x="621" y="142"/>
                    <a:pt x="618" y="142"/>
                    <a:pt x="616" y="143"/>
                  </a:cubicBezTo>
                  <a:cubicBezTo>
                    <a:pt x="613" y="145"/>
                    <a:pt x="598" y="153"/>
                    <a:pt x="585" y="161"/>
                  </a:cubicBezTo>
                  <a:cubicBezTo>
                    <a:pt x="580" y="155"/>
                    <a:pt x="576" y="150"/>
                    <a:pt x="571" y="144"/>
                  </a:cubicBezTo>
                  <a:cubicBezTo>
                    <a:pt x="580" y="132"/>
                    <a:pt x="591" y="119"/>
                    <a:pt x="593" y="117"/>
                  </a:cubicBezTo>
                  <a:cubicBezTo>
                    <a:pt x="595" y="114"/>
                    <a:pt x="596" y="111"/>
                    <a:pt x="596" y="109"/>
                  </a:cubicBezTo>
                  <a:cubicBezTo>
                    <a:pt x="595" y="106"/>
                    <a:pt x="594" y="103"/>
                    <a:pt x="592" y="101"/>
                  </a:cubicBezTo>
                  <a:cubicBezTo>
                    <a:pt x="590" y="99"/>
                    <a:pt x="587" y="97"/>
                    <a:pt x="584" y="97"/>
                  </a:cubicBezTo>
                  <a:cubicBezTo>
                    <a:pt x="582" y="97"/>
                    <a:pt x="579" y="98"/>
                    <a:pt x="576" y="100"/>
                  </a:cubicBezTo>
                  <a:cubicBezTo>
                    <a:pt x="574" y="102"/>
                    <a:pt x="561" y="113"/>
                    <a:pt x="549" y="122"/>
                  </a:cubicBezTo>
                  <a:cubicBezTo>
                    <a:pt x="543" y="117"/>
                    <a:pt x="538" y="113"/>
                    <a:pt x="532" y="108"/>
                  </a:cubicBezTo>
                  <a:cubicBezTo>
                    <a:pt x="540" y="95"/>
                    <a:pt x="548" y="80"/>
                    <a:pt x="550" y="77"/>
                  </a:cubicBezTo>
                  <a:cubicBezTo>
                    <a:pt x="551" y="75"/>
                    <a:pt x="551" y="72"/>
                    <a:pt x="551" y="69"/>
                  </a:cubicBezTo>
                  <a:cubicBezTo>
                    <a:pt x="550" y="66"/>
                    <a:pt x="548" y="64"/>
                    <a:pt x="546" y="62"/>
                  </a:cubicBezTo>
                  <a:cubicBezTo>
                    <a:pt x="543" y="60"/>
                    <a:pt x="540" y="59"/>
                    <a:pt x="538" y="60"/>
                  </a:cubicBezTo>
                  <a:cubicBezTo>
                    <a:pt x="535" y="60"/>
                    <a:pt x="532" y="61"/>
                    <a:pt x="530" y="63"/>
                  </a:cubicBezTo>
                  <a:cubicBezTo>
                    <a:pt x="528" y="66"/>
                    <a:pt x="517" y="79"/>
                    <a:pt x="507" y="90"/>
                  </a:cubicBezTo>
                  <a:cubicBezTo>
                    <a:pt x="501" y="87"/>
                    <a:pt x="494" y="83"/>
                    <a:pt x="488" y="79"/>
                  </a:cubicBezTo>
                  <a:cubicBezTo>
                    <a:pt x="493" y="65"/>
                    <a:pt x="499" y="49"/>
                    <a:pt x="500" y="46"/>
                  </a:cubicBezTo>
                  <a:cubicBezTo>
                    <a:pt x="501" y="43"/>
                    <a:pt x="500" y="40"/>
                    <a:pt x="499" y="38"/>
                  </a:cubicBezTo>
                  <a:cubicBezTo>
                    <a:pt x="498" y="35"/>
                    <a:pt x="496" y="33"/>
                    <a:pt x="493" y="32"/>
                  </a:cubicBezTo>
                  <a:cubicBezTo>
                    <a:pt x="491" y="30"/>
                    <a:pt x="488" y="30"/>
                    <a:pt x="485" y="31"/>
                  </a:cubicBezTo>
                  <a:cubicBezTo>
                    <a:pt x="482" y="32"/>
                    <a:pt x="480" y="33"/>
                    <a:pt x="478" y="36"/>
                  </a:cubicBezTo>
                  <a:cubicBezTo>
                    <a:pt x="476" y="39"/>
                    <a:pt x="468" y="53"/>
                    <a:pt x="460" y="66"/>
                  </a:cubicBezTo>
                  <a:cubicBezTo>
                    <a:pt x="453" y="64"/>
                    <a:pt x="446" y="61"/>
                    <a:pt x="439" y="59"/>
                  </a:cubicBezTo>
                  <a:cubicBezTo>
                    <a:pt x="442" y="44"/>
                    <a:pt x="445" y="27"/>
                    <a:pt x="445" y="24"/>
                  </a:cubicBezTo>
                  <a:cubicBezTo>
                    <a:pt x="446" y="21"/>
                    <a:pt x="445" y="18"/>
                    <a:pt x="443" y="16"/>
                  </a:cubicBezTo>
                  <a:cubicBezTo>
                    <a:pt x="442" y="13"/>
                    <a:pt x="439" y="12"/>
                    <a:pt x="436" y="11"/>
                  </a:cubicBezTo>
                  <a:cubicBezTo>
                    <a:pt x="434" y="10"/>
                    <a:pt x="431" y="10"/>
                    <a:pt x="428" y="12"/>
                  </a:cubicBezTo>
                  <a:cubicBezTo>
                    <a:pt x="425" y="13"/>
                    <a:pt x="423" y="15"/>
                    <a:pt x="422" y="18"/>
                  </a:cubicBezTo>
                  <a:cubicBezTo>
                    <a:pt x="421" y="21"/>
                    <a:pt x="415" y="37"/>
                    <a:pt x="410" y="51"/>
                  </a:cubicBezTo>
                  <a:cubicBezTo>
                    <a:pt x="403" y="49"/>
                    <a:pt x="395" y="48"/>
                    <a:pt x="388" y="47"/>
                  </a:cubicBezTo>
                  <a:cubicBezTo>
                    <a:pt x="388" y="32"/>
                    <a:pt x="388" y="15"/>
                    <a:pt x="388" y="12"/>
                  </a:cubicBezTo>
                  <a:cubicBezTo>
                    <a:pt x="388" y="9"/>
                    <a:pt x="387" y="6"/>
                    <a:pt x="385" y="4"/>
                  </a:cubicBezTo>
                  <a:cubicBezTo>
                    <a:pt x="382" y="2"/>
                    <a:pt x="380" y="0"/>
                    <a:pt x="377" y="0"/>
                  </a:cubicBezTo>
                  <a:cubicBezTo>
                    <a:pt x="374" y="0"/>
                    <a:pt x="371" y="1"/>
                    <a:pt x="369" y="2"/>
                  </a:cubicBezTo>
                  <a:cubicBezTo>
                    <a:pt x="366" y="4"/>
                    <a:pt x="364" y="7"/>
                    <a:pt x="364" y="10"/>
                  </a:cubicBezTo>
                  <a:cubicBezTo>
                    <a:pt x="363" y="13"/>
                    <a:pt x="360" y="30"/>
                    <a:pt x="358" y="45"/>
                  </a:cubicBezTo>
                  <a:cubicBezTo>
                    <a:pt x="350" y="44"/>
                    <a:pt x="343" y="44"/>
                    <a:pt x="336" y="45"/>
                  </a:cubicBezTo>
                  <a:cubicBezTo>
                    <a:pt x="333" y="30"/>
                    <a:pt x="330" y="13"/>
                    <a:pt x="329" y="10"/>
                  </a:cubicBezTo>
                  <a:cubicBezTo>
                    <a:pt x="329" y="7"/>
                    <a:pt x="327" y="4"/>
                    <a:pt x="324" y="2"/>
                  </a:cubicBezTo>
                  <a:cubicBezTo>
                    <a:pt x="322" y="1"/>
                    <a:pt x="319" y="0"/>
                    <a:pt x="316" y="0"/>
                  </a:cubicBezTo>
                  <a:cubicBezTo>
                    <a:pt x="313" y="0"/>
                    <a:pt x="311" y="2"/>
                    <a:pt x="309" y="4"/>
                  </a:cubicBezTo>
                  <a:cubicBezTo>
                    <a:pt x="307" y="6"/>
                    <a:pt x="305" y="9"/>
                    <a:pt x="305" y="12"/>
                  </a:cubicBezTo>
                  <a:cubicBezTo>
                    <a:pt x="305" y="15"/>
                    <a:pt x="305" y="32"/>
                    <a:pt x="305" y="47"/>
                  </a:cubicBezTo>
                  <a:cubicBezTo>
                    <a:pt x="298" y="48"/>
                    <a:pt x="290" y="49"/>
                    <a:pt x="283" y="51"/>
                  </a:cubicBezTo>
                  <a:cubicBezTo>
                    <a:pt x="278" y="37"/>
                    <a:pt x="272" y="21"/>
                    <a:pt x="271" y="18"/>
                  </a:cubicBezTo>
                  <a:cubicBezTo>
                    <a:pt x="270" y="15"/>
                    <a:pt x="268" y="13"/>
                    <a:pt x="265" y="12"/>
                  </a:cubicBezTo>
                  <a:cubicBezTo>
                    <a:pt x="263" y="10"/>
                    <a:pt x="260" y="10"/>
                    <a:pt x="257" y="11"/>
                  </a:cubicBezTo>
                  <a:cubicBezTo>
                    <a:pt x="254" y="12"/>
                    <a:pt x="251" y="13"/>
                    <a:pt x="250" y="16"/>
                  </a:cubicBezTo>
                  <a:cubicBezTo>
                    <a:pt x="248" y="18"/>
                    <a:pt x="247" y="21"/>
                    <a:pt x="248" y="24"/>
                  </a:cubicBezTo>
                  <a:cubicBezTo>
                    <a:pt x="248" y="27"/>
                    <a:pt x="251" y="44"/>
                    <a:pt x="254" y="59"/>
                  </a:cubicBezTo>
                  <a:cubicBezTo>
                    <a:pt x="247" y="61"/>
                    <a:pt x="240" y="64"/>
                    <a:pt x="233" y="66"/>
                  </a:cubicBezTo>
                  <a:cubicBezTo>
                    <a:pt x="225" y="53"/>
                    <a:pt x="217" y="39"/>
                    <a:pt x="215" y="36"/>
                  </a:cubicBezTo>
                  <a:cubicBezTo>
                    <a:pt x="214" y="33"/>
                    <a:pt x="211" y="32"/>
                    <a:pt x="208" y="31"/>
                  </a:cubicBezTo>
                  <a:cubicBezTo>
                    <a:pt x="205" y="30"/>
                    <a:pt x="203" y="30"/>
                    <a:pt x="200" y="32"/>
                  </a:cubicBezTo>
                  <a:cubicBezTo>
                    <a:pt x="197" y="33"/>
                    <a:pt x="195" y="35"/>
                    <a:pt x="194" y="38"/>
                  </a:cubicBezTo>
                  <a:cubicBezTo>
                    <a:pt x="193" y="40"/>
                    <a:pt x="192" y="43"/>
                    <a:pt x="193" y="46"/>
                  </a:cubicBezTo>
                  <a:cubicBezTo>
                    <a:pt x="194" y="49"/>
                    <a:pt x="200" y="65"/>
                    <a:pt x="205" y="79"/>
                  </a:cubicBezTo>
                  <a:cubicBezTo>
                    <a:pt x="199" y="83"/>
                    <a:pt x="192" y="87"/>
                    <a:pt x="186" y="90"/>
                  </a:cubicBezTo>
                  <a:cubicBezTo>
                    <a:pt x="176" y="79"/>
                    <a:pt x="165" y="66"/>
                    <a:pt x="163" y="63"/>
                  </a:cubicBezTo>
                  <a:cubicBezTo>
                    <a:pt x="161" y="61"/>
                    <a:pt x="158" y="60"/>
                    <a:pt x="156" y="60"/>
                  </a:cubicBezTo>
                  <a:cubicBezTo>
                    <a:pt x="153" y="59"/>
                    <a:pt x="150" y="60"/>
                    <a:pt x="147" y="62"/>
                  </a:cubicBezTo>
                  <a:cubicBezTo>
                    <a:pt x="145" y="64"/>
                    <a:pt x="143" y="66"/>
                    <a:pt x="142" y="69"/>
                  </a:cubicBezTo>
                  <a:cubicBezTo>
                    <a:pt x="142" y="72"/>
                    <a:pt x="142" y="75"/>
                    <a:pt x="143" y="77"/>
                  </a:cubicBezTo>
                  <a:cubicBezTo>
                    <a:pt x="145" y="80"/>
                    <a:pt x="153" y="95"/>
                    <a:pt x="161" y="108"/>
                  </a:cubicBezTo>
                  <a:cubicBezTo>
                    <a:pt x="155" y="113"/>
                    <a:pt x="150" y="117"/>
                    <a:pt x="144" y="122"/>
                  </a:cubicBezTo>
                  <a:cubicBezTo>
                    <a:pt x="132" y="113"/>
                    <a:pt x="119" y="102"/>
                    <a:pt x="117" y="100"/>
                  </a:cubicBezTo>
                  <a:cubicBezTo>
                    <a:pt x="114" y="98"/>
                    <a:pt x="112" y="97"/>
                    <a:pt x="109" y="97"/>
                  </a:cubicBezTo>
                  <a:cubicBezTo>
                    <a:pt x="106" y="97"/>
                    <a:pt x="103" y="99"/>
                    <a:pt x="101" y="101"/>
                  </a:cubicBezTo>
                  <a:cubicBezTo>
                    <a:pt x="99" y="103"/>
                    <a:pt x="98" y="106"/>
                    <a:pt x="97" y="109"/>
                  </a:cubicBezTo>
                  <a:cubicBezTo>
                    <a:pt x="97" y="111"/>
                    <a:pt x="98" y="114"/>
                    <a:pt x="100" y="117"/>
                  </a:cubicBezTo>
                  <a:cubicBezTo>
                    <a:pt x="102" y="119"/>
                    <a:pt x="113" y="132"/>
                    <a:pt x="122" y="144"/>
                  </a:cubicBezTo>
                  <a:cubicBezTo>
                    <a:pt x="117" y="150"/>
                    <a:pt x="113" y="155"/>
                    <a:pt x="108" y="161"/>
                  </a:cubicBezTo>
                  <a:cubicBezTo>
                    <a:pt x="95" y="153"/>
                    <a:pt x="80" y="145"/>
                    <a:pt x="77" y="143"/>
                  </a:cubicBezTo>
                  <a:cubicBezTo>
                    <a:pt x="75" y="142"/>
                    <a:pt x="72" y="142"/>
                    <a:pt x="69" y="142"/>
                  </a:cubicBezTo>
                  <a:cubicBezTo>
                    <a:pt x="66" y="143"/>
                    <a:pt x="64" y="145"/>
                    <a:pt x="62" y="147"/>
                  </a:cubicBezTo>
                  <a:cubicBezTo>
                    <a:pt x="60" y="150"/>
                    <a:pt x="60" y="153"/>
                    <a:pt x="60" y="156"/>
                  </a:cubicBezTo>
                  <a:cubicBezTo>
                    <a:pt x="60" y="158"/>
                    <a:pt x="61" y="161"/>
                    <a:pt x="64" y="163"/>
                  </a:cubicBezTo>
                  <a:cubicBezTo>
                    <a:pt x="66" y="165"/>
                    <a:pt x="79" y="176"/>
                    <a:pt x="91" y="186"/>
                  </a:cubicBezTo>
                  <a:cubicBezTo>
                    <a:pt x="87" y="192"/>
                    <a:pt x="83" y="199"/>
                    <a:pt x="80" y="205"/>
                  </a:cubicBezTo>
                  <a:cubicBezTo>
                    <a:pt x="65" y="200"/>
                    <a:pt x="49" y="194"/>
                    <a:pt x="46" y="193"/>
                  </a:cubicBezTo>
                  <a:cubicBezTo>
                    <a:pt x="43" y="192"/>
                    <a:pt x="40" y="193"/>
                    <a:pt x="38" y="194"/>
                  </a:cubicBezTo>
                  <a:cubicBezTo>
                    <a:pt x="35" y="195"/>
                    <a:pt x="33" y="197"/>
                    <a:pt x="32" y="200"/>
                  </a:cubicBezTo>
                  <a:cubicBezTo>
                    <a:pt x="30" y="203"/>
                    <a:pt x="30" y="206"/>
                    <a:pt x="31" y="208"/>
                  </a:cubicBezTo>
                  <a:cubicBezTo>
                    <a:pt x="32" y="211"/>
                    <a:pt x="34" y="214"/>
                    <a:pt x="36" y="215"/>
                  </a:cubicBezTo>
                  <a:cubicBezTo>
                    <a:pt x="39" y="217"/>
                    <a:pt x="54" y="225"/>
                    <a:pt x="67" y="233"/>
                  </a:cubicBezTo>
                  <a:cubicBezTo>
                    <a:pt x="64" y="240"/>
                    <a:pt x="61" y="247"/>
                    <a:pt x="59" y="254"/>
                  </a:cubicBezTo>
                  <a:cubicBezTo>
                    <a:pt x="44" y="251"/>
                    <a:pt x="28" y="248"/>
                    <a:pt x="24" y="248"/>
                  </a:cubicBezTo>
                  <a:cubicBezTo>
                    <a:pt x="21" y="247"/>
                    <a:pt x="18" y="248"/>
                    <a:pt x="16" y="250"/>
                  </a:cubicBezTo>
                  <a:cubicBezTo>
                    <a:pt x="14" y="251"/>
                    <a:pt x="12" y="254"/>
                    <a:pt x="11" y="257"/>
                  </a:cubicBezTo>
                  <a:cubicBezTo>
                    <a:pt x="10" y="260"/>
                    <a:pt x="11" y="263"/>
                    <a:pt x="12" y="265"/>
                  </a:cubicBezTo>
                  <a:cubicBezTo>
                    <a:pt x="13" y="268"/>
                    <a:pt x="15" y="270"/>
                    <a:pt x="18" y="271"/>
                  </a:cubicBezTo>
                  <a:cubicBezTo>
                    <a:pt x="21" y="272"/>
                    <a:pt x="37" y="278"/>
                    <a:pt x="51" y="283"/>
                  </a:cubicBezTo>
                  <a:cubicBezTo>
                    <a:pt x="50" y="291"/>
                    <a:pt x="48" y="298"/>
                    <a:pt x="47" y="305"/>
                  </a:cubicBezTo>
                  <a:cubicBezTo>
                    <a:pt x="32" y="305"/>
                    <a:pt x="15" y="305"/>
                    <a:pt x="12" y="305"/>
                  </a:cubicBezTo>
                  <a:cubicBezTo>
                    <a:pt x="9" y="305"/>
                    <a:pt x="6" y="307"/>
                    <a:pt x="4" y="309"/>
                  </a:cubicBezTo>
                  <a:cubicBezTo>
                    <a:pt x="2" y="311"/>
                    <a:pt x="1" y="313"/>
                    <a:pt x="1" y="317"/>
                  </a:cubicBezTo>
                  <a:cubicBezTo>
                    <a:pt x="0" y="320"/>
                    <a:pt x="1" y="322"/>
                    <a:pt x="3" y="325"/>
                  </a:cubicBezTo>
                  <a:cubicBezTo>
                    <a:pt x="4" y="327"/>
                    <a:pt x="7" y="329"/>
                    <a:pt x="10" y="329"/>
                  </a:cubicBezTo>
                  <a:cubicBezTo>
                    <a:pt x="13" y="330"/>
                    <a:pt x="30" y="333"/>
                    <a:pt x="45" y="336"/>
                  </a:cubicBezTo>
                  <a:cubicBezTo>
                    <a:pt x="44" y="343"/>
                    <a:pt x="44" y="350"/>
                    <a:pt x="45" y="358"/>
                  </a:cubicBezTo>
                  <a:cubicBezTo>
                    <a:pt x="30" y="361"/>
                    <a:pt x="13" y="364"/>
                    <a:pt x="10" y="364"/>
                  </a:cubicBezTo>
                  <a:cubicBezTo>
                    <a:pt x="7" y="365"/>
                    <a:pt x="4" y="367"/>
                    <a:pt x="3" y="369"/>
                  </a:cubicBezTo>
                  <a:cubicBezTo>
                    <a:pt x="1" y="371"/>
                    <a:pt x="0" y="374"/>
                    <a:pt x="1" y="377"/>
                  </a:cubicBezTo>
                  <a:cubicBezTo>
                    <a:pt x="1" y="380"/>
                    <a:pt x="2" y="383"/>
                    <a:pt x="4" y="385"/>
                  </a:cubicBezTo>
                  <a:cubicBezTo>
                    <a:pt x="6" y="387"/>
                    <a:pt x="9" y="388"/>
                    <a:pt x="12" y="388"/>
                  </a:cubicBezTo>
                  <a:cubicBezTo>
                    <a:pt x="15" y="388"/>
                    <a:pt x="32" y="388"/>
                    <a:pt x="47" y="388"/>
                  </a:cubicBezTo>
                  <a:cubicBezTo>
                    <a:pt x="48" y="396"/>
                    <a:pt x="50" y="403"/>
                    <a:pt x="51" y="410"/>
                  </a:cubicBezTo>
                  <a:cubicBezTo>
                    <a:pt x="37" y="415"/>
                    <a:pt x="21" y="421"/>
                    <a:pt x="18" y="423"/>
                  </a:cubicBezTo>
                  <a:cubicBezTo>
                    <a:pt x="15" y="424"/>
                    <a:pt x="13" y="426"/>
                    <a:pt x="12" y="428"/>
                  </a:cubicBezTo>
                  <a:cubicBezTo>
                    <a:pt x="11" y="431"/>
                    <a:pt x="10" y="434"/>
                    <a:pt x="11" y="437"/>
                  </a:cubicBezTo>
                  <a:cubicBezTo>
                    <a:pt x="12" y="440"/>
                    <a:pt x="14" y="442"/>
                    <a:pt x="16" y="444"/>
                  </a:cubicBezTo>
                  <a:cubicBezTo>
                    <a:pt x="18" y="445"/>
                    <a:pt x="21" y="446"/>
                    <a:pt x="24" y="446"/>
                  </a:cubicBezTo>
                  <a:cubicBezTo>
                    <a:pt x="28" y="445"/>
                    <a:pt x="44" y="442"/>
                    <a:pt x="59" y="440"/>
                  </a:cubicBezTo>
                  <a:cubicBezTo>
                    <a:pt x="61" y="447"/>
                    <a:pt x="64" y="454"/>
                    <a:pt x="67" y="461"/>
                  </a:cubicBezTo>
                  <a:cubicBezTo>
                    <a:pt x="54" y="468"/>
                    <a:pt x="39" y="477"/>
                    <a:pt x="36" y="479"/>
                  </a:cubicBezTo>
                  <a:cubicBezTo>
                    <a:pt x="34" y="480"/>
                    <a:pt x="32" y="483"/>
                    <a:pt x="31" y="485"/>
                  </a:cubicBezTo>
                  <a:cubicBezTo>
                    <a:pt x="30" y="488"/>
                    <a:pt x="30" y="491"/>
                    <a:pt x="32" y="494"/>
                  </a:cubicBezTo>
                  <a:cubicBezTo>
                    <a:pt x="33" y="497"/>
                    <a:pt x="35" y="499"/>
                    <a:pt x="38" y="500"/>
                  </a:cubicBezTo>
                  <a:cubicBezTo>
                    <a:pt x="40" y="501"/>
                    <a:pt x="43" y="501"/>
                    <a:pt x="46" y="500"/>
                  </a:cubicBezTo>
                  <a:cubicBezTo>
                    <a:pt x="49" y="499"/>
                    <a:pt x="65" y="494"/>
                    <a:pt x="80" y="488"/>
                  </a:cubicBezTo>
                  <a:cubicBezTo>
                    <a:pt x="83" y="495"/>
                    <a:pt x="87" y="501"/>
                    <a:pt x="91" y="508"/>
                  </a:cubicBezTo>
                  <a:cubicBezTo>
                    <a:pt x="79" y="517"/>
                    <a:pt x="66" y="528"/>
                    <a:pt x="64" y="531"/>
                  </a:cubicBezTo>
                  <a:cubicBezTo>
                    <a:pt x="61" y="533"/>
                    <a:pt x="60" y="535"/>
                    <a:pt x="60" y="538"/>
                  </a:cubicBezTo>
                  <a:cubicBezTo>
                    <a:pt x="60" y="541"/>
                    <a:pt x="60" y="544"/>
                    <a:pt x="62" y="546"/>
                  </a:cubicBezTo>
                  <a:cubicBezTo>
                    <a:pt x="64" y="549"/>
                    <a:pt x="66" y="551"/>
                    <a:pt x="69" y="551"/>
                  </a:cubicBezTo>
                  <a:cubicBezTo>
                    <a:pt x="72" y="552"/>
                    <a:pt x="75" y="552"/>
                    <a:pt x="77" y="550"/>
                  </a:cubicBezTo>
                  <a:cubicBezTo>
                    <a:pt x="80" y="549"/>
                    <a:pt x="95" y="540"/>
                    <a:pt x="108" y="533"/>
                  </a:cubicBezTo>
                  <a:cubicBezTo>
                    <a:pt x="113" y="538"/>
                    <a:pt x="117" y="544"/>
                    <a:pt x="122" y="550"/>
                  </a:cubicBezTo>
                  <a:cubicBezTo>
                    <a:pt x="113" y="561"/>
                    <a:pt x="102" y="574"/>
                    <a:pt x="100" y="577"/>
                  </a:cubicBezTo>
                  <a:cubicBezTo>
                    <a:pt x="98" y="579"/>
                    <a:pt x="97" y="582"/>
                    <a:pt x="97" y="585"/>
                  </a:cubicBezTo>
                  <a:cubicBezTo>
                    <a:pt x="98" y="588"/>
                    <a:pt x="99" y="591"/>
                    <a:pt x="101" y="593"/>
                  </a:cubicBezTo>
                  <a:cubicBezTo>
                    <a:pt x="103" y="595"/>
                    <a:pt x="106" y="596"/>
                    <a:pt x="109" y="596"/>
                  </a:cubicBezTo>
                  <a:cubicBezTo>
                    <a:pt x="112" y="597"/>
                    <a:pt x="114" y="596"/>
                    <a:pt x="117" y="594"/>
                  </a:cubicBezTo>
                  <a:cubicBezTo>
                    <a:pt x="119" y="592"/>
                    <a:pt x="132" y="581"/>
                    <a:pt x="144" y="571"/>
                  </a:cubicBezTo>
                  <a:cubicBezTo>
                    <a:pt x="150" y="576"/>
                    <a:pt x="155" y="581"/>
                    <a:pt x="161" y="586"/>
                  </a:cubicBezTo>
                  <a:cubicBezTo>
                    <a:pt x="153" y="599"/>
                    <a:pt x="145" y="613"/>
                    <a:pt x="143" y="616"/>
                  </a:cubicBezTo>
                  <a:cubicBezTo>
                    <a:pt x="142" y="619"/>
                    <a:pt x="142" y="622"/>
                    <a:pt x="142" y="625"/>
                  </a:cubicBezTo>
                  <a:cubicBezTo>
                    <a:pt x="143" y="628"/>
                    <a:pt x="145" y="630"/>
                    <a:pt x="147" y="632"/>
                  </a:cubicBezTo>
                  <a:cubicBezTo>
                    <a:pt x="150" y="634"/>
                    <a:pt x="153" y="634"/>
                    <a:pt x="156" y="634"/>
                  </a:cubicBezTo>
                  <a:cubicBezTo>
                    <a:pt x="158" y="634"/>
                    <a:pt x="161" y="632"/>
                    <a:pt x="163" y="630"/>
                  </a:cubicBezTo>
                  <a:cubicBezTo>
                    <a:pt x="165" y="628"/>
                    <a:pt x="176" y="615"/>
                    <a:pt x="186" y="603"/>
                  </a:cubicBezTo>
                  <a:cubicBezTo>
                    <a:pt x="192" y="607"/>
                    <a:pt x="199" y="611"/>
                    <a:pt x="205" y="614"/>
                  </a:cubicBezTo>
                  <a:cubicBezTo>
                    <a:pt x="200" y="629"/>
                    <a:pt x="194" y="644"/>
                    <a:pt x="193" y="648"/>
                  </a:cubicBezTo>
                  <a:cubicBezTo>
                    <a:pt x="192" y="650"/>
                    <a:pt x="193" y="654"/>
                    <a:pt x="194" y="656"/>
                  </a:cubicBezTo>
                  <a:cubicBezTo>
                    <a:pt x="195" y="659"/>
                    <a:pt x="197" y="661"/>
                    <a:pt x="200" y="662"/>
                  </a:cubicBezTo>
                  <a:cubicBezTo>
                    <a:pt x="203" y="663"/>
                    <a:pt x="205" y="664"/>
                    <a:pt x="208" y="663"/>
                  </a:cubicBezTo>
                  <a:cubicBezTo>
                    <a:pt x="211" y="662"/>
                    <a:pt x="214" y="660"/>
                    <a:pt x="215" y="658"/>
                  </a:cubicBezTo>
                  <a:cubicBezTo>
                    <a:pt x="217" y="655"/>
                    <a:pt x="225" y="640"/>
                    <a:pt x="233" y="627"/>
                  </a:cubicBezTo>
                  <a:cubicBezTo>
                    <a:pt x="240" y="630"/>
                    <a:pt x="247" y="633"/>
                    <a:pt x="254" y="635"/>
                  </a:cubicBezTo>
                  <a:cubicBezTo>
                    <a:pt x="251" y="650"/>
                    <a:pt x="248" y="666"/>
                    <a:pt x="248" y="670"/>
                  </a:cubicBezTo>
                  <a:cubicBezTo>
                    <a:pt x="247" y="673"/>
                    <a:pt x="248" y="676"/>
                    <a:pt x="250" y="678"/>
                  </a:cubicBezTo>
                  <a:cubicBezTo>
                    <a:pt x="251" y="680"/>
                    <a:pt x="254" y="682"/>
                    <a:pt x="257" y="683"/>
                  </a:cubicBezTo>
                  <a:cubicBezTo>
                    <a:pt x="260" y="684"/>
                    <a:pt x="263" y="683"/>
                    <a:pt x="265" y="682"/>
                  </a:cubicBezTo>
                  <a:cubicBezTo>
                    <a:pt x="268" y="681"/>
                    <a:pt x="270" y="679"/>
                    <a:pt x="271" y="676"/>
                  </a:cubicBezTo>
                  <a:cubicBezTo>
                    <a:pt x="272" y="673"/>
                    <a:pt x="278" y="657"/>
                    <a:pt x="283" y="643"/>
                  </a:cubicBezTo>
                  <a:cubicBezTo>
                    <a:pt x="290" y="644"/>
                    <a:pt x="298" y="645"/>
                    <a:pt x="305" y="646"/>
                  </a:cubicBezTo>
                  <a:cubicBezTo>
                    <a:pt x="305" y="662"/>
                    <a:pt x="305" y="679"/>
                    <a:pt x="305" y="682"/>
                  </a:cubicBezTo>
                  <a:cubicBezTo>
                    <a:pt x="305" y="685"/>
                    <a:pt x="307" y="688"/>
                    <a:pt x="309" y="690"/>
                  </a:cubicBezTo>
                  <a:cubicBezTo>
                    <a:pt x="311" y="692"/>
                    <a:pt x="313" y="693"/>
                    <a:pt x="316" y="693"/>
                  </a:cubicBezTo>
                  <a:cubicBezTo>
                    <a:pt x="319" y="694"/>
                    <a:pt x="322" y="693"/>
                    <a:pt x="324" y="691"/>
                  </a:cubicBezTo>
                  <a:cubicBezTo>
                    <a:pt x="327" y="690"/>
                    <a:pt x="329" y="687"/>
                    <a:pt x="329" y="684"/>
                  </a:cubicBezTo>
                  <a:cubicBezTo>
                    <a:pt x="330" y="681"/>
                    <a:pt x="333" y="664"/>
                    <a:pt x="336" y="649"/>
                  </a:cubicBezTo>
                  <a:cubicBezTo>
                    <a:pt x="343" y="649"/>
                    <a:pt x="350" y="649"/>
                    <a:pt x="358" y="649"/>
                  </a:cubicBezTo>
                  <a:cubicBezTo>
                    <a:pt x="360" y="664"/>
                    <a:pt x="363" y="681"/>
                    <a:pt x="364" y="684"/>
                  </a:cubicBezTo>
                  <a:cubicBezTo>
                    <a:pt x="364" y="687"/>
                    <a:pt x="366" y="690"/>
                    <a:pt x="369" y="691"/>
                  </a:cubicBezTo>
                  <a:cubicBezTo>
                    <a:pt x="371" y="693"/>
                    <a:pt x="374" y="694"/>
                    <a:pt x="377" y="693"/>
                  </a:cubicBezTo>
                  <a:cubicBezTo>
                    <a:pt x="380" y="693"/>
                    <a:pt x="383" y="692"/>
                    <a:pt x="385" y="690"/>
                  </a:cubicBezTo>
                  <a:cubicBezTo>
                    <a:pt x="387" y="688"/>
                    <a:pt x="388" y="685"/>
                    <a:pt x="388" y="682"/>
                  </a:cubicBezTo>
                  <a:cubicBezTo>
                    <a:pt x="388" y="679"/>
                    <a:pt x="388" y="662"/>
                    <a:pt x="388" y="646"/>
                  </a:cubicBezTo>
                  <a:cubicBezTo>
                    <a:pt x="395" y="645"/>
                    <a:pt x="403" y="644"/>
                    <a:pt x="410" y="643"/>
                  </a:cubicBezTo>
                  <a:cubicBezTo>
                    <a:pt x="415" y="657"/>
                    <a:pt x="421" y="673"/>
                    <a:pt x="422" y="676"/>
                  </a:cubicBezTo>
                  <a:cubicBezTo>
                    <a:pt x="423" y="679"/>
                    <a:pt x="425" y="681"/>
                    <a:pt x="428" y="682"/>
                  </a:cubicBezTo>
                  <a:cubicBezTo>
                    <a:pt x="431" y="683"/>
                    <a:pt x="434" y="684"/>
                    <a:pt x="436" y="683"/>
                  </a:cubicBezTo>
                  <a:cubicBezTo>
                    <a:pt x="439" y="682"/>
                    <a:pt x="442" y="680"/>
                    <a:pt x="443" y="678"/>
                  </a:cubicBezTo>
                  <a:cubicBezTo>
                    <a:pt x="445" y="676"/>
                    <a:pt x="446" y="673"/>
                    <a:pt x="445" y="670"/>
                  </a:cubicBezTo>
                  <a:cubicBezTo>
                    <a:pt x="445" y="666"/>
                    <a:pt x="442" y="650"/>
                    <a:pt x="439" y="635"/>
                  </a:cubicBezTo>
                  <a:cubicBezTo>
                    <a:pt x="446" y="633"/>
                    <a:pt x="453" y="630"/>
                    <a:pt x="460" y="627"/>
                  </a:cubicBezTo>
                  <a:cubicBezTo>
                    <a:pt x="468" y="640"/>
                    <a:pt x="476" y="655"/>
                    <a:pt x="478" y="658"/>
                  </a:cubicBezTo>
                  <a:cubicBezTo>
                    <a:pt x="480" y="660"/>
                    <a:pt x="482" y="662"/>
                    <a:pt x="485" y="663"/>
                  </a:cubicBezTo>
                  <a:cubicBezTo>
                    <a:pt x="488" y="664"/>
                    <a:pt x="491" y="663"/>
                    <a:pt x="493" y="662"/>
                  </a:cubicBezTo>
                  <a:cubicBezTo>
                    <a:pt x="496" y="661"/>
                    <a:pt x="498" y="659"/>
                    <a:pt x="499" y="656"/>
                  </a:cubicBezTo>
                  <a:cubicBezTo>
                    <a:pt x="500" y="654"/>
                    <a:pt x="501" y="650"/>
                    <a:pt x="500" y="648"/>
                  </a:cubicBezTo>
                  <a:cubicBezTo>
                    <a:pt x="499" y="644"/>
                    <a:pt x="493" y="629"/>
                    <a:pt x="488" y="614"/>
                  </a:cubicBezTo>
                  <a:cubicBezTo>
                    <a:pt x="494" y="611"/>
                    <a:pt x="501" y="607"/>
                    <a:pt x="507" y="603"/>
                  </a:cubicBezTo>
                  <a:cubicBezTo>
                    <a:pt x="517" y="615"/>
                    <a:pt x="528" y="628"/>
                    <a:pt x="530" y="630"/>
                  </a:cubicBezTo>
                  <a:cubicBezTo>
                    <a:pt x="532" y="632"/>
                    <a:pt x="535" y="634"/>
                    <a:pt x="538" y="634"/>
                  </a:cubicBezTo>
                  <a:cubicBezTo>
                    <a:pt x="540" y="634"/>
                    <a:pt x="543" y="634"/>
                    <a:pt x="546" y="632"/>
                  </a:cubicBezTo>
                  <a:cubicBezTo>
                    <a:pt x="548" y="630"/>
                    <a:pt x="550" y="628"/>
                    <a:pt x="551" y="625"/>
                  </a:cubicBezTo>
                  <a:cubicBezTo>
                    <a:pt x="551" y="622"/>
                    <a:pt x="551" y="619"/>
                    <a:pt x="550" y="616"/>
                  </a:cubicBezTo>
                  <a:cubicBezTo>
                    <a:pt x="548" y="613"/>
                    <a:pt x="540" y="599"/>
                    <a:pt x="532" y="586"/>
                  </a:cubicBezTo>
                  <a:cubicBezTo>
                    <a:pt x="538" y="581"/>
                    <a:pt x="543" y="576"/>
                    <a:pt x="549" y="571"/>
                  </a:cubicBezTo>
                  <a:cubicBezTo>
                    <a:pt x="561" y="581"/>
                    <a:pt x="574" y="592"/>
                    <a:pt x="576" y="594"/>
                  </a:cubicBezTo>
                  <a:close/>
                  <a:moveTo>
                    <a:pt x="192" y="502"/>
                  </a:moveTo>
                  <a:cubicBezTo>
                    <a:pt x="107" y="416"/>
                    <a:pt x="107" y="278"/>
                    <a:pt x="192" y="192"/>
                  </a:cubicBezTo>
                  <a:cubicBezTo>
                    <a:pt x="277" y="107"/>
                    <a:pt x="416" y="107"/>
                    <a:pt x="501" y="192"/>
                  </a:cubicBezTo>
                  <a:cubicBezTo>
                    <a:pt x="586" y="278"/>
                    <a:pt x="586" y="416"/>
                    <a:pt x="501" y="502"/>
                  </a:cubicBezTo>
                  <a:cubicBezTo>
                    <a:pt x="416" y="587"/>
                    <a:pt x="277" y="587"/>
                    <a:pt x="192" y="50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4" name="Freeform 40"/>
            <p:cNvSpPr/>
            <p:nvPr/>
          </p:nvSpPr>
          <p:spPr bwMode="auto">
            <a:xfrm>
              <a:off x="1068" y="1576"/>
              <a:ext cx="58" cy="36"/>
            </a:xfrm>
            <a:custGeom>
              <a:avLst/>
              <a:gdLst/>
              <a:ahLst/>
              <a:cxnLst>
                <a:cxn ang="0">
                  <a:pos x="19" y="26"/>
                </a:cxn>
                <a:cxn ang="0">
                  <a:pos x="49" y="11"/>
                </a:cxn>
                <a:cxn ang="0">
                  <a:pos x="1" y="0"/>
                </a:cxn>
                <a:cxn ang="0">
                  <a:pos x="19" y="26"/>
                </a:cxn>
              </a:cxnLst>
              <a:rect l="0" t="0" r="r" b="b"/>
              <a:pathLst>
                <a:path w="49" h="30">
                  <a:moveTo>
                    <a:pt x="19" y="26"/>
                  </a:moveTo>
                  <a:cubicBezTo>
                    <a:pt x="32" y="30"/>
                    <a:pt x="45" y="23"/>
                    <a:pt x="49" y="11"/>
                  </a:cubicBezTo>
                  <a:cubicBezTo>
                    <a:pt x="1" y="0"/>
                    <a:pt x="1" y="0"/>
                    <a:pt x="1" y="0"/>
                  </a:cubicBezTo>
                  <a:cubicBezTo>
                    <a:pt x="0" y="12"/>
                    <a:pt x="8" y="23"/>
                    <a:pt x="19" y="26"/>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5" name="Freeform 41"/>
            <p:cNvSpPr/>
            <p:nvPr/>
          </p:nvSpPr>
          <p:spPr bwMode="auto">
            <a:xfrm>
              <a:off x="1070" y="1547"/>
              <a:ext cx="59" cy="35"/>
            </a:xfrm>
            <a:custGeom>
              <a:avLst/>
              <a:gdLst/>
              <a:ahLst/>
              <a:cxnLst>
                <a:cxn ang="0">
                  <a:pos x="0" y="19"/>
                </a:cxn>
                <a:cxn ang="0">
                  <a:pos x="48" y="29"/>
                </a:cxn>
                <a:cxn ang="0">
                  <a:pos x="30" y="3"/>
                </a:cxn>
                <a:cxn ang="0">
                  <a:pos x="0" y="19"/>
                </a:cxn>
              </a:cxnLst>
              <a:rect l="0" t="0" r="r" b="b"/>
              <a:pathLst>
                <a:path w="49" h="29">
                  <a:moveTo>
                    <a:pt x="0" y="19"/>
                  </a:moveTo>
                  <a:cubicBezTo>
                    <a:pt x="48" y="29"/>
                    <a:pt x="48" y="29"/>
                    <a:pt x="48" y="29"/>
                  </a:cubicBezTo>
                  <a:cubicBezTo>
                    <a:pt x="49" y="18"/>
                    <a:pt x="42" y="6"/>
                    <a:pt x="30" y="3"/>
                  </a:cubicBezTo>
                  <a:cubicBezTo>
                    <a:pt x="17" y="0"/>
                    <a:pt x="5" y="7"/>
                    <a:pt x="0" y="1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6" name="Freeform 42"/>
            <p:cNvSpPr>
              <a:spLocks noEditPoints="1"/>
            </p:cNvSpPr>
            <p:nvPr/>
          </p:nvSpPr>
          <p:spPr bwMode="auto">
            <a:xfrm>
              <a:off x="734" y="1215"/>
              <a:ext cx="728" cy="729"/>
            </a:xfrm>
            <a:custGeom>
              <a:avLst/>
              <a:gdLst/>
              <a:ahLst/>
              <a:cxnLst>
                <a:cxn ang="0">
                  <a:pos x="499" y="108"/>
                </a:cxn>
                <a:cxn ang="0">
                  <a:pos x="108" y="108"/>
                </a:cxn>
                <a:cxn ang="0">
                  <a:pos x="108" y="500"/>
                </a:cxn>
                <a:cxn ang="0">
                  <a:pos x="499" y="500"/>
                </a:cxn>
                <a:cxn ang="0">
                  <a:pos x="499" y="108"/>
                </a:cxn>
                <a:cxn ang="0">
                  <a:pos x="482" y="104"/>
                </a:cxn>
                <a:cxn ang="0">
                  <a:pos x="356" y="230"/>
                </a:cxn>
                <a:cxn ang="0">
                  <a:pos x="251" y="230"/>
                </a:cxn>
                <a:cxn ang="0">
                  <a:pos x="125" y="104"/>
                </a:cxn>
                <a:cxn ang="0">
                  <a:pos x="482" y="104"/>
                </a:cxn>
                <a:cxn ang="0">
                  <a:pos x="338" y="338"/>
                </a:cxn>
                <a:cxn ang="0">
                  <a:pos x="269" y="338"/>
                </a:cxn>
                <a:cxn ang="0">
                  <a:pos x="269" y="269"/>
                </a:cxn>
                <a:cxn ang="0">
                  <a:pos x="338" y="269"/>
                </a:cxn>
                <a:cxn ang="0">
                  <a:pos x="338" y="338"/>
                </a:cxn>
                <a:cxn ang="0">
                  <a:pos x="104" y="483"/>
                </a:cxn>
                <a:cxn ang="0">
                  <a:pos x="104" y="125"/>
                </a:cxn>
                <a:cxn ang="0">
                  <a:pos x="230" y="251"/>
                </a:cxn>
                <a:cxn ang="0">
                  <a:pos x="230" y="357"/>
                </a:cxn>
                <a:cxn ang="0">
                  <a:pos x="104" y="483"/>
                </a:cxn>
                <a:cxn ang="0">
                  <a:pos x="125" y="503"/>
                </a:cxn>
                <a:cxn ang="0">
                  <a:pos x="251" y="377"/>
                </a:cxn>
                <a:cxn ang="0">
                  <a:pos x="356" y="377"/>
                </a:cxn>
                <a:cxn ang="0">
                  <a:pos x="482" y="503"/>
                </a:cxn>
                <a:cxn ang="0">
                  <a:pos x="125" y="503"/>
                </a:cxn>
                <a:cxn ang="0">
                  <a:pos x="377" y="357"/>
                </a:cxn>
                <a:cxn ang="0">
                  <a:pos x="377" y="251"/>
                </a:cxn>
                <a:cxn ang="0">
                  <a:pos x="503" y="125"/>
                </a:cxn>
                <a:cxn ang="0">
                  <a:pos x="503" y="483"/>
                </a:cxn>
                <a:cxn ang="0">
                  <a:pos x="377" y="357"/>
                </a:cxn>
              </a:cxnLst>
              <a:rect l="0" t="0" r="r" b="b"/>
              <a:pathLst>
                <a:path w="607" h="608">
                  <a:moveTo>
                    <a:pt x="499" y="108"/>
                  </a:moveTo>
                  <a:cubicBezTo>
                    <a:pt x="391" y="0"/>
                    <a:pt x="216" y="0"/>
                    <a:pt x="108" y="108"/>
                  </a:cubicBezTo>
                  <a:cubicBezTo>
                    <a:pt x="0" y="216"/>
                    <a:pt x="0" y="392"/>
                    <a:pt x="108" y="500"/>
                  </a:cubicBezTo>
                  <a:cubicBezTo>
                    <a:pt x="216" y="608"/>
                    <a:pt x="391" y="608"/>
                    <a:pt x="499" y="500"/>
                  </a:cubicBezTo>
                  <a:cubicBezTo>
                    <a:pt x="607" y="392"/>
                    <a:pt x="607" y="216"/>
                    <a:pt x="499" y="108"/>
                  </a:cubicBezTo>
                  <a:close/>
                  <a:moveTo>
                    <a:pt x="482" y="104"/>
                  </a:moveTo>
                  <a:cubicBezTo>
                    <a:pt x="356" y="230"/>
                    <a:pt x="356" y="230"/>
                    <a:pt x="356" y="230"/>
                  </a:cubicBezTo>
                  <a:cubicBezTo>
                    <a:pt x="325" y="208"/>
                    <a:pt x="282" y="208"/>
                    <a:pt x="251" y="230"/>
                  </a:cubicBezTo>
                  <a:cubicBezTo>
                    <a:pt x="125" y="104"/>
                    <a:pt x="125" y="104"/>
                    <a:pt x="125" y="104"/>
                  </a:cubicBezTo>
                  <a:cubicBezTo>
                    <a:pt x="226" y="13"/>
                    <a:pt x="381" y="13"/>
                    <a:pt x="482" y="104"/>
                  </a:cubicBezTo>
                  <a:close/>
                  <a:moveTo>
                    <a:pt x="338" y="338"/>
                  </a:moveTo>
                  <a:cubicBezTo>
                    <a:pt x="319" y="358"/>
                    <a:pt x="288" y="358"/>
                    <a:pt x="269" y="338"/>
                  </a:cubicBezTo>
                  <a:cubicBezTo>
                    <a:pt x="250" y="319"/>
                    <a:pt x="250" y="288"/>
                    <a:pt x="269" y="269"/>
                  </a:cubicBezTo>
                  <a:cubicBezTo>
                    <a:pt x="288" y="250"/>
                    <a:pt x="319" y="250"/>
                    <a:pt x="338" y="269"/>
                  </a:cubicBezTo>
                  <a:cubicBezTo>
                    <a:pt x="357" y="288"/>
                    <a:pt x="357" y="319"/>
                    <a:pt x="338" y="338"/>
                  </a:cubicBezTo>
                  <a:close/>
                  <a:moveTo>
                    <a:pt x="104" y="483"/>
                  </a:moveTo>
                  <a:cubicBezTo>
                    <a:pt x="13" y="381"/>
                    <a:pt x="13" y="226"/>
                    <a:pt x="104" y="125"/>
                  </a:cubicBezTo>
                  <a:cubicBezTo>
                    <a:pt x="230" y="251"/>
                    <a:pt x="230" y="251"/>
                    <a:pt x="230" y="251"/>
                  </a:cubicBezTo>
                  <a:cubicBezTo>
                    <a:pt x="207" y="282"/>
                    <a:pt x="207" y="325"/>
                    <a:pt x="230" y="357"/>
                  </a:cubicBezTo>
                  <a:lnTo>
                    <a:pt x="104" y="483"/>
                  </a:lnTo>
                  <a:close/>
                  <a:moveTo>
                    <a:pt x="125" y="503"/>
                  </a:moveTo>
                  <a:cubicBezTo>
                    <a:pt x="251" y="377"/>
                    <a:pt x="251" y="377"/>
                    <a:pt x="251" y="377"/>
                  </a:cubicBezTo>
                  <a:cubicBezTo>
                    <a:pt x="282" y="400"/>
                    <a:pt x="325" y="400"/>
                    <a:pt x="356" y="377"/>
                  </a:cubicBezTo>
                  <a:cubicBezTo>
                    <a:pt x="482" y="503"/>
                    <a:pt x="482" y="503"/>
                    <a:pt x="482" y="503"/>
                  </a:cubicBezTo>
                  <a:cubicBezTo>
                    <a:pt x="381" y="595"/>
                    <a:pt x="226" y="595"/>
                    <a:pt x="125" y="503"/>
                  </a:cubicBezTo>
                  <a:close/>
                  <a:moveTo>
                    <a:pt x="377" y="357"/>
                  </a:moveTo>
                  <a:cubicBezTo>
                    <a:pt x="400" y="325"/>
                    <a:pt x="400" y="282"/>
                    <a:pt x="377" y="251"/>
                  </a:cubicBezTo>
                  <a:cubicBezTo>
                    <a:pt x="503" y="125"/>
                    <a:pt x="503" y="125"/>
                    <a:pt x="503" y="125"/>
                  </a:cubicBezTo>
                  <a:cubicBezTo>
                    <a:pt x="594" y="226"/>
                    <a:pt x="594" y="381"/>
                    <a:pt x="503" y="483"/>
                  </a:cubicBezTo>
                  <a:lnTo>
                    <a:pt x="377" y="357"/>
                  </a:ln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7" name="Freeform 43"/>
            <p:cNvSpPr>
              <a:spLocks noEditPoints="1"/>
            </p:cNvSpPr>
            <p:nvPr/>
          </p:nvSpPr>
          <p:spPr bwMode="auto">
            <a:xfrm>
              <a:off x="2127" y="1152"/>
              <a:ext cx="359" cy="359"/>
            </a:xfrm>
            <a:custGeom>
              <a:avLst/>
              <a:gdLst/>
              <a:ahLst/>
              <a:cxnLst>
                <a:cxn ang="0">
                  <a:pos x="275" y="195"/>
                </a:cxn>
                <a:cxn ang="0">
                  <a:pos x="195" y="25"/>
                </a:cxn>
                <a:cxn ang="0">
                  <a:pos x="25" y="105"/>
                </a:cxn>
                <a:cxn ang="0">
                  <a:pos x="105" y="275"/>
                </a:cxn>
                <a:cxn ang="0">
                  <a:pos x="275" y="195"/>
                </a:cxn>
                <a:cxn ang="0">
                  <a:pos x="112" y="255"/>
                </a:cxn>
                <a:cxn ang="0">
                  <a:pos x="74" y="231"/>
                </a:cxn>
                <a:cxn ang="0">
                  <a:pos x="122" y="191"/>
                </a:cxn>
                <a:cxn ang="0">
                  <a:pos x="133" y="197"/>
                </a:cxn>
                <a:cxn ang="0">
                  <a:pos x="191" y="178"/>
                </a:cxn>
                <a:cxn ang="0">
                  <a:pos x="250" y="199"/>
                </a:cxn>
                <a:cxn ang="0">
                  <a:pos x="112" y="255"/>
                </a:cxn>
                <a:cxn ang="0">
                  <a:pos x="173" y="159"/>
                </a:cxn>
                <a:cxn ang="0">
                  <a:pos x="142" y="173"/>
                </a:cxn>
                <a:cxn ang="0">
                  <a:pos x="127" y="142"/>
                </a:cxn>
                <a:cxn ang="0">
                  <a:pos x="158" y="127"/>
                </a:cxn>
                <a:cxn ang="0">
                  <a:pos x="173" y="159"/>
                </a:cxn>
                <a:cxn ang="0">
                  <a:pos x="258" y="175"/>
                </a:cxn>
                <a:cxn ang="0">
                  <a:pos x="200" y="153"/>
                </a:cxn>
                <a:cxn ang="0">
                  <a:pos x="167" y="103"/>
                </a:cxn>
                <a:cxn ang="0">
                  <a:pos x="155" y="101"/>
                </a:cxn>
                <a:cxn ang="0">
                  <a:pos x="144" y="39"/>
                </a:cxn>
                <a:cxn ang="0">
                  <a:pos x="188" y="45"/>
                </a:cxn>
                <a:cxn ang="0">
                  <a:pos x="258" y="175"/>
                </a:cxn>
                <a:cxn ang="0">
                  <a:pos x="46" y="113"/>
                </a:cxn>
                <a:cxn ang="0">
                  <a:pos x="118" y="44"/>
                </a:cxn>
                <a:cxn ang="0">
                  <a:pos x="129" y="105"/>
                </a:cxn>
                <a:cxn ang="0">
                  <a:pos x="103" y="133"/>
                </a:cxn>
                <a:cxn ang="0">
                  <a:pos x="105" y="171"/>
                </a:cxn>
                <a:cxn ang="0">
                  <a:pos x="57" y="211"/>
                </a:cxn>
                <a:cxn ang="0">
                  <a:pos x="46" y="113"/>
                </a:cxn>
              </a:cxnLst>
              <a:rect l="0" t="0" r="r" b="b"/>
              <a:pathLst>
                <a:path w="300" h="300">
                  <a:moveTo>
                    <a:pt x="275" y="195"/>
                  </a:moveTo>
                  <a:cubicBezTo>
                    <a:pt x="300" y="126"/>
                    <a:pt x="264" y="50"/>
                    <a:pt x="195" y="25"/>
                  </a:cubicBezTo>
                  <a:cubicBezTo>
                    <a:pt x="126" y="0"/>
                    <a:pt x="50" y="36"/>
                    <a:pt x="25" y="105"/>
                  </a:cubicBezTo>
                  <a:cubicBezTo>
                    <a:pt x="0" y="174"/>
                    <a:pt x="36" y="251"/>
                    <a:pt x="105" y="275"/>
                  </a:cubicBezTo>
                  <a:cubicBezTo>
                    <a:pt x="174" y="300"/>
                    <a:pt x="250" y="264"/>
                    <a:pt x="275" y="195"/>
                  </a:cubicBezTo>
                  <a:close/>
                  <a:moveTo>
                    <a:pt x="112" y="255"/>
                  </a:moveTo>
                  <a:cubicBezTo>
                    <a:pt x="98" y="250"/>
                    <a:pt x="85" y="241"/>
                    <a:pt x="74" y="231"/>
                  </a:cubicBezTo>
                  <a:cubicBezTo>
                    <a:pt x="122" y="191"/>
                    <a:pt x="122" y="191"/>
                    <a:pt x="122" y="191"/>
                  </a:cubicBezTo>
                  <a:cubicBezTo>
                    <a:pt x="125" y="193"/>
                    <a:pt x="129" y="195"/>
                    <a:pt x="133" y="197"/>
                  </a:cubicBezTo>
                  <a:cubicBezTo>
                    <a:pt x="155" y="205"/>
                    <a:pt x="179" y="196"/>
                    <a:pt x="191" y="178"/>
                  </a:cubicBezTo>
                  <a:cubicBezTo>
                    <a:pt x="250" y="199"/>
                    <a:pt x="250" y="199"/>
                    <a:pt x="250" y="199"/>
                  </a:cubicBezTo>
                  <a:cubicBezTo>
                    <a:pt x="225" y="249"/>
                    <a:pt x="166" y="274"/>
                    <a:pt x="112" y="255"/>
                  </a:cubicBezTo>
                  <a:close/>
                  <a:moveTo>
                    <a:pt x="173" y="159"/>
                  </a:moveTo>
                  <a:cubicBezTo>
                    <a:pt x="169" y="171"/>
                    <a:pt x="155" y="178"/>
                    <a:pt x="142" y="173"/>
                  </a:cubicBezTo>
                  <a:cubicBezTo>
                    <a:pt x="129" y="169"/>
                    <a:pt x="122" y="155"/>
                    <a:pt x="127" y="142"/>
                  </a:cubicBezTo>
                  <a:cubicBezTo>
                    <a:pt x="131" y="129"/>
                    <a:pt x="145" y="122"/>
                    <a:pt x="158" y="127"/>
                  </a:cubicBezTo>
                  <a:cubicBezTo>
                    <a:pt x="171" y="131"/>
                    <a:pt x="178" y="146"/>
                    <a:pt x="173" y="159"/>
                  </a:cubicBezTo>
                  <a:close/>
                  <a:moveTo>
                    <a:pt x="258" y="175"/>
                  </a:moveTo>
                  <a:cubicBezTo>
                    <a:pt x="200" y="153"/>
                    <a:pt x="200" y="153"/>
                    <a:pt x="200" y="153"/>
                  </a:cubicBezTo>
                  <a:cubicBezTo>
                    <a:pt x="201" y="132"/>
                    <a:pt x="188" y="111"/>
                    <a:pt x="167" y="103"/>
                  </a:cubicBezTo>
                  <a:cubicBezTo>
                    <a:pt x="163" y="102"/>
                    <a:pt x="159" y="101"/>
                    <a:pt x="155" y="101"/>
                  </a:cubicBezTo>
                  <a:cubicBezTo>
                    <a:pt x="144" y="39"/>
                    <a:pt x="144" y="39"/>
                    <a:pt x="144" y="39"/>
                  </a:cubicBezTo>
                  <a:cubicBezTo>
                    <a:pt x="158" y="38"/>
                    <a:pt x="173" y="40"/>
                    <a:pt x="188" y="45"/>
                  </a:cubicBezTo>
                  <a:cubicBezTo>
                    <a:pt x="241" y="65"/>
                    <a:pt x="271" y="121"/>
                    <a:pt x="258" y="175"/>
                  </a:cubicBezTo>
                  <a:close/>
                  <a:moveTo>
                    <a:pt x="46" y="113"/>
                  </a:moveTo>
                  <a:cubicBezTo>
                    <a:pt x="58" y="78"/>
                    <a:pt x="86" y="53"/>
                    <a:pt x="118" y="44"/>
                  </a:cubicBezTo>
                  <a:cubicBezTo>
                    <a:pt x="129" y="105"/>
                    <a:pt x="129" y="105"/>
                    <a:pt x="129" y="105"/>
                  </a:cubicBezTo>
                  <a:cubicBezTo>
                    <a:pt x="117" y="110"/>
                    <a:pt x="108" y="120"/>
                    <a:pt x="103" y="133"/>
                  </a:cubicBezTo>
                  <a:cubicBezTo>
                    <a:pt x="99" y="146"/>
                    <a:pt x="100" y="159"/>
                    <a:pt x="105" y="171"/>
                  </a:cubicBezTo>
                  <a:cubicBezTo>
                    <a:pt x="57" y="211"/>
                    <a:pt x="57" y="211"/>
                    <a:pt x="57" y="211"/>
                  </a:cubicBezTo>
                  <a:cubicBezTo>
                    <a:pt x="39" y="183"/>
                    <a:pt x="33" y="147"/>
                    <a:pt x="46" y="113"/>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8" name="Freeform 44"/>
            <p:cNvSpPr/>
            <p:nvPr/>
          </p:nvSpPr>
          <p:spPr bwMode="auto">
            <a:xfrm>
              <a:off x="4055" y="1819"/>
              <a:ext cx="64" cy="52"/>
            </a:xfrm>
            <a:custGeom>
              <a:avLst/>
              <a:gdLst/>
              <a:ahLst/>
              <a:cxnLst>
                <a:cxn ang="0">
                  <a:pos x="12" y="44"/>
                </a:cxn>
                <a:cxn ang="0">
                  <a:pos x="3" y="39"/>
                </a:cxn>
                <a:cxn ang="0">
                  <a:pos x="6" y="23"/>
                </a:cxn>
                <a:cxn ang="0">
                  <a:pos x="19" y="14"/>
                </a:cxn>
                <a:cxn ang="0">
                  <a:pos x="20" y="13"/>
                </a:cxn>
                <a:cxn ang="0">
                  <a:pos x="34" y="4"/>
                </a:cxn>
                <a:cxn ang="0">
                  <a:pos x="50" y="6"/>
                </a:cxn>
                <a:cxn ang="0">
                  <a:pos x="47" y="22"/>
                </a:cxn>
                <a:cxn ang="0">
                  <a:pos x="33" y="31"/>
                </a:cxn>
                <a:cxn ang="0">
                  <a:pos x="33" y="32"/>
                </a:cxn>
                <a:cxn ang="0">
                  <a:pos x="19" y="42"/>
                </a:cxn>
                <a:cxn ang="0">
                  <a:pos x="12" y="44"/>
                </a:cxn>
              </a:cxnLst>
              <a:rect l="0" t="0" r="r" b="b"/>
              <a:pathLst>
                <a:path w="53" h="44">
                  <a:moveTo>
                    <a:pt x="12" y="44"/>
                  </a:moveTo>
                  <a:cubicBezTo>
                    <a:pt x="9" y="44"/>
                    <a:pt x="5" y="42"/>
                    <a:pt x="3" y="39"/>
                  </a:cubicBezTo>
                  <a:cubicBezTo>
                    <a:pt x="0" y="34"/>
                    <a:pt x="1" y="27"/>
                    <a:pt x="6" y="23"/>
                  </a:cubicBezTo>
                  <a:cubicBezTo>
                    <a:pt x="19" y="14"/>
                    <a:pt x="19" y="14"/>
                    <a:pt x="19" y="14"/>
                  </a:cubicBezTo>
                  <a:cubicBezTo>
                    <a:pt x="20" y="14"/>
                    <a:pt x="20" y="13"/>
                    <a:pt x="20" y="13"/>
                  </a:cubicBezTo>
                  <a:cubicBezTo>
                    <a:pt x="25" y="10"/>
                    <a:pt x="29" y="7"/>
                    <a:pt x="34" y="4"/>
                  </a:cubicBezTo>
                  <a:cubicBezTo>
                    <a:pt x="39" y="0"/>
                    <a:pt x="46" y="1"/>
                    <a:pt x="50" y="6"/>
                  </a:cubicBezTo>
                  <a:cubicBezTo>
                    <a:pt x="53" y="11"/>
                    <a:pt x="52" y="18"/>
                    <a:pt x="47" y="22"/>
                  </a:cubicBezTo>
                  <a:cubicBezTo>
                    <a:pt x="43" y="25"/>
                    <a:pt x="38" y="28"/>
                    <a:pt x="33" y="31"/>
                  </a:cubicBezTo>
                  <a:cubicBezTo>
                    <a:pt x="33" y="32"/>
                    <a:pt x="33" y="32"/>
                    <a:pt x="33" y="32"/>
                  </a:cubicBezTo>
                  <a:cubicBezTo>
                    <a:pt x="19" y="42"/>
                    <a:pt x="19" y="42"/>
                    <a:pt x="19" y="42"/>
                  </a:cubicBezTo>
                  <a:cubicBezTo>
                    <a:pt x="17" y="43"/>
                    <a:pt x="15" y="44"/>
                    <a:pt x="12" y="44"/>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49" name="Freeform 45"/>
            <p:cNvSpPr>
              <a:spLocks noEditPoints="1"/>
            </p:cNvSpPr>
            <p:nvPr/>
          </p:nvSpPr>
          <p:spPr bwMode="auto">
            <a:xfrm>
              <a:off x="2196" y="945"/>
              <a:ext cx="1857" cy="1965"/>
            </a:xfrm>
            <a:custGeom>
              <a:avLst/>
              <a:gdLst/>
              <a:ahLst/>
              <a:cxnLst>
                <a:cxn ang="0">
                  <a:pos x="253" y="1627"/>
                </a:cxn>
                <a:cxn ang="0">
                  <a:pos x="311" y="1628"/>
                </a:cxn>
                <a:cxn ang="0">
                  <a:pos x="148" y="1594"/>
                </a:cxn>
                <a:cxn ang="0">
                  <a:pos x="363" y="1579"/>
                </a:cxn>
                <a:cxn ang="0">
                  <a:pos x="80" y="1576"/>
                </a:cxn>
                <a:cxn ang="0">
                  <a:pos x="387" y="1576"/>
                </a:cxn>
                <a:cxn ang="0">
                  <a:pos x="64" y="1554"/>
                </a:cxn>
                <a:cxn ang="0">
                  <a:pos x="64" y="1554"/>
                </a:cxn>
                <a:cxn ang="0">
                  <a:pos x="459" y="1540"/>
                </a:cxn>
                <a:cxn ang="0">
                  <a:pos x="542" y="1482"/>
                </a:cxn>
                <a:cxn ang="0">
                  <a:pos x="29" y="1450"/>
                </a:cxn>
                <a:cxn ang="0">
                  <a:pos x="584" y="1425"/>
                </a:cxn>
                <a:cxn ang="0">
                  <a:pos x="0" y="1396"/>
                </a:cxn>
                <a:cxn ang="0">
                  <a:pos x="12" y="1431"/>
                </a:cxn>
                <a:cxn ang="0">
                  <a:pos x="625" y="1425"/>
                </a:cxn>
                <a:cxn ang="0">
                  <a:pos x="708" y="1367"/>
                </a:cxn>
                <a:cxn ang="0">
                  <a:pos x="27" y="1309"/>
                </a:cxn>
                <a:cxn ang="0">
                  <a:pos x="751" y="1310"/>
                </a:cxn>
                <a:cxn ang="0">
                  <a:pos x="779" y="1290"/>
                </a:cxn>
                <a:cxn ang="0">
                  <a:pos x="32" y="1299"/>
                </a:cxn>
                <a:cxn ang="0">
                  <a:pos x="841" y="1272"/>
                </a:cxn>
                <a:cxn ang="0">
                  <a:pos x="841" y="1272"/>
                </a:cxn>
                <a:cxn ang="0">
                  <a:pos x="80" y="1235"/>
                </a:cxn>
                <a:cxn ang="0">
                  <a:pos x="930" y="1213"/>
                </a:cxn>
                <a:cxn ang="0">
                  <a:pos x="989" y="1158"/>
                </a:cxn>
                <a:cxn ang="0">
                  <a:pos x="109" y="1135"/>
                </a:cxn>
                <a:cxn ang="0">
                  <a:pos x="1001" y="1136"/>
                </a:cxn>
                <a:cxn ang="0">
                  <a:pos x="129" y="1120"/>
                </a:cxn>
                <a:cxn ang="0">
                  <a:pos x="1063" y="1118"/>
                </a:cxn>
                <a:cxn ang="0">
                  <a:pos x="1063" y="1118"/>
                </a:cxn>
                <a:cxn ang="0">
                  <a:pos x="1125" y="1078"/>
                </a:cxn>
                <a:cxn ang="0">
                  <a:pos x="194" y="1027"/>
                </a:cxn>
                <a:cxn ang="0">
                  <a:pos x="1211" y="1004"/>
                </a:cxn>
                <a:cxn ang="0">
                  <a:pos x="206" y="956"/>
                </a:cxn>
                <a:cxn ang="0">
                  <a:pos x="1223" y="982"/>
                </a:cxn>
                <a:cxn ang="0">
                  <a:pos x="1276" y="959"/>
                </a:cxn>
                <a:cxn ang="0">
                  <a:pos x="232" y="944"/>
                </a:cxn>
                <a:cxn ang="0">
                  <a:pos x="232" y="944"/>
                </a:cxn>
                <a:cxn ang="0">
                  <a:pos x="1347" y="924"/>
                </a:cxn>
                <a:cxn ang="0">
                  <a:pos x="1430" y="866"/>
                </a:cxn>
                <a:cxn ang="0">
                  <a:pos x="287" y="833"/>
                </a:cxn>
                <a:cxn ang="0">
                  <a:pos x="1473" y="809"/>
                </a:cxn>
                <a:cxn ang="0">
                  <a:pos x="288" y="808"/>
                </a:cxn>
                <a:cxn ang="0">
                  <a:pos x="1498" y="805"/>
                </a:cxn>
                <a:cxn ang="0">
                  <a:pos x="330" y="766"/>
                </a:cxn>
                <a:cxn ang="0">
                  <a:pos x="330" y="766"/>
                </a:cxn>
                <a:cxn ang="0">
                  <a:pos x="373" y="700"/>
                </a:cxn>
                <a:cxn ang="0">
                  <a:pos x="421" y="611"/>
                </a:cxn>
                <a:cxn ang="0">
                  <a:pos x="450" y="537"/>
                </a:cxn>
                <a:cxn ang="0">
                  <a:pos x="467" y="482"/>
                </a:cxn>
                <a:cxn ang="0">
                  <a:pos x="483" y="452"/>
                </a:cxn>
                <a:cxn ang="0">
                  <a:pos x="520" y="408"/>
                </a:cxn>
                <a:cxn ang="0">
                  <a:pos x="558" y="350"/>
                </a:cxn>
                <a:cxn ang="0">
                  <a:pos x="558" y="350"/>
                </a:cxn>
                <a:cxn ang="0">
                  <a:pos x="601" y="285"/>
                </a:cxn>
                <a:cxn ang="0">
                  <a:pos x="650" y="196"/>
                </a:cxn>
                <a:cxn ang="0">
                  <a:pos x="678" y="121"/>
                </a:cxn>
                <a:cxn ang="0">
                  <a:pos x="695" y="66"/>
                </a:cxn>
                <a:cxn ang="0">
                  <a:pos x="711" y="37"/>
                </a:cxn>
              </a:cxnLst>
              <a:rect l="0" t="0" r="r" b="b"/>
              <a:pathLst>
                <a:path w="1548" h="1638">
                  <a:moveTo>
                    <a:pt x="241" y="1638"/>
                  </a:moveTo>
                  <a:cubicBezTo>
                    <a:pt x="241" y="1638"/>
                    <a:pt x="241" y="1638"/>
                    <a:pt x="241" y="1638"/>
                  </a:cubicBezTo>
                  <a:cubicBezTo>
                    <a:pt x="229" y="1638"/>
                    <a:pt x="217" y="1637"/>
                    <a:pt x="206" y="1635"/>
                  </a:cubicBezTo>
                  <a:cubicBezTo>
                    <a:pt x="200" y="1634"/>
                    <a:pt x="195" y="1629"/>
                    <a:pt x="196" y="1623"/>
                  </a:cubicBezTo>
                  <a:cubicBezTo>
                    <a:pt x="197" y="1616"/>
                    <a:pt x="203" y="1612"/>
                    <a:pt x="209" y="1613"/>
                  </a:cubicBezTo>
                  <a:cubicBezTo>
                    <a:pt x="220" y="1615"/>
                    <a:pt x="230" y="1615"/>
                    <a:pt x="241" y="1615"/>
                  </a:cubicBezTo>
                  <a:cubicBezTo>
                    <a:pt x="247" y="1615"/>
                    <a:pt x="253" y="1621"/>
                    <a:pt x="253" y="1627"/>
                  </a:cubicBezTo>
                  <a:cubicBezTo>
                    <a:pt x="252" y="1633"/>
                    <a:pt x="247" y="1638"/>
                    <a:pt x="241" y="1638"/>
                  </a:cubicBezTo>
                  <a:close/>
                  <a:moveTo>
                    <a:pt x="275" y="1636"/>
                  </a:moveTo>
                  <a:cubicBezTo>
                    <a:pt x="269" y="1636"/>
                    <a:pt x="264" y="1632"/>
                    <a:pt x="264" y="1626"/>
                  </a:cubicBezTo>
                  <a:cubicBezTo>
                    <a:pt x="263" y="1620"/>
                    <a:pt x="267" y="1614"/>
                    <a:pt x="273" y="1613"/>
                  </a:cubicBezTo>
                  <a:cubicBezTo>
                    <a:pt x="284" y="1612"/>
                    <a:pt x="294" y="1609"/>
                    <a:pt x="305" y="1606"/>
                  </a:cubicBezTo>
                  <a:cubicBezTo>
                    <a:pt x="311" y="1604"/>
                    <a:pt x="317" y="1608"/>
                    <a:pt x="319" y="1614"/>
                  </a:cubicBezTo>
                  <a:cubicBezTo>
                    <a:pt x="320" y="1620"/>
                    <a:pt x="317" y="1626"/>
                    <a:pt x="311" y="1628"/>
                  </a:cubicBezTo>
                  <a:cubicBezTo>
                    <a:pt x="300" y="1631"/>
                    <a:pt x="288" y="1634"/>
                    <a:pt x="276" y="1636"/>
                  </a:cubicBezTo>
                  <a:cubicBezTo>
                    <a:pt x="276" y="1636"/>
                    <a:pt x="275" y="1636"/>
                    <a:pt x="275" y="1636"/>
                  </a:cubicBezTo>
                  <a:close/>
                  <a:moveTo>
                    <a:pt x="175" y="1628"/>
                  </a:moveTo>
                  <a:cubicBezTo>
                    <a:pt x="174" y="1628"/>
                    <a:pt x="172" y="1628"/>
                    <a:pt x="171" y="1628"/>
                  </a:cubicBezTo>
                  <a:cubicBezTo>
                    <a:pt x="160" y="1624"/>
                    <a:pt x="149" y="1620"/>
                    <a:pt x="138" y="1615"/>
                  </a:cubicBezTo>
                  <a:cubicBezTo>
                    <a:pt x="133" y="1612"/>
                    <a:pt x="130" y="1605"/>
                    <a:pt x="133" y="1600"/>
                  </a:cubicBezTo>
                  <a:cubicBezTo>
                    <a:pt x="136" y="1594"/>
                    <a:pt x="142" y="1592"/>
                    <a:pt x="148" y="1594"/>
                  </a:cubicBezTo>
                  <a:cubicBezTo>
                    <a:pt x="158" y="1599"/>
                    <a:pt x="168" y="1603"/>
                    <a:pt x="178" y="1606"/>
                  </a:cubicBezTo>
                  <a:cubicBezTo>
                    <a:pt x="184" y="1608"/>
                    <a:pt x="187" y="1614"/>
                    <a:pt x="185" y="1620"/>
                  </a:cubicBezTo>
                  <a:cubicBezTo>
                    <a:pt x="184" y="1625"/>
                    <a:pt x="179" y="1628"/>
                    <a:pt x="175" y="1628"/>
                  </a:cubicBezTo>
                  <a:close/>
                  <a:moveTo>
                    <a:pt x="339" y="1616"/>
                  </a:moveTo>
                  <a:cubicBezTo>
                    <a:pt x="335" y="1616"/>
                    <a:pt x="331" y="1614"/>
                    <a:pt x="329" y="1610"/>
                  </a:cubicBezTo>
                  <a:cubicBezTo>
                    <a:pt x="326" y="1604"/>
                    <a:pt x="329" y="1597"/>
                    <a:pt x="335" y="1595"/>
                  </a:cubicBezTo>
                  <a:cubicBezTo>
                    <a:pt x="344" y="1590"/>
                    <a:pt x="354" y="1585"/>
                    <a:pt x="363" y="1579"/>
                  </a:cubicBezTo>
                  <a:cubicBezTo>
                    <a:pt x="368" y="1576"/>
                    <a:pt x="375" y="1577"/>
                    <a:pt x="378" y="1582"/>
                  </a:cubicBezTo>
                  <a:cubicBezTo>
                    <a:pt x="382" y="1588"/>
                    <a:pt x="380" y="1595"/>
                    <a:pt x="375" y="1598"/>
                  </a:cubicBezTo>
                  <a:cubicBezTo>
                    <a:pt x="365" y="1605"/>
                    <a:pt x="355" y="1610"/>
                    <a:pt x="344" y="1615"/>
                  </a:cubicBezTo>
                  <a:cubicBezTo>
                    <a:pt x="343" y="1616"/>
                    <a:pt x="341" y="1616"/>
                    <a:pt x="339" y="1616"/>
                  </a:cubicBezTo>
                  <a:close/>
                  <a:moveTo>
                    <a:pt x="114" y="1599"/>
                  </a:moveTo>
                  <a:cubicBezTo>
                    <a:pt x="112" y="1599"/>
                    <a:pt x="109" y="1599"/>
                    <a:pt x="107" y="1597"/>
                  </a:cubicBezTo>
                  <a:cubicBezTo>
                    <a:pt x="98" y="1591"/>
                    <a:pt x="88" y="1583"/>
                    <a:pt x="80" y="1576"/>
                  </a:cubicBezTo>
                  <a:cubicBezTo>
                    <a:pt x="75" y="1571"/>
                    <a:pt x="75" y="1564"/>
                    <a:pt x="79" y="1560"/>
                  </a:cubicBezTo>
                  <a:cubicBezTo>
                    <a:pt x="83" y="1555"/>
                    <a:pt x="90" y="1555"/>
                    <a:pt x="95" y="1559"/>
                  </a:cubicBezTo>
                  <a:cubicBezTo>
                    <a:pt x="103" y="1566"/>
                    <a:pt x="111" y="1573"/>
                    <a:pt x="120" y="1578"/>
                  </a:cubicBezTo>
                  <a:cubicBezTo>
                    <a:pt x="125" y="1582"/>
                    <a:pt x="127" y="1589"/>
                    <a:pt x="123" y="1594"/>
                  </a:cubicBezTo>
                  <a:cubicBezTo>
                    <a:pt x="121" y="1597"/>
                    <a:pt x="117" y="1599"/>
                    <a:pt x="114" y="1599"/>
                  </a:cubicBezTo>
                  <a:close/>
                  <a:moveTo>
                    <a:pt x="397" y="1581"/>
                  </a:moveTo>
                  <a:cubicBezTo>
                    <a:pt x="393" y="1581"/>
                    <a:pt x="389" y="1579"/>
                    <a:pt x="387" y="1576"/>
                  </a:cubicBezTo>
                  <a:cubicBezTo>
                    <a:pt x="384" y="1571"/>
                    <a:pt x="385" y="1564"/>
                    <a:pt x="390" y="1560"/>
                  </a:cubicBezTo>
                  <a:cubicBezTo>
                    <a:pt x="418" y="1541"/>
                    <a:pt x="418" y="1541"/>
                    <a:pt x="418" y="1541"/>
                  </a:cubicBezTo>
                  <a:cubicBezTo>
                    <a:pt x="423" y="1537"/>
                    <a:pt x="430" y="1539"/>
                    <a:pt x="434" y="1544"/>
                  </a:cubicBezTo>
                  <a:cubicBezTo>
                    <a:pt x="437" y="1549"/>
                    <a:pt x="436" y="1556"/>
                    <a:pt x="431" y="1559"/>
                  </a:cubicBezTo>
                  <a:cubicBezTo>
                    <a:pt x="403" y="1579"/>
                    <a:pt x="403" y="1579"/>
                    <a:pt x="403" y="1579"/>
                  </a:cubicBezTo>
                  <a:cubicBezTo>
                    <a:pt x="401" y="1580"/>
                    <a:pt x="399" y="1581"/>
                    <a:pt x="397" y="1581"/>
                  </a:cubicBezTo>
                  <a:close/>
                  <a:moveTo>
                    <a:pt x="64" y="1554"/>
                  </a:moveTo>
                  <a:cubicBezTo>
                    <a:pt x="61" y="1554"/>
                    <a:pt x="57" y="1553"/>
                    <a:pt x="55" y="1550"/>
                  </a:cubicBezTo>
                  <a:cubicBezTo>
                    <a:pt x="48" y="1541"/>
                    <a:pt x="41" y="1531"/>
                    <a:pt x="35" y="1521"/>
                  </a:cubicBezTo>
                  <a:cubicBezTo>
                    <a:pt x="31" y="1516"/>
                    <a:pt x="33" y="1509"/>
                    <a:pt x="38" y="1506"/>
                  </a:cubicBezTo>
                  <a:cubicBezTo>
                    <a:pt x="44" y="1502"/>
                    <a:pt x="51" y="1504"/>
                    <a:pt x="54" y="1509"/>
                  </a:cubicBezTo>
                  <a:cubicBezTo>
                    <a:pt x="60" y="1518"/>
                    <a:pt x="66" y="1527"/>
                    <a:pt x="73" y="1536"/>
                  </a:cubicBezTo>
                  <a:cubicBezTo>
                    <a:pt x="77" y="1540"/>
                    <a:pt x="76" y="1547"/>
                    <a:pt x="71" y="1551"/>
                  </a:cubicBezTo>
                  <a:cubicBezTo>
                    <a:pt x="69" y="1553"/>
                    <a:pt x="66" y="1554"/>
                    <a:pt x="64" y="1554"/>
                  </a:cubicBezTo>
                  <a:close/>
                  <a:moveTo>
                    <a:pt x="452" y="1542"/>
                  </a:moveTo>
                  <a:cubicBezTo>
                    <a:pt x="449" y="1542"/>
                    <a:pt x="445" y="1540"/>
                    <a:pt x="443" y="1537"/>
                  </a:cubicBezTo>
                  <a:cubicBezTo>
                    <a:pt x="439" y="1532"/>
                    <a:pt x="440" y="1525"/>
                    <a:pt x="446" y="1522"/>
                  </a:cubicBezTo>
                  <a:cubicBezTo>
                    <a:pt x="473" y="1502"/>
                    <a:pt x="473" y="1502"/>
                    <a:pt x="473" y="1502"/>
                  </a:cubicBezTo>
                  <a:cubicBezTo>
                    <a:pt x="479" y="1499"/>
                    <a:pt x="486" y="1500"/>
                    <a:pt x="489" y="1505"/>
                  </a:cubicBezTo>
                  <a:cubicBezTo>
                    <a:pt x="493" y="1510"/>
                    <a:pt x="491" y="1517"/>
                    <a:pt x="486" y="1521"/>
                  </a:cubicBezTo>
                  <a:cubicBezTo>
                    <a:pt x="459" y="1540"/>
                    <a:pt x="459" y="1540"/>
                    <a:pt x="459" y="1540"/>
                  </a:cubicBezTo>
                  <a:cubicBezTo>
                    <a:pt x="457" y="1542"/>
                    <a:pt x="454" y="1542"/>
                    <a:pt x="452" y="1542"/>
                  </a:cubicBezTo>
                  <a:close/>
                  <a:moveTo>
                    <a:pt x="508" y="1504"/>
                  </a:moveTo>
                  <a:cubicBezTo>
                    <a:pt x="504" y="1504"/>
                    <a:pt x="501" y="1502"/>
                    <a:pt x="498" y="1499"/>
                  </a:cubicBezTo>
                  <a:cubicBezTo>
                    <a:pt x="495" y="1494"/>
                    <a:pt x="496" y="1487"/>
                    <a:pt x="501" y="1483"/>
                  </a:cubicBezTo>
                  <a:cubicBezTo>
                    <a:pt x="529" y="1464"/>
                    <a:pt x="529" y="1464"/>
                    <a:pt x="529" y="1464"/>
                  </a:cubicBezTo>
                  <a:cubicBezTo>
                    <a:pt x="534" y="1460"/>
                    <a:pt x="541" y="1461"/>
                    <a:pt x="545" y="1467"/>
                  </a:cubicBezTo>
                  <a:cubicBezTo>
                    <a:pt x="548" y="1472"/>
                    <a:pt x="547" y="1479"/>
                    <a:pt x="542" y="1482"/>
                  </a:cubicBezTo>
                  <a:cubicBezTo>
                    <a:pt x="514" y="1502"/>
                    <a:pt x="514" y="1502"/>
                    <a:pt x="514" y="1502"/>
                  </a:cubicBezTo>
                  <a:cubicBezTo>
                    <a:pt x="512" y="1503"/>
                    <a:pt x="510" y="1504"/>
                    <a:pt x="508" y="1504"/>
                  </a:cubicBezTo>
                  <a:close/>
                  <a:moveTo>
                    <a:pt x="29" y="1497"/>
                  </a:moveTo>
                  <a:cubicBezTo>
                    <a:pt x="25" y="1497"/>
                    <a:pt x="20" y="1494"/>
                    <a:pt x="19" y="1490"/>
                  </a:cubicBezTo>
                  <a:cubicBezTo>
                    <a:pt x="14" y="1479"/>
                    <a:pt x="10" y="1467"/>
                    <a:pt x="7" y="1456"/>
                  </a:cubicBezTo>
                  <a:cubicBezTo>
                    <a:pt x="6" y="1450"/>
                    <a:pt x="9" y="1444"/>
                    <a:pt x="15" y="1442"/>
                  </a:cubicBezTo>
                  <a:cubicBezTo>
                    <a:pt x="21" y="1441"/>
                    <a:pt x="28" y="1444"/>
                    <a:pt x="29" y="1450"/>
                  </a:cubicBezTo>
                  <a:cubicBezTo>
                    <a:pt x="32" y="1461"/>
                    <a:pt x="35" y="1471"/>
                    <a:pt x="39" y="1481"/>
                  </a:cubicBezTo>
                  <a:cubicBezTo>
                    <a:pt x="42" y="1487"/>
                    <a:pt x="39" y="1493"/>
                    <a:pt x="33" y="1496"/>
                  </a:cubicBezTo>
                  <a:cubicBezTo>
                    <a:pt x="32" y="1496"/>
                    <a:pt x="30" y="1497"/>
                    <a:pt x="29" y="1497"/>
                  </a:cubicBezTo>
                  <a:close/>
                  <a:moveTo>
                    <a:pt x="563" y="1465"/>
                  </a:moveTo>
                  <a:cubicBezTo>
                    <a:pt x="560" y="1465"/>
                    <a:pt x="556" y="1463"/>
                    <a:pt x="554" y="1460"/>
                  </a:cubicBezTo>
                  <a:cubicBezTo>
                    <a:pt x="550" y="1455"/>
                    <a:pt x="552" y="1448"/>
                    <a:pt x="557" y="1444"/>
                  </a:cubicBezTo>
                  <a:cubicBezTo>
                    <a:pt x="584" y="1425"/>
                    <a:pt x="584" y="1425"/>
                    <a:pt x="584" y="1425"/>
                  </a:cubicBezTo>
                  <a:cubicBezTo>
                    <a:pt x="590" y="1422"/>
                    <a:pt x="597" y="1423"/>
                    <a:pt x="600" y="1428"/>
                  </a:cubicBezTo>
                  <a:cubicBezTo>
                    <a:pt x="604" y="1433"/>
                    <a:pt x="603" y="1440"/>
                    <a:pt x="597" y="1444"/>
                  </a:cubicBezTo>
                  <a:cubicBezTo>
                    <a:pt x="570" y="1463"/>
                    <a:pt x="570" y="1463"/>
                    <a:pt x="570" y="1463"/>
                  </a:cubicBezTo>
                  <a:cubicBezTo>
                    <a:pt x="568" y="1464"/>
                    <a:pt x="565" y="1465"/>
                    <a:pt x="563" y="1465"/>
                  </a:cubicBezTo>
                  <a:close/>
                  <a:moveTo>
                    <a:pt x="12" y="1431"/>
                  </a:moveTo>
                  <a:cubicBezTo>
                    <a:pt x="7" y="1431"/>
                    <a:pt x="2" y="1427"/>
                    <a:pt x="1" y="1421"/>
                  </a:cubicBezTo>
                  <a:cubicBezTo>
                    <a:pt x="0" y="1413"/>
                    <a:pt x="0" y="1404"/>
                    <a:pt x="0" y="1396"/>
                  </a:cubicBezTo>
                  <a:cubicBezTo>
                    <a:pt x="0" y="1392"/>
                    <a:pt x="0" y="1389"/>
                    <a:pt x="0" y="1386"/>
                  </a:cubicBezTo>
                  <a:cubicBezTo>
                    <a:pt x="0" y="1380"/>
                    <a:pt x="5" y="1375"/>
                    <a:pt x="12" y="1375"/>
                  </a:cubicBezTo>
                  <a:cubicBezTo>
                    <a:pt x="18" y="1375"/>
                    <a:pt x="23" y="1380"/>
                    <a:pt x="23" y="1387"/>
                  </a:cubicBezTo>
                  <a:cubicBezTo>
                    <a:pt x="22" y="1390"/>
                    <a:pt x="22" y="1393"/>
                    <a:pt x="22" y="1396"/>
                  </a:cubicBezTo>
                  <a:cubicBezTo>
                    <a:pt x="22" y="1403"/>
                    <a:pt x="23" y="1411"/>
                    <a:pt x="24" y="1419"/>
                  </a:cubicBezTo>
                  <a:cubicBezTo>
                    <a:pt x="24" y="1425"/>
                    <a:pt x="20" y="1431"/>
                    <a:pt x="13" y="1431"/>
                  </a:cubicBezTo>
                  <a:cubicBezTo>
                    <a:pt x="13" y="1431"/>
                    <a:pt x="13" y="1431"/>
                    <a:pt x="12" y="1431"/>
                  </a:cubicBezTo>
                  <a:close/>
                  <a:moveTo>
                    <a:pt x="619" y="1427"/>
                  </a:moveTo>
                  <a:cubicBezTo>
                    <a:pt x="615" y="1427"/>
                    <a:pt x="612" y="1425"/>
                    <a:pt x="609" y="1422"/>
                  </a:cubicBezTo>
                  <a:cubicBezTo>
                    <a:pt x="606" y="1417"/>
                    <a:pt x="607" y="1410"/>
                    <a:pt x="612" y="1406"/>
                  </a:cubicBezTo>
                  <a:cubicBezTo>
                    <a:pt x="640" y="1387"/>
                    <a:pt x="640" y="1387"/>
                    <a:pt x="640" y="1387"/>
                  </a:cubicBezTo>
                  <a:cubicBezTo>
                    <a:pt x="645" y="1383"/>
                    <a:pt x="652" y="1384"/>
                    <a:pt x="656" y="1390"/>
                  </a:cubicBezTo>
                  <a:cubicBezTo>
                    <a:pt x="659" y="1395"/>
                    <a:pt x="658" y="1402"/>
                    <a:pt x="653" y="1405"/>
                  </a:cubicBezTo>
                  <a:cubicBezTo>
                    <a:pt x="625" y="1425"/>
                    <a:pt x="625" y="1425"/>
                    <a:pt x="625" y="1425"/>
                  </a:cubicBezTo>
                  <a:cubicBezTo>
                    <a:pt x="623" y="1426"/>
                    <a:pt x="621" y="1427"/>
                    <a:pt x="619" y="1427"/>
                  </a:cubicBezTo>
                  <a:close/>
                  <a:moveTo>
                    <a:pt x="674" y="1388"/>
                  </a:moveTo>
                  <a:cubicBezTo>
                    <a:pt x="671" y="1388"/>
                    <a:pt x="667" y="1386"/>
                    <a:pt x="665" y="1383"/>
                  </a:cubicBezTo>
                  <a:cubicBezTo>
                    <a:pt x="661" y="1378"/>
                    <a:pt x="663" y="1371"/>
                    <a:pt x="668" y="1367"/>
                  </a:cubicBezTo>
                  <a:cubicBezTo>
                    <a:pt x="695" y="1348"/>
                    <a:pt x="695" y="1348"/>
                    <a:pt x="695" y="1348"/>
                  </a:cubicBezTo>
                  <a:cubicBezTo>
                    <a:pt x="701" y="1345"/>
                    <a:pt x="708" y="1346"/>
                    <a:pt x="711" y="1351"/>
                  </a:cubicBezTo>
                  <a:cubicBezTo>
                    <a:pt x="715" y="1356"/>
                    <a:pt x="714" y="1363"/>
                    <a:pt x="708" y="1367"/>
                  </a:cubicBezTo>
                  <a:cubicBezTo>
                    <a:pt x="681" y="1386"/>
                    <a:pt x="681" y="1386"/>
                    <a:pt x="681" y="1386"/>
                  </a:cubicBezTo>
                  <a:cubicBezTo>
                    <a:pt x="679" y="1387"/>
                    <a:pt x="676" y="1388"/>
                    <a:pt x="674" y="1388"/>
                  </a:cubicBezTo>
                  <a:close/>
                  <a:moveTo>
                    <a:pt x="15" y="1364"/>
                  </a:moveTo>
                  <a:cubicBezTo>
                    <a:pt x="14" y="1364"/>
                    <a:pt x="14" y="1364"/>
                    <a:pt x="13" y="1364"/>
                  </a:cubicBezTo>
                  <a:cubicBezTo>
                    <a:pt x="7" y="1363"/>
                    <a:pt x="3" y="1357"/>
                    <a:pt x="4" y="1351"/>
                  </a:cubicBezTo>
                  <a:cubicBezTo>
                    <a:pt x="6" y="1339"/>
                    <a:pt x="9" y="1327"/>
                    <a:pt x="13" y="1316"/>
                  </a:cubicBezTo>
                  <a:cubicBezTo>
                    <a:pt x="15" y="1310"/>
                    <a:pt x="21" y="1307"/>
                    <a:pt x="27" y="1309"/>
                  </a:cubicBezTo>
                  <a:cubicBezTo>
                    <a:pt x="33" y="1311"/>
                    <a:pt x="36" y="1318"/>
                    <a:pt x="34" y="1324"/>
                  </a:cubicBezTo>
                  <a:cubicBezTo>
                    <a:pt x="31" y="1334"/>
                    <a:pt x="28" y="1344"/>
                    <a:pt x="26" y="1355"/>
                  </a:cubicBezTo>
                  <a:cubicBezTo>
                    <a:pt x="25" y="1360"/>
                    <a:pt x="20" y="1364"/>
                    <a:pt x="15" y="1364"/>
                  </a:cubicBezTo>
                  <a:close/>
                  <a:moveTo>
                    <a:pt x="730" y="1350"/>
                  </a:moveTo>
                  <a:cubicBezTo>
                    <a:pt x="726" y="1350"/>
                    <a:pt x="723" y="1348"/>
                    <a:pt x="720" y="1345"/>
                  </a:cubicBezTo>
                  <a:cubicBezTo>
                    <a:pt x="717" y="1340"/>
                    <a:pt x="718" y="1332"/>
                    <a:pt x="723" y="1329"/>
                  </a:cubicBezTo>
                  <a:cubicBezTo>
                    <a:pt x="751" y="1310"/>
                    <a:pt x="751" y="1310"/>
                    <a:pt x="751" y="1310"/>
                  </a:cubicBezTo>
                  <a:cubicBezTo>
                    <a:pt x="756" y="1306"/>
                    <a:pt x="763" y="1307"/>
                    <a:pt x="767" y="1312"/>
                  </a:cubicBezTo>
                  <a:cubicBezTo>
                    <a:pt x="770" y="1318"/>
                    <a:pt x="769" y="1325"/>
                    <a:pt x="764" y="1328"/>
                  </a:cubicBezTo>
                  <a:cubicBezTo>
                    <a:pt x="736" y="1348"/>
                    <a:pt x="736" y="1348"/>
                    <a:pt x="736" y="1348"/>
                  </a:cubicBezTo>
                  <a:cubicBezTo>
                    <a:pt x="734" y="1349"/>
                    <a:pt x="732" y="1350"/>
                    <a:pt x="730" y="1350"/>
                  </a:cubicBezTo>
                  <a:close/>
                  <a:moveTo>
                    <a:pt x="785" y="1311"/>
                  </a:moveTo>
                  <a:cubicBezTo>
                    <a:pt x="782" y="1311"/>
                    <a:pt x="778" y="1309"/>
                    <a:pt x="776" y="1306"/>
                  </a:cubicBezTo>
                  <a:cubicBezTo>
                    <a:pt x="772" y="1301"/>
                    <a:pt x="774" y="1294"/>
                    <a:pt x="779" y="1290"/>
                  </a:cubicBezTo>
                  <a:cubicBezTo>
                    <a:pt x="807" y="1271"/>
                    <a:pt x="807" y="1271"/>
                    <a:pt x="807" y="1271"/>
                  </a:cubicBezTo>
                  <a:cubicBezTo>
                    <a:pt x="812" y="1268"/>
                    <a:pt x="819" y="1269"/>
                    <a:pt x="822" y="1274"/>
                  </a:cubicBezTo>
                  <a:cubicBezTo>
                    <a:pt x="826" y="1279"/>
                    <a:pt x="825" y="1286"/>
                    <a:pt x="819" y="1290"/>
                  </a:cubicBezTo>
                  <a:cubicBezTo>
                    <a:pt x="792" y="1309"/>
                    <a:pt x="792" y="1309"/>
                    <a:pt x="792" y="1309"/>
                  </a:cubicBezTo>
                  <a:cubicBezTo>
                    <a:pt x="790" y="1310"/>
                    <a:pt x="787" y="1311"/>
                    <a:pt x="785" y="1311"/>
                  </a:cubicBezTo>
                  <a:close/>
                  <a:moveTo>
                    <a:pt x="37" y="1300"/>
                  </a:moveTo>
                  <a:cubicBezTo>
                    <a:pt x="35" y="1300"/>
                    <a:pt x="33" y="1300"/>
                    <a:pt x="32" y="1299"/>
                  </a:cubicBezTo>
                  <a:cubicBezTo>
                    <a:pt x="26" y="1296"/>
                    <a:pt x="24" y="1289"/>
                    <a:pt x="27" y="1284"/>
                  </a:cubicBezTo>
                  <a:cubicBezTo>
                    <a:pt x="28" y="1281"/>
                    <a:pt x="34" y="1271"/>
                    <a:pt x="43" y="1254"/>
                  </a:cubicBezTo>
                  <a:cubicBezTo>
                    <a:pt x="46" y="1248"/>
                    <a:pt x="53" y="1246"/>
                    <a:pt x="59" y="1249"/>
                  </a:cubicBezTo>
                  <a:cubicBezTo>
                    <a:pt x="64" y="1252"/>
                    <a:pt x="66" y="1259"/>
                    <a:pt x="63" y="1264"/>
                  </a:cubicBezTo>
                  <a:cubicBezTo>
                    <a:pt x="54" y="1281"/>
                    <a:pt x="48" y="1292"/>
                    <a:pt x="47" y="1294"/>
                  </a:cubicBezTo>
                  <a:cubicBezTo>
                    <a:pt x="45" y="1298"/>
                    <a:pt x="41" y="1300"/>
                    <a:pt x="37" y="1300"/>
                  </a:cubicBezTo>
                  <a:close/>
                  <a:moveTo>
                    <a:pt x="841" y="1272"/>
                  </a:moveTo>
                  <a:cubicBezTo>
                    <a:pt x="837" y="1272"/>
                    <a:pt x="834" y="1271"/>
                    <a:pt x="831" y="1268"/>
                  </a:cubicBezTo>
                  <a:cubicBezTo>
                    <a:pt x="828" y="1262"/>
                    <a:pt x="829" y="1255"/>
                    <a:pt x="834" y="1252"/>
                  </a:cubicBezTo>
                  <a:cubicBezTo>
                    <a:pt x="862" y="1233"/>
                    <a:pt x="862" y="1233"/>
                    <a:pt x="862" y="1233"/>
                  </a:cubicBezTo>
                  <a:cubicBezTo>
                    <a:pt x="867" y="1229"/>
                    <a:pt x="874" y="1230"/>
                    <a:pt x="878" y="1235"/>
                  </a:cubicBezTo>
                  <a:cubicBezTo>
                    <a:pt x="881" y="1241"/>
                    <a:pt x="880" y="1248"/>
                    <a:pt x="875" y="1251"/>
                  </a:cubicBezTo>
                  <a:cubicBezTo>
                    <a:pt x="847" y="1270"/>
                    <a:pt x="847" y="1270"/>
                    <a:pt x="847" y="1270"/>
                  </a:cubicBezTo>
                  <a:cubicBezTo>
                    <a:pt x="845" y="1272"/>
                    <a:pt x="843" y="1272"/>
                    <a:pt x="841" y="1272"/>
                  </a:cubicBezTo>
                  <a:close/>
                  <a:moveTo>
                    <a:pt x="70" y="1241"/>
                  </a:moveTo>
                  <a:cubicBezTo>
                    <a:pt x="68" y="1241"/>
                    <a:pt x="66" y="1240"/>
                    <a:pt x="64" y="1239"/>
                  </a:cubicBezTo>
                  <a:cubicBezTo>
                    <a:pt x="59" y="1236"/>
                    <a:pt x="57" y="1229"/>
                    <a:pt x="60" y="1224"/>
                  </a:cubicBezTo>
                  <a:cubicBezTo>
                    <a:pt x="76" y="1194"/>
                    <a:pt x="76" y="1194"/>
                    <a:pt x="76" y="1194"/>
                  </a:cubicBezTo>
                  <a:cubicBezTo>
                    <a:pt x="79" y="1189"/>
                    <a:pt x="86" y="1187"/>
                    <a:pt x="91" y="1190"/>
                  </a:cubicBezTo>
                  <a:cubicBezTo>
                    <a:pt x="97" y="1193"/>
                    <a:pt x="99" y="1199"/>
                    <a:pt x="96" y="1205"/>
                  </a:cubicBezTo>
                  <a:cubicBezTo>
                    <a:pt x="80" y="1235"/>
                    <a:pt x="80" y="1235"/>
                    <a:pt x="80" y="1235"/>
                  </a:cubicBezTo>
                  <a:cubicBezTo>
                    <a:pt x="77" y="1238"/>
                    <a:pt x="74" y="1241"/>
                    <a:pt x="70" y="1241"/>
                  </a:cubicBezTo>
                  <a:close/>
                  <a:moveTo>
                    <a:pt x="896" y="1234"/>
                  </a:moveTo>
                  <a:cubicBezTo>
                    <a:pt x="893" y="1234"/>
                    <a:pt x="889" y="1232"/>
                    <a:pt x="887" y="1229"/>
                  </a:cubicBezTo>
                  <a:cubicBezTo>
                    <a:pt x="883" y="1224"/>
                    <a:pt x="885" y="1217"/>
                    <a:pt x="890" y="1213"/>
                  </a:cubicBezTo>
                  <a:cubicBezTo>
                    <a:pt x="918" y="1194"/>
                    <a:pt x="918" y="1194"/>
                    <a:pt x="918" y="1194"/>
                  </a:cubicBezTo>
                  <a:cubicBezTo>
                    <a:pt x="923" y="1190"/>
                    <a:pt x="930" y="1192"/>
                    <a:pt x="933" y="1197"/>
                  </a:cubicBezTo>
                  <a:cubicBezTo>
                    <a:pt x="937" y="1202"/>
                    <a:pt x="936" y="1209"/>
                    <a:pt x="930" y="1213"/>
                  </a:cubicBezTo>
                  <a:cubicBezTo>
                    <a:pt x="903" y="1232"/>
                    <a:pt x="903" y="1232"/>
                    <a:pt x="903" y="1232"/>
                  </a:cubicBezTo>
                  <a:cubicBezTo>
                    <a:pt x="901" y="1233"/>
                    <a:pt x="898" y="1234"/>
                    <a:pt x="896" y="1234"/>
                  </a:cubicBezTo>
                  <a:close/>
                  <a:moveTo>
                    <a:pt x="952" y="1195"/>
                  </a:moveTo>
                  <a:cubicBezTo>
                    <a:pt x="948" y="1195"/>
                    <a:pt x="945" y="1194"/>
                    <a:pt x="942" y="1191"/>
                  </a:cubicBezTo>
                  <a:cubicBezTo>
                    <a:pt x="939" y="1185"/>
                    <a:pt x="940" y="1178"/>
                    <a:pt x="945" y="1175"/>
                  </a:cubicBezTo>
                  <a:cubicBezTo>
                    <a:pt x="973" y="1156"/>
                    <a:pt x="973" y="1156"/>
                    <a:pt x="973" y="1156"/>
                  </a:cubicBezTo>
                  <a:cubicBezTo>
                    <a:pt x="978" y="1152"/>
                    <a:pt x="985" y="1153"/>
                    <a:pt x="989" y="1158"/>
                  </a:cubicBezTo>
                  <a:cubicBezTo>
                    <a:pt x="992" y="1164"/>
                    <a:pt x="991" y="1171"/>
                    <a:pt x="986" y="1174"/>
                  </a:cubicBezTo>
                  <a:cubicBezTo>
                    <a:pt x="958" y="1193"/>
                    <a:pt x="958" y="1193"/>
                    <a:pt x="958" y="1193"/>
                  </a:cubicBezTo>
                  <a:cubicBezTo>
                    <a:pt x="956" y="1195"/>
                    <a:pt x="954" y="1195"/>
                    <a:pt x="952" y="1195"/>
                  </a:cubicBezTo>
                  <a:close/>
                  <a:moveTo>
                    <a:pt x="102" y="1181"/>
                  </a:moveTo>
                  <a:cubicBezTo>
                    <a:pt x="100" y="1181"/>
                    <a:pt x="98" y="1181"/>
                    <a:pt x="97" y="1180"/>
                  </a:cubicBezTo>
                  <a:cubicBezTo>
                    <a:pt x="91" y="1177"/>
                    <a:pt x="89" y="1170"/>
                    <a:pt x="92" y="1164"/>
                  </a:cubicBezTo>
                  <a:cubicBezTo>
                    <a:pt x="109" y="1135"/>
                    <a:pt x="109" y="1135"/>
                    <a:pt x="109" y="1135"/>
                  </a:cubicBezTo>
                  <a:cubicBezTo>
                    <a:pt x="112" y="1129"/>
                    <a:pt x="118" y="1127"/>
                    <a:pt x="124" y="1130"/>
                  </a:cubicBezTo>
                  <a:cubicBezTo>
                    <a:pt x="129" y="1133"/>
                    <a:pt x="131" y="1140"/>
                    <a:pt x="128" y="1145"/>
                  </a:cubicBezTo>
                  <a:cubicBezTo>
                    <a:pt x="112" y="1175"/>
                    <a:pt x="112" y="1175"/>
                    <a:pt x="112" y="1175"/>
                  </a:cubicBezTo>
                  <a:cubicBezTo>
                    <a:pt x="110" y="1179"/>
                    <a:pt x="106" y="1181"/>
                    <a:pt x="102" y="1181"/>
                  </a:cubicBezTo>
                  <a:close/>
                  <a:moveTo>
                    <a:pt x="1007" y="1157"/>
                  </a:moveTo>
                  <a:cubicBezTo>
                    <a:pt x="1004" y="1157"/>
                    <a:pt x="1000" y="1155"/>
                    <a:pt x="998" y="1152"/>
                  </a:cubicBezTo>
                  <a:cubicBezTo>
                    <a:pt x="994" y="1147"/>
                    <a:pt x="996" y="1140"/>
                    <a:pt x="1001" y="1136"/>
                  </a:cubicBezTo>
                  <a:cubicBezTo>
                    <a:pt x="1029" y="1117"/>
                    <a:pt x="1029" y="1117"/>
                    <a:pt x="1029" y="1117"/>
                  </a:cubicBezTo>
                  <a:cubicBezTo>
                    <a:pt x="1034" y="1113"/>
                    <a:pt x="1041" y="1115"/>
                    <a:pt x="1044" y="1120"/>
                  </a:cubicBezTo>
                  <a:cubicBezTo>
                    <a:pt x="1048" y="1125"/>
                    <a:pt x="1047" y="1132"/>
                    <a:pt x="1042" y="1136"/>
                  </a:cubicBezTo>
                  <a:cubicBezTo>
                    <a:pt x="1014" y="1155"/>
                    <a:pt x="1014" y="1155"/>
                    <a:pt x="1014" y="1155"/>
                  </a:cubicBezTo>
                  <a:cubicBezTo>
                    <a:pt x="1012" y="1156"/>
                    <a:pt x="1010" y="1157"/>
                    <a:pt x="1007" y="1157"/>
                  </a:cubicBezTo>
                  <a:close/>
                  <a:moveTo>
                    <a:pt x="135" y="1122"/>
                  </a:moveTo>
                  <a:cubicBezTo>
                    <a:pt x="133" y="1122"/>
                    <a:pt x="131" y="1121"/>
                    <a:pt x="129" y="1120"/>
                  </a:cubicBezTo>
                  <a:cubicBezTo>
                    <a:pt x="124" y="1117"/>
                    <a:pt x="122" y="1110"/>
                    <a:pt x="125" y="1105"/>
                  </a:cubicBezTo>
                  <a:cubicBezTo>
                    <a:pt x="141" y="1075"/>
                    <a:pt x="141" y="1075"/>
                    <a:pt x="141" y="1075"/>
                  </a:cubicBezTo>
                  <a:cubicBezTo>
                    <a:pt x="144" y="1070"/>
                    <a:pt x="151" y="1068"/>
                    <a:pt x="157" y="1071"/>
                  </a:cubicBezTo>
                  <a:cubicBezTo>
                    <a:pt x="162" y="1074"/>
                    <a:pt x="164" y="1081"/>
                    <a:pt x="161" y="1086"/>
                  </a:cubicBezTo>
                  <a:cubicBezTo>
                    <a:pt x="145" y="1116"/>
                    <a:pt x="145" y="1116"/>
                    <a:pt x="145" y="1116"/>
                  </a:cubicBezTo>
                  <a:cubicBezTo>
                    <a:pt x="143" y="1120"/>
                    <a:pt x="139" y="1122"/>
                    <a:pt x="135" y="1122"/>
                  </a:cubicBezTo>
                  <a:close/>
                  <a:moveTo>
                    <a:pt x="1063" y="1118"/>
                  </a:moveTo>
                  <a:cubicBezTo>
                    <a:pt x="1059" y="1118"/>
                    <a:pt x="1056" y="1117"/>
                    <a:pt x="1053" y="1114"/>
                  </a:cubicBezTo>
                  <a:cubicBezTo>
                    <a:pt x="1050" y="1108"/>
                    <a:pt x="1051" y="1101"/>
                    <a:pt x="1056" y="1098"/>
                  </a:cubicBezTo>
                  <a:cubicBezTo>
                    <a:pt x="1084" y="1078"/>
                    <a:pt x="1084" y="1078"/>
                    <a:pt x="1084" y="1078"/>
                  </a:cubicBezTo>
                  <a:cubicBezTo>
                    <a:pt x="1089" y="1075"/>
                    <a:pt x="1096" y="1076"/>
                    <a:pt x="1100" y="1081"/>
                  </a:cubicBezTo>
                  <a:cubicBezTo>
                    <a:pt x="1103" y="1086"/>
                    <a:pt x="1102" y="1094"/>
                    <a:pt x="1097" y="1097"/>
                  </a:cubicBezTo>
                  <a:cubicBezTo>
                    <a:pt x="1069" y="1116"/>
                    <a:pt x="1069" y="1116"/>
                    <a:pt x="1069" y="1116"/>
                  </a:cubicBezTo>
                  <a:cubicBezTo>
                    <a:pt x="1067" y="1118"/>
                    <a:pt x="1065" y="1118"/>
                    <a:pt x="1063" y="1118"/>
                  </a:cubicBezTo>
                  <a:close/>
                  <a:moveTo>
                    <a:pt x="1118" y="1080"/>
                  </a:moveTo>
                  <a:cubicBezTo>
                    <a:pt x="1115" y="1080"/>
                    <a:pt x="1111" y="1078"/>
                    <a:pt x="1109" y="1075"/>
                  </a:cubicBezTo>
                  <a:cubicBezTo>
                    <a:pt x="1105" y="1070"/>
                    <a:pt x="1107" y="1063"/>
                    <a:pt x="1112" y="1059"/>
                  </a:cubicBezTo>
                  <a:cubicBezTo>
                    <a:pt x="1140" y="1040"/>
                    <a:pt x="1140" y="1040"/>
                    <a:pt x="1140" y="1040"/>
                  </a:cubicBezTo>
                  <a:cubicBezTo>
                    <a:pt x="1145" y="1036"/>
                    <a:pt x="1152" y="1038"/>
                    <a:pt x="1155" y="1043"/>
                  </a:cubicBezTo>
                  <a:cubicBezTo>
                    <a:pt x="1159" y="1048"/>
                    <a:pt x="1158" y="1055"/>
                    <a:pt x="1153" y="1059"/>
                  </a:cubicBezTo>
                  <a:cubicBezTo>
                    <a:pt x="1125" y="1078"/>
                    <a:pt x="1125" y="1078"/>
                    <a:pt x="1125" y="1078"/>
                  </a:cubicBezTo>
                  <a:cubicBezTo>
                    <a:pt x="1123" y="1079"/>
                    <a:pt x="1121" y="1080"/>
                    <a:pt x="1118" y="1080"/>
                  </a:cubicBezTo>
                  <a:close/>
                  <a:moveTo>
                    <a:pt x="167" y="1062"/>
                  </a:moveTo>
                  <a:cubicBezTo>
                    <a:pt x="165" y="1062"/>
                    <a:pt x="164" y="1062"/>
                    <a:pt x="162" y="1061"/>
                  </a:cubicBezTo>
                  <a:cubicBezTo>
                    <a:pt x="156" y="1058"/>
                    <a:pt x="154" y="1051"/>
                    <a:pt x="157" y="1045"/>
                  </a:cubicBezTo>
                  <a:cubicBezTo>
                    <a:pt x="174" y="1016"/>
                    <a:pt x="174" y="1016"/>
                    <a:pt x="174" y="1016"/>
                  </a:cubicBezTo>
                  <a:cubicBezTo>
                    <a:pt x="177" y="1010"/>
                    <a:pt x="184" y="1008"/>
                    <a:pt x="189" y="1011"/>
                  </a:cubicBezTo>
                  <a:cubicBezTo>
                    <a:pt x="195" y="1014"/>
                    <a:pt x="197" y="1021"/>
                    <a:pt x="194" y="1027"/>
                  </a:cubicBezTo>
                  <a:cubicBezTo>
                    <a:pt x="177" y="1056"/>
                    <a:pt x="177" y="1056"/>
                    <a:pt x="177" y="1056"/>
                  </a:cubicBezTo>
                  <a:cubicBezTo>
                    <a:pt x="175" y="1060"/>
                    <a:pt x="171" y="1062"/>
                    <a:pt x="167" y="1062"/>
                  </a:cubicBezTo>
                  <a:close/>
                  <a:moveTo>
                    <a:pt x="1174" y="1041"/>
                  </a:moveTo>
                  <a:cubicBezTo>
                    <a:pt x="1170" y="1041"/>
                    <a:pt x="1167" y="1040"/>
                    <a:pt x="1165" y="1036"/>
                  </a:cubicBezTo>
                  <a:cubicBezTo>
                    <a:pt x="1161" y="1031"/>
                    <a:pt x="1162" y="1024"/>
                    <a:pt x="1167" y="1021"/>
                  </a:cubicBezTo>
                  <a:cubicBezTo>
                    <a:pt x="1195" y="1001"/>
                    <a:pt x="1195" y="1001"/>
                    <a:pt x="1195" y="1001"/>
                  </a:cubicBezTo>
                  <a:cubicBezTo>
                    <a:pt x="1200" y="998"/>
                    <a:pt x="1207" y="999"/>
                    <a:pt x="1211" y="1004"/>
                  </a:cubicBezTo>
                  <a:cubicBezTo>
                    <a:pt x="1214" y="1009"/>
                    <a:pt x="1213" y="1016"/>
                    <a:pt x="1208" y="1020"/>
                  </a:cubicBezTo>
                  <a:cubicBezTo>
                    <a:pt x="1180" y="1039"/>
                    <a:pt x="1180" y="1039"/>
                    <a:pt x="1180" y="1039"/>
                  </a:cubicBezTo>
                  <a:cubicBezTo>
                    <a:pt x="1178" y="1041"/>
                    <a:pt x="1176" y="1041"/>
                    <a:pt x="1174" y="1041"/>
                  </a:cubicBezTo>
                  <a:close/>
                  <a:moveTo>
                    <a:pt x="200" y="1003"/>
                  </a:moveTo>
                  <a:cubicBezTo>
                    <a:pt x="198" y="1003"/>
                    <a:pt x="196" y="1002"/>
                    <a:pt x="194" y="1001"/>
                  </a:cubicBezTo>
                  <a:cubicBezTo>
                    <a:pt x="189" y="998"/>
                    <a:pt x="187" y="992"/>
                    <a:pt x="190" y="986"/>
                  </a:cubicBezTo>
                  <a:cubicBezTo>
                    <a:pt x="206" y="956"/>
                    <a:pt x="206" y="956"/>
                    <a:pt x="206" y="956"/>
                  </a:cubicBezTo>
                  <a:cubicBezTo>
                    <a:pt x="209" y="951"/>
                    <a:pt x="216" y="949"/>
                    <a:pt x="222" y="952"/>
                  </a:cubicBezTo>
                  <a:cubicBezTo>
                    <a:pt x="227" y="955"/>
                    <a:pt x="229" y="962"/>
                    <a:pt x="226" y="967"/>
                  </a:cubicBezTo>
                  <a:cubicBezTo>
                    <a:pt x="210" y="997"/>
                    <a:pt x="210" y="997"/>
                    <a:pt x="210" y="997"/>
                  </a:cubicBezTo>
                  <a:cubicBezTo>
                    <a:pt x="208" y="1001"/>
                    <a:pt x="204" y="1003"/>
                    <a:pt x="200" y="1003"/>
                  </a:cubicBezTo>
                  <a:close/>
                  <a:moveTo>
                    <a:pt x="1229" y="1003"/>
                  </a:moveTo>
                  <a:cubicBezTo>
                    <a:pt x="1226" y="1003"/>
                    <a:pt x="1222" y="1001"/>
                    <a:pt x="1220" y="998"/>
                  </a:cubicBezTo>
                  <a:cubicBezTo>
                    <a:pt x="1216" y="993"/>
                    <a:pt x="1218" y="986"/>
                    <a:pt x="1223" y="982"/>
                  </a:cubicBezTo>
                  <a:cubicBezTo>
                    <a:pt x="1251" y="963"/>
                    <a:pt x="1251" y="963"/>
                    <a:pt x="1251" y="963"/>
                  </a:cubicBezTo>
                  <a:cubicBezTo>
                    <a:pt x="1256" y="959"/>
                    <a:pt x="1263" y="961"/>
                    <a:pt x="1266" y="966"/>
                  </a:cubicBezTo>
                  <a:cubicBezTo>
                    <a:pt x="1270" y="971"/>
                    <a:pt x="1269" y="978"/>
                    <a:pt x="1264" y="982"/>
                  </a:cubicBezTo>
                  <a:cubicBezTo>
                    <a:pt x="1236" y="1001"/>
                    <a:pt x="1236" y="1001"/>
                    <a:pt x="1236" y="1001"/>
                  </a:cubicBezTo>
                  <a:cubicBezTo>
                    <a:pt x="1234" y="1002"/>
                    <a:pt x="1232" y="1003"/>
                    <a:pt x="1229" y="1003"/>
                  </a:cubicBezTo>
                  <a:close/>
                  <a:moveTo>
                    <a:pt x="1285" y="964"/>
                  </a:moveTo>
                  <a:cubicBezTo>
                    <a:pt x="1281" y="964"/>
                    <a:pt x="1278" y="963"/>
                    <a:pt x="1276" y="959"/>
                  </a:cubicBezTo>
                  <a:cubicBezTo>
                    <a:pt x="1272" y="954"/>
                    <a:pt x="1273" y="947"/>
                    <a:pt x="1278" y="944"/>
                  </a:cubicBezTo>
                  <a:cubicBezTo>
                    <a:pt x="1306" y="924"/>
                    <a:pt x="1306" y="924"/>
                    <a:pt x="1306" y="924"/>
                  </a:cubicBezTo>
                  <a:cubicBezTo>
                    <a:pt x="1311" y="921"/>
                    <a:pt x="1318" y="922"/>
                    <a:pt x="1322" y="927"/>
                  </a:cubicBezTo>
                  <a:cubicBezTo>
                    <a:pt x="1326" y="932"/>
                    <a:pt x="1324" y="939"/>
                    <a:pt x="1319" y="943"/>
                  </a:cubicBezTo>
                  <a:cubicBezTo>
                    <a:pt x="1291" y="962"/>
                    <a:pt x="1291" y="962"/>
                    <a:pt x="1291" y="962"/>
                  </a:cubicBezTo>
                  <a:cubicBezTo>
                    <a:pt x="1289" y="964"/>
                    <a:pt x="1287" y="964"/>
                    <a:pt x="1285" y="964"/>
                  </a:cubicBezTo>
                  <a:close/>
                  <a:moveTo>
                    <a:pt x="232" y="944"/>
                  </a:moveTo>
                  <a:cubicBezTo>
                    <a:pt x="231" y="944"/>
                    <a:pt x="229" y="943"/>
                    <a:pt x="227" y="942"/>
                  </a:cubicBezTo>
                  <a:cubicBezTo>
                    <a:pt x="222" y="939"/>
                    <a:pt x="220" y="932"/>
                    <a:pt x="223" y="927"/>
                  </a:cubicBezTo>
                  <a:cubicBezTo>
                    <a:pt x="239" y="897"/>
                    <a:pt x="239" y="897"/>
                    <a:pt x="239" y="897"/>
                  </a:cubicBezTo>
                  <a:cubicBezTo>
                    <a:pt x="242" y="892"/>
                    <a:pt x="249" y="890"/>
                    <a:pt x="254" y="893"/>
                  </a:cubicBezTo>
                  <a:cubicBezTo>
                    <a:pt x="260" y="896"/>
                    <a:pt x="262" y="902"/>
                    <a:pt x="259" y="908"/>
                  </a:cubicBezTo>
                  <a:cubicBezTo>
                    <a:pt x="242" y="938"/>
                    <a:pt x="242" y="938"/>
                    <a:pt x="242" y="938"/>
                  </a:cubicBezTo>
                  <a:cubicBezTo>
                    <a:pt x="240" y="941"/>
                    <a:pt x="236" y="944"/>
                    <a:pt x="232" y="944"/>
                  </a:cubicBezTo>
                  <a:close/>
                  <a:moveTo>
                    <a:pt x="1340" y="926"/>
                  </a:moveTo>
                  <a:cubicBezTo>
                    <a:pt x="1337" y="926"/>
                    <a:pt x="1333" y="924"/>
                    <a:pt x="1331" y="921"/>
                  </a:cubicBezTo>
                  <a:cubicBezTo>
                    <a:pt x="1328" y="916"/>
                    <a:pt x="1329" y="909"/>
                    <a:pt x="1334" y="905"/>
                  </a:cubicBezTo>
                  <a:cubicBezTo>
                    <a:pt x="1362" y="886"/>
                    <a:pt x="1362" y="886"/>
                    <a:pt x="1362" y="886"/>
                  </a:cubicBezTo>
                  <a:cubicBezTo>
                    <a:pt x="1367" y="882"/>
                    <a:pt x="1374" y="884"/>
                    <a:pt x="1377" y="889"/>
                  </a:cubicBezTo>
                  <a:cubicBezTo>
                    <a:pt x="1381" y="894"/>
                    <a:pt x="1380" y="901"/>
                    <a:pt x="1375" y="904"/>
                  </a:cubicBezTo>
                  <a:cubicBezTo>
                    <a:pt x="1347" y="924"/>
                    <a:pt x="1347" y="924"/>
                    <a:pt x="1347" y="924"/>
                  </a:cubicBezTo>
                  <a:cubicBezTo>
                    <a:pt x="1345" y="925"/>
                    <a:pt x="1343" y="926"/>
                    <a:pt x="1340" y="926"/>
                  </a:cubicBezTo>
                  <a:close/>
                  <a:moveTo>
                    <a:pt x="1396" y="887"/>
                  </a:moveTo>
                  <a:cubicBezTo>
                    <a:pt x="1392" y="887"/>
                    <a:pt x="1389" y="886"/>
                    <a:pt x="1387" y="882"/>
                  </a:cubicBezTo>
                  <a:cubicBezTo>
                    <a:pt x="1383" y="877"/>
                    <a:pt x="1384" y="870"/>
                    <a:pt x="1389" y="867"/>
                  </a:cubicBezTo>
                  <a:cubicBezTo>
                    <a:pt x="1417" y="847"/>
                    <a:pt x="1417" y="847"/>
                    <a:pt x="1417" y="847"/>
                  </a:cubicBezTo>
                  <a:cubicBezTo>
                    <a:pt x="1422" y="844"/>
                    <a:pt x="1429" y="845"/>
                    <a:pt x="1433" y="850"/>
                  </a:cubicBezTo>
                  <a:cubicBezTo>
                    <a:pt x="1437" y="855"/>
                    <a:pt x="1435" y="862"/>
                    <a:pt x="1430" y="866"/>
                  </a:cubicBezTo>
                  <a:cubicBezTo>
                    <a:pt x="1402" y="885"/>
                    <a:pt x="1402" y="885"/>
                    <a:pt x="1402" y="885"/>
                  </a:cubicBezTo>
                  <a:cubicBezTo>
                    <a:pt x="1400" y="887"/>
                    <a:pt x="1398" y="887"/>
                    <a:pt x="1396" y="887"/>
                  </a:cubicBezTo>
                  <a:close/>
                  <a:moveTo>
                    <a:pt x="265" y="884"/>
                  </a:moveTo>
                  <a:cubicBezTo>
                    <a:pt x="263" y="884"/>
                    <a:pt x="261" y="884"/>
                    <a:pt x="260" y="883"/>
                  </a:cubicBezTo>
                  <a:cubicBezTo>
                    <a:pt x="254" y="880"/>
                    <a:pt x="252" y="873"/>
                    <a:pt x="255" y="867"/>
                  </a:cubicBezTo>
                  <a:cubicBezTo>
                    <a:pt x="271" y="838"/>
                    <a:pt x="271" y="838"/>
                    <a:pt x="271" y="838"/>
                  </a:cubicBezTo>
                  <a:cubicBezTo>
                    <a:pt x="274" y="832"/>
                    <a:pt x="281" y="830"/>
                    <a:pt x="287" y="833"/>
                  </a:cubicBezTo>
                  <a:cubicBezTo>
                    <a:pt x="292" y="836"/>
                    <a:pt x="294" y="843"/>
                    <a:pt x="291" y="849"/>
                  </a:cubicBezTo>
                  <a:cubicBezTo>
                    <a:pt x="275" y="878"/>
                    <a:pt x="275" y="878"/>
                    <a:pt x="275" y="878"/>
                  </a:cubicBezTo>
                  <a:cubicBezTo>
                    <a:pt x="273" y="882"/>
                    <a:pt x="269" y="884"/>
                    <a:pt x="265" y="884"/>
                  </a:cubicBezTo>
                  <a:close/>
                  <a:moveTo>
                    <a:pt x="1451" y="849"/>
                  </a:moveTo>
                  <a:cubicBezTo>
                    <a:pt x="1448" y="849"/>
                    <a:pt x="1444" y="847"/>
                    <a:pt x="1442" y="844"/>
                  </a:cubicBezTo>
                  <a:cubicBezTo>
                    <a:pt x="1439" y="839"/>
                    <a:pt x="1440" y="832"/>
                    <a:pt x="1445" y="828"/>
                  </a:cubicBezTo>
                  <a:cubicBezTo>
                    <a:pt x="1473" y="809"/>
                    <a:pt x="1473" y="809"/>
                    <a:pt x="1473" y="809"/>
                  </a:cubicBezTo>
                  <a:cubicBezTo>
                    <a:pt x="1478" y="805"/>
                    <a:pt x="1485" y="806"/>
                    <a:pt x="1489" y="812"/>
                  </a:cubicBezTo>
                  <a:cubicBezTo>
                    <a:pt x="1492" y="817"/>
                    <a:pt x="1491" y="824"/>
                    <a:pt x="1486" y="827"/>
                  </a:cubicBezTo>
                  <a:cubicBezTo>
                    <a:pt x="1458" y="847"/>
                    <a:pt x="1458" y="847"/>
                    <a:pt x="1458" y="847"/>
                  </a:cubicBezTo>
                  <a:cubicBezTo>
                    <a:pt x="1456" y="848"/>
                    <a:pt x="1454" y="849"/>
                    <a:pt x="1451" y="849"/>
                  </a:cubicBezTo>
                  <a:close/>
                  <a:moveTo>
                    <a:pt x="298" y="825"/>
                  </a:moveTo>
                  <a:cubicBezTo>
                    <a:pt x="296" y="825"/>
                    <a:pt x="294" y="824"/>
                    <a:pt x="292" y="823"/>
                  </a:cubicBezTo>
                  <a:cubicBezTo>
                    <a:pt x="287" y="820"/>
                    <a:pt x="285" y="814"/>
                    <a:pt x="288" y="808"/>
                  </a:cubicBezTo>
                  <a:cubicBezTo>
                    <a:pt x="304" y="778"/>
                    <a:pt x="304" y="778"/>
                    <a:pt x="304" y="778"/>
                  </a:cubicBezTo>
                  <a:cubicBezTo>
                    <a:pt x="307" y="773"/>
                    <a:pt x="314" y="771"/>
                    <a:pt x="319" y="774"/>
                  </a:cubicBezTo>
                  <a:cubicBezTo>
                    <a:pt x="325" y="777"/>
                    <a:pt x="327" y="784"/>
                    <a:pt x="324" y="789"/>
                  </a:cubicBezTo>
                  <a:cubicBezTo>
                    <a:pt x="308" y="819"/>
                    <a:pt x="308" y="819"/>
                    <a:pt x="308" y="819"/>
                  </a:cubicBezTo>
                  <a:cubicBezTo>
                    <a:pt x="305" y="823"/>
                    <a:pt x="302" y="825"/>
                    <a:pt x="298" y="825"/>
                  </a:cubicBezTo>
                  <a:close/>
                  <a:moveTo>
                    <a:pt x="1507" y="810"/>
                  </a:moveTo>
                  <a:cubicBezTo>
                    <a:pt x="1503" y="810"/>
                    <a:pt x="1500" y="808"/>
                    <a:pt x="1498" y="805"/>
                  </a:cubicBezTo>
                  <a:cubicBezTo>
                    <a:pt x="1494" y="800"/>
                    <a:pt x="1495" y="793"/>
                    <a:pt x="1500" y="790"/>
                  </a:cubicBezTo>
                  <a:cubicBezTo>
                    <a:pt x="1528" y="770"/>
                    <a:pt x="1528" y="770"/>
                    <a:pt x="1528" y="770"/>
                  </a:cubicBezTo>
                  <a:cubicBezTo>
                    <a:pt x="1533" y="767"/>
                    <a:pt x="1540" y="768"/>
                    <a:pt x="1544" y="773"/>
                  </a:cubicBezTo>
                  <a:cubicBezTo>
                    <a:pt x="1548" y="778"/>
                    <a:pt x="1546" y="785"/>
                    <a:pt x="1541" y="789"/>
                  </a:cubicBezTo>
                  <a:cubicBezTo>
                    <a:pt x="1513" y="808"/>
                    <a:pt x="1513" y="808"/>
                    <a:pt x="1513" y="808"/>
                  </a:cubicBezTo>
                  <a:cubicBezTo>
                    <a:pt x="1511" y="810"/>
                    <a:pt x="1509" y="810"/>
                    <a:pt x="1507" y="810"/>
                  </a:cubicBezTo>
                  <a:close/>
                  <a:moveTo>
                    <a:pt x="330" y="766"/>
                  </a:moveTo>
                  <a:cubicBezTo>
                    <a:pt x="328" y="766"/>
                    <a:pt x="326" y="765"/>
                    <a:pt x="325" y="764"/>
                  </a:cubicBezTo>
                  <a:cubicBezTo>
                    <a:pt x="319" y="761"/>
                    <a:pt x="317" y="754"/>
                    <a:pt x="320" y="749"/>
                  </a:cubicBezTo>
                  <a:cubicBezTo>
                    <a:pt x="336" y="719"/>
                    <a:pt x="336" y="719"/>
                    <a:pt x="336" y="719"/>
                  </a:cubicBezTo>
                  <a:cubicBezTo>
                    <a:pt x="339" y="714"/>
                    <a:pt x="346" y="712"/>
                    <a:pt x="352" y="715"/>
                  </a:cubicBezTo>
                  <a:cubicBezTo>
                    <a:pt x="357" y="718"/>
                    <a:pt x="359" y="724"/>
                    <a:pt x="356" y="730"/>
                  </a:cubicBezTo>
                  <a:cubicBezTo>
                    <a:pt x="340" y="760"/>
                    <a:pt x="340" y="760"/>
                    <a:pt x="340" y="760"/>
                  </a:cubicBezTo>
                  <a:cubicBezTo>
                    <a:pt x="338" y="763"/>
                    <a:pt x="334" y="766"/>
                    <a:pt x="330" y="766"/>
                  </a:cubicBezTo>
                  <a:close/>
                  <a:moveTo>
                    <a:pt x="363" y="706"/>
                  </a:moveTo>
                  <a:cubicBezTo>
                    <a:pt x="361" y="706"/>
                    <a:pt x="359" y="706"/>
                    <a:pt x="357" y="705"/>
                  </a:cubicBezTo>
                  <a:cubicBezTo>
                    <a:pt x="352" y="702"/>
                    <a:pt x="350" y="695"/>
                    <a:pt x="353" y="690"/>
                  </a:cubicBezTo>
                  <a:cubicBezTo>
                    <a:pt x="369" y="660"/>
                    <a:pt x="369" y="660"/>
                    <a:pt x="369" y="660"/>
                  </a:cubicBezTo>
                  <a:cubicBezTo>
                    <a:pt x="372" y="654"/>
                    <a:pt x="379" y="652"/>
                    <a:pt x="384" y="655"/>
                  </a:cubicBezTo>
                  <a:cubicBezTo>
                    <a:pt x="390" y="658"/>
                    <a:pt x="392" y="665"/>
                    <a:pt x="389" y="671"/>
                  </a:cubicBezTo>
                  <a:cubicBezTo>
                    <a:pt x="373" y="700"/>
                    <a:pt x="373" y="700"/>
                    <a:pt x="373" y="700"/>
                  </a:cubicBezTo>
                  <a:cubicBezTo>
                    <a:pt x="371" y="704"/>
                    <a:pt x="367" y="706"/>
                    <a:pt x="363" y="706"/>
                  </a:cubicBezTo>
                  <a:close/>
                  <a:moveTo>
                    <a:pt x="395" y="647"/>
                  </a:moveTo>
                  <a:cubicBezTo>
                    <a:pt x="393" y="647"/>
                    <a:pt x="391" y="646"/>
                    <a:pt x="390" y="646"/>
                  </a:cubicBezTo>
                  <a:cubicBezTo>
                    <a:pt x="384" y="643"/>
                    <a:pt x="382" y="636"/>
                    <a:pt x="385" y="630"/>
                  </a:cubicBezTo>
                  <a:cubicBezTo>
                    <a:pt x="402" y="600"/>
                    <a:pt x="402" y="600"/>
                    <a:pt x="402" y="600"/>
                  </a:cubicBezTo>
                  <a:cubicBezTo>
                    <a:pt x="405" y="595"/>
                    <a:pt x="411" y="593"/>
                    <a:pt x="417" y="596"/>
                  </a:cubicBezTo>
                  <a:cubicBezTo>
                    <a:pt x="422" y="599"/>
                    <a:pt x="424" y="606"/>
                    <a:pt x="421" y="611"/>
                  </a:cubicBezTo>
                  <a:cubicBezTo>
                    <a:pt x="405" y="641"/>
                    <a:pt x="405" y="641"/>
                    <a:pt x="405" y="641"/>
                  </a:cubicBezTo>
                  <a:cubicBezTo>
                    <a:pt x="403" y="645"/>
                    <a:pt x="399" y="647"/>
                    <a:pt x="395" y="647"/>
                  </a:cubicBezTo>
                  <a:close/>
                  <a:moveTo>
                    <a:pt x="428" y="588"/>
                  </a:moveTo>
                  <a:cubicBezTo>
                    <a:pt x="426" y="588"/>
                    <a:pt x="424" y="587"/>
                    <a:pt x="422" y="586"/>
                  </a:cubicBezTo>
                  <a:cubicBezTo>
                    <a:pt x="417" y="583"/>
                    <a:pt x="415" y="576"/>
                    <a:pt x="418" y="571"/>
                  </a:cubicBezTo>
                  <a:cubicBezTo>
                    <a:pt x="434" y="541"/>
                    <a:pt x="434" y="541"/>
                    <a:pt x="434" y="541"/>
                  </a:cubicBezTo>
                  <a:cubicBezTo>
                    <a:pt x="437" y="536"/>
                    <a:pt x="444" y="534"/>
                    <a:pt x="450" y="537"/>
                  </a:cubicBezTo>
                  <a:cubicBezTo>
                    <a:pt x="455" y="540"/>
                    <a:pt x="457" y="547"/>
                    <a:pt x="454" y="552"/>
                  </a:cubicBezTo>
                  <a:cubicBezTo>
                    <a:pt x="438" y="582"/>
                    <a:pt x="438" y="582"/>
                    <a:pt x="438" y="582"/>
                  </a:cubicBezTo>
                  <a:cubicBezTo>
                    <a:pt x="436" y="586"/>
                    <a:pt x="432" y="588"/>
                    <a:pt x="428" y="588"/>
                  </a:cubicBezTo>
                  <a:close/>
                  <a:moveTo>
                    <a:pt x="460" y="528"/>
                  </a:moveTo>
                  <a:cubicBezTo>
                    <a:pt x="458" y="528"/>
                    <a:pt x="457" y="528"/>
                    <a:pt x="455" y="527"/>
                  </a:cubicBezTo>
                  <a:cubicBezTo>
                    <a:pt x="449" y="524"/>
                    <a:pt x="447" y="517"/>
                    <a:pt x="450" y="512"/>
                  </a:cubicBezTo>
                  <a:cubicBezTo>
                    <a:pt x="467" y="482"/>
                    <a:pt x="467" y="482"/>
                    <a:pt x="467" y="482"/>
                  </a:cubicBezTo>
                  <a:cubicBezTo>
                    <a:pt x="470" y="476"/>
                    <a:pt x="477" y="474"/>
                    <a:pt x="482" y="477"/>
                  </a:cubicBezTo>
                  <a:cubicBezTo>
                    <a:pt x="488" y="480"/>
                    <a:pt x="490" y="487"/>
                    <a:pt x="487" y="493"/>
                  </a:cubicBezTo>
                  <a:cubicBezTo>
                    <a:pt x="470" y="522"/>
                    <a:pt x="470" y="522"/>
                    <a:pt x="470" y="522"/>
                  </a:cubicBezTo>
                  <a:cubicBezTo>
                    <a:pt x="468" y="526"/>
                    <a:pt x="464" y="528"/>
                    <a:pt x="460" y="528"/>
                  </a:cubicBezTo>
                  <a:close/>
                  <a:moveTo>
                    <a:pt x="493" y="469"/>
                  </a:moveTo>
                  <a:cubicBezTo>
                    <a:pt x="491" y="469"/>
                    <a:pt x="489" y="469"/>
                    <a:pt x="487" y="468"/>
                  </a:cubicBezTo>
                  <a:cubicBezTo>
                    <a:pt x="482" y="465"/>
                    <a:pt x="480" y="458"/>
                    <a:pt x="483" y="452"/>
                  </a:cubicBezTo>
                  <a:cubicBezTo>
                    <a:pt x="499" y="423"/>
                    <a:pt x="499" y="423"/>
                    <a:pt x="499" y="423"/>
                  </a:cubicBezTo>
                  <a:cubicBezTo>
                    <a:pt x="502" y="417"/>
                    <a:pt x="509" y="415"/>
                    <a:pt x="515" y="418"/>
                  </a:cubicBezTo>
                  <a:cubicBezTo>
                    <a:pt x="520" y="421"/>
                    <a:pt x="522" y="428"/>
                    <a:pt x="519" y="433"/>
                  </a:cubicBezTo>
                  <a:cubicBezTo>
                    <a:pt x="503" y="463"/>
                    <a:pt x="503" y="463"/>
                    <a:pt x="503" y="463"/>
                  </a:cubicBezTo>
                  <a:cubicBezTo>
                    <a:pt x="501" y="467"/>
                    <a:pt x="497" y="469"/>
                    <a:pt x="493" y="469"/>
                  </a:cubicBezTo>
                  <a:close/>
                  <a:moveTo>
                    <a:pt x="525" y="410"/>
                  </a:moveTo>
                  <a:cubicBezTo>
                    <a:pt x="524" y="410"/>
                    <a:pt x="522" y="409"/>
                    <a:pt x="520" y="408"/>
                  </a:cubicBezTo>
                  <a:cubicBezTo>
                    <a:pt x="515" y="405"/>
                    <a:pt x="513" y="398"/>
                    <a:pt x="516" y="393"/>
                  </a:cubicBezTo>
                  <a:cubicBezTo>
                    <a:pt x="532" y="363"/>
                    <a:pt x="532" y="363"/>
                    <a:pt x="532" y="363"/>
                  </a:cubicBezTo>
                  <a:cubicBezTo>
                    <a:pt x="535" y="358"/>
                    <a:pt x="542" y="356"/>
                    <a:pt x="547" y="359"/>
                  </a:cubicBezTo>
                  <a:cubicBezTo>
                    <a:pt x="553" y="362"/>
                    <a:pt x="555" y="369"/>
                    <a:pt x="552" y="374"/>
                  </a:cubicBezTo>
                  <a:cubicBezTo>
                    <a:pt x="535" y="404"/>
                    <a:pt x="535" y="404"/>
                    <a:pt x="535" y="404"/>
                  </a:cubicBezTo>
                  <a:cubicBezTo>
                    <a:pt x="533" y="408"/>
                    <a:pt x="529" y="410"/>
                    <a:pt x="525" y="410"/>
                  </a:cubicBezTo>
                  <a:close/>
                  <a:moveTo>
                    <a:pt x="558" y="350"/>
                  </a:moveTo>
                  <a:cubicBezTo>
                    <a:pt x="556" y="350"/>
                    <a:pt x="554" y="350"/>
                    <a:pt x="553" y="349"/>
                  </a:cubicBezTo>
                  <a:cubicBezTo>
                    <a:pt x="547" y="346"/>
                    <a:pt x="545" y="339"/>
                    <a:pt x="548" y="334"/>
                  </a:cubicBezTo>
                  <a:cubicBezTo>
                    <a:pt x="564" y="304"/>
                    <a:pt x="564" y="304"/>
                    <a:pt x="564" y="304"/>
                  </a:cubicBezTo>
                  <a:cubicBezTo>
                    <a:pt x="567" y="298"/>
                    <a:pt x="574" y="296"/>
                    <a:pt x="580" y="299"/>
                  </a:cubicBezTo>
                  <a:cubicBezTo>
                    <a:pt x="585" y="302"/>
                    <a:pt x="587" y="309"/>
                    <a:pt x="584" y="315"/>
                  </a:cubicBezTo>
                  <a:cubicBezTo>
                    <a:pt x="568" y="344"/>
                    <a:pt x="568" y="344"/>
                    <a:pt x="568" y="344"/>
                  </a:cubicBezTo>
                  <a:cubicBezTo>
                    <a:pt x="566" y="348"/>
                    <a:pt x="562" y="350"/>
                    <a:pt x="558" y="350"/>
                  </a:cubicBezTo>
                  <a:close/>
                  <a:moveTo>
                    <a:pt x="591" y="291"/>
                  </a:moveTo>
                  <a:cubicBezTo>
                    <a:pt x="589" y="291"/>
                    <a:pt x="587" y="291"/>
                    <a:pt x="585" y="290"/>
                  </a:cubicBezTo>
                  <a:cubicBezTo>
                    <a:pt x="580" y="287"/>
                    <a:pt x="578" y="280"/>
                    <a:pt x="581" y="274"/>
                  </a:cubicBezTo>
                  <a:cubicBezTo>
                    <a:pt x="597" y="245"/>
                    <a:pt x="597" y="245"/>
                    <a:pt x="597" y="245"/>
                  </a:cubicBezTo>
                  <a:cubicBezTo>
                    <a:pt x="600" y="239"/>
                    <a:pt x="607" y="237"/>
                    <a:pt x="612" y="240"/>
                  </a:cubicBezTo>
                  <a:cubicBezTo>
                    <a:pt x="618" y="243"/>
                    <a:pt x="620" y="250"/>
                    <a:pt x="617" y="255"/>
                  </a:cubicBezTo>
                  <a:cubicBezTo>
                    <a:pt x="601" y="285"/>
                    <a:pt x="601" y="285"/>
                    <a:pt x="601" y="285"/>
                  </a:cubicBezTo>
                  <a:cubicBezTo>
                    <a:pt x="599" y="289"/>
                    <a:pt x="595" y="291"/>
                    <a:pt x="591" y="291"/>
                  </a:cubicBezTo>
                  <a:close/>
                  <a:moveTo>
                    <a:pt x="623" y="232"/>
                  </a:moveTo>
                  <a:cubicBezTo>
                    <a:pt x="621" y="232"/>
                    <a:pt x="620" y="231"/>
                    <a:pt x="618" y="230"/>
                  </a:cubicBezTo>
                  <a:cubicBezTo>
                    <a:pt x="612" y="227"/>
                    <a:pt x="610" y="220"/>
                    <a:pt x="613" y="215"/>
                  </a:cubicBezTo>
                  <a:cubicBezTo>
                    <a:pt x="630" y="185"/>
                    <a:pt x="630" y="185"/>
                    <a:pt x="630" y="185"/>
                  </a:cubicBezTo>
                  <a:cubicBezTo>
                    <a:pt x="633" y="180"/>
                    <a:pt x="640" y="178"/>
                    <a:pt x="645" y="181"/>
                  </a:cubicBezTo>
                  <a:cubicBezTo>
                    <a:pt x="651" y="184"/>
                    <a:pt x="653" y="191"/>
                    <a:pt x="650" y="196"/>
                  </a:cubicBezTo>
                  <a:cubicBezTo>
                    <a:pt x="633" y="226"/>
                    <a:pt x="633" y="226"/>
                    <a:pt x="633" y="226"/>
                  </a:cubicBezTo>
                  <a:cubicBezTo>
                    <a:pt x="631" y="230"/>
                    <a:pt x="627" y="232"/>
                    <a:pt x="623" y="232"/>
                  </a:cubicBezTo>
                  <a:close/>
                  <a:moveTo>
                    <a:pt x="656" y="172"/>
                  </a:moveTo>
                  <a:cubicBezTo>
                    <a:pt x="654" y="172"/>
                    <a:pt x="652" y="172"/>
                    <a:pt x="650" y="171"/>
                  </a:cubicBezTo>
                  <a:cubicBezTo>
                    <a:pt x="645" y="168"/>
                    <a:pt x="643" y="161"/>
                    <a:pt x="646" y="156"/>
                  </a:cubicBezTo>
                  <a:cubicBezTo>
                    <a:pt x="662" y="126"/>
                    <a:pt x="662" y="126"/>
                    <a:pt x="662" y="126"/>
                  </a:cubicBezTo>
                  <a:cubicBezTo>
                    <a:pt x="665" y="120"/>
                    <a:pt x="672" y="118"/>
                    <a:pt x="678" y="121"/>
                  </a:cubicBezTo>
                  <a:cubicBezTo>
                    <a:pt x="683" y="124"/>
                    <a:pt x="685" y="131"/>
                    <a:pt x="682" y="137"/>
                  </a:cubicBezTo>
                  <a:cubicBezTo>
                    <a:pt x="666" y="166"/>
                    <a:pt x="666" y="166"/>
                    <a:pt x="666" y="166"/>
                  </a:cubicBezTo>
                  <a:cubicBezTo>
                    <a:pt x="664" y="170"/>
                    <a:pt x="660" y="172"/>
                    <a:pt x="656" y="172"/>
                  </a:cubicBezTo>
                  <a:close/>
                  <a:moveTo>
                    <a:pt x="689" y="113"/>
                  </a:moveTo>
                  <a:cubicBezTo>
                    <a:pt x="687" y="113"/>
                    <a:pt x="685" y="113"/>
                    <a:pt x="683" y="112"/>
                  </a:cubicBezTo>
                  <a:cubicBezTo>
                    <a:pt x="678" y="109"/>
                    <a:pt x="676" y="102"/>
                    <a:pt x="679" y="96"/>
                  </a:cubicBezTo>
                  <a:cubicBezTo>
                    <a:pt x="695" y="66"/>
                    <a:pt x="695" y="66"/>
                    <a:pt x="695" y="66"/>
                  </a:cubicBezTo>
                  <a:cubicBezTo>
                    <a:pt x="698" y="61"/>
                    <a:pt x="705" y="59"/>
                    <a:pt x="710" y="62"/>
                  </a:cubicBezTo>
                  <a:cubicBezTo>
                    <a:pt x="716" y="65"/>
                    <a:pt x="718" y="72"/>
                    <a:pt x="715" y="77"/>
                  </a:cubicBezTo>
                  <a:cubicBezTo>
                    <a:pt x="698" y="107"/>
                    <a:pt x="698" y="107"/>
                    <a:pt x="698" y="107"/>
                  </a:cubicBezTo>
                  <a:cubicBezTo>
                    <a:pt x="696" y="111"/>
                    <a:pt x="693" y="113"/>
                    <a:pt x="689" y="113"/>
                  </a:cubicBezTo>
                  <a:close/>
                  <a:moveTo>
                    <a:pt x="721" y="54"/>
                  </a:moveTo>
                  <a:cubicBezTo>
                    <a:pt x="719" y="54"/>
                    <a:pt x="718" y="53"/>
                    <a:pt x="716" y="52"/>
                  </a:cubicBezTo>
                  <a:cubicBezTo>
                    <a:pt x="710" y="49"/>
                    <a:pt x="708" y="42"/>
                    <a:pt x="711" y="37"/>
                  </a:cubicBezTo>
                  <a:cubicBezTo>
                    <a:pt x="728" y="7"/>
                    <a:pt x="728" y="7"/>
                    <a:pt x="728" y="7"/>
                  </a:cubicBezTo>
                  <a:cubicBezTo>
                    <a:pt x="731" y="2"/>
                    <a:pt x="738" y="0"/>
                    <a:pt x="743" y="3"/>
                  </a:cubicBezTo>
                  <a:cubicBezTo>
                    <a:pt x="749" y="6"/>
                    <a:pt x="751" y="13"/>
                    <a:pt x="748" y="18"/>
                  </a:cubicBezTo>
                  <a:cubicBezTo>
                    <a:pt x="731" y="48"/>
                    <a:pt x="731" y="48"/>
                    <a:pt x="731" y="48"/>
                  </a:cubicBezTo>
                  <a:cubicBezTo>
                    <a:pt x="729" y="51"/>
                    <a:pt x="725" y="54"/>
                    <a:pt x="721" y="54"/>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0" name="Freeform 46"/>
            <p:cNvSpPr/>
            <p:nvPr/>
          </p:nvSpPr>
          <p:spPr bwMode="auto">
            <a:xfrm>
              <a:off x="3082" y="877"/>
              <a:ext cx="53" cy="65"/>
            </a:xfrm>
            <a:custGeom>
              <a:avLst/>
              <a:gdLst/>
              <a:ahLst/>
              <a:cxnLst>
                <a:cxn ang="0">
                  <a:pos x="13" y="54"/>
                </a:cxn>
                <a:cxn ang="0">
                  <a:pos x="8" y="52"/>
                </a:cxn>
                <a:cxn ang="0">
                  <a:pos x="3" y="37"/>
                </a:cxn>
                <a:cxn ang="0">
                  <a:pos x="9" y="27"/>
                </a:cxn>
                <a:cxn ang="0">
                  <a:pos x="12" y="22"/>
                </a:cxn>
                <a:cxn ang="0">
                  <a:pos x="13" y="20"/>
                </a:cxn>
                <a:cxn ang="0">
                  <a:pos x="21" y="7"/>
                </a:cxn>
                <a:cxn ang="0">
                  <a:pos x="37" y="4"/>
                </a:cxn>
                <a:cxn ang="0">
                  <a:pos x="40" y="20"/>
                </a:cxn>
                <a:cxn ang="0">
                  <a:pos x="32" y="34"/>
                </a:cxn>
                <a:cxn ang="0">
                  <a:pos x="31" y="35"/>
                </a:cxn>
                <a:cxn ang="0">
                  <a:pos x="29" y="38"/>
                </a:cxn>
                <a:cxn ang="0">
                  <a:pos x="23" y="48"/>
                </a:cxn>
                <a:cxn ang="0">
                  <a:pos x="13" y="54"/>
                </a:cxn>
              </a:cxnLst>
              <a:rect l="0" t="0" r="r" b="b"/>
              <a:pathLst>
                <a:path w="44" h="54">
                  <a:moveTo>
                    <a:pt x="13" y="54"/>
                  </a:moveTo>
                  <a:cubicBezTo>
                    <a:pt x="11" y="54"/>
                    <a:pt x="9" y="53"/>
                    <a:pt x="8" y="52"/>
                  </a:cubicBezTo>
                  <a:cubicBezTo>
                    <a:pt x="2" y="49"/>
                    <a:pt x="0" y="42"/>
                    <a:pt x="3" y="37"/>
                  </a:cubicBezTo>
                  <a:cubicBezTo>
                    <a:pt x="5" y="33"/>
                    <a:pt x="7" y="30"/>
                    <a:pt x="9" y="27"/>
                  </a:cubicBezTo>
                  <a:cubicBezTo>
                    <a:pt x="12" y="22"/>
                    <a:pt x="12" y="22"/>
                    <a:pt x="12" y="22"/>
                  </a:cubicBezTo>
                  <a:cubicBezTo>
                    <a:pt x="12" y="21"/>
                    <a:pt x="13" y="21"/>
                    <a:pt x="13" y="20"/>
                  </a:cubicBezTo>
                  <a:cubicBezTo>
                    <a:pt x="16" y="16"/>
                    <a:pt x="19" y="11"/>
                    <a:pt x="21" y="7"/>
                  </a:cubicBezTo>
                  <a:cubicBezTo>
                    <a:pt x="25" y="2"/>
                    <a:pt x="32" y="0"/>
                    <a:pt x="37" y="4"/>
                  </a:cubicBezTo>
                  <a:cubicBezTo>
                    <a:pt x="42" y="7"/>
                    <a:pt x="44" y="14"/>
                    <a:pt x="40" y="20"/>
                  </a:cubicBezTo>
                  <a:cubicBezTo>
                    <a:pt x="37" y="24"/>
                    <a:pt x="34" y="29"/>
                    <a:pt x="32" y="34"/>
                  </a:cubicBezTo>
                  <a:cubicBezTo>
                    <a:pt x="31" y="34"/>
                    <a:pt x="31" y="35"/>
                    <a:pt x="31" y="35"/>
                  </a:cubicBezTo>
                  <a:cubicBezTo>
                    <a:pt x="29" y="38"/>
                    <a:pt x="29" y="38"/>
                    <a:pt x="29" y="38"/>
                  </a:cubicBezTo>
                  <a:cubicBezTo>
                    <a:pt x="27" y="41"/>
                    <a:pt x="25" y="45"/>
                    <a:pt x="23" y="48"/>
                  </a:cubicBezTo>
                  <a:cubicBezTo>
                    <a:pt x="21" y="52"/>
                    <a:pt x="17" y="54"/>
                    <a:pt x="13" y="54"/>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1" name="Freeform 47"/>
            <p:cNvSpPr>
              <a:spLocks noEditPoints="1"/>
            </p:cNvSpPr>
            <p:nvPr/>
          </p:nvSpPr>
          <p:spPr bwMode="auto">
            <a:xfrm>
              <a:off x="3128" y="564"/>
              <a:ext cx="1277" cy="1258"/>
            </a:xfrm>
            <a:custGeom>
              <a:avLst/>
              <a:gdLst/>
              <a:ahLst/>
              <a:cxnLst>
                <a:cxn ang="0">
                  <a:pos x="859" y="1007"/>
                </a:cxn>
                <a:cxn ang="0">
                  <a:pos x="841" y="1049"/>
                </a:cxn>
                <a:cxn ang="0">
                  <a:pos x="906" y="958"/>
                </a:cxn>
                <a:cxn ang="0">
                  <a:pos x="892" y="1002"/>
                </a:cxn>
                <a:cxn ang="0">
                  <a:pos x="947" y="904"/>
                </a:cxn>
                <a:cxn ang="0">
                  <a:pos x="936" y="950"/>
                </a:cxn>
                <a:cxn ang="0">
                  <a:pos x="981" y="846"/>
                </a:cxn>
                <a:cxn ang="0">
                  <a:pos x="974" y="893"/>
                </a:cxn>
                <a:cxn ang="0">
                  <a:pos x="1008" y="785"/>
                </a:cxn>
                <a:cxn ang="0">
                  <a:pos x="1006" y="832"/>
                </a:cxn>
                <a:cxn ang="0">
                  <a:pos x="1027" y="720"/>
                </a:cxn>
                <a:cxn ang="0">
                  <a:pos x="1029" y="767"/>
                </a:cxn>
                <a:cxn ang="0">
                  <a:pos x="1039" y="654"/>
                </a:cxn>
                <a:cxn ang="0">
                  <a:pos x="1045" y="700"/>
                </a:cxn>
                <a:cxn ang="0">
                  <a:pos x="1042" y="590"/>
                </a:cxn>
                <a:cxn ang="0">
                  <a:pos x="1065" y="586"/>
                </a:cxn>
                <a:cxn ang="0">
                  <a:pos x="1052" y="563"/>
                </a:cxn>
                <a:cxn ang="0">
                  <a:pos x="1060" y="516"/>
                </a:cxn>
                <a:cxn ang="0">
                  <a:pos x="1044" y="495"/>
                </a:cxn>
                <a:cxn ang="0">
                  <a:pos x="1048" y="448"/>
                </a:cxn>
                <a:cxn ang="0">
                  <a:pos x="1027" y="429"/>
                </a:cxn>
                <a:cxn ang="0">
                  <a:pos x="1027" y="381"/>
                </a:cxn>
                <a:cxn ang="0">
                  <a:pos x="1003" y="364"/>
                </a:cxn>
                <a:cxn ang="0">
                  <a:pos x="998" y="317"/>
                </a:cxn>
                <a:cxn ang="0">
                  <a:pos x="971" y="304"/>
                </a:cxn>
                <a:cxn ang="0">
                  <a:pos x="962" y="257"/>
                </a:cxn>
                <a:cxn ang="0">
                  <a:pos x="13" y="258"/>
                </a:cxn>
                <a:cxn ang="0">
                  <a:pos x="41" y="210"/>
                </a:cxn>
                <a:cxn ang="0">
                  <a:pos x="933" y="247"/>
                </a:cxn>
                <a:cxn ang="0">
                  <a:pos x="919" y="202"/>
                </a:cxn>
                <a:cxn ang="0">
                  <a:pos x="57" y="205"/>
                </a:cxn>
                <a:cxn ang="0">
                  <a:pos x="89" y="161"/>
                </a:cxn>
                <a:cxn ang="0">
                  <a:pos x="887" y="195"/>
                </a:cxn>
                <a:cxn ang="0">
                  <a:pos x="870" y="152"/>
                </a:cxn>
                <a:cxn ang="0">
                  <a:pos x="106" y="158"/>
                </a:cxn>
                <a:cxn ang="0">
                  <a:pos x="143" y="118"/>
                </a:cxn>
                <a:cxn ang="0">
                  <a:pos x="836" y="149"/>
                </a:cxn>
                <a:cxn ang="0">
                  <a:pos x="815" y="108"/>
                </a:cxn>
                <a:cxn ang="0">
                  <a:pos x="162" y="117"/>
                </a:cxn>
                <a:cxn ang="0">
                  <a:pos x="201" y="82"/>
                </a:cxn>
                <a:cxn ang="0">
                  <a:pos x="780" y="109"/>
                </a:cxn>
                <a:cxn ang="0">
                  <a:pos x="756" y="71"/>
                </a:cxn>
                <a:cxn ang="0">
                  <a:pos x="221" y="83"/>
                </a:cxn>
                <a:cxn ang="0">
                  <a:pos x="263" y="52"/>
                </a:cxn>
                <a:cxn ang="0">
                  <a:pos x="720" y="77"/>
                </a:cxn>
                <a:cxn ang="0">
                  <a:pos x="692" y="41"/>
                </a:cxn>
                <a:cxn ang="0">
                  <a:pos x="285" y="56"/>
                </a:cxn>
                <a:cxn ang="0">
                  <a:pos x="328" y="31"/>
                </a:cxn>
                <a:cxn ang="0">
                  <a:pos x="656" y="51"/>
                </a:cxn>
                <a:cxn ang="0">
                  <a:pos x="626" y="19"/>
                </a:cxn>
                <a:cxn ang="0">
                  <a:pos x="351" y="37"/>
                </a:cxn>
                <a:cxn ang="0">
                  <a:pos x="395" y="17"/>
                </a:cxn>
                <a:cxn ang="0">
                  <a:pos x="589" y="34"/>
                </a:cxn>
                <a:cxn ang="0">
                  <a:pos x="557" y="6"/>
                </a:cxn>
                <a:cxn ang="0">
                  <a:pos x="418" y="26"/>
                </a:cxn>
                <a:cxn ang="0">
                  <a:pos x="464" y="12"/>
                </a:cxn>
                <a:cxn ang="0">
                  <a:pos x="521" y="25"/>
                </a:cxn>
                <a:cxn ang="0">
                  <a:pos x="487" y="0"/>
                </a:cxn>
              </a:cxnLst>
              <a:rect l="0" t="0" r="r" b="b"/>
              <a:pathLst>
                <a:path w="1065" h="1049">
                  <a:moveTo>
                    <a:pt x="841" y="1049"/>
                  </a:moveTo>
                  <a:cubicBezTo>
                    <a:pt x="838" y="1049"/>
                    <a:pt x="835" y="1047"/>
                    <a:pt x="832" y="1045"/>
                  </a:cubicBezTo>
                  <a:cubicBezTo>
                    <a:pt x="828" y="1040"/>
                    <a:pt x="829" y="1033"/>
                    <a:pt x="834" y="1029"/>
                  </a:cubicBezTo>
                  <a:cubicBezTo>
                    <a:pt x="843" y="1022"/>
                    <a:pt x="851" y="1014"/>
                    <a:pt x="859" y="1007"/>
                  </a:cubicBezTo>
                  <a:cubicBezTo>
                    <a:pt x="864" y="1002"/>
                    <a:pt x="871" y="1003"/>
                    <a:pt x="875" y="1007"/>
                  </a:cubicBezTo>
                  <a:cubicBezTo>
                    <a:pt x="880" y="1012"/>
                    <a:pt x="879" y="1019"/>
                    <a:pt x="875" y="1023"/>
                  </a:cubicBezTo>
                  <a:cubicBezTo>
                    <a:pt x="866" y="1031"/>
                    <a:pt x="857" y="1039"/>
                    <a:pt x="848" y="1046"/>
                  </a:cubicBezTo>
                  <a:cubicBezTo>
                    <a:pt x="846" y="1048"/>
                    <a:pt x="844" y="1049"/>
                    <a:pt x="841" y="1049"/>
                  </a:cubicBezTo>
                  <a:close/>
                  <a:moveTo>
                    <a:pt x="892" y="1002"/>
                  </a:moveTo>
                  <a:cubicBezTo>
                    <a:pt x="889" y="1002"/>
                    <a:pt x="886" y="1001"/>
                    <a:pt x="884" y="999"/>
                  </a:cubicBezTo>
                  <a:cubicBezTo>
                    <a:pt x="879" y="995"/>
                    <a:pt x="879" y="988"/>
                    <a:pt x="883" y="983"/>
                  </a:cubicBezTo>
                  <a:cubicBezTo>
                    <a:pt x="891" y="975"/>
                    <a:pt x="899" y="967"/>
                    <a:pt x="906" y="958"/>
                  </a:cubicBezTo>
                  <a:cubicBezTo>
                    <a:pt x="910" y="953"/>
                    <a:pt x="917" y="953"/>
                    <a:pt x="922" y="957"/>
                  </a:cubicBezTo>
                  <a:cubicBezTo>
                    <a:pt x="927" y="961"/>
                    <a:pt x="927" y="968"/>
                    <a:pt x="923" y="973"/>
                  </a:cubicBezTo>
                  <a:cubicBezTo>
                    <a:pt x="916" y="982"/>
                    <a:pt x="908" y="990"/>
                    <a:pt x="900" y="999"/>
                  </a:cubicBezTo>
                  <a:cubicBezTo>
                    <a:pt x="898" y="1001"/>
                    <a:pt x="895" y="1002"/>
                    <a:pt x="892" y="1002"/>
                  </a:cubicBezTo>
                  <a:close/>
                  <a:moveTo>
                    <a:pt x="936" y="950"/>
                  </a:moveTo>
                  <a:cubicBezTo>
                    <a:pt x="934" y="950"/>
                    <a:pt x="931" y="949"/>
                    <a:pt x="929" y="948"/>
                  </a:cubicBezTo>
                  <a:cubicBezTo>
                    <a:pt x="924" y="944"/>
                    <a:pt x="923" y="937"/>
                    <a:pt x="927" y="932"/>
                  </a:cubicBezTo>
                  <a:cubicBezTo>
                    <a:pt x="934" y="923"/>
                    <a:pt x="941" y="914"/>
                    <a:pt x="947" y="904"/>
                  </a:cubicBezTo>
                  <a:cubicBezTo>
                    <a:pt x="950" y="899"/>
                    <a:pt x="957" y="898"/>
                    <a:pt x="963" y="901"/>
                  </a:cubicBezTo>
                  <a:cubicBezTo>
                    <a:pt x="968" y="905"/>
                    <a:pt x="969" y="912"/>
                    <a:pt x="966" y="917"/>
                  </a:cubicBezTo>
                  <a:cubicBezTo>
                    <a:pt x="959" y="927"/>
                    <a:pt x="952" y="936"/>
                    <a:pt x="945" y="946"/>
                  </a:cubicBezTo>
                  <a:cubicBezTo>
                    <a:pt x="943" y="949"/>
                    <a:pt x="940" y="950"/>
                    <a:pt x="936" y="950"/>
                  </a:cubicBezTo>
                  <a:close/>
                  <a:moveTo>
                    <a:pt x="974" y="893"/>
                  </a:moveTo>
                  <a:cubicBezTo>
                    <a:pt x="973" y="893"/>
                    <a:pt x="971" y="892"/>
                    <a:pt x="969" y="891"/>
                  </a:cubicBezTo>
                  <a:cubicBezTo>
                    <a:pt x="963" y="888"/>
                    <a:pt x="962" y="881"/>
                    <a:pt x="965" y="876"/>
                  </a:cubicBezTo>
                  <a:cubicBezTo>
                    <a:pt x="970" y="866"/>
                    <a:pt x="976" y="856"/>
                    <a:pt x="981" y="846"/>
                  </a:cubicBezTo>
                  <a:cubicBezTo>
                    <a:pt x="984" y="841"/>
                    <a:pt x="991" y="839"/>
                    <a:pt x="996" y="841"/>
                  </a:cubicBezTo>
                  <a:cubicBezTo>
                    <a:pt x="1002" y="844"/>
                    <a:pt x="1004" y="851"/>
                    <a:pt x="1001" y="857"/>
                  </a:cubicBezTo>
                  <a:cubicBezTo>
                    <a:pt x="996" y="867"/>
                    <a:pt x="990" y="877"/>
                    <a:pt x="984" y="887"/>
                  </a:cubicBezTo>
                  <a:cubicBezTo>
                    <a:pt x="982" y="891"/>
                    <a:pt x="978" y="893"/>
                    <a:pt x="974" y="893"/>
                  </a:cubicBezTo>
                  <a:close/>
                  <a:moveTo>
                    <a:pt x="1006" y="832"/>
                  </a:moveTo>
                  <a:cubicBezTo>
                    <a:pt x="1004" y="832"/>
                    <a:pt x="1003" y="831"/>
                    <a:pt x="1001" y="831"/>
                  </a:cubicBezTo>
                  <a:cubicBezTo>
                    <a:pt x="995" y="828"/>
                    <a:pt x="993" y="822"/>
                    <a:pt x="995" y="816"/>
                  </a:cubicBezTo>
                  <a:cubicBezTo>
                    <a:pt x="1000" y="806"/>
                    <a:pt x="1004" y="795"/>
                    <a:pt x="1008" y="785"/>
                  </a:cubicBezTo>
                  <a:cubicBezTo>
                    <a:pt x="1010" y="779"/>
                    <a:pt x="1016" y="776"/>
                    <a:pt x="1022" y="778"/>
                  </a:cubicBezTo>
                  <a:cubicBezTo>
                    <a:pt x="1028" y="780"/>
                    <a:pt x="1031" y="786"/>
                    <a:pt x="1029" y="792"/>
                  </a:cubicBezTo>
                  <a:cubicBezTo>
                    <a:pt x="1025" y="803"/>
                    <a:pt x="1021" y="814"/>
                    <a:pt x="1016" y="825"/>
                  </a:cubicBezTo>
                  <a:cubicBezTo>
                    <a:pt x="1014" y="829"/>
                    <a:pt x="1010" y="832"/>
                    <a:pt x="1006" y="832"/>
                  </a:cubicBezTo>
                  <a:close/>
                  <a:moveTo>
                    <a:pt x="1029" y="767"/>
                  </a:moveTo>
                  <a:cubicBezTo>
                    <a:pt x="1028" y="767"/>
                    <a:pt x="1027" y="767"/>
                    <a:pt x="1026" y="767"/>
                  </a:cubicBezTo>
                  <a:cubicBezTo>
                    <a:pt x="1020" y="765"/>
                    <a:pt x="1017" y="759"/>
                    <a:pt x="1018" y="753"/>
                  </a:cubicBezTo>
                  <a:cubicBezTo>
                    <a:pt x="1022" y="742"/>
                    <a:pt x="1024" y="731"/>
                    <a:pt x="1027" y="720"/>
                  </a:cubicBezTo>
                  <a:cubicBezTo>
                    <a:pt x="1028" y="714"/>
                    <a:pt x="1035" y="710"/>
                    <a:pt x="1041" y="712"/>
                  </a:cubicBezTo>
                  <a:cubicBezTo>
                    <a:pt x="1047" y="713"/>
                    <a:pt x="1051" y="719"/>
                    <a:pt x="1049" y="725"/>
                  </a:cubicBezTo>
                  <a:cubicBezTo>
                    <a:pt x="1046" y="737"/>
                    <a:pt x="1043" y="748"/>
                    <a:pt x="1040" y="759"/>
                  </a:cubicBezTo>
                  <a:cubicBezTo>
                    <a:pt x="1039" y="764"/>
                    <a:pt x="1034" y="767"/>
                    <a:pt x="1029" y="767"/>
                  </a:cubicBezTo>
                  <a:close/>
                  <a:moveTo>
                    <a:pt x="1045" y="700"/>
                  </a:moveTo>
                  <a:cubicBezTo>
                    <a:pt x="1044" y="700"/>
                    <a:pt x="1044" y="700"/>
                    <a:pt x="1043" y="700"/>
                  </a:cubicBezTo>
                  <a:cubicBezTo>
                    <a:pt x="1037" y="699"/>
                    <a:pt x="1033" y="693"/>
                    <a:pt x="1034" y="687"/>
                  </a:cubicBezTo>
                  <a:cubicBezTo>
                    <a:pt x="1036" y="676"/>
                    <a:pt x="1037" y="665"/>
                    <a:pt x="1039" y="654"/>
                  </a:cubicBezTo>
                  <a:cubicBezTo>
                    <a:pt x="1039" y="647"/>
                    <a:pt x="1045" y="643"/>
                    <a:pt x="1051" y="644"/>
                  </a:cubicBezTo>
                  <a:cubicBezTo>
                    <a:pt x="1057" y="644"/>
                    <a:pt x="1062" y="650"/>
                    <a:pt x="1061" y="656"/>
                  </a:cubicBezTo>
                  <a:cubicBezTo>
                    <a:pt x="1060" y="668"/>
                    <a:pt x="1058" y="679"/>
                    <a:pt x="1056" y="691"/>
                  </a:cubicBezTo>
                  <a:cubicBezTo>
                    <a:pt x="1055" y="696"/>
                    <a:pt x="1050" y="700"/>
                    <a:pt x="1045" y="700"/>
                  </a:cubicBezTo>
                  <a:close/>
                  <a:moveTo>
                    <a:pt x="1053" y="632"/>
                  </a:moveTo>
                  <a:cubicBezTo>
                    <a:pt x="1052" y="632"/>
                    <a:pt x="1052" y="632"/>
                    <a:pt x="1052" y="632"/>
                  </a:cubicBezTo>
                  <a:cubicBezTo>
                    <a:pt x="1046" y="632"/>
                    <a:pt x="1041" y="626"/>
                    <a:pt x="1041" y="620"/>
                  </a:cubicBezTo>
                  <a:cubicBezTo>
                    <a:pt x="1042" y="610"/>
                    <a:pt x="1042" y="600"/>
                    <a:pt x="1042" y="590"/>
                  </a:cubicBezTo>
                  <a:cubicBezTo>
                    <a:pt x="1042" y="586"/>
                    <a:pt x="1042" y="586"/>
                    <a:pt x="1042" y="586"/>
                  </a:cubicBezTo>
                  <a:cubicBezTo>
                    <a:pt x="1042" y="580"/>
                    <a:pt x="1047" y="575"/>
                    <a:pt x="1053" y="575"/>
                  </a:cubicBezTo>
                  <a:cubicBezTo>
                    <a:pt x="1053" y="575"/>
                    <a:pt x="1053" y="575"/>
                    <a:pt x="1053" y="575"/>
                  </a:cubicBezTo>
                  <a:cubicBezTo>
                    <a:pt x="1060" y="575"/>
                    <a:pt x="1065" y="580"/>
                    <a:pt x="1065" y="586"/>
                  </a:cubicBezTo>
                  <a:cubicBezTo>
                    <a:pt x="1065" y="590"/>
                    <a:pt x="1065" y="590"/>
                    <a:pt x="1065" y="590"/>
                  </a:cubicBezTo>
                  <a:cubicBezTo>
                    <a:pt x="1065" y="600"/>
                    <a:pt x="1065" y="611"/>
                    <a:pt x="1064" y="621"/>
                  </a:cubicBezTo>
                  <a:cubicBezTo>
                    <a:pt x="1064" y="627"/>
                    <a:pt x="1059" y="632"/>
                    <a:pt x="1053" y="632"/>
                  </a:cubicBezTo>
                  <a:close/>
                  <a:moveTo>
                    <a:pt x="1052" y="563"/>
                  </a:moveTo>
                  <a:cubicBezTo>
                    <a:pt x="1046" y="563"/>
                    <a:pt x="1041" y="559"/>
                    <a:pt x="1041" y="553"/>
                  </a:cubicBezTo>
                  <a:cubicBezTo>
                    <a:pt x="1040" y="542"/>
                    <a:pt x="1039" y="530"/>
                    <a:pt x="1038" y="519"/>
                  </a:cubicBezTo>
                  <a:cubicBezTo>
                    <a:pt x="1037" y="513"/>
                    <a:pt x="1041" y="507"/>
                    <a:pt x="1048" y="507"/>
                  </a:cubicBezTo>
                  <a:cubicBezTo>
                    <a:pt x="1054" y="506"/>
                    <a:pt x="1060" y="510"/>
                    <a:pt x="1060" y="516"/>
                  </a:cubicBezTo>
                  <a:cubicBezTo>
                    <a:pt x="1062" y="528"/>
                    <a:pt x="1063" y="540"/>
                    <a:pt x="1064" y="551"/>
                  </a:cubicBezTo>
                  <a:cubicBezTo>
                    <a:pt x="1064" y="558"/>
                    <a:pt x="1059" y="563"/>
                    <a:pt x="1053" y="563"/>
                  </a:cubicBezTo>
                  <a:cubicBezTo>
                    <a:pt x="1053" y="563"/>
                    <a:pt x="1052" y="563"/>
                    <a:pt x="1052" y="563"/>
                  </a:cubicBezTo>
                  <a:close/>
                  <a:moveTo>
                    <a:pt x="1044" y="495"/>
                  </a:moveTo>
                  <a:cubicBezTo>
                    <a:pt x="1038" y="495"/>
                    <a:pt x="1034" y="491"/>
                    <a:pt x="1033" y="486"/>
                  </a:cubicBezTo>
                  <a:cubicBezTo>
                    <a:pt x="1031" y="475"/>
                    <a:pt x="1028" y="464"/>
                    <a:pt x="1026" y="453"/>
                  </a:cubicBezTo>
                  <a:cubicBezTo>
                    <a:pt x="1024" y="447"/>
                    <a:pt x="1028" y="441"/>
                    <a:pt x="1034" y="439"/>
                  </a:cubicBezTo>
                  <a:cubicBezTo>
                    <a:pt x="1040" y="438"/>
                    <a:pt x="1046" y="441"/>
                    <a:pt x="1048" y="448"/>
                  </a:cubicBezTo>
                  <a:cubicBezTo>
                    <a:pt x="1050" y="459"/>
                    <a:pt x="1053" y="470"/>
                    <a:pt x="1055" y="482"/>
                  </a:cubicBezTo>
                  <a:cubicBezTo>
                    <a:pt x="1056" y="488"/>
                    <a:pt x="1052" y="494"/>
                    <a:pt x="1046" y="495"/>
                  </a:cubicBezTo>
                  <a:cubicBezTo>
                    <a:pt x="1045" y="495"/>
                    <a:pt x="1045" y="495"/>
                    <a:pt x="1044" y="495"/>
                  </a:cubicBezTo>
                  <a:close/>
                  <a:moveTo>
                    <a:pt x="1027" y="429"/>
                  </a:moveTo>
                  <a:cubicBezTo>
                    <a:pt x="1023" y="429"/>
                    <a:pt x="1018" y="425"/>
                    <a:pt x="1017" y="421"/>
                  </a:cubicBezTo>
                  <a:cubicBezTo>
                    <a:pt x="1013" y="410"/>
                    <a:pt x="1010" y="399"/>
                    <a:pt x="1006" y="389"/>
                  </a:cubicBezTo>
                  <a:cubicBezTo>
                    <a:pt x="1003" y="383"/>
                    <a:pt x="1006" y="376"/>
                    <a:pt x="1012" y="374"/>
                  </a:cubicBezTo>
                  <a:cubicBezTo>
                    <a:pt x="1018" y="372"/>
                    <a:pt x="1025" y="375"/>
                    <a:pt x="1027" y="381"/>
                  </a:cubicBezTo>
                  <a:cubicBezTo>
                    <a:pt x="1031" y="392"/>
                    <a:pt x="1035" y="403"/>
                    <a:pt x="1038" y="414"/>
                  </a:cubicBezTo>
                  <a:cubicBezTo>
                    <a:pt x="1040" y="420"/>
                    <a:pt x="1037" y="426"/>
                    <a:pt x="1031" y="428"/>
                  </a:cubicBezTo>
                  <a:cubicBezTo>
                    <a:pt x="1030" y="428"/>
                    <a:pt x="1028" y="429"/>
                    <a:pt x="1027" y="429"/>
                  </a:cubicBezTo>
                  <a:close/>
                  <a:moveTo>
                    <a:pt x="1003" y="364"/>
                  </a:moveTo>
                  <a:cubicBezTo>
                    <a:pt x="999" y="364"/>
                    <a:pt x="995" y="362"/>
                    <a:pt x="993" y="358"/>
                  </a:cubicBezTo>
                  <a:cubicBezTo>
                    <a:pt x="988" y="347"/>
                    <a:pt x="983" y="337"/>
                    <a:pt x="978" y="327"/>
                  </a:cubicBezTo>
                  <a:cubicBezTo>
                    <a:pt x="975" y="322"/>
                    <a:pt x="977" y="315"/>
                    <a:pt x="983" y="312"/>
                  </a:cubicBezTo>
                  <a:cubicBezTo>
                    <a:pt x="988" y="309"/>
                    <a:pt x="995" y="311"/>
                    <a:pt x="998" y="317"/>
                  </a:cubicBezTo>
                  <a:cubicBezTo>
                    <a:pt x="1004" y="327"/>
                    <a:pt x="1009" y="338"/>
                    <a:pt x="1013" y="348"/>
                  </a:cubicBezTo>
                  <a:cubicBezTo>
                    <a:pt x="1016" y="354"/>
                    <a:pt x="1013" y="361"/>
                    <a:pt x="1008" y="363"/>
                  </a:cubicBezTo>
                  <a:cubicBezTo>
                    <a:pt x="1006" y="364"/>
                    <a:pt x="1005" y="364"/>
                    <a:pt x="1003" y="364"/>
                  </a:cubicBezTo>
                  <a:close/>
                  <a:moveTo>
                    <a:pt x="971" y="304"/>
                  </a:moveTo>
                  <a:cubicBezTo>
                    <a:pt x="967" y="304"/>
                    <a:pt x="964" y="302"/>
                    <a:pt x="962" y="298"/>
                  </a:cubicBezTo>
                  <a:cubicBezTo>
                    <a:pt x="956" y="288"/>
                    <a:pt x="950" y="279"/>
                    <a:pt x="943" y="270"/>
                  </a:cubicBezTo>
                  <a:cubicBezTo>
                    <a:pt x="940" y="265"/>
                    <a:pt x="941" y="257"/>
                    <a:pt x="946" y="254"/>
                  </a:cubicBezTo>
                  <a:cubicBezTo>
                    <a:pt x="952" y="250"/>
                    <a:pt x="959" y="252"/>
                    <a:pt x="962" y="257"/>
                  </a:cubicBezTo>
                  <a:cubicBezTo>
                    <a:pt x="969" y="267"/>
                    <a:pt x="975" y="276"/>
                    <a:pt x="981" y="286"/>
                  </a:cubicBezTo>
                  <a:cubicBezTo>
                    <a:pt x="984" y="292"/>
                    <a:pt x="983" y="299"/>
                    <a:pt x="977" y="302"/>
                  </a:cubicBezTo>
                  <a:cubicBezTo>
                    <a:pt x="975" y="303"/>
                    <a:pt x="973" y="304"/>
                    <a:pt x="971" y="304"/>
                  </a:cubicBezTo>
                  <a:close/>
                  <a:moveTo>
                    <a:pt x="13" y="258"/>
                  </a:moveTo>
                  <a:cubicBezTo>
                    <a:pt x="10" y="258"/>
                    <a:pt x="8" y="257"/>
                    <a:pt x="6" y="255"/>
                  </a:cubicBezTo>
                  <a:cubicBezTo>
                    <a:pt x="1" y="252"/>
                    <a:pt x="0" y="244"/>
                    <a:pt x="3" y="239"/>
                  </a:cubicBezTo>
                  <a:cubicBezTo>
                    <a:pt x="10" y="230"/>
                    <a:pt x="18" y="221"/>
                    <a:pt x="25" y="212"/>
                  </a:cubicBezTo>
                  <a:cubicBezTo>
                    <a:pt x="29" y="207"/>
                    <a:pt x="36" y="206"/>
                    <a:pt x="41" y="210"/>
                  </a:cubicBezTo>
                  <a:cubicBezTo>
                    <a:pt x="46" y="214"/>
                    <a:pt x="46" y="222"/>
                    <a:pt x="42" y="226"/>
                  </a:cubicBezTo>
                  <a:cubicBezTo>
                    <a:pt x="35" y="235"/>
                    <a:pt x="28" y="244"/>
                    <a:pt x="22" y="253"/>
                  </a:cubicBezTo>
                  <a:cubicBezTo>
                    <a:pt x="19" y="256"/>
                    <a:pt x="16" y="258"/>
                    <a:pt x="13" y="258"/>
                  </a:cubicBezTo>
                  <a:close/>
                  <a:moveTo>
                    <a:pt x="933" y="247"/>
                  </a:moveTo>
                  <a:cubicBezTo>
                    <a:pt x="929" y="247"/>
                    <a:pt x="926" y="245"/>
                    <a:pt x="924" y="242"/>
                  </a:cubicBezTo>
                  <a:cubicBezTo>
                    <a:pt x="917" y="234"/>
                    <a:pt x="910" y="225"/>
                    <a:pt x="902" y="216"/>
                  </a:cubicBezTo>
                  <a:cubicBezTo>
                    <a:pt x="898" y="212"/>
                    <a:pt x="899" y="205"/>
                    <a:pt x="903" y="200"/>
                  </a:cubicBezTo>
                  <a:cubicBezTo>
                    <a:pt x="908" y="196"/>
                    <a:pt x="915" y="197"/>
                    <a:pt x="919" y="202"/>
                  </a:cubicBezTo>
                  <a:cubicBezTo>
                    <a:pt x="927" y="210"/>
                    <a:pt x="934" y="219"/>
                    <a:pt x="942" y="229"/>
                  </a:cubicBezTo>
                  <a:cubicBezTo>
                    <a:pt x="945" y="234"/>
                    <a:pt x="944" y="241"/>
                    <a:pt x="940" y="245"/>
                  </a:cubicBezTo>
                  <a:cubicBezTo>
                    <a:pt x="937" y="246"/>
                    <a:pt x="935" y="247"/>
                    <a:pt x="933" y="247"/>
                  </a:cubicBezTo>
                  <a:close/>
                  <a:moveTo>
                    <a:pt x="57" y="205"/>
                  </a:moveTo>
                  <a:cubicBezTo>
                    <a:pt x="54" y="205"/>
                    <a:pt x="51" y="204"/>
                    <a:pt x="49" y="202"/>
                  </a:cubicBezTo>
                  <a:cubicBezTo>
                    <a:pt x="44" y="197"/>
                    <a:pt x="44" y="190"/>
                    <a:pt x="48" y="186"/>
                  </a:cubicBezTo>
                  <a:cubicBezTo>
                    <a:pt x="56" y="177"/>
                    <a:pt x="65" y="169"/>
                    <a:pt x="73" y="161"/>
                  </a:cubicBezTo>
                  <a:cubicBezTo>
                    <a:pt x="78" y="157"/>
                    <a:pt x="85" y="157"/>
                    <a:pt x="89" y="161"/>
                  </a:cubicBezTo>
                  <a:cubicBezTo>
                    <a:pt x="93" y="166"/>
                    <a:pt x="93" y="173"/>
                    <a:pt x="89" y="177"/>
                  </a:cubicBezTo>
                  <a:cubicBezTo>
                    <a:pt x="80" y="185"/>
                    <a:pt x="72" y="193"/>
                    <a:pt x="65" y="201"/>
                  </a:cubicBezTo>
                  <a:cubicBezTo>
                    <a:pt x="63" y="204"/>
                    <a:pt x="60" y="205"/>
                    <a:pt x="57" y="205"/>
                  </a:cubicBezTo>
                  <a:close/>
                  <a:moveTo>
                    <a:pt x="887" y="195"/>
                  </a:moveTo>
                  <a:cubicBezTo>
                    <a:pt x="884" y="195"/>
                    <a:pt x="882" y="194"/>
                    <a:pt x="879" y="192"/>
                  </a:cubicBezTo>
                  <a:cubicBezTo>
                    <a:pt x="871" y="184"/>
                    <a:pt x="863" y="176"/>
                    <a:pt x="855" y="168"/>
                  </a:cubicBezTo>
                  <a:cubicBezTo>
                    <a:pt x="850" y="164"/>
                    <a:pt x="850" y="157"/>
                    <a:pt x="854" y="152"/>
                  </a:cubicBezTo>
                  <a:cubicBezTo>
                    <a:pt x="858" y="148"/>
                    <a:pt x="865" y="147"/>
                    <a:pt x="870" y="152"/>
                  </a:cubicBezTo>
                  <a:cubicBezTo>
                    <a:pt x="879" y="159"/>
                    <a:pt x="887" y="168"/>
                    <a:pt x="895" y="176"/>
                  </a:cubicBezTo>
                  <a:cubicBezTo>
                    <a:pt x="900" y="180"/>
                    <a:pt x="900" y="188"/>
                    <a:pt x="895" y="192"/>
                  </a:cubicBezTo>
                  <a:cubicBezTo>
                    <a:pt x="893" y="194"/>
                    <a:pt x="890" y="195"/>
                    <a:pt x="887" y="195"/>
                  </a:cubicBezTo>
                  <a:close/>
                  <a:moveTo>
                    <a:pt x="106" y="158"/>
                  </a:moveTo>
                  <a:cubicBezTo>
                    <a:pt x="103" y="158"/>
                    <a:pt x="100" y="156"/>
                    <a:pt x="98" y="154"/>
                  </a:cubicBezTo>
                  <a:cubicBezTo>
                    <a:pt x="94" y="149"/>
                    <a:pt x="94" y="142"/>
                    <a:pt x="99" y="138"/>
                  </a:cubicBezTo>
                  <a:cubicBezTo>
                    <a:pt x="108" y="130"/>
                    <a:pt x="117" y="123"/>
                    <a:pt x="127" y="116"/>
                  </a:cubicBezTo>
                  <a:cubicBezTo>
                    <a:pt x="132" y="112"/>
                    <a:pt x="139" y="113"/>
                    <a:pt x="143" y="118"/>
                  </a:cubicBezTo>
                  <a:cubicBezTo>
                    <a:pt x="146" y="123"/>
                    <a:pt x="145" y="130"/>
                    <a:pt x="140" y="134"/>
                  </a:cubicBezTo>
                  <a:cubicBezTo>
                    <a:pt x="131" y="141"/>
                    <a:pt x="122" y="148"/>
                    <a:pt x="114" y="155"/>
                  </a:cubicBezTo>
                  <a:cubicBezTo>
                    <a:pt x="112" y="157"/>
                    <a:pt x="109" y="158"/>
                    <a:pt x="106" y="158"/>
                  </a:cubicBezTo>
                  <a:close/>
                  <a:moveTo>
                    <a:pt x="836" y="149"/>
                  </a:moveTo>
                  <a:cubicBezTo>
                    <a:pt x="834" y="149"/>
                    <a:pt x="831" y="148"/>
                    <a:pt x="829" y="147"/>
                  </a:cubicBezTo>
                  <a:cubicBezTo>
                    <a:pt x="821" y="140"/>
                    <a:pt x="812" y="133"/>
                    <a:pt x="802" y="126"/>
                  </a:cubicBezTo>
                  <a:cubicBezTo>
                    <a:pt x="797" y="123"/>
                    <a:pt x="796" y="116"/>
                    <a:pt x="800" y="111"/>
                  </a:cubicBezTo>
                  <a:cubicBezTo>
                    <a:pt x="803" y="105"/>
                    <a:pt x="810" y="104"/>
                    <a:pt x="815" y="108"/>
                  </a:cubicBezTo>
                  <a:cubicBezTo>
                    <a:pt x="825" y="115"/>
                    <a:pt x="834" y="122"/>
                    <a:pt x="843" y="129"/>
                  </a:cubicBezTo>
                  <a:cubicBezTo>
                    <a:pt x="848" y="133"/>
                    <a:pt x="849" y="140"/>
                    <a:pt x="845" y="145"/>
                  </a:cubicBezTo>
                  <a:cubicBezTo>
                    <a:pt x="843" y="148"/>
                    <a:pt x="840" y="149"/>
                    <a:pt x="836" y="149"/>
                  </a:cubicBezTo>
                  <a:close/>
                  <a:moveTo>
                    <a:pt x="162" y="117"/>
                  </a:moveTo>
                  <a:cubicBezTo>
                    <a:pt x="158" y="117"/>
                    <a:pt x="154" y="115"/>
                    <a:pt x="152" y="111"/>
                  </a:cubicBezTo>
                  <a:cubicBezTo>
                    <a:pt x="149" y="106"/>
                    <a:pt x="150" y="99"/>
                    <a:pt x="155" y="96"/>
                  </a:cubicBezTo>
                  <a:cubicBezTo>
                    <a:pt x="165" y="89"/>
                    <a:pt x="175" y="83"/>
                    <a:pt x="185" y="77"/>
                  </a:cubicBezTo>
                  <a:cubicBezTo>
                    <a:pt x="191" y="74"/>
                    <a:pt x="198" y="76"/>
                    <a:pt x="201" y="82"/>
                  </a:cubicBezTo>
                  <a:cubicBezTo>
                    <a:pt x="204" y="87"/>
                    <a:pt x="202" y="94"/>
                    <a:pt x="197" y="97"/>
                  </a:cubicBezTo>
                  <a:cubicBezTo>
                    <a:pt x="187" y="103"/>
                    <a:pt x="177" y="109"/>
                    <a:pt x="168" y="115"/>
                  </a:cubicBezTo>
                  <a:cubicBezTo>
                    <a:pt x="166" y="116"/>
                    <a:pt x="164" y="117"/>
                    <a:pt x="162" y="117"/>
                  </a:cubicBezTo>
                  <a:close/>
                  <a:moveTo>
                    <a:pt x="780" y="109"/>
                  </a:moveTo>
                  <a:cubicBezTo>
                    <a:pt x="778" y="109"/>
                    <a:pt x="776" y="109"/>
                    <a:pt x="774" y="108"/>
                  </a:cubicBezTo>
                  <a:cubicBezTo>
                    <a:pt x="765" y="102"/>
                    <a:pt x="755" y="96"/>
                    <a:pt x="745" y="91"/>
                  </a:cubicBezTo>
                  <a:cubicBezTo>
                    <a:pt x="740" y="88"/>
                    <a:pt x="738" y="81"/>
                    <a:pt x="741" y="75"/>
                  </a:cubicBezTo>
                  <a:cubicBezTo>
                    <a:pt x="744" y="70"/>
                    <a:pt x="750" y="68"/>
                    <a:pt x="756" y="71"/>
                  </a:cubicBezTo>
                  <a:cubicBezTo>
                    <a:pt x="766" y="76"/>
                    <a:pt x="776" y="82"/>
                    <a:pt x="786" y="88"/>
                  </a:cubicBezTo>
                  <a:cubicBezTo>
                    <a:pt x="792" y="92"/>
                    <a:pt x="793" y="99"/>
                    <a:pt x="790" y="104"/>
                  </a:cubicBezTo>
                  <a:cubicBezTo>
                    <a:pt x="788" y="108"/>
                    <a:pt x="784" y="109"/>
                    <a:pt x="780" y="109"/>
                  </a:cubicBezTo>
                  <a:close/>
                  <a:moveTo>
                    <a:pt x="221" y="83"/>
                  </a:moveTo>
                  <a:cubicBezTo>
                    <a:pt x="217" y="83"/>
                    <a:pt x="213" y="80"/>
                    <a:pt x="211" y="76"/>
                  </a:cubicBezTo>
                  <a:cubicBezTo>
                    <a:pt x="208" y="71"/>
                    <a:pt x="211" y="64"/>
                    <a:pt x="216" y="61"/>
                  </a:cubicBezTo>
                  <a:cubicBezTo>
                    <a:pt x="227" y="56"/>
                    <a:pt x="237" y="51"/>
                    <a:pt x="248" y="46"/>
                  </a:cubicBezTo>
                  <a:cubicBezTo>
                    <a:pt x="254" y="44"/>
                    <a:pt x="261" y="47"/>
                    <a:pt x="263" y="52"/>
                  </a:cubicBezTo>
                  <a:cubicBezTo>
                    <a:pt x="265" y="58"/>
                    <a:pt x="263" y="65"/>
                    <a:pt x="257" y="67"/>
                  </a:cubicBezTo>
                  <a:cubicBezTo>
                    <a:pt x="247" y="72"/>
                    <a:pt x="236" y="76"/>
                    <a:pt x="226" y="81"/>
                  </a:cubicBezTo>
                  <a:cubicBezTo>
                    <a:pt x="225" y="82"/>
                    <a:pt x="223" y="83"/>
                    <a:pt x="221" y="83"/>
                  </a:cubicBezTo>
                  <a:close/>
                  <a:moveTo>
                    <a:pt x="720" y="77"/>
                  </a:moveTo>
                  <a:cubicBezTo>
                    <a:pt x="718" y="77"/>
                    <a:pt x="717" y="76"/>
                    <a:pt x="715" y="76"/>
                  </a:cubicBezTo>
                  <a:cubicBezTo>
                    <a:pt x="705" y="71"/>
                    <a:pt x="694" y="66"/>
                    <a:pt x="684" y="62"/>
                  </a:cubicBezTo>
                  <a:cubicBezTo>
                    <a:pt x="678" y="60"/>
                    <a:pt x="675" y="53"/>
                    <a:pt x="678" y="48"/>
                  </a:cubicBezTo>
                  <a:cubicBezTo>
                    <a:pt x="680" y="42"/>
                    <a:pt x="687" y="39"/>
                    <a:pt x="692" y="41"/>
                  </a:cubicBezTo>
                  <a:cubicBezTo>
                    <a:pt x="703" y="46"/>
                    <a:pt x="714" y="50"/>
                    <a:pt x="725" y="55"/>
                  </a:cubicBezTo>
                  <a:cubicBezTo>
                    <a:pt x="730" y="58"/>
                    <a:pt x="733" y="65"/>
                    <a:pt x="730" y="70"/>
                  </a:cubicBezTo>
                  <a:cubicBezTo>
                    <a:pt x="728" y="74"/>
                    <a:pt x="724" y="77"/>
                    <a:pt x="720" y="77"/>
                  </a:cubicBezTo>
                  <a:close/>
                  <a:moveTo>
                    <a:pt x="285" y="56"/>
                  </a:moveTo>
                  <a:cubicBezTo>
                    <a:pt x="280" y="56"/>
                    <a:pt x="276" y="53"/>
                    <a:pt x="274" y="48"/>
                  </a:cubicBezTo>
                  <a:cubicBezTo>
                    <a:pt x="272" y="42"/>
                    <a:pt x="275" y="36"/>
                    <a:pt x="281" y="34"/>
                  </a:cubicBezTo>
                  <a:cubicBezTo>
                    <a:pt x="292" y="30"/>
                    <a:pt x="303" y="26"/>
                    <a:pt x="314" y="23"/>
                  </a:cubicBezTo>
                  <a:cubicBezTo>
                    <a:pt x="320" y="21"/>
                    <a:pt x="326" y="25"/>
                    <a:pt x="328" y="31"/>
                  </a:cubicBezTo>
                  <a:cubicBezTo>
                    <a:pt x="330" y="37"/>
                    <a:pt x="326" y="43"/>
                    <a:pt x="320" y="45"/>
                  </a:cubicBezTo>
                  <a:cubicBezTo>
                    <a:pt x="310" y="48"/>
                    <a:pt x="299" y="51"/>
                    <a:pt x="288" y="55"/>
                  </a:cubicBezTo>
                  <a:cubicBezTo>
                    <a:pt x="287" y="56"/>
                    <a:pt x="286" y="56"/>
                    <a:pt x="285" y="56"/>
                  </a:cubicBezTo>
                  <a:close/>
                  <a:moveTo>
                    <a:pt x="656" y="51"/>
                  </a:moveTo>
                  <a:cubicBezTo>
                    <a:pt x="655" y="51"/>
                    <a:pt x="653" y="51"/>
                    <a:pt x="652" y="51"/>
                  </a:cubicBezTo>
                  <a:cubicBezTo>
                    <a:pt x="642" y="47"/>
                    <a:pt x="631" y="44"/>
                    <a:pt x="620" y="41"/>
                  </a:cubicBezTo>
                  <a:cubicBezTo>
                    <a:pt x="614" y="40"/>
                    <a:pt x="610" y="34"/>
                    <a:pt x="612" y="28"/>
                  </a:cubicBezTo>
                  <a:cubicBezTo>
                    <a:pt x="613" y="21"/>
                    <a:pt x="620" y="18"/>
                    <a:pt x="626" y="19"/>
                  </a:cubicBezTo>
                  <a:cubicBezTo>
                    <a:pt x="637" y="22"/>
                    <a:pt x="648" y="26"/>
                    <a:pt x="659" y="29"/>
                  </a:cubicBezTo>
                  <a:cubicBezTo>
                    <a:pt x="665" y="31"/>
                    <a:pt x="669" y="38"/>
                    <a:pt x="667" y="44"/>
                  </a:cubicBezTo>
                  <a:cubicBezTo>
                    <a:pt x="665" y="48"/>
                    <a:pt x="661" y="51"/>
                    <a:pt x="656" y="51"/>
                  </a:cubicBezTo>
                  <a:close/>
                  <a:moveTo>
                    <a:pt x="351" y="37"/>
                  </a:moveTo>
                  <a:cubicBezTo>
                    <a:pt x="345" y="37"/>
                    <a:pt x="341" y="33"/>
                    <a:pt x="339" y="28"/>
                  </a:cubicBezTo>
                  <a:cubicBezTo>
                    <a:pt x="338" y="22"/>
                    <a:pt x="342" y="16"/>
                    <a:pt x="348" y="14"/>
                  </a:cubicBezTo>
                  <a:cubicBezTo>
                    <a:pt x="359" y="12"/>
                    <a:pt x="371" y="10"/>
                    <a:pt x="382" y="8"/>
                  </a:cubicBezTo>
                  <a:cubicBezTo>
                    <a:pt x="389" y="7"/>
                    <a:pt x="394" y="11"/>
                    <a:pt x="395" y="17"/>
                  </a:cubicBezTo>
                  <a:cubicBezTo>
                    <a:pt x="396" y="23"/>
                    <a:pt x="392" y="29"/>
                    <a:pt x="386" y="30"/>
                  </a:cubicBezTo>
                  <a:cubicBezTo>
                    <a:pt x="375" y="32"/>
                    <a:pt x="364" y="34"/>
                    <a:pt x="353" y="37"/>
                  </a:cubicBezTo>
                  <a:cubicBezTo>
                    <a:pt x="352" y="37"/>
                    <a:pt x="351" y="37"/>
                    <a:pt x="351" y="37"/>
                  </a:cubicBezTo>
                  <a:close/>
                  <a:moveTo>
                    <a:pt x="589" y="34"/>
                  </a:moveTo>
                  <a:cubicBezTo>
                    <a:pt x="589" y="34"/>
                    <a:pt x="588" y="34"/>
                    <a:pt x="587" y="34"/>
                  </a:cubicBezTo>
                  <a:cubicBezTo>
                    <a:pt x="576" y="32"/>
                    <a:pt x="565" y="30"/>
                    <a:pt x="554" y="28"/>
                  </a:cubicBezTo>
                  <a:cubicBezTo>
                    <a:pt x="548" y="27"/>
                    <a:pt x="543" y="22"/>
                    <a:pt x="544" y="15"/>
                  </a:cubicBezTo>
                  <a:cubicBezTo>
                    <a:pt x="545" y="9"/>
                    <a:pt x="551" y="5"/>
                    <a:pt x="557" y="6"/>
                  </a:cubicBezTo>
                  <a:cubicBezTo>
                    <a:pt x="569" y="7"/>
                    <a:pt x="580" y="9"/>
                    <a:pt x="592" y="12"/>
                  </a:cubicBezTo>
                  <a:cubicBezTo>
                    <a:pt x="598" y="13"/>
                    <a:pt x="602" y="19"/>
                    <a:pt x="600" y="25"/>
                  </a:cubicBezTo>
                  <a:cubicBezTo>
                    <a:pt x="599" y="30"/>
                    <a:pt x="595" y="34"/>
                    <a:pt x="589" y="34"/>
                  </a:cubicBezTo>
                  <a:close/>
                  <a:moveTo>
                    <a:pt x="418" y="26"/>
                  </a:moveTo>
                  <a:cubicBezTo>
                    <a:pt x="413" y="26"/>
                    <a:pt x="408" y="22"/>
                    <a:pt x="407" y="16"/>
                  </a:cubicBezTo>
                  <a:cubicBezTo>
                    <a:pt x="406" y="9"/>
                    <a:pt x="411" y="4"/>
                    <a:pt x="417" y="3"/>
                  </a:cubicBezTo>
                  <a:cubicBezTo>
                    <a:pt x="429" y="2"/>
                    <a:pt x="441" y="1"/>
                    <a:pt x="452" y="1"/>
                  </a:cubicBezTo>
                  <a:cubicBezTo>
                    <a:pt x="459" y="1"/>
                    <a:pt x="464" y="5"/>
                    <a:pt x="464" y="12"/>
                  </a:cubicBezTo>
                  <a:cubicBezTo>
                    <a:pt x="464" y="18"/>
                    <a:pt x="459" y="23"/>
                    <a:pt x="453" y="23"/>
                  </a:cubicBezTo>
                  <a:cubicBezTo>
                    <a:pt x="442" y="24"/>
                    <a:pt x="431" y="25"/>
                    <a:pt x="419" y="26"/>
                  </a:cubicBezTo>
                  <a:cubicBezTo>
                    <a:pt x="419" y="26"/>
                    <a:pt x="419" y="26"/>
                    <a:pt x="418" y="26"/>
                  </a:cubicBezTo>
                  <a:close/>
                  <a:moveTo>
                    <a:pt x="521" y="25"/>
                  </a:moveTo>
                  <a:cubicBezTo>
                    <a:pt x="521" y="25"/>
                    <a:pt x="521" y="25"/>
                    <a:pt x="520" y="25"/>
                  </a:cubicBezTo>
                  <a:cubicBezTo>
                    <a:pt x="509" y="24"/>
                    <a:pt x="498" y="23"/>
                    <a:pt x="487" y="23"/>
                  </a:cubicBezTo>
                  <a:cubicBezTo>
                    <a:pt x="481" y="23"/>
                    <a:pt x="476" y="18"/>
                    <a:pt x="476" y="12"/>
                  </a:cubicBezTo>
                  <a:cubicBezTo>
                    <a:pt x="476" y="5"/>
                    <a:pt x="481" y="0"/>
                    <a:pt x="487" y="0"/>
                  </a:cubicBezTo>
                  <a:cubicBezTo>
                    <a:pt x="499" y="1"/>
                    <a:pt x="511" y="1"/>
                    <a:pt x="522" y="2"/>
                  </a:cubicBezTo>
                  <a:cubicBezTo>
                    <a:pt x="528" y="3"/>
                    <a:pt x="533" y="8"/>
                    <a:pt x="533" y="14"/>
                  </a:cubicBezTo>
                  <a:cubicBezTo>
                    <a:pt x="532" y="20"/>
                    <a:pt x="527" y="25"/>
                    <a:pt x="521" y="25"/>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2" name="Freeform 48"/>
            <p:cNvSpPr/>
            <p:nvPr/>
          </p:nvSpPr>
          <p:spPr bwMode="auto">
            <a:xfrm>
              <a:off x="1078" y="1111"/>
              <a:ext cx="69" cy="27"/>
            </a:xfrm>
            <a:custGeom>
              <a:avLst/>
              <a:gdLst/>
              <a:ahLst/>
              <a:cxnLst>
                <a:cxn ang="0">
                  <a:pos x="46" y="23"/>
                </a:cxn>
                <a:cxn ang="0">
                  <a:pos x="46" y="23"/>
                </a:cxn>
                <a:cxn ang="0">
                  <a:pos x="29" y="23"/>
                </a:cxn>
                <a:cxn ang="0">
                  <a:pos x="28" y="23"/>
                </a:cxn>
                <a:cxn ang="0">
                  <a:pos x="12" y="23"/>
                </a:cxn>
                <a:cxn ang="0">
                  <a:pos x="0" y="12"/>
                </a:cxn>
                <a:cxn ang="0">
                  <a:pos x="12" y="0"/>
                </a:cxn>
                <a:cxn ang="0">
                  <a:pos x="28" y="0"/>
                </a:cxn>
                <a:cxn ang="0">
                  <a:pos x="29" y="0"/>
                </a:cxn>
                <a:cxn ang="0">
                  <a:pos x="46" y="1"/>
                </a:cxn>
                <a:cxn ang="0">
                  <a:pos x="57" y="12"/>
                </a:cxn>
                <a:cxn ang="0">
                  <a:pos x="46" y="23"/>
                </a:cxn>
              </a:cxnLst>
              <a:rect l="0" t="0" r="r" b="b"/>
              <a:pathLst>
                <a:path w="57" h="23">
                  <a:moveTo>
                    <a:pt x="46" y="23"/>
                  </a:moveTo>
                  <a:cubicBezTo>
                    <a:pt x="46" y="23"/>
                    <a:pt x="46" y="23"/>
                    <a:pt x="46" y="23"/>
                  </a:cubicBezTo>
                  <a:cubicBezTo>
                    <a:pt x="29" y="23"/>
                    <a:pt x="29" y="23"/>
                    <a:pt x="29" y="23"/>
                  </a:cubicBezTo>
                  <a:cubicBezTo>
                    <a:pt x="29" y="23"/>
                    <a:pt x="29" y="23"/>
                    <a:pt x="28" y="23"/>
                  </a:cubicBezTo>
                  <a:cubicBezTo>
                    <a:pt x="23" y="23"/>
                    <a:pt x="17" y="23"/>
                    <a:pt x="12" y="23"/>
                  </a:cubicBezTo>
                  <a:cubicBezTo>
                    <a:pt x="6" y="23"/>
                    <a:pt x="0" y="18"/>
                    <a:pt x="0" y="12"/>
                  </a:cubicBezTo>
                  <a:cubicBezTo>
                    <a:pt x="0" y="5"/>
                    <a:pt x="5" y="0"/>
                    <a:pt x="12" y="0"/>
                  </a:cubicBezTo>
                  <a:cubicBezTo>
                    <a:pt x="17" y="0"/>
                    <a:pt x="23" y="0"/>
                    <a:pt x="28" y="0"/>
                  </a:cubicBezTo>
                  <a:cubicBezTo>
                    <a:pt x="29" y="0"/>
                    <a:pt x="29" y="0"/>
                    <a:pt x="29" y="0"/>
                  </a:cubicBezTo>
                  <a:cubicBezTo>
                    <a:pt x="46" y="1"/>
                    <a:pt x="46" y="1"/>
                    <a:pt x="46" y="1"/>
                  </a:cubicBezTo>
                  <a:cubicBezTo>
                    <a:pt x="52" y="1"/>
                    <a:pt x="57" y="6"/>
                    <a:pt x="57" y="12"/>
                  </a:cubicBezTo>
                  <a:cubicBezTo>
                    <a:pt x="57" y="18"/>
                    <a:pt x="52" y="23"/>
                    <a:pt x="46" y="23"/>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3" name="Freeform 49"/>
            <p:cNvSpPr>
              <a:spLocks noEditPoints="1"/>
            </p:cNvSpPr>
            <p:nvPr/>
          </p:nvSpPr>
          <p:spPr bwMode="auto">
            <a:xfrm>
              <a:off x="1160" y="1112"/>
              <a:ext cx="1346" cy="908"/>
            </a:xfrm>
            <a:custGeom>
              <a:avLst/>
              <a:gdLst/>
              <a:ahLst/>
              <a:cxnLst>
                <a:cxn ang="0">
                  <a:pos x="185" y="727"/>
                </a:cxn>
                <a:cxn ang="0">
                  <a:pos x="195" y="722"/>
                </a:cxn>
                <a:cxn ang="0">
                  <a:pos x="210" y="727"/>
                </a:cxn>
                <a:cxn ang="0">
                  <a:pos x="293" y="663"/>
                </a:cxn>
                <a:cxn ang="0">
                  <a:pos x="328" y="670"/>
                </a:cxn>
                <a:cxn ang="0">
                  <a:pos x="364" y="655"/>
                </a:cxn>
                <a:cxn ang="0">
                  <a:pos x="385" y="620"/>
                </a:cxn>
                <a:cxn ang="0">
                  <a:pos x="390" y="641"/>
                </a:cxn>
                <a:cxn ang="0">
                  <a:pos x="492" y="581"/>
                </a:cxn>
                <a:cxn ang="0">
                  <a:pos x="502" y="576"/>
                </a:cxn>
                <a:cxn ang="0">
                  <a:pos x="517" y="582"/>
                </a:cxn>
                <a:cxn ang="0">
                  <a:pos x="599" y="518"/>
                </a:cxn>
                <a:cxn ang="0">
                  <a:pos x="635" y="525"/>
                </a:cxn>
                <a:cxn ang="0">
                  <a:pos x="670" y="509"/>
                </a:cxn>
                <a:cxn ang="0">
                  <a:pos x="691" y="474"/>
                </a:cxn>
                <a:cxn ang="0">
                  <a:pos x="696" y="496"/>
                </a:cxn>
                <a:cxn ang="0">
                  <a:pos x="798" y="436"/>
                </a:cxn>
                <a:cxn ang="0">
                  <a:pos x="808" y="431"/>
                </a:cxn>
                <a:cxn ang="0">
                  <a:pos x="823" y="436"/>
                </a:cxn>
                <a:cxn ang="0">
                  <a:pos x="905" y="372"/>
                </a:cxn>
                <a:cxn ang="0">
                  <a:pos x="941" y="379"/>
                </a:cxn>
                <a:cxn ang="0">
                  <a:pos x="976" y="364"/>
                </a:cxn>
                <a:cxn ang="0">
                  <a:pos x="997" y="328"/>
                </a:cxn>
                <a:cxn ang="0">
                  <a:pos x="1030" y="338"/>
                </a:cxn>
                <a:cxn ang="0">
                  <a:pos x="1052" y="295"/>
                </a:cxn>
                <a:cxn ang="0">
                  <a:pos x="1090" y="286"/>
                </a:cxn>
                <a:cxn ang="0">
                  <a:pos x="1088" y="244"/>
                </a:cxn>
                <a:cxn ang="0">
                  <a:pos x="1098" y="260"/>
                </a:cxn>
                <a:cxn ang="0">
                  <a:pos x="1117" y="146"/>
                </a:cxn>
                <a:cxn ang="0">
                  <a:pos x="1084" y="122"/>
                </a:cxn>
                <a:cxn ang="0">
                  <a:pos x="1099" y="127"/>
                </a:cxn>
                <a:cxn ang="0">
                  <a:pos x="1019" y="57"/>
                </a:cxn>
                <a:cxn ang="0">
                  <a:pos x="1061" y="72"/>
                </a:cxn>
                <a:cxn ang="0">
                  <a:pos x="947" y="30"/>
                </a:cxn>
                <a:cxn ang="0">
                  <a:pos x="925" y="41"/>
                </a:cxn>
                <a:cxn ang="0">
                  <a:pos x="925" y="18"/>
                </a:cxn>
                <a:cxn ang="0">
                  <a:pos x="823" y="39"/>
                </a:cxn>
                <a:cxn ang="0">
                  <a:pos x="857" y="40"/>
                </a:cxn>
                <a:cxn ang="0">
                  <a:pos x="756" y="15"/>
                </a:cxn>
                <a:cxn ang="0">
                  <a:pos x="722" y="37"/>
                </a:cxn>
                <a:cxn ang="0">
                  <a:pos x="733" y="26"/>
                </a:cxn>
                <a:cxn ang="0">
                  <a:pos x="609" y="23"/>
                </a:cxn>
                <a:cxn ang="0">
                  <a:pos x="587" y="34"/>
                </a:cxn>
                <a:cxn ang="0">
                  <a:pos x="587" y="12"/>
                </a:cxn>
                <a:cxn ang="0">
                  <a:pos x="485" y="32"/>
                </a:cxn>
                <a:cxn ang="0">
                  <a:pos x="519" y="33"/>
                </a:cxn>
                <a:cxn ang="0">
                  <a:pos x="418" y="8"/>
                </a:cxn>
                <a:cxn ang="0">
                  <a:pos x="383" y="30"/>
                </a:cxn>
                <a:cxn ang="0">
                  <a:pos x="395" y="19"/>
                </a:cxn>
                <a:cxn ang="0">
                  <a:pos x="271" y="17"/>
                </a:cxn>
                <a:cxn ang="0">
                  <a:pos x="316" y="29"/>
                </a:cxn>
                <a:cxn ang="0">
                  <a:pos x="215" y="4"/>
                </a:cxn>
                <a:cxn ang="0">
                  <a:pos x="180" y="26"/>
                </a:cxn>
                <a:cxn ang="0">
                  <a:pos x="192" y="15"/>
                </a:cxn>
                <a:cxn ang="0">
                  <a:pos x="68" y="13"/>
                </a:cxn>
                <a:cxn ang="0">
                  <a:pos x="45" y="24"/>
                </a:cxn>
                <a:cxn ang="0">
                  <a:pos x="12" y="0"/>
                </a:cxn>
              </a:cxnLst>
              <a:rect l="0" t="0" r="r" b="b"/>
              <a:pathLst>
                <a:path w="1122" h="757">
                  <a:moveTo>
                    <a:pt x="144" y="757"/>
                  </a:moveTo>
                  <a:cubicBezTo>
                    <a:pt x="140" y="757"/>
                    <a:pt x="136" y="755"/>
                    <a:pt x="134" y="751"/>
                  </a:cubicBezTo>
                  <a:cubicBezTo>
                    <a:pt x="131" y="745"/>
                    <a:pt x="134" y="738"/>
                    <a:pt x="139" y="736"/>
                  </a:cubicBezTo>
                  <a:cubicBezTo>
                    <a:pt x="170" y="721"/>
                    <a:pt x="170" y="721"/>
                    <a:pt x="170" y="721"/>
                  </a:cubicBezTo>
                  <a:cubicBezTo>
                    <a:pt x="176" y="719"/>
                    <a:pt x="183" y="721"/>
                    <a:pt x="185" y="727"/>
                  </a:cubicBezTo>
                  <a:cubicBezTo>
                    <a:pt x="188" y="732"/>
                    <a:pt x="185" y="739"/>
                    <a:pt x="180" y="742"/>
                  </a:cubicBezTo>
                  <a:cubicBezTo>
                    <a:pt x="149" y="756"/>
                    <a:pt x="149" y="756"/>
                    <a:pt x="149" y="756"/>
                  </a:cubicBezTo>
                  <a:cubicBezTo>
                    <a:pt x="148" y="757"/>
                    <a:pt x="146" y="757"/>
                    <a:pt x="144" y="757"/>
                  </a:cubicBezTo>
                  <a:close/>
                  <a:moveTo>
                    <a:pt x="206" y="728"/>
                  </a:moveTo>
                  <a:cubicBezTo>
                    <a:pt x="201" y="728"/>
                    <a:pt x="197" y="726"/>
                    <a:pt x="195" y="722"/>
                  </a:cubicBezTo>
                  <a:cubicBezTo>
                    <a:pt x="193" y="716"/>
                    <a:pt x="195" y="709"/>
                    <a:pt x="201" y="707"/>
                  </a:cubicBezTo>
                  <a:cubicBezTo>
                    <a:pt x="231" y="692"/>
                    <a:pt x="231" y="692"/>
                    <a:pt x="231" y="692"/>
                  </a:cubicBezTo>
                  <a:cubicBezTo>
                    <a:pt x="237" y="690"/>
                    <a:pt x="244" y="692"/>
                    <a:pt x="247" y="698"/>
                  </a:cubicBezTo>
                  <a:cubicBezTo>
                    <a:pt x="249" y="703"/>
                    <a:pt x="247" y="710"/>
                    <a:pt x="241" y="713"/>
                  </a:cubicBezTo>
                  <a:cubicBezTo>
                    <a:pt x="210" y="727"/>
                    <a:pt x="210" y="727"/>
                    <a:pt x="210" y="727"/>
                  </a:cubicBezTo>
                  <a:cubicBezTo>
                    <a:pt x="209" y="728"/>
                    <a:pt x="207" y="728"/>
                    <a:pt x="206" y="728"/>
                  </a:cubicBezTo>
                  <a:close/>
                  <a:moveTo>
                    <a:pt x="267" y="699"/>
                  </a:moveTo>
                  <a:cubicBezTo>
                    <a:pt x="263" y="699"/>
                    <a:pt x="259" y="697"/>
                    <a:pt x="257" y="693"/>
                  </a:cubicBezTo>
                  <a:cubicBezTo>
                    <a:pt x="254" y="687"/>
                    <a:pt x="256" y="680"/>
                    <a:pt x="262" y="678"/>
                  </a:cubicBezTo>
                  <a:cubicBezTo>
                    <a:pt x="293" y="663"/>
                    <a:pt x="293" y="663"/>
                    <a:pt x="293" y="663"/>
                  </a:cubicBezTo>
                  <a:cubicBezTo>
                    <a:pt x="298" y="660"/>
                    <a:pt x="305" y="663"/>
                    <a:pt x="308" y="669"/>
                  </a:cubicBezTo>
                  <a:cubicBezTo>
                    <a:pt x="311" y="674"/>
                    <a:pt x="308" y="681"/>
                    <a:pt x="302" y="684"/>
                  </a:cubicBezTo>
                  <a:cubicBezTo>
                    <a:pt x="272" y="698"/>
                    <a:pt x="272" y="698"/>
                    <a:pt x="272" y="698"/>
                  </a:cubicBezTo>
                  <a:cubicBezTo>
                    <a:pt x="270" y="699"/>
                    <a:pt x="269" y="699"/>
                    <a:pt x="267" y="699"/>
                  </a:cubicBezTo>
                  <a:close/>
                  <a:moveTo>
                    <a:pt x="328" y="670"/>
                  </a:moveTo>
                  <a:cubicBezTo>
                    <a:pt x="324" y="670"/>
                    <a:pt x="320" y="668"/>
                    <a:pt x="318" y="664"/>
                  </a:cubicBezTo>
                  <a:cubicBezTo>
                    <a:pt x="315" y="658"/>
                    <a:pt x="318" y="651"/>
                    <a:pt x="323" y="649"/>
                  </a:cubicBezTo>
                  <a:cubicBezTo>
                    <a:pt x="354" y="634"/>
                    <a:pt x="354" y="634"/>
                    <a:pt x="354" y="634"/>
                  </a:cubicBezTo>
                  <a:cubicBezTo>
                    <a:pt x="360" y="631"/>
                    <a:pt x="366" y="634"/>
                    <a:pt x="369" y="639"/>
                  </a:cubicBezTo>
                  <a:cubicBezTo>
                    <a:pt x="372" y="645"/>
                    <a:pt x="369" y="652"/>
                    <a:pt x="364" y="655"/>
                  </a:cubicBezTo>
                  <a:cubicBezTo>
                    <a:pt x="333" y="669"/>
                    <a:pt x="333" y="669"/>
                    <a:pt x="333" y="669"/>
                  </a:cubicBezTo>
                  <a:cubicBezTo>
                    <a:pt x="332" y="670"/>
                    <a:pt x="330" y="670"/>
                    <a:pt x="328" y="670"/>
                  </a:cubicBezTo>
                  <a:close/>
                  <a:moveTo>
                    <a:pt x="390" y="641"/>
                  </a:moveTo>
                  <a:cubicBezTo>
                    <a:pt x="385" y="641"/>
                    <a:pt x="381" y="639"/>
                    <a:pt x="379" y="635"/>
                  </a:cubicBezTo>
                  <a:cubicBezTo>
                    <a:pt x="377" y="629"/>
                    <a:pt x="379" y="622"/>
                    <a:pt x="385" y="620"/>
                  </a:cubicBezTo>
                  <a:cubicBezTo>
                    <a:pt x="415" y="605"/>
                    <a:pt x="415" y="605"/>
                    <a:pt x="415" y="605"/>
                  </a:cubicBezTo>
                  <a:cubicBezTo>
                    <a:pt x="421" y="602"/>
                    <a:pt x="428" y="605"/>
                    <a:pt x="430" y="610"/>
                  </a:cubicBezTo>
                  <a:cubicBezTo>
                    <a:pt x="433" y="616"/>
                    <a:pt x="431" y="623"/>
                    <a:pt x="425" y="625"/>
                  </a:cubicBezTo>
                  <a:cubicBezTo>
                    <a:pt x="394" y="640"/>
                    <a:pt x="394" y="640"/>
                    <a:pt x="394" y="640"/>
                  </a:cubicBezTo>
                  <a:cubicBezTo>
                    <a:pt x="393" y="641"/>
                    <a:pt x="391" y="641"/>
                    <a:pt x="390" y="641"/>
                  </a:cubicBezTo>
                  <a:close/>
                  <a:moveTo>
                    <a:pt x="451" y="612"/>
                  </a:moveTo>
                  <a:cubicBezTo>
                    <a:pt x="447" y="612"/>
                    <a:pt x="442" y="610"/>
                    <a:pt x="441" y="606"/>
                  </a:cubicBezTo>
                  <a:cubicBezTo>
                    <a:pt x="438" y="600"/>
                    <a:pt x="440" y="593"/>
                    <a:pt x="446" y="590"/>
                  </a:cubicBezTo>
                  <a:cubicBezTo>
                    <a:pt x="477" y="576"/>
                    <a:pt x="477" y="576"/>
                    <a:pt x="477" y="576"/>
                  </a:cubicBezTo>
                  <a:cubicBezTo>
                    <a:pt x="482" y="573"/>
                    <a:pt x="489" y="576"/>
                    <a:pt x="492" y="581"/>
                  </a:cubicBezTo>
                  <a:cubicBezTo>
                    <a:pt x="494" y="587"/>
                    <a:pt x="492" y="594"/>
                    <a:pt x="486" y="596"/>
                  </a:cubicBezTo>
                  <a:cubicBezTo>
                    <a:pt x="456" y="611"/>
                    <a:pt x="456" y="611"/>
                    <a:pt x="456" y="611"/>
                  </a:cubicBezTo>
                  <a:cubicBezTo>
                    <a:pt x="454" y="612"/>
                    <a:pt x="452" y="612"/>
                    <a:pt x="451" y="612"/>
                  </a:cubicBezTo>
                  <a:close/>
                  <a:moveTo>
                    <a:pt x="512" y="583"/>
                  </a:moveTo>
                  <a:cubicBezTo>
                    <a:pt x="508" y="583"/>
                    <a:pt x="504" y="581"/>
                    <a:pt x="502" y="576"/>
                  </a:cubicBezTo>
                  <a:cubicBezTo>
                    <a:pt x="499" y="571"/>
                    <a:pt x="501" y="564"/>
                    <a:pt x="507" y="561"/>
                  </a:cubicBezTo>
                  <a:cubicBezTo>
                    <a:pt x="538" y="547"/>
                    <a:pt x="538" y="547"/>
                    <a:pt x="538" y="547"/>
                  </a:cubicBezTo>
                  <a:cubicBezTo>
                    <a:pt x="543" y="544"/>
                    <a:pt x="550" y="547"/>
                    <a:pt x="553" y="552"/>
                  </a:cubicBezTo>
                  <a:cubicBezTo>
                    <a:pt x="556" y="558"/>
                    <a:pt x="553" y="565"/>
                    <a:pt x="547" y="567"/>
                  </a:cubicBezTo>
                  <a:cubicBezTo>
                    <a:pt x="517" y="582"/>
                    <a:pt x="517" y="582"/>
                    <a:pt x="517" y="582"/>
                  </a:cubicBezTo>
                  <a:cubicBezTo>
                    <a:pt x="515" y="583"/>
                    <a:pt x="514" y="583"/>
                    <a:pt x="512" y="583"/>
                  </a:cubicBezTo>
                  <a:close/>
                  <a:moveTo>
                    <a:pt x="573" y="554"/>
                  </a:moveTo>
                  <a:cubicBezTo>
                    <a:pt x="569" y="554"/>
                    <a:pt x="565" y="551"/>
                    <a:pt x="563" y="547"/>
                  </a:cubicBezTo>
                  <a:cubicBezTo>
                    <a:pt x="560" y="542"/>
                    <a:pt x="563" y="535"/>
                    <a:pt x="568" y="532"/>
                  </a:cubicBezTo>
                  <a:cubicBezTo>
                    <a:pt x="599" y="518"/>
                    <a:pt x="599" y="518"/>
                    <a:pt x="599" y="518"/>
                  </a:cubicBezTo>
                  <a:cubicBezTo>
                    <a:pt x="605" y="515"/>
                    <a:pt x="611" y="517"/>
                    <a:pt x="614" y="523"/>
                  </a:cubicBezTo>
                  <a:cubicBezTo>
                    <a:pt x="617" y="529"/>
                    <a:pt x="614" y="536"/>
                    <a:pt x="609" y="538"/>
                  </a:cubicBezTo>
                  <a:cubicBezTo>
                    <a:pt x="578" y="553"/>
                    <a:pt x="578" y="553"/>
                    <a:pt x="578" y="553"/>
                  </a:cubicBezTo>
                  <a:cubicBezTo>
                    <a:pt x="577" y="553"/>
                    <a:pt x="575" y="554"/>
                    <a:pt x="573" y="554"/>
                  </a:cubicBezTo>
                  <a:close/>
                  <a:moveTo>
                    <a:pt x="635" y="525"/>
                  </a:moveTo>
                  <a:cubicBezTo>
                    <a:pt x="630" y="525"/>
                    <a:pt x="626" y="522"/>
                    <a:pt x="624" y="518"/>
                  </a:cubicBezTo>
                  <a:cubicBezTo>
                    <a:pt x="622" y="513"/>
                    <a:pt x="624" y="506"/>
                    <a:pt x="630" y="503"/>
                  </a:cubicBezTo>
                  <a:cubicBezTo>
                    <a:pt x="660" y="489"/>
                    <a:pt x="660" y="489"/>
                    <a:pt x="660" y="489"/>
                  </a:cubicBezTo>
                  <a:cubicBezTo>
                    <a:pt x="666" y="486"/>
                    <a:pt x="673" y="488"/>
                    <a:pt x="675" y="494"/>
                  </a:cubicBezTo>
                  <a:cubicBezTo>
                    <a:pt x="678" y="500"/>
                    <a:pt x="676" y="506"/>
                    <a:pt x="670" y="509"/>
                  </a:cubicBezTo>
                  <a:cubicBezTo>
                    <a:pt x="639" y="524"/>
                    <a:pt x="639" y="524"/>
                    <a:pt x="639" y="524"/>
                  </a:cubicBezTo>
                  <a:cubicBezTo>
                    <a:pt x="638" y="524"/>
                    <a:pt x="636" y="525"/>
                    <a:pt x="635" y="525"/>
                  </a:cubicBezTo>
                  <a:close/>
                  <a:moveTo>
                    <a:pt x="696" y="496"/>
                  </a:moveTo>
                  <a:cubicBezTo>
                    <a:pt x="692" y="496"/>
                    <a:pt x="687" y="493"/>
                    <a:pt x="686" y="489"/>
                  </a:cubicBezTo>
                  <a:cubicBezTo>
                    <a:pt x="683" y="484"/>
                    <a:pt x="685" y="477"/>
                    <a:pt x="691" y="474"/>
                  </a:cubicBezTo>
                  <a:cubicBezTo>
                    <a:pt x="722" y="460"/>
                    <a:pt x="722" y="460"/>
                    <a:pt x="722" y="460"/>
                  </a:cubicBezTo>
                  <a:cubicBezTo>
                    <a:pt x="727" y="457"/>
                    <a:pt x="734" y="459"/>
                    <a:pt x="737" y="465"/>
                  </a:cubicBezTo>
                  <a:cubicBezTo>
                    <a:pt x="739" y="471"/>
                    <a:pt x="737" y="477"/>
                    <a:pt x="731" y="480"/>
                  </a:cubicBezTo>
                  <a:cubicBezTo>
                    <a:pt x="701" y="495"/>
                    <a:pt x="701" y="495"/>
                    <a:pt x="701" y="495"/>
                  </a:cubicBezTo>
                  <a:cubicBezTo>
                    <a:pt x="699" y="495"/>
                    <a:pt x="697" y="496"/>
                    <a:pt x="696" y="496"/>
                  </a:cubicBezTo>
                  <a:close/>
                  <a:moveTo>
                    <a:pt x="757" y="467"/>
                  </a:moveTo>
                  <a:cubicBezTo>
                    <a:pt x="753" y="467"/>
                    <a:pt x="749" y="464"/>
                    <a:pt x="747" y="460"/>
                  </a:cubicBezTo>
                  <a:cubicBezTo>
                    <a:pt x="744" y="454"/>
                    <a:pt x="746" y="448"/>
                    <a:pt x="752" y="445"/>
                  </a:cubicBezTo>
                  <a:cubicBezTo>
                    <a:pt x="783" y="430"/>
                    <a:pt x="783" y="430"/>
                    <a:pt x="783" y="430"/>
                  </a:cubicBezTo>
                  <a:cubicBezTo>
                    <a:pt x="788" y="428"/>
                    <a:pt x="795" y="430"/>
                    <a:pt x="798" y="436"/>
                  </a:cubicBezTo>
                  <a:cubicBezTo>
                    <a:pt x="801" y="441"/>
                    <a:pt x="798" y="448"/>
                    <a:pt x="792" y="451"/>
                  </a:cubicBezTo>
                  <a:cubicBezTo>
                    <a:pt x="762" y="465"/>
                    <a:pt x="762" y="465"/>
                    <a:pt x="762" y="465"/>
                  </a:cubicBezTo>
                  <a:cubicBezTo>
                    <a:pt x="760" y="466"/>
                    <a:pt x="759" y="467"/>
                    <a:pt x="757" y="467"/>
                  </a:cubicBezTo>
                  <a:close/>
                  <a:moveTo>
                    <a:pt x="818" y="437"/>
                  </a:moveTo>
                  <a:cubicBezTo>
                    <a:pt x="814" y="437"/>
                    <a:pt x="810" y="435"/>
                    <a:pt x="808" y="431"/>
                  </a:cubicBezTo>
                  <a:cubicBezTo>
                    <a:pt x="805" y="425"/>
                    <a:pt x="808" y="419"/>
                    <a:pt x="813" y="416"/>
                  </a:cubicBezTo>
                  <a:cubicBezTo>
                    <a:pt x="844" y="401"/>
                    <a:pt x="844" y="401"/>
                    <a:pt x="844" y="401"/>
                  </a:cubicBezTo>
                  <a:cubicBezTo>
                    <a:pt x="850" y="399"/>
                    <a:pt x="856" y="401"/>
                    <a:pt x="859" y="407"/>
                  </a:cubicBezTo>
                  <a:cubicBezTo>
                    <a:pt x="862" y="412"/>
                    <a:pt x="859" y="419"/>
                    <a:pt x="854" y="422"/>
                  </a:cubicBezTo>
                  <a:cubicBezTo>
                    <a:pt x="823" y="436"/>
                    <a:pt x="823" y="436"/>
                    <a:pt x="823" y="436"/>
                  </a:cubicBezTo>
                  <a:cubicBezTo>
                    <a:pt x="822" y="437"/>
                    <a:pt x="820" y="437"/>
                    <a:pt x="818" y="437"/>
                  </a:cubicBezTo>
                  <a:close/>
                  <a:moveTo>
                    <a:pt x="880" y="408"/>
                  </a:moveTo>
                  <a:cubicBezTo>
                    <a:pt x="875" y="408"/>
                    <a:pt x="871" y="406"/>
                    <a:pt x="869" y="402"/>
                  </a:cubicBezTo>
                  <a:cubicBezTo>
                    <a:pt x="867" y="396"/>
                    <a:pt x="869" y="389"/>
                    <a:pt x="875" y="387"/>
                  </a:cubicBezTo>
                  <a:cubicBezTo>
                    <a:pt x="905" y="372"/>
                    <a:pt x="905" y="372"/>
                    <a:pt x="905" y="372"/>
                  </a:cubicBezTo>
                  <a:cubicBezTo>
                    <a:pt x="911" y="370"/>
                    <a:pt x="918" y="372"/>
                    <a:pt x="920" y="378"/>
                  </a:cubicBezTo>
                  <a:cubicBezTo>
                    <a:pt x="923" y="383"/>
                    <a:pt x="921" y="390"/>
                    <a:pt x="915" y="393"/>
                  </a:cubicBezTo>
                  <a:cubicBezTo>
                    <a:pt x="884" y="407"/>
                    <a:pt x="884" y="407"/>
                    <a:pt x="884" y="407"/>
                  </a:cubicBezTo>
                  <a:cubicBezTo>
                    <a:pt x="883" y="408"/>
                    <a:pt x="881" y="408"/>
                    <a:pt x="880" y="408"/>
                  </a:cubicBezTo>
                  <a:close/>
                  <a:moveTo>
                    <a:pt x="941" y="379"/>
                  </a:moveTo>
                  <a:cubicBezTo>
                    <a:pt x="937" y="379"/>
                    <a:pt x="933" y="377"/>
                    <a:pt x="931" y="373"/>
                  </a:cubicBezTo>
                  <a:cubicBezTo>
                    <a:pt x="928" y="367"/>
                    <a:pt x="930" y="360"/>
                    <a:pt x="936" y="358"/>
                  </a:cubicBezTo>
                  <a:cubicBezTo>
                    <a:pt x="967" y="343"/>
                    <a:pt x="967" y="343"/>
                    <a:pt x="967" y="343"/>
                  </a:cubicBezTo>
                  <a:cubicBezTo>
                    <a:pt x="972" y="340"/>
                    <a:pt x="979" y="343"/>
                    <a:pt x="982" y="348"/>
                  </a:cubicBezTo>
                  <a:cubicBezTo>
                    <a:pt x="984" y="354"/>
                    <a:pt x="982" y="361"/>
                    <a:pt x="976" y="364"/>
                  </a:cubicBezTo>
                  <a:cubicBezTo>
                    <a:pt x="946" y="378"/>
                    <a:pt x="946" y="378"/>
                    <a:pt x="946" y="378"/>
                  </a:cubicBezTo>
                  <a:cubicBezTo>
                    <a:pt x="944" y="379"/>
                    <a:pt x="942" y="379"/>
                    <a:pt x="941" y="379"/>
                  </a:cubicBezTo>
                  <a:close/>
                  <a:moveTo>
                    <a:pt x="1002" y="350"/>
                  </a:moveTo>
                  <a:cubicBezTo>
                    <a:pt x="998" y="350"/>
                    <a:pt x="994" y="348"/>
                    <a:pt x="992" y="344"/>
                  </a:cubicBezTo>
                  <a:cubicBezTo>
                    <a:pt x="989" y="338"/>
                    <a:pt x="992" y="331"/>
                    <a:pt x="997" y="328"/>
                  </a:cubicBezTo>
                  <a:cubicBezTo>
                    <a:pt x="1011" y="322"/>
                    <a:pt x="1019" y="318"/>
                    <a:pt x="1020" y="318"/>
                  </a:cubicBezTo>
                  <a:cubicBezTo>
                    <a:pt x="1022" y="316"/>
                    <a:pt x="1025" y="315"/>
                    <a:pt x="1027" y="314"/>
                  </a:cubicBezTo>
                  <a:cubicBezTo>
                    <a:pt x="1032" y="311"/>
                    <a:pt x="1039" y="312"/>
                    <a:pt x="1043" y="318"/>
                  </a:cubicBezTo>
                  <a:cubicBezTo>
                    <a:pt x="1046" y="323"/>
                    <a:pt x="1044" y="330"/>
                    <a:pt x="1038" y="333"/>
                  </a:cubicBezTo>
                  <a:cubicBezTo>
                    <a:pt x="1036" y="335"/>
                    <a:pt x="1033" y="336"/>
                    <a:pt x="1030" y="338"/>
                  </a:cubicBezTo>
                  <a:cubicBezTo>
                    <a:pt x="1030" y="338"/>
                    <a:pt x="1029" y="338"/>
                    <a:pt x="1007" y="349"/>
                  </a:cubicBezTo>
                  <a:cubicBezTo>
                    <a:pt x="1006" y="350"/>
                    <a:pt x="1004" y="350"/>
                    <a:pt x="1002" y="350"/>
                  </a:cubicBezTo>
                  <a:close/>
                  <a:moveTo>
                    <a:pt x="1060" y="315"/>
                  </a:moveTo>
                  <a:cubicBezTo>
                    <a:pt x="1057" y="315"/>
                    <a:pt x="1054" y="314"/>
                    <a:pt x="1052" y="311"/>
                  </a:cubicBezTo>
                  <a:cubicBezTo>
                    <a:pt x="1047" y="307"/>
                    <a:pt x="1048" y="299"/>
                    <a:pt x="1052" y="295"/>
                  </a:cubicBezTo>
                  <a:cubicBezTo>
                    <a:pt x="1059" y="288"/>
                    <a:pt x="1066" y="281"/>
                    <a:pt x="1072" y="273"/>
                  </a:cubicBezTo>
                  <a:cubicBezTo>
                    <a:pt x="1073" y="271"/>
                    <a:pt x="1073" y="271"/>
                    <a:pt x="1073" y="271"/>
                  </a:cubicBezTo>
                  <a:cubicBezTo>
                    <a:pt x="1076" y="266"/>
                    <a:pt x="1084" y="265"/>
                    <a:pt x="1089" y="269"/>
                  </a:cubicBezTo>
                  <a:cubicBezTo>
                    <a:pt x="1094" y="272"/>
                    <a:pt x="1095" y="279"/>
                    <a:pt x="1091" y="285"/>
                  </a:cubicBezTo>
                  <a:cubicBezTo>
                    <a:pt x="1090" y="286"/>
                    <a:pt x="1090" y="286"/>
                    <a:pt x="1090" y="286"/>
                  </a:cubicBezTo>
                  <a:cubicBezTo>
                    <a:pt x="1084" y="296"/>
                    <a:pt x="1076" y="304"/>
                    <a:pt x="1068" y="312"/>
                  </a:cubicBezTo>
                  <a:cubicBezTo>
                    <a:pt x="1065" y="314"/>
                    <a:pt x="1063" y="315"/>
                    <a:pt x="1060" y="315"/>
                  </a:cubicBezTo>
                  <a:close/>
                  <a:moveTo>
                    <a:pt x="1098" y="260"/>
                  </a:moveTo>
                  <a:cubicBezTo>
                    <a:pt x="1097" y="260"/>
                    <a:pt x="1096" y="260"/>
                    <a:pt x="1094" y="259"/>
                  </a:cubicBezTo>
                  <a:cubicBezTo>
                    <a:pt x="1088" y="257"/>
                    <a:pt x="1086" y="250"/>
                    <a:pt x="1088" y="244"/>
                  </a:cubicBezTo>
                  <a:cubicBezTo>
                    <a:pt x="1092" y="234"/>
                    <a:pt x="1095" y="224"/>
                    <a:pt x="1097" y="214"/>
                  </a:cubicBezTo>
                  <a:cubicBezTo>
                    <a:pt x="1098" y="208"/>
                    <a:pt x="1104" y="204"/>
                    <a:pt x="1110" y="205"/>
                  </a:cubicBezTo>
                  <a:cubicBezTo>
                    <a:pt x="1116" y="206"/>
                    <a:pt x="1120" y="212"/>
                    <a:pt x="1119" y="218"/>
                  </a:cubicBezTo>
                  <a:cubicBezTo>
                    <a:pt x="1117" y="230"/>
                    <a:pt x="1114" y="242"/>
                    <a:pt x="1109" y="253"/>
                  </a:cubicBezTo>
                  <a:cubicBezTo>
                    <a:pt x="1107" y="257"/>
                    <a:pt x="1103" y="260"/>
                    <a:pt x="1098" y="260"/>
                  </a:cubicBezTo>
                  <a:close/>
                  <a:moveTo>
                    <a:pt x="1111" y="194"/>
                  </a:moveTo>
                  <a:cubicBezTo>
                    <a:pt x="1105" y="194"/>
                    <a:pt x="1100" y="189"/>
                    <a:pt x="1099" y="183"/>
                  </a:cubicBezTo>
                  <a:cubicBezTo>
                    <a:pt x="1099" y="172"/>
                    <a:pt x="1097" y="162"/>
                    <a:pt x="1095" y="152"/>
                  </a:cubicBezTo>
                  <a:cubicBezTo>
                    <a:pt x="1093" y="146"/>
                    <a:pt x="1097" y="140"/>
                    <a:pt x="1103" y="138"/>
                  </a:cubicBezTo>
                  <a:cubicBezTo>
                    <a:pt x="1109" y="136"/>
                    <a:pt x="1115" y="140"/>
                    <a:pt x="1117" y="146"/>
                  </a:cubicBezTo>
                  <a:cubicBezTo>
                    <a:pt x="1120" y="158"/>
                    <a:pt x="1122" y="170"/>
                    <a:pt x="1122" y="182"/>
                  </a:cubicBezTo>
                  <a:cubicBezTo>
                    <a:pt x="1122" y="188"/>
                    <a:pt x="1117" y="194"/>
                    <a:pt x="1111" y="194"/>
                  </a:cubicBezTo>
                  <a:cubicBezTo>
                    <a:pt x="1111" y="194"/>
                    <a:pt x="1111" y="194"/>
                    <a:pt x="1111" y="194"/>
                  </a:cubicBezTo>
                  <a:close/>
                  <a:moveTo>
                    <a:pt x="1094" y="129"/>
                  </a:moveTo>
                  <a:cubicBezTo>
                    <a:pt x="1090" y="129"/>
                    <a:pt x="1086" y="126"/>
                    <a:pt x="1084" y="122"/>
                  </a:cubicBezTo>
                  <a:cubicBezTo>
                    <a:pt x="1079" y="113"/>
                    <a:pt x="1074" y="104"/>
                    <a:pt x="1067" y="96"/>
                  </a:cubicBezTo>
                  <a:cubicBezTo>
                    <a:pt x="1063" y="91"/>
                    <a:pt x="1064" y="84"/>
                    <a:pt x="1069" y="80"/>
                  </a:cubicBezTo>
                  <a:cubicBezTo>
                    <a:pt x="1074" y="76"/>
                    <a:pt x="1081" y="77"/>
                    <a:pt x="1085" y="82"/>
                  </a:cubicBezTo>
                  <a:cubicBezTo>
                    <a:pt x="1092" y="91"/>
                    <a:pt x="1099" y="101"/>
                    <a:pt x="1104" y="112"/>
                  </a:cubicBezTo>
                  <a:cubicBezTo>
                    <a:pt x="1107" y="118"/>
                    <a:pt x="1105" y="125"/>
                    <a:pt x="1099" y="127"/>
                  </a:cubicBezTo>
                  <a:cubicBezTo>
                    <a:pt x="1098" y="128"/>
                    <a:pt x="1096" y="129"/>
                    <a:pt x="1094" y="129"/>
                  </a:cubicBezTo>
                  <a:close/>
                  <a:moveTo>
                    <a:pt x="1052" y="76"/>
                  </a:moveTo>
                  <a:cubicBezTo>
                    <a:pt x="1050" y="76"/>
                    <a:pt x="1047" y="76"/>
                    <a:pt x="1045" y="74"/>
                  </a:cubicBezTo>
                  <a:cubicBezTo>
                    <a:pt x="1043" y="72"/>
                    <a:pt x="1041" y="71"/>
                    <a:pt x="1039" y="69"/>
                  </a:cubicBezTo>
                  <a:cubicBezTo>
                    <a:pt x="1033" y="65"/>
                    <a:pt x="1026" y="60"/>
                    <a:pt x="1019" y="57"/>
                  </a:cubicBezTo>
                  <a:cubicBezTo>
                    <a:pt x="1013" y="54"/>
                    <a:pt x="1011" y="47"/>
                    <a:pt x="1014" y="42"/>
                  </a:cubicBezTo>
                  <a:cubicBezTo>
                    <a:pt x="1016" y="36"/>
                    <a:pt x="1023" y="34"/>
                    <a:pt x="1029" y="37"/>
                  </a:cubicBezTo>
                  <a:cubicBezTo>
                    <a:pt x="1037" y="41"/>
                    <a:pt x="1045" y="45"/>
                    <a:pt x="1052" y="51"/>
                  </a:cubicBezTo>
                  <a:cubicBezTo>
                    <a:pt x="1055" y="53"/>
                    <a:pt x="1057" y="54"/>
                    <a:pt x="1059" y="56"/>
                  </a:cubicBezTo>
                  <a:cubicBezTo>
                    <a:pt x="1064" y="60"/>
                    <a:pt x="1065" y="67"/>
                    <a:pt x="1061" y="72"/>
                  </a:cubicBezTo>
                  <a:cubicBezTo>
                    <a:pt x="1059" y="75"/>
                    <a:pt x="1055" y="76"/>
                    <a:pt x="1052" y="76"/>
                  </a:cubicBezTo>
                  <a:close/>
                  <a:moveTo>
                    <a:pt x="992" y="46"/>
                  </a:moveTo>
                  <a:cubicBezTo>
                    <a:pt x="991" y="46"/>
                    <a:pt x="990" y="46"/>
                    <a:pt x="989" y="46"/>
                  </a:cubicBezTo>
                  <a:cubicBezTo>
                    <a:pt x="979" y="43"/>
                    <a:pt x="969" y="42"/>
                    <a:pt x="958" y="42"/>
                  </a:cubicBezTo>
                  <a:cubicBezTo>
                    <a:pt x="952" y="41"/>
                    <a:pt x="947" y="36"/>
                    <a:pt x="947" y="30"/>
                  </a:cubicBezTo>
                  <a:cubicBezTo>
                    <a:pt x="948" y="24"/>
                    <a:pt x="953" y="19"/>
                    <a:pt x="959" y="19"/>
                  </a:cubicBezTo>
                  <a:cubicBezTo>
                    <a:pt x="971" y="19"/>
                    <a:pt x="983" y="21"/>
                    <a:pt x="995" y="24"/>
                  </a:cubicBezTo>
                  <a:cubicBezTo>
                    <a:pt x="1001" y="26"/>
                    <a:pt x="1005" y="32"/>
                    <a:pt x="1003" y="38"/>
                  </a:cubicBezTo>
                  <a:cubicBezTo>
                    <a:pt x="1002" y="43"/>
                    <a:pt x="997" y="46"/>
                    <a:pt x="992" y="46"/>
                  </a:cubicBezTo>
                  <a:close/>
                  <a:moveTo>
                    <a:pt x="925" y="41"/>
                  </a:moveTo>
                  <a:cubicBezTo>
                    <a:pt x="925" y="41"/>
                    <a:pt x="925" y="41"/>
                    <a:pt x="925" y="41"/>
                  </a:cubicBezTo>
                  <a:cubicBezTo>
                    <a:pt x="891" y="40"/>
                    <a:pt x="891" y="40"/>
                    <a:pt x="891" y="40"/>
                  </a:cubicBezTo>
                  <a:cubicBezTo>
                    <a:pt x="885" y="40"/>
                    <a:pt x="880" y="35"/>
                    <a:pt x="880" y="29"/>
                  </a:cubicBezTo>
                  <a:cubicBezTo>
                    <a:pt x="880" y="22"/>
                    <a:pt x="885" y="18"/>
                    <a:pt x="891" y="18"/>
                  </a:cubicBezTo>
                  <a:cubicBezTo>
                    <a:pt x="925" y="18"/>
                    <a:pt x="925" y="18"/>
                    <a:pt x="925" y="18"/>
                  </a:cubicBezTo>
                  <a:cubicBezTo>
                    <a:pt x="931" y="18"/>
                    <a:pt x="936" y="24"/>
                    <a:pt x="936" y="30"/>
                  </a:cubicBezTo>
                  <a:cubicBezTo>
                    <a:pt x="936" y="36"/>
                    <a:pt x="931" y="41"/>
                    <a:pt x="925" y="41"/>
                  </a:cubicBezTo>
                  <a:close/>
                  <a:moveTo>
                    <a:pt x="857" y="40"/>
                  </a:moveTo>
                  <a:cubicBezTo>
                    <a:pt x="857" y="40"/>
                    <a:pt x="857" y="40"/>
                    <a:pt x="857" y="40"/>
                  </a:cubicBezTo>
                  <a:cubicBezTo>
                    <a:pt x="823" y="39"/>
                    <a:pt x="823" y="39"/>
                    <a:pt x="823" y="39"/>
                  </a:cubicBezTo>
                  <a:cubicBezTo>
                    <a:pt x="817" y="39"/>
                    <a:pt x="812" y="34"/>
                    <a:pt x="812" y="27"/>
                  </a:cubicBezTo>
                  <a:cubicBezTo>
                    <a:pt x="812" y="21"/>
                    <a:pt x="817" y="16"/>
                    <a:pt x="824" y="16"/>
                  </a:cubicBezTo>
                  <a:cubicBezTo>
                    <a:pt x="857" y="17"/>
                    <a:pt x="857" y="17"/>
                    <a:pt x="857" y="17"/>
                  </a:cubicBezTo>
                  <a:cubicBezTo>
                    <a:pt x="864" y="17"/>
                    <a:pt x="869" y="22"/>
                    <a:pt x="869" y="29"/>
                  </a:cubicBezTo>
                  <a:cubicBezTo>
                    <a:pt x="868" y="35"/>
                    <a:pt x="863" y="40"/>
                    <a:pt x="857" y="40"/>
                  </a:cubicBezTo>
                  <a:close/>
                  <a:moveTo>
                    <a:pt x="790" y="38"/>
                  </a:moveTo>
                  <a:cubicBezTo>
                    <a:pt x="789" y="38"/>
                    <a:pt x="789" y="38"/>
                    <a:pt x="789" y="38"/>
                  </a:cubicBezTo>
                  <a:cubicBezTo>
                    <a:pt x="756" y="38"/>
                    <a:pt x="756" y="38"/>
                    <a:pt x="756" y="38"/>
                  </a:cubicBezTo>
                  <a:cubicBezTo>
                    <a:pt x="749" y="38"/>
                    <a:pt x="744" y="32"/>
                    <a:pt x="744" y="26"/>
                  </a:cubicBezTo>
                  <a:cubicBezTo>
                    <a:pt x="745" y="20"/>
                    <a:pt x="750" y="15"/>
                    <a:pt x="756" y="15"/>
                  </a:cubicBezTo>
                  <a:cubicBezTo>
                    <a:pt x="790" y="16"/>
                    <a:pt x="790" y="16"/>
                    <a:pt x="790" y="16"/>
                  </a:cubicBezTo>
                  <a:cubicBezTo>
                    <a:pt x="796" y="16"/>
                    <a:pt x="801" y="21"/>
                    <a:pt x="801" y="27"/>
                  </a:cubicBezTo>
                  <a:cubicBezTo>
                    <a:pt x="801" y="33"/>
                    <a:pt x="796" y="38"/>
                    <a:pt x="790" y="38"/>
                  </a:cubicBezTo>
                  <a:close/>
                  <a:moveTo>
                    <a:pt x="722" y="37"/>
                  </a:moveTo>
                  <a:cubicBezTo>
                    <a:pt x="722" y="37"/>
                    <a:pt x="722" y="37"/>
                    <a:pt x="722" y="37"/>
                  </a:cubicBezTo>
                  <a:cubicBezTo>
                    <a:pt x="688" y="36"/>
                    <a:pt x="688" y="36"/>
                    <a:pt x="688" y="36"/>
                  </a:cubicBezTo>
                  <a:cubicBezTo>
                    <a:pt x="682" y="36"/>
                    <a:pt x="677" y="31"/>
                    <a:pt x="677" y="25"/>
                  </a:cubicBezTo>
                  <a:cubicBezTo>
                    <a:pt x="677" y="18"/>
                    <a:pt x="682" y="13"/>
                    <a:pt x="688" y="14"/>
                  </a:cubicBezTo>
                  <a:cubicBezTo>
                    <a:pt x="722" y="14"/>
                    <a:pt x="722" y="14"/>
                    <a:pt x="722" y="14"/>
                  </a:cubicBezTo>
                  <a:cubicBezTo>
                    <a:pt x="728" y="14"/>
                    <a:pt x="733" y="20"/>
                    <a:pt x="733" y="26"/>
                  </a:cubicBezTo>
                  <a:cubicBezTo>
                    <a:pt x="733" y="32"/>
                    <a:pt x="728" y="37"/>
                    <a:pt x="722" y="37"/>
                  </a:cubicBezTo>
                  <a:close/>
                  <a:moveTo>
                    <a:pt x="654" y="36"/>
                  </a:moveTo>
                  <a:cubicBezTo>
                    <a:pt x="654" y="36"/>
                    <a:pt x="654" y="36"/>
                    <a:pt x="654" y="36"/>
                  </a:cubicBezTo>
                  <a:cubicBezTo>
                    <a:pt x="620" y="35"/>
                    <a:pt x="620" y="35"/>
                    <a:pt x="620" y="35"/>
                  </a:cubicBezTo>
                  <a:cubicBezTo>
                    <a:pt x="614" y="35"/>
                    <a:pt x="609" y="30"/>
                    <a:pt x="609" y="23"/>
                  </a:cubicBezTo>
                  <a:cubicBezTo>
                    <a:pt x="609" y="17"/>
                    <a:pt x="614" y="12"/>
                    <a:pt x="621" y="12"/>
                  </a:cubicBezTo>
                  <a:cubicBezTo>
                    <a:pt x="654" y="13"/>
                    <a:pt x="654" y="13"/>
                    <a:pt x="654" y="13"/>
                  </a:cubicBezTo>
                  <a:cubicBezTo>
                    <a:pt x="661" y="13"/>
                    <a:pt x="666" y="18"/>
                    <a:pt x="666" y="25"/>
                  </a:cubicBezTo>
                  <a:cubicBezTo>
                    <a:pt x="665" y="31"/>
                    <a:pt x="660" y="36"/>
                    <a:pt x="654" y="36"/>
                  </a:cubicBezTo>
                  <a:close/>
                  <a:moveTo>
                    <a:pt x="587" y="34"/>
                  </a:moveTo>
                  <a:cubicBezTo>
                    <a:pt x="587" y="34"/>
                    <a:pt x="586" y="34"/>
                    <a:pt x="586" y="34"/>
                  </a:cubicBezTo>
                  <a:cubicBezTo>
                    <a:pt x="553" y="34"/>
                    <a:pt x="553" y="34"/>
                    <a:pt x="553" y="34"/>
                  </a:cubicBezTo>
                  <a:cubicBezTo>
                    <a:pt x="546" y="34"/>
                    <a:pt x="541" y="28"/>
                    <a:pt x="541" y="22"/>
                  </a:cubicBezTo>
                  <a:cubicBezTo>
                    <a:pt x="542" y="16"/>
                    <a:pt x="547" y="11"/>
                    <a:pt x="553" y="11"/>
                  </a:cubicBezTo>
                  <a:cubicBezTo>
                    <a:pt x="587" y="12"/>
                    <a:pt x="587" y="12"/>
                    <a:pt x="587" y="12"/>
                  </a:cubicBezTo>
                  <a:cubicBezTo>
                    <a:pt x="593" y="12"/>
                    <a:pt x="598" y="17"/>
                    <a:pt x="598" y="23"/>
                  </a:cubicBezTo>
                  <a:cubicBezTo>
                    <a:pt x="598" y="29"/>
                    <a:pt x="593" y="34"/>
                    <a:pt x="587" y="34"/>
                  </a:cubicBezTo>
                  <a:close/>
                  <a:moveTo>
                    <a:pt x="519" y="33"/>
                  </a:moveTo>
                  <a:cubicBezTo>
                    <a:pt x="519" y="33"/>
                    <a:pt x="519" y="33"/>
                    <a:pt x="519" y="33"/>
                  </a:cubicBezTo>
                  <a:cubicBezTo>
                    <a:pt x="485" y="32"/>
                    <a:pt x="485" y="32"/>
                    <a:pt x="485" y="32"/>
                  </a:cubicBezTo>
                  <a:cubicBezTo>
                    <a:pt x="479" y="32"/>
                    <a:pt x="474" y="27"/>
                    <a:pt x="474" y="21"/>
                  </a:cubicBezTo>
                  <a:cubicBezTo>
                    <a:pt x="474" y="15"/>
                    <a:pt x="479" y="9"/>
                    <a:pt x="485" y="10"/>
                  </a:cubicBezTo>
                  <a:cubicBezTo>
                    <a:pt x="519" y="10"/>
                    <a:pt x="519" y="10"/>
                    <a:pt x="519" y="10"/>
                  </a:cubicBezTo>
                  <a:cubicBezTo>
                    <a:pt x="525" y="10"/>
                    <a:pt x="530" y="16"/>
                    <a:pt x="530" y="22"/>
                  </a:cubicBezTo>
                  <a:cubicBezTo>
                    <a:pt x="530" y="28"/>
                    <a:pt x="525" y="33"/>
                    <a:pt x="519" y="33"/>
                  </a:cubicBezTo>
                  <a:close/>
                  <a:moveTo>
                    <a:pt x="451" y="32"/>
                  </a:moveTo>
                  <a:cubicBezTo>
                    <a:pt x="451" y="32"/>
                    <a:pt x="451" y="32"/>
                    <a:pt x="451" y="32"/>
                  </a:cubicBezTo>
                  <a:cubicBezTo>
                    <a:pt x="417" y="31"/>
                    <a:pt x="417" y="31"/>
                    <a:pt x="417" y="31"/>
                  </a:cubicBezTo>
                  <a:cubicBezTo>
                    <a:pt x="411" y="31"/>
                    <a:pt x="406" y="26"/>
                    <a:pt x="406" y="19"/>
                  </a:cubicBezTo>
                  <a:cubicBezTo>
                    <a:pt x="406" y="13"/>
                    <a:pt x="411" y="8"/>
                    <a:pt x="418" y="8"/>
                  </a:cubicBezTo>
                  <a:cubicBezTo>
                    <a:pt x="452" y="9"/>
                    <a:pt x="452" y="9"/>
                    <a:pt x="452" y="9"/>
                  </a:cubicBezTo>
                  <a:cubicBezTo>
                    <a:pt x="458" y="9"/>
                    <a:pt x="463" y="14"/>
                    <a:pt x="463" y="21"/>
                  </a:cubicBezTo>
                  <a:cubicBezTo>
                    <a:pt x="463" y="27"/>
                    <a:pt x="457" y="32"/>
                    <a:pt x="451" y="32"/>
                  </a:cubicBezTo>
                  <a:close/>
                  <a:moveTo>
                    <a:pt x="384" y="30"/>
                  </a:moveTo>
                  <a:cubicBezTo>
                    <a:pt x="384" y="30"/>
                    <a:pt x="384" y="30"/>
                    <a:pt x="383" y="30"/>
                  </a:cubicBezTo>
                  <a:cubicBezTo>
                    <a:pt x="350" y="30"/>
                    <a:pt x="350" y="30"/>
                    <a:pt x="350" y="30"/>
                  </a:cubicBezTo>
                  <a:cubicBezTo>
                    <a:pt x="343" y="30"/>
                    <a:pt x="338" y="24"/>
                    <a:pt x="338" y="18"/>
                  </a:cubicBezTo>
                  <a:cubicBezTo>
                    <a:pt x="339" y="12"/>
                    <a:pt x="344" y="7"/>
                    <a:pt x="350" y="7"/>
                  </a:cubicBezTo>
                  <a:cubicBezTo>
                    <a:pt x="384" y="8"/>
                    <a:pt x="384" y="8"/>
                    <a:pt x="384" y="8"/>
                  </a:cubicBezTo>
                  <a:cubicBezTo>
                    <a:pt x="390" y="8"/>
                    <a:pt x="395" y="13"/>
                    <a:pt x="395" y="19"/>
                  </a:cubicBezTo>
                  <a:cubicBezTo>
                    <a:pt x="395" y="25"/>
                    <a:pt x="390" y="30"/>
                    <a:pt x="384" y="30"/>
                  </a:cubicBezTo>
                  <a:close/>
                  <a:moveTo>
                    <a:pt x="316" y="29"/>
                  </a:moveTo>
                  <a:cubicBezTo>
                    <a:pt x="316" y="29"/>
                    <a:pt x="316" y="29"/>
                    <a:pt x="316" y="29"/>
                  </a:cubicBezTo>
                  <a:cubicBezTo>
                    <a:pt x="282" y="28"/>
                    <a:pt x="282" y="28"/>
                    <a:pt x="282" y="28"/>
                  </a:cubicBezTo>
                  <a:cubicBezTo>
                    <a:pt x="276" y="28"/>
                    <a:pt x="271" y="23"/>
                    <a:pt x="271" y="17"/>
                  </a:cubicBezTo>
                  <a:cubicBezTo>
                    <a:pt x="271" y="11"/>
                    <a:pt x="276" y="6"/>
                    <a:pt x="282" y="6"/>
                  </a:cubicBezTo>
                  <a:cubicBezTo>
                    <a:pt x="282" y="6"/>
                    <a:pt x="282" y="6"/>
                    <a:pt x="282" y="6"/>
                  </a:cubicBezTo>
                  <a:cubicBezTo>
                    <a:pt x="316" y="6"/>
                    <a:pt x="316" y="6"/>
                    <a:pt x="316" y="6"/>
                  </a:cubicBezTo>
                  <a:cubicBezTo>
                    <a:pt x="322" y="6"/>
                    <a:pt x="327" y="12"/>
                    <a:pt x="327" y="18"/>
                  </a:cubicBezTo>
                  <a:cubicBezTo>
                    <a:pt x="327" y="24"/>
                    <a:pt x="322" y="29"/>
                    <a:pt x="316" y="29"/>
                  </a:cubicBezTo>
                  <a:close/>
                  <a:moveTo>
                    <a:pt x="248" y="28"/>
                  </a:moveTo>
                  <a:cubicBezTo>
                    <a:pt x="248" y="28"/>
                    <a:pt x="248" y="28"/>
                    <a:pt x="248" y="28"/>
                  </a:cubicBezTo>
                  <a:cubicBezTo>
                    <a:pt x="214" y="27"/>
                    <a:pt x="214" y="27"/>
                    <a:pt x="214" y="27"/>
                  </a:cubicBezTo>
                  <a:cubicBezTo>
                    <a:pt x="208" y="27"/>
                    <a:pt x="203" y="22"/>
                    <a:pt x="203" y="15"/>
                  </a:cubicBezTo>
                  <a:cubicBezTo>
                    <a:pt x="203" y="9"/>
                    <a:pt x="209" y="4"/>
                    <a:pt x="215" y="4"/>
                  </a:cubicBezTo>
                  <a:cubicBezTo>
                    <a:pt x="249" y="5"/>
                    <a:pt x="249" y="5"/>
                    <a:pt x="249" y="5"/>
                  </a:cubicBezTo>
                  <a:cubicBezTo>
                    <a:pt x="255" y="5"/>
                    <a:pt x="260" y="10"/>
                    <a:pt x="260" y="17"/>
                  </a:cubicBezTo>
                  <a:cubicBezTo>
                    <a:pt x="260" y="23"/>
                    <a:pt x="255" y="28"/>
                    <a:pt x="248" y="28"/>
                  </a:cubicBezTo>
                  <a:close/>
                  <a:moveTo>
                    <a:pt x="181" y="26"/>
                  </a:moveTo>
                  <a:cubicBezTo>
                    <a:pt x="181" y="26"/>
                    <a:pt x="181" y="26"/>
                    <a:pt x="180" y="26"/>
                  </a:cubicBezTo>
                  <a:cubicBezTo>
                    <a:pt x="147" y="26"/>
                    <a:pt x="147" y="26"/>
                    <a:pt x="147" y="26"/>
                  </a:cubicBezTo>
                  <a:cubicBezTo>
                    <a:pt x="140" y="26"/>
                    <a:pt x="135" y="20"/>
                    <a:pt x="136" y="14"/>
                  </a:cubicBezTo>
                  <a:cubicBezTo>
                    <a:pt x="136" y="8"/>
                    <a:pt x="141" y="3"/>
                    <a:pt x="147" y="3"/>
                  </a:cubicBezTo>
                  <a:cubicBezTo>
                    <a:pt x="181" y="4"/>
                    <a:pt x="181" y="4"/>
                    <a:pt x="181" y="4"/>
                  </a:cubicBezTo>
                  <a:cubicBezTo>
                    <a:pt x="187" y="4"/>
                    <a:pt x="192" y="9"/>
                    <a:pt x="192" y="15"/>
                  </a:cubicBezTo>
                  <a:cubicBezTo>
                    <a:pt x="192" y="21"/>
                    <a:pt x="187" y="26"/>
                    <a:pt x="181" y="26"/>
                  </a:cubicBezTo>
                  <a:close/>
                  <a:moveTo>
                    <a:pt x="113" y="25"/>
                  </a:moveTo>
                  <a:cubicBezTo>
                    <a:pt x="113" y="25"/>
                    <a:pt x="113" y="25"/>
                    <a:pt x="113" y="25"/>
                  </a:cubicBezTo>
                  <a:cubicBezTo>
                    <a:pt x="79" y="24"/>
                    <a:pt x="79" y="24"/>
                    <a:pt x="79" y="24"/>
                  </a:cubicBezTo>
                  <a:cubicBezTo>
                    <a:pt x="73" y="24"/>
                    <a:pt x="68" y="19"/>
                    <a:pt x="68" y="13"/>
                  </a:cubicBezTo>
                  <a:cubicBezTo>
                    <a:pt x="68" y="7"/>
                    <a:pt x="73" y="2"/>
                    <a:pt x="79" y="2"/>
                  </a:cubicBezTo>
                  <a:cubicBezTo>
                    <a:pt x="113" y="2"/>
                    <a:pt x="113" y="2"/>
                    <a:pt x="113" y="2"/>
                  </a:cubicBezTo>
                  <a:cubicBezTo>
                    <a:pt x="120" y="3"/>
                    <a:pt x="125" y="8"/>
                    <a:pt x="124" y="14"/>
                  </a:cubicBezTo>
                  <a:cubicBezTo>
                    <a:pt x="124" y="20"/>
                    <a:pt x="119" y="25"/>
                    <a:pt x="113" y="25"/>
                  </a:cubicBezTo>
                  <a:close/>
                  <a:moveTo>
                    <a:pt x="45" y="24"/>
                  </a:moveTo>
                  <a:cubicBezTo>
                    <a:pt x="45" y="24"/>
                    <a:pt x="45" y="24"/>
                    <a:pt x="45" y="24"/>
                  </a:cubicBezTo>
                  <a:cubicBezTo>
                    <a:pt x="11" y="23"/>
                    <a:pt x="11" y="23"/>
                    <a:pt x="11" y="23"/>
                  </a:cubicBezTo>
                  <a:cubicBezTo>
                    <a:pt x="5" y="23"/>
                    <a:pt x="0" y="18"/>
                    <a:pt x="0" y="12"/>
                  </a:cubicBezTo>
                  <a:cubicBezTo>
                    <a:pt x="0" y="5"/>
                    <a:pt x="5" y="0"/>
                    <a:pt x="12" y="0"/>
                  </a:cubicBezTo>
                  <a:cubicBezTo>
                    <a:pt x="12" y="0"/>
                    <a:pt x="12" y="0"/>
                    <a:pt x="12" y="0"/>
                  </a:cubicBezTo>
                  <a:cubicBezTo>
                    <a:pt x="46" y="1"/>
                    <a:pt x="46" y="1"/>
                    <a:pt x="46" y="1"/>
                  </a:cubicBezTo>
                  <a:cubicBezTo>
                    <a:pt x="52" y="1"/>
                    <a:pt x="57" y="6"/>
                    <a:pt x="57" y="13"/>
                  </a:cubicBezTo>
                  <a:cubicBezTo>
                    <a:pt x="57" y="19"/>
                    <a:pt x="52" y="24"/>
                    <a:pt x="45" y="24"/>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4" name="Freeform 50"/>
            <p:cNvSpPr/>
            <p:nvPr/>
          </p:nvSpPr>
          <p:spPr bwMode="auto">
            <a:xfrm>
              <a:off x="1246" y="2008"/>
              <a:ext cx="69" cy="44"/>
            </a:xfrm>
            <a:custGeom>
              <a:avLst/>
              <a:gdLst/>
              <a:ahLst/>
              <a:cxnLst>
                <a:cxn ang="0">
                  <a:pos x="13" y="37"/>
                </a:cxn>
                <a:cxn ang="0">
                  <a:pos x="2" y="30"/>
                </a:cxn>
                <a:cxn ang="0">
                  <a:pos x="9" y="15"/>
                </a:cxn>
                <a:cxn ang="0">
                  <a:pos x="24" y="9"/>
                </a:cxn>
                <a:cxn ang="0">
                  <a:pos x="26" y="9"/>
                </a:cxn>
                <a:cxn ang="0">
                  <a:pos x="27" y="8"/>
                </a:cxn>
                <a:cxn ang="0">
                  <a:pos x="39" y="2"/>
                </a:cxn>
                <a:cxn ang="0">
                  <a:pos x="54" y="8"/>
                </a:cxn>
                <a:cxn ang="0">
                  <a:pos x="49" y="23"/>
                </a:cxn>
                <a:cxn ang="0">
                  <a:pos x="37" y="28"/>
                </a:cxn>
                <a:cxn ang="0">
                  <a:pos x="33" y="30"/>
                </a:cxn>
                <a:cxn ang="0">
                  <a:pos x="31" y="31"/>
                </a:cxn>
                <a:cxn ang="0">
                  <a:pos x="17" y="36"/>
                </a:cxn>
                <a:cxn ang="0">
                  <a:pos x="13" y="37"/>
                </a:cxn>
              </a:cxnLst>
              <a:rect l="0" t="0" r="r" b="b"/>
              <a:pathLst>
                <a:path w="57" h="37">
                  <a:moveTo>
                    <a:pt x="13" y="37"/>
                  </a:moveTo>
                  <a:cubicBezTo>
                    <a:pt x="8" y="37"/>
                    <a:pt x="4" y="34"/>
                    <a:pt x="2" y="30"/>
                  </a:cubicBezTo>
                  <a:cubicBezTo>
                    <a:pt x="0" y="24"/>
                    <a:pt x="3" y="17"/>
                    <a:pt x="9" y="15"/>
                  </a:cubicBezTo>
                  <a:cubicBezTo>
                    <a:pt x="14" y="13"/>
                    <a:pt x="19" y="11"/>
                    <a:pt x="24" y="9"/>
                  </a:cubicBezTo>
                  <a:cubicBezTo>
                    <a:pt x="25" y="9"/>
                    <a:pt x="25" y="9"/>
                    <a:pt x="26" y="9"/>
                  </a:cubicBezTo>
                  <a:cubicBezTo>
                    <a:pt x="27" y="8"/>
                    <a:pt x="27" y="8"/>
                    <a:pt x="27" y="8"/>
                  </a:cubicBezTo>
                  <a:cubicBezTo>
                    <a:pt x="31" y="6"/>
                    <a:pt x="35" y="4"/>
                    <a:pt x="39" y="2"/>
                  </a:cubicBezTo>
                  <a:cubicBezTo>
                    <a:pt x="45" y="0"/>
                    <a:pt x="52" y="2"/>
                    <a:pt x="54" y="8"/>
                  </a:cubicBezTo>
                  <a:cubicBezTo>
                    <a:pt x="57" y="13"/>
                    <a:pt x="55" y="20"/>
                    <a:pt x="49" y="23"/>
                  </a:cubicBezTo>
                  <a:cubicBezTo>
                    <a:pt x="45" y="25"/>
                    <a:pt x="41" y="27"/>
                    <a:pt x="37" y="28"/>
                  </a:cubicBezTo>
                  <a:cubicBezTo>
                    <a:pt x="33" y="30"/>
                    <a:pt x="33" y="30"/>
                    <a:pt x="33" y="30"/>
                  </a:cubicBezTo>
                  <a:cubicBezTo>
                    <a:pt x="33" y="30"/>
                    <a:pt x="32" y="30"/>
                    <a:pt x="31" y="31"/>
                  </a:cubicBezTo>
                  <a:cubicBezTo>
                    <a:pt x="26" y="33"/>
                    <a:pt x="22" y="35"/>
                    <a:pt x="17" y="36"/>
                  </a:cubicBezTo>
                  <a:cubicBezTo>
                    <a:pt x="15" y="37"/>
                    <a:pt x="14" y="37"/>
                    <a:pt x="13" y="37"/>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5" name="Freeform 51"/>
            <p:cNvSpPr>
              <a:spLocks noEditPoints="1"/>
            </p:cNvSpPr>
            <p:nvPr/>
          </p:nvSpPr>
          <p:spPr bwMode="auto">
            <a:xfrm>
              <a:off x="613" y="1113"/>
              <a:ext cx="626" cy="969"/>
            </a:xfrm>
            <a:custGeom>
              <a:avLst/>
              <a:gdLst/>
              <a:ahLst/>
              <a:cxnLst>
                <a:cxn ang="0">
                  <a:pos x="410" y="785"/>
                </a:cxn>
                <a:cxn ang="0">
                  <a:pos x="445" y="806"/>
                </a:cxn>
                <a:cxn ang="0">
                  <a:pos x="377" y="807"/>
                </a:cxn>
                <a:cxn ang="0">
                  <a:pos x="332" y="790"/>
                </a:cxn>
                <a:cxn ang="0">
                  <a:pos x="388" y="796"/>
                </a:cxn>
                <a:cxn ang="0">
                  <a:pos x="465" y="792"/>
                </a:cxn>
                <a:cxn ang="0">
                  <a:pos x="506" y="771"/>
                </a:cxn>
                <a:cxn ang="0">
                  <a:pos x="488" y="799"/>
                </a:cxn>
                <a:cxn ang="0">
                  <a:pos x="311" y="796"/>
                </a:cxn>
                <a:cxn ang="0">
                  <a:pos x="268" y="772"/>
                </a:cxn>
                <a:cxn ang="0">
                  <a:pos x="322" y="788"/>
                </a:cxn>
                <a:cxn ang="0">
                  <a:pos x="243" y="774"/>
                </a:cxn>
                <a:cxn ang="0">
                  <a:pos x="223" y="739"/>
                </a:cxn>
                <a:cxn ang="0">
                  <a:pos x="248" y="775"/>
                </a:cxn>
                <a:cxn ang="0">
                  <a:pos x="168" y="731"/>
                </a:cxn>
                <a:cxn ang="0">
                  <a:pos x="169" y="703"/>
                </a:cxn>
                <a:cxn ang="0">
                  <a:pos x="199" y="738"/>
                </a:cxn>
                <a:cxn ang="0">
                  <a:pos x="129" y="699"/>
                </a:cxn>
                <a:cxn ang="0">
                  <a:pos x="122" y="659"/>
                </a:cxn>
                <a:cxn ang="0">
                  <a:pos x="137" y="702"/>
                </a:cxn>
                <a:cxn ang="0">
                  <a:pos x="63" y="620"/>
                </a:cxn>
                <a:cxn ang="0">
                  <a:pos x="101" y="634"/>
                </a:cxn>
                <a:cxn ang="0">
                  <a:pos x="56" y="596"/>
                </a:cxn>
                <a:cxn ang="0">
                  <a:pos x="38" y="544"/>
                </a:cxn>
                <a:cxn ang="0">
                  <a:pos x="61" y="595"/>
                </a:cxn>
                <a:cxn ang="0">
                  <a:pos x="20" y="527"/>
                </a:cxn>
                <a:cxn ang="0">
                  <a:pos x="33" y="488"/>
                </a:cxn>
                <a:cxn ang="0">
                  <a:pos x="31" y="534"/>
                </a:cxn>
                <a:cxn ang="0">
                  <a:pos x="1" y="425"/>
                </a:cxn>
                <a:cxn ang="0">
                  <a:pos x="27" y="456"/>
                </a:cxn>
                <a:cxn ang="0">
                  <a:pos x="12" y="403"/>
                </a:cxn>
                <a:cxn ang="0">
                  <a:pos x="3" y="357"/>
                </a:cxn>
                <a:cxn ang="0">
                  <a:pos x="23" y="392"/>
                </a:cxn>
                <a:cxn ang="0">
                  <a:pos x="17" y="336"/>
                </a:cxn>
                <a:cxn ang="0">
                  <a:pos x="31" y="282"/>
                </a:cxn>
                <a:cxn ang="0">
                  <a:pos x="19" y="337"/>
                </a:cxn>
                <a:cxn ang="0">
                  <a:pos x="27" y="257"/>
                </a:cxn>
                <a:cxn ang="0">
                  <a:pos x="62" y="236"/>
                </a:cxn>
                <a:cxn ang="0">
                  <a:pos x="67" y="213"/>
                </a:cxn>
                <a:cxn ang="0">
                  <a:pos x="76" y="167"/>
                </a:cxn>
                <a:cxn ang="0">
                  <a:pos x="77" y="207"/>
                </a:cxn>
                <a:cxn ang="0">
                  <a:pos x="99" y="156"/>
                </a:cxn>
                <a:cxn ang="0">
                  <a:pos x="137" y="115"/>
                </a:cxn>
                <a:cxn ang="0">
                  <a:pos x="106" y="158"/>
                </a:cxn>
                <a:cxn ang="0">
                  <a:pos x="146" y="91"/>
                </a:cxn>
                <a:cxn ang="0">
                  <a:pos x="187" y="89"/>
                </a:cxn>
                <a:cxn ang="0">
                  <a:pos x="208" y="73"/>
                </a:cxn>
                <a:cxn ang="0">
                  <a:pos x="233" y="36"/>
                </a:cxn>
                <a:cxn ang="0">
                  <a:pos x="214" y="72"/>
                </a:cxn>
                <a:cxn ang="0">
                  <a:pos x="258" y="38"/>
                </a:cxn>
                <a:cxn ang="0">
                  <a:pos x="312" y="21"/>
                </a:cxn>
                <a:cxn ang="0">
                  <a:pos x="269" y="45"/>
                </a:cxn>
                <a:cxn ang="0">
                  <a:pos x="331" y="5"/>
                </a:cxn>
                <a:cxn ang="0">
                  <a:pos x="367" y="23"/>
                </a:cxn>
              </a:cxnLst>
              <a:rect l="0" t="0" r="r" b="b"/>
              <a:pathLst>
                <a:path w="522" h="808">
                  <a:moveTo>
                    <a:pt x="410" y="808"/>
                  </a:moveTo>
                  <a:cubicBezTo>
                    <a:pt x="404" y="808"/>
                    <a:pt x="399" y="803"/>
                    <a:pt x="399" y="796"/>
                  </a:cubicBezTo>
                  <a:cubicBezTo>
                    <a:pt x="399" y="790"/>
                    <a:pt x="404" y="785"/>
                    <a:pt x="410" y="785"/>
                  </a:cubicBezTo>
                  <a:cubicBezTo>
                    <a:pt x="421" y="785"/>
                    <a:pt x="432" y="784"/>
                    <a:pt x="442" y="783"/>
                  </a:cubicBezTo>
                  <a:cubicBezTo>
                    <a:pt x="448" y="782"/>
                    <a:pt x="454" y="787"/>
                    <a:pt x="455" y="793"/>
                  </a:cubicBezTo>
                  <a:cubicBezTo>
                    <a:pt x="455" y="799"/>
                    <a:pt x="451" y="805"/>
                    <a:pt x="445" y="806"/>
                  </a:cubicBezTo>
                  <a:cubicBezTo>
                    <a:pt x="433" y="807"/>
                    <a:pt x="422" y="807"/>
                    <a:pt x="410" y="808"/>
                  </a:cubicBezTo>
                  <a:cubicBezTo>
                    <a:pt x="410" y="808"/>
                    <a:pt x="410" y="808"/>
                    <a:pt x="410" y="808"/>
                  </a:cubicBezTo>
                  <a:close/>
                  <a:moveTo>
                    <a:pt x="377" y="807"/>
                  </a:moveTo>
                  <a:cubicBezTo>
                    <a:pt x="376" y="807"/>
                    <a:pt x="376" y="807"/>
                    <a:pt x="376" y="807"/>
                  </a:cubicBezTo>
                  <a:cubicBezTo>
                    <a:pt x="365" y="806"/>
                    <a:pt x="353" y="804"/>
                    <a:pt x="342" y="803"/>
                  </a:cubicBezTo>
                  <a:cubicBezTo>
                    <a:pt x="336" y="802"/>
                    <a:pt x="331" y="796"/>
                    <a:pt x="332" y="790"/>
                  </a:cubicBezTo>
                  <a:cubicBezTo>
                    <a:pt x="333" y="784"/>
                    <a:pt x="339" y="779"/>
                    <a:pt x="345" y="780"/>
                  </a:cubicBezTo>
                  <a:cubicBezTo>
                    <a:pt x="356" y="782"/>
                    <a:pt x="367" y="783"/>
                    <a:pt x="378" y="784"/>
                  </a:cubicBezTo>
                  <a:cubicBezTo>
                    <a:pt x="384" y="784"/>
                    <a:pt x="388" y="790"/>
                    <a:pt x="388" y="796"/>
                  </a:cubicBezTo>
                  <a:cubicBezTo>
                    <a:pt x="388" y="802"/>
                    <a:pt x="383" y="807"/>
                    <a:pt x="377" y="807"/>
                  </a:cubicBezTo>
                  <a:close/>
                  <a:moveTo>
                    <a:pt x="476" y="801"/>
                  </a:moveTo>
                  <a:cubicBezTo>
                    <a:pt x="471" y="801"/>
                    <a:pt x="466" y="797"/>
                    <a:pt x="465" y="792"/>
                  </a:cubicBezTo>
                  <a:cubicBezTo>
                    <a:pt x="464" y="785"/>
                    <a:pt x="468" y="780"/>
                    <a:pt x="474" y="778"/>
                  </a:cubicBezTo>
                  <a:cubicBezTo>
                    <a:pt x="477" y="778"/>
                    <a:pt x="480" y="777"/>
                    <a:pt x="483" y="777"/>
                  </a:cubicBezTo>
                  <a:cubicBezTo>
                    <a:pt x="491" y="775"/>
                    <a:pt x="498" y="773"/>
                    <a:pt x="506" y="771"/>
                  </a:cubicBezTo>
                  <a:cubicBezTo>
                    <a:pt x="512" y="769"/>
                    <a:pt x="518" y="773"/>
                    <a:pt x="520" y="779"/>
                  </a:cubicBezTo>
                  <a:cubicBezTo>
                    <a:pt x="522" y="785"/>
                    <a:pt x="518" y="791"/>
                    <a:pt x="512" y="793"/>
                  </a:cubicBezTo>
                  <a:cubicBezTo>
                    <a:pt x="504" y="795"/>
                    <a:pt x="496" y="797"/>
                    <a:pt x="488" y="799"/>
                  </a:cubicBezTo>
                  <a:cubicBezTo>
                    <a:pt x="485" y="799"/>
                    <a:pt x="482" y="800"/>
                    <a:pt x="479" y="801"/>
                  </a:cubicBezTo>
                  <a:cubicBezTo>
                    <a:pt x="478" y="801"/>
                    <a:pt x="477" y="801"/>
                    <a:pt x="476" y="801"/>
                  </a:cubicBezTo>
                  <a:close/>
                  <a:moveTo>
                    <a:pt x="311" y="796"/>
                  </a:moveTo>
                  <a:cubicBezTo>
                    <a:pt x="310" y="796"/>
                    <a:pt x="309" y="796"/>
                    <a:pt x="308" y="796"/>
                  </a:cubicBezTo>
                  <a:cubicBezTo>
                    <a:pt x="297" y="793"/>
                    <a:pt x="286" y="790"/>
                    <a:pt x="275" y="786"/>
                  </a:cubicBezTo>
                  <a:cubicBezTo>
                    <a:pt x="269" y="784"/>
                    <a:pt x="266" y="778"/>
                    <a:pt x="268" y="772"/>
                  </a:cubicBezTo>
                  <a:cubicBezTo>
                    <a:pt x="270" y="766"/>
                    <a:pt x="276" y="763"/>
                    <a:pt x="282" y="765"/>
                  </a:cubicBezTo>
                  <a:cubicBezTo>
                    <a:pt x="293" y="768"/>
                    <a:pt x="303" y="771"/>
                    <a:pt x="314" y="774"/>
                  </a:cubicBezTo>
                  <a:cubicBezTo>
                    <a:pt x="320" y="775"/>
                    <a:pt x="323" y="782"/>
                    <a:pt x="322" y="788"/>
                  </a:cubicBezTo>
                  <a:cubicBezTo>
                    <a:pt x="321" y="793"/>
                    <a:pt x="316" y="796"/>
                    <a:pt x="311" y="796"/>
                  </a:cubicBezTo>
                  <a:close/>
                  <a:moveTo>
                    <a:pt x="248" y="775"/>
                  </a:moveTo>
                  <a:cubicBezTo>
                    <a:pt x="246" y="775"/>
                    <a:pt x="245" y="775"/>
                    <a:pt x="243" y="774"/>
                  </a:cubicBezTo>
                  <a:cubicBezTo>
                    <a:pt x="233" y="769"/>
                    <a:pt x="222" y="764"/>
                    <a:pt x="212" y="759"/>
                  </a:cubicBezTo>
                  <a:cubicBezTo>
                    <a:pt x="207" y="756"/>
                    <a:pt x="205" y="749"/>
                    <a:pt x="208" y="744"/>
                  </a:cubicBezTo>
                  <a:cubicBezTo>
                    <a:pt x="211" y="738"/>
                    <a:pt x="218" y="736"/>
                    <a:pt x="223" y="739"/>
                  </a:cubicBezTo>
                  <a:cubicBezTo>
                    <a:pt x="233" y="744"/>
                    <a:pt x="242" y="749"/>
                    <a:pt x="252" y="753"/>
                  </a:cubicBezTo>
                  <a:cubicBezTo>
                    <a:pt x="258" y="756"/>
                    <a:pt x="261" y="762"/>
                    <a:pt x="258" y="768"/>
                  </a:cubicBezTo>
                  <a:cubicBezTo>
                    <a:pt x="256" y="772"/>
                    <a:pt x="252" y="775"/>
                    <a:pt x="248" y="775"/>
                  </a:cubicBezTo>
                  <a:close/>
                  <a:moveTo>
                    <a:pt x="189" y="743"/>
                  </a:moveTo>
                  <a:cubicBezTo>
                    <a:pt x="187" y="743"/>
                    <a:pt x="185" y="743"/>
                    <a:pt x="183" y="741"/>
                  </a:cubicBezTo>
                  <a:cubicBezTo>
                    <a:pt x="178" y="738"/>
                    <a:pt x="173" y="734"/>
                    <a:pt x="168" y="731"/>
                  </a:cubicBezTo>
                  <a:cubicBezTo>
                    <a:pt x="164" y="728"/>
                    <a:pt x="159" y="725"/>
                    <a:pt x="155" y="721"/>
                  </a:cubicBezTo>
                  <a:cubicBezTo>
                    <a:pt x="150" y="717"/>
                    <a:pt x="149" y="710"/>
                    <a:pt x="153" y="705"/>
                  </a:cubicBezTo>
                  <a:cubicBezTo>
                    <a:pt x="157" y="700"/>
                    <a:pt x="164" y="699"/>
                    <a:pt x="169" y="703"/>
                  </a:cubicBezTo>
                  <a:cubicBezTo>
                    <a:pt x="173" y="706"/>
                    <a:pt x="177" y="710"/>
                    <a:pt x="181" y="713"/>
                  </a:cubicBezTo>
                  <a:cubicBezTo>
                    <a:pt x="186" y="716"/>
                    <a:pt x="191" y="719"/>
                    <a:pt x="195" y="722"/>
                  </a:cubicBezTo>
                  <a:cubicBezTo>
                    <a:pt x="201" y="726"/>
                    <a:pt x="202" y="733"/>
                    <a:pt x="199" y="738"/>
                  </a:cubicBezTo>
                  <a:cubicBezTo>
                    <a:pt x="196" y="741"/>
                    <a:pt x="193" y="743"/>
                    <a:pt x="189" y="743"/>
                  </a:cubicBezTo>
                  <a:close/>
                  <a:moveTo>
                    <a:pt x="137" y="702"/>
                  </a:moveTo>
                  <a:cubicBezTo>
                    <a:pt x="134" y="702"/>
                    <a:pt x="131" y="701"/>
                    <a:pt x="129" y="699"/>
                  </a:cubicBezTo>
                  <a:cubicBezTo>
                    <a:pt x="121" y="691"/>
                    <a:pt x="112" y="683"/>
                    <a:pt x="105" y="674"/>
                  </a:cubicBezTo>
                  <a:cubicBezTo>
                    <a:pt x="101" y="670"/>
                    <a:pt x="101" y="663"/>
                    <a:pt x="106" y="658"/>
                  </a:cubicBezTo>
                  <a:cubicBezTo>
                    <a:pt x="110" y="654"/>
                    <a:pt x="117" y="655"/>
                    <a:pt x="122" y="659"/>
                  </a:cubicBezTo>
                  <a:cubicBezTo>
                    <a:pt x="129" y="667"/>
                    <a:pt x="136" y="675"/>
                    <a:pt x="144" y="682"/>
                  </a:cubicBezTo>
                  <a:cubicBezTo>
                    <a:pt x="149" y="687"/>
                    <a:pt x="149" y="694"/>
                    <a:pt x="145" y="698"/>
                  </a:cubicBezTo>
                  <a:cubicBezTo>
                    <a:pt x="143" y="701"/>
                    <a:pt x="140" y="702"/>
                    <a:pt x="137" y="702"/>
                  </a:cubicBezTo>
                  <a:close/>
                  <a:moveTo>
                    <a:pt x="92" y="652"/>
                  </a:moveTo>
                  <a:cubicBezTo>
                    <a:pt x="88" y="652"/>
                    <a:pt x="85" y="651"/>
                    <a:pt x="83" y="648"/>
                  </a:cubicBezTo>
                  <a:cubicBezTo>
                    <a:pt x="76" y="639"/>
                    <a:pt x="69" y="629"/>
                    <a:pt x="63" y="620"/>
                  </a:cubicBezTo>
                  <a:cubicBezTo>
                    <a:pt x="60" y="614"/>
                    <a:pt x="61" y="607"/>
                    <a:pt x="67" y="604"/>
                  </a:cubicBezTo>
                  <a:cubicBezTo>
                    <a:pt x="72" y="601"/>
                    <a:pt x="79" y="602"/>
                    <a:pt x="82" y="608"/>
                  </a:cubicBezTo>
                  <a:cubicBezTo>
                    <a:pt x="88" y="617"/>
                    <a:pt x="94" y="626"/>
                    <a:pt x="101" y="634"/>
                  </a:cubicBezTo>
                  <a:cubicBezTo>
                    <a:pt x="105" y="639"/>
                    <a:pt x="104" y="646"/>
                    <a:pt x="99" y="650"/>
                  </a:cubicBezTo>
                  <a:cubicBezTo>
                    <a:pt x="97" y="652"/>
                    <a:pt x="94" y="652"/>
                    <a:pt x="92" y="652"/>
                  </a:cubicBezTo>
                  <a:close/>
                  <a:moveTo>
                    <a:pt x="56" y="596"/>
                  </a:moveTo>
                  <a:cubicBezTo>
                    <a:pt x="52" y="596"/>
                    <a:pt x="48" y="594"/>
                    <a:pt x="46" y="590"/>
                  </a:cubicBezTo>
                  <a:cubicBezTo>
                    <a:pt x="41" y="580"/>
                    <a:pt x="36" y="569"/>
                    <a:pt x="32" y="559"/>
                  </a:cubicBezTo>
                  <a:cubicBezTo>
                    <a:pt x="29" y="553"/>
                    <a:pt x="32" y="546"/>
                    <a:pt x="38" y="544"/>
                  </a:cubicBezTo>
                  <a:cubicBezTo>
                    <a:pt x="43" y="542"/>
                    <a:pt x="50" y="544"/>
                    <a:pt x="52" y="550"/>
                  </a:cubicBezTo>
                  <a:cubicBezTo>
                    <a:pt x="57" y="560"/>
                    <a:pt x="61" y="570"/>
                    <a:pt x="66" y="579"/>
                  </a:cubicBezTo>
                  <a:cubicBezTo>
                    <a:pt x="69" y="585"/>
                    <a:pt x="67" y="592"/>
                    <a:pt x="61" y="595"/>
                  </a:cubicBezTo>
                  <a:cubicBezTo>
                    <a:pt x="60" y="596"/>
                    <a:pt x="58" y="596"/>
                    <a:pt x="56" y="596"/>
                  </a:cubicBezTo>
                  <a:close/>
                  <a:moveTo>
                    <a:pt x="31" y="534"/>
                  </a:moveTo>
                  <a:cubicBezTo>
                    <a:pt x="26" y="534"/>
                    <a:pt x="21" y="531"/>
                    <a:pt x="20" y="527"/>
                  </a:cubicBezTo>
                  <a:cubicBezTo>
                    <a:pt x="16" y="516"/>
                    <a:pt x="13" y="505"/>
                    <a:pt x="11" y="493"/>
                  </a:cubicBezTo>
                  <a:cubicBezTo>
                    <a:pt x="9" y="487"/>
                    <a:pt x="13" y="481"/>
                    <a:pt x="19" y="480"/>
                  </a:cubicBezTo>
                  <a:cubicBezTo>
                    <a:pt x="25" y="478"/>
                    <a:pt x="31" y="482"/>
                    <a:pt x="33" y="488"/>
                  </a:cubicBezTo>
                  <a:cubicBezTo>
                    <a:pt x="35" y="499"/>
                    <a:pt x="38" y="509"/>
                    <a:pt x="41" y="520"/>
                  </a:cubicBezTo>
                  <a:cubicBezTo>
                    <a:pt x="43" y="526"/>
                    <a:pt x="40" y="532"/>
                    <a:pt x="34" y="534"/>
                  </a:cubicBezTo>
                  <a:cubicBezTo>
                    <a:pt x="33" y="534"/>
                    <a:pt x="32" y="534"/>
                    <a:pt x="31" y="534"/>
                  </a:cubicBezTo>
                  <a:close/>
                  <a:moveTo>
                    <a:pt x="16" y="469"/>
                  </a:moveTo>
                  <a:cubicBezTo>
                    <a:pt x="10" y="469"/>
                    <a:pt x="5" y="465"/>
                    <a:pt x="4" y="460"/>
                  </a:cubicBezTo>
                  <a:cubicBezTo>
                    <a:pt x="3" y="448"/>
                    <a:pt x="2" y="437"/>
                    <a:pt x="1" y="425"/>
                  </a:cubicBezTo>
                  <a:cubicBezTo>
                    <a:pt x="1" y="419"/>
                    <a:pt x="5" y="414"/>
                    <a:pt x="12" y="414"/>
                  </a:cubicBezTo>
                  <a:cubicBezTo>
                    <a:pt x="18" y="413"/>
                    <a:pt x="23" y="418"/>
                    <a:pt x="24" y="424"/>
                  </a:cubicBezTo>
                  <a:cubicBezTo>
                    <a:pt x="24" y="435"/>
                    <a:pt x="25" y="446"/>
                    <a:pt x="27" y="456"/>
                  </a:cubicBezTo>
                  <a:cubicBezTo>
                    <a:pt x="28" y="463"/>
                    <a:pt x="23" y="468"/>
                    <a:pt x="17" y="469"/>
                  </a:cubicBezTo>
                  <a:cubicBezTo>
                    <a:pt x="17" y="469"/>
                    <a:pt x="16" y="469"/>
                    <a:pt x="16" y="469"/>
                  </a:cubicBezTo>
                  <a:close/>
                  <a:moveTo>
                    <a:pt x="12" y="403"/>
                  </a:moveTo>
                  <a:cubicBezTo>
                    <a:pt x="12" y="403"/>
                    <a:pt x="12" y="403"/>
                    <a:pt x="12" y="403"/>
                  </a:cubicBezTo>
                  <a:cubicBezTo>
                    <a:pt x="5" y="403"/>
                    <a:pt x="0" y="397"/>
                    <a:pt x="1" y="391"/>
                  </a:cubicBezTo>
                  <a:cubicBezTo>
                    <a:pt x="1" y="380"/>
                    <a:pt x="2" y="368"/>
                    <a:pt x="3" y="357"/>
                  </a:cubicBezTo>
                  <a:cubicBezTo>
                    <a:pt x="4" y="351"/>
                    <a:pt x="9" y="346"/>
                    <a:pt x="16" y="347"/>
                  </a:cubicBezTo>
                  <a:cubicBezTo>
                    <a:pt x="22" y="348"/>
                    <a:pt x="26" y="353"/>
                    <a:pt x="26" y="359"/>
                  </a:cubicBezTo>
                  <a:cubicBezTo>
                    <a:pt x="24" y="370"/>
                    <a:pt x="24" y="381"/>
                    <a:pt x="23" y="392"/>
                  </a:cubicBezTo>
                  <a:cubicBezTo>
                    <a:pt x="23" y="398"/>
                    <a:pt x="18" y="403"/>
                    <a:pt x="12" y="403"/>
                  </a:cubicBezTo>
                  <a:close/>
                  <a:moveTo>
                    <a:pt x="19" y="337"/>
                  </a:moveTo>
                  <a:cubicBezTo>
                    <a:pt x="19" y="337"/>
                    <a:pt x="18" y="336"/>
                    <a:pt x="17" y="336"/>
                  </a:cubicBezTo>
                  <a:cubicBezTo>
                    <a:pt x="11" y="335"/>
                    <a:pt x="7" y="329"/>
                    <a:pt x="8" y="323"/>
                  </a:cubicBezTo>
                  <a:cubicBezTo>
                    <a:pt x="11" y="312"/>
                    <a:pt x="13" y="301"/>
                    <a:pt x="16" y="290"/>
                  </a:cubicBezTo>
                  <a:cubicBezTo>
                    <a:pt x="18" y="284"/>
                    <a:pt x="25" y="280"/>
                    <a:pt x="31" y="282"/>
                  </a:cubicBezTo>
                  <a:cubicBezTo>
                    <a:pt x="37" y="284"/>
                    <a:pt x="40" y="290"/>
                    <a:pt x="38" y="296"/>
                  </a:cubicBezTo>
                  <a:cubicBezTo>
                    <a:pt x="35" y="306"/>
                    <a:pt x="33" y="317"/>
                    <a:pt x="31" y="327"/>
                  </a:cubicBezTo>
                  <a:cubicBezTo>
                    <a:pt x="29" y="333"/>
                    <a:pt x="25" y="337"/>
                    <a:pt x="19" y="337"/>
                  </a:cubicBezTo>
                  <a:close/>
                  <a:moveTo>
                    <a:pt x="38" y="272"/>
                  </a:moveTo>
                  <a:cubicBezTo>
                    <a:pt x="37" y="272"/>
                    <a:pt x="35" y="272"/>
                    <a:pt x="34" y="272"/>
                  </a:cubicBezTo>
                  <a:cubicBezTo>
                    <a:pt x="28" y="269"/>
                    <a:pt x="25" y="263"/>
                    <a:pt x="27" y="257"/>
                  </a:cubicBezTo>
                  <a:cubicBezTo>
                    <a:pt x="32" y="246"/>
                    <a:pt x="36" y="236"/>
                    <a:pt x="41" y="226"/>
                  </a:cubicBezTo>
                  <a:cubicBezTo>
                    <a:pt x="44" y="220"/>
                    <a:pt x="51" y="218"/>
                    <a:pt x="56" y="220"/>
                  </a:cubicBezTo>
                  <a:cubicBezTo>
                    <a:pt x="62" y="223"/>
                    <a:pt x="64" y="230"/>
                    <a:pt x="62" y="236"/>
                  </a:cubicBezTo>
                  <a:cubicBezTo>
                    <a:pt x="57" y="245"/>
                    <a:pt x="53" y="255"/>
                    <a:pt x="49" y="265"/>
                  </a:cubicBezTo>
                  <a:cubicBezTo>
                    <a:pt x="47" y="270"/>
                    <a:pt x="43" y="272"/>
                    <a:pt x="38" y="272"/>
                  </a:cubicBezTo>
                  <a:close/>
                  <a:moveTo>
                    <a:pt x="67" y="213"/>
                  </a:moveTo>
                  <a:cubicBezTo>
                    <a:pt x="65" y="213"/>
                    <a:pt x="63" y="212"/>
                    <a:pt x="61" y="211"/>
                  </a:cubicBezTo>
                  <a:cubicBezTo>
                    <a:pt x="56" y="208"/>
                    <a:pt x="54" y="201"/>
                    <a:pt x="58" y="195"/>
                  </a:cubicBezTo>
                  <a:cubicBezTo>
                    <a:pt x="63" y="186"/>
                    <a:pt x="70" y="176"/>
                    <a:pt x="76" y="167"/>
                  </a:cubicBezTo>
                  <a:cubicBezTo>
                    <a:pt x="80" y="162"/>
                    <a:pt x="87" y="160"/>
                    <a:pt x="92" y="164"/>
                  </a:cubicBezTo>
                  <a:cubicBezTo>
                    <a:pt x="97" y="168"/>
                    <a:pt x="98" y="175"/>
                    <a:pt x="95" y="180"/>
                  </a:cubicBezTo>
                  <a:cubicBezTo>
                    <a:pt x="89" y="189"/>
                    <a:pt x="83" y="198"/>
                    <a:pt x="77" y="207"/>
                  </a:cubicBezTo>
                  <a:cubicBezTo>
                    <a:pt x="75" y="211"/>
                    <a:pt x="71" y="213"/>
                    <a:pt x="67" y="213"/>
                  </a:cubicBezTo>
                  <a:close/>
                  <a:moveTo>
                    <a:pt x="106" y="158"/>
                  </a:moveTo>
                  <a:cubicBezTo>
                    <a:pt x="104" y="158"/>
                    <a:pt x="101" y="157"/>
                    <a:pt x="99" y="156"/>
                  </a:cubicBezTo>
                  <a:cubicBezTo>
                    <a:pt x="94" y="152"/>
                    <a:pt x="94" y="144"/>
                    <a:pt x="98" y="140"/>
                  </a:cubicBezTo>
                  <a:cubicBezTo>
                    <a:pt x="105" y="131"/>
                    <a:pt x="113" y="122"/>
                    <a:pt x="121" y="114"/>
                  </a:cubicBezTo>
                  <a:cubicBezTo>
                    <a:pt x="125" y="110"/>
                    <a:pt x="133" y="110"/>
                    <a:pt x="137" y="115"/>
                  </a:cubicBezTo>
                  <a:cubicBezTo>
                    <a:pt x="141" y="119"/>
                    <a:pt x="141" y="126"/>
                    <a:pt x="137" y="131"/>
                  </a:cubicBezTo>
                  <a:cubicBezTo>
                    <a:pt x="129" y="138"/>
                    <a:pt x="122" y="146"/>
                    <a:pt x="115" y="154"/>
                  </a:cubicBezTo>
                  <a:cubicBezTo>
                    <a:pt x="113" y="157"/>
                    <a:pt x="109" y="158"/>
                    <a:pt x="106" y="158"/>
                  </a:cubicBezTo>
                  <a:close/>
                  <a:moveTo>
                    <a:pt x="154" y="111"/>
                  </a:moveTo>
                  <a:cubicBezTo>
                    <a:pt x="150" y="111"/>
                    <a:pt x="147" y="110"/>
                    <a:pt x="145" y="107"/>
                  </a:cubicBezTo>
                  <a:cubicBezTo>
                    <a:pt x="141" y="103"/>
                    <a:pt x="142" y="95"/>
                    <a:pt x="146" y="91"/>
                  </a:cubicBezTo>
                  <a:cubicBezTo>
                    <a:pt x="155" y="84"/>
                    <a:pt x="164" y="77"/>
                    <a:pt x="174" y="71"/>
                  </a:cubicBezTo>
                  <a:cubicBezTo>
                    <a:pt x="179" y="67"/>
                    <a:pt x="186" y="68"/>
                    <a:pt x="190" y="73"/>
                  </a:cubicBezTo>
                  <a:cubicBezTo>
                    <a:pt x="193" y="79"/>
                    <a:pt x="192" y="86"/>
                    <a:pt x="187" y="89"/>
                  </a:cubicBezTo>
                  <a:cubicBezTo>
                    <a:pt x="178" y="95"/>
                    <a:pt x="169" y="102"/>
                    <a:pt x="161" y="109"/>
                  </a:cubicBezTo>
                  <a:cubicBezTo>
                    <a:pt x="159" y="111"/>
                    <a:pt x="156" y="111"/>
                    <a:pt x="154" y="111"/>
                  </a:cubicBezTo>
                  <a:close/>
                  <a:moveTo>
                    <a:pt x="208" y="73"/>
                  </a:moveTo>
                  <a:cubicBezTo>
                    <a:pt x="205" y="73"/>
                    <a:pt x="201" y="71"/>
                    <a:pt x="199" y="68"/>
                  </a:cubicBezTo>
                  <a:cubicBezTo>
                    <a:pt x="195" y="62"/>
                    <a:pt x="197" y="55"/>
                    <a:pt x="203" y="52"/>
                  </a:cubicBezTo>
                  <a:cubicBezTo>
                    <a:pt x="213" y="46"/>
                    <a:pt x="223" y="41"/>
                    <a:pt x="233" y="36"/>
                  </a:cubicBezTo>
                  <a:cubicBezTo>
                    <a:pt x="239" y="34"/>
                    <a:pt x="246" y="36"/>
                    <a:pt x="248" y="42"/>
                  </a:cubicBezTo>
                  <a:cubicBezTo>
                    <a:pt x="251" y="47"/>
                    <a:pt x="249" y="54"/>
                    <a:pt x="243" y="57"/>
                  </a:cubicBezTo>
                  <a:cubicBezTo>
                    <a:pt x="233" y="61"/>
                    <a:pt x="223" y="66"/>
                    <a:pt x="214" y="72"/>
                  </a:cubicBezTo>
                  <a:cubicBezTo>
                    <a:pt x="212" y="73"/>
                    <a:pt x="210" y="73"/>
                    <a:pt x="208" y="73"/>
                  </a:cubicBezTo>
                  <a:close/>
                  <a:moveTo>
                    <a:pt x="269" y="45"/>
                  </a:moveTo>
                  <a:cubicBezTo>
                    <a:pt x="264" y="45"/>
                    <a:pt x="260" y="42"/>
                    <a:pt x="258" y="38"/>
                  </a:cubicBezTo>
                  <a:cubicBezTo>
                    <a:pt x="256" y="32"/>
                    <a:pt x="259" y="25"/>
                    <a:pt x="265" y="23"/>
                  </a:cubicBezTo>
                  <a:cubicBezTo>
                    <a:pt x="276" y="19"/>
                    <a:pt x="287" y="16"/>
                    <a:pt x="298" y="13"/>
                  </a:cubicBezTo>
                  <a:cubicBezTo>
                    <a:pt x="304" y="11"/>
                    <a:pt x="310" y="15"/>
                    <a:pt x="312" y="21"/>
                  </a:cubicBezTo>
                  <a:cubicBezTo>
                    <a:pt x="313" y="27"/>
                    <a:pt x="310" y="33"/>
                    <a:pt x="304" y="34"/>
                  </a:cubicBezTo>
                  <a:cubicBezTo>
                    <a:pt x="293" y="37"/>
                    <a:pt x="283" y="41"/>
                    <a:pt x="273" y="44"/>
                  </a:cubicBezTo>
                  <a:cubicBezTo>
                    <a:pt x="271" y="45"/>
                    <a:pt x="270" y="45"/>
                    <a:pt x="269" y="45"/>
                  </a:cubicBezTo>
                  <a:close/>
                  <a:moveTo>
                    <a:pt x="333" y="27"/>
                  </a:moveTo>
                  <a:cubicBezTo>
                    <a:pt x="328" y="27"/>
                    <a:pt x="323" y="24"/>
                    <a:pt x="322" y="18"/>
                  </a:cubicBezTo>
                  <a:cubicBezTo>
                    <a:pt x="321" y="12"/>
                    <a:pt x="325" y="6"/>
                    <a:pt x="331" y="5"/>
                  </a:cubicBezTo>
                  <a:cubicBezTo>
                    <a:pt x="342" y="3"/>
                    <a:pt x="354" y="1"/>
                    <a:pt x="365" y="0"/>
                  </a:cubicBezTo>
                  <a:cubicBezTo>
                    <a:pt x="371" y="0"/>
                    <a:pt x="377" y="4"/>
                    <a:pt x="378" y="10"/>
                  </a:cubicBezTo>
                  <a:cubicBezTo>
                    <a:pt x="378" y="17"/>
                    <a:pt x="374" y="22"/>
                    <a:pt x="367" y="23"/>
                  </a:cubicBezTo>
                  <a:cubicBezTo>
                    <a:pt x="357" y="24"/>
                    <a:pt x="346" y="25"/>
                    <a:pt x="335" y="27"/>
                  </a:cubicBezTo>
                  <a:cubicBezTo>
                    <a:pt x="335" y="27"/>
                    <a:pt x="334" y="27"/>
                    <a:pt x="333" y="27"/>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6" name="Freeform 52"/>
            <p:cNvSpPr/>
            <p:nvPr/>
          </p:nvSpPr>
          <p:spPr bwMode="auto">
            <a:xfrm>
              <a:off x="1461" y="1303"/>
              <a:ext cx="54" cy="62"/>
            </a:xfrm>
            <a:custGeom>
              <a:avLst/>
              <a:gdLst/>
              <a:ahLst/>
              <a:cxnLst>
                <a:cxn ang="0">
                  <a:pos x="32" y="52"/>
                </a:cxn>
                <a:cxn ang="0">
                  <a:pos x="23" y="47"/>
                </a:cxn>
                <a:cxn ang="0">
                  <a:pos x="14" y="33"/>
                </a:cxn>
                <a:cxn ang="0">
                  <a:pos x="13" y="33"/>
                </a:cxn>
                <a:cxn ang="0">
                  <a:pos x="4" y="19"/>
                </a:cxn>
                <a:cxn ang="0">
                  <a:pos x="6" y="3"/>
                </a:cxn>
                <a:cxn ang="0">
                  <a:pos x="22" y="6"/>
                </a:cxn>
                <a:cxn ang="0">
                  <a:pos x="32" y="19"/>
                </a:cxn>
                <a:cxn ang="0">
                  <a:pos x="32" y="20"/>
                </a:cxn>
                <a:cxn ang="0">
                  <a:pos x="42" y="34"/>
                </a:cxn>
                <a:cxn ang="0">
                  <a:pos x="39" y="50"/>
                </a:cxn>
                <a:cxn ang="0">
                  <a:pos x="32" y="52"/>
                </a:cxn>
              </a:cxnLst>
              <a:rect l="0" t="0" r="r" b="b"/>
              <a:pathLst>
                <a:path w="45" h="52">
                  <a:moveTo>
                    <a:pt x="32" y="52"/>
                  </a:moveTo>
                  <a:cubicBezTo>
                    <a:pt x="29" y="52"/>
                    <a:pt x="25" y="50"/>
                    <a:pt x="23" y="47"/>
                  </a:cubicBezTo>
                  <a:cubicBezTo>
                    <a:pt x="14" y="33"/>
                    <a:pt x="14" y="33"/>
                    <a:pt x="14" y="33"/>
                  </a:cubicBezTo>
                  <a:cubicBezTo>
                    <a:pt x="14" y="33"/>
                    <a:pt x="13" y="33"/>
                    <a:pt x="13" y="33"/>
                  </a:cubicBezTo>
                  <a:cubicBezTo>
                    <a:pt x="10" y="28"/>
                    <a:pt x="7" y="24"/>
                    <a:pt x="4" y="19"/>
                  </a:cubicBezTo>
                  <a:cubicBezTo>
                    <a:pt x="0" y="14"/>
                    <a:pt x="1" y="7"/>
                    <a:pt x="6" y="3"/>
                  </a:cubicBezTo>
                  <a:cubicBezTo>
                    <a:pt x="11" y="0"/>
                    <a:pt x="18" y="1"/>
                    <a:pt x="22" y="6"/>
                  </a:cubicBezTo>
                  <a:cubicBezTo>
                    <a:pt x="25" y="10"/>
                    <a:pt x="29" y="15"/>
                    <a:pt x="32" y="19"/>
                  </a:cubicBezTo>
                  <a:cubicBezTo>
                    <a:pt x="32" y="20"/>
                    <a:pt x="32" y="20"/>
                    <a:pt x="32" y="20"/>
                  </a:cubicBezTo>
                  <a:cubicBezTo>
                    <a:pt x="42" y="34"/>
                    <a:pt x="42" y="34"/>
                    <a:pt x="42" y="34"/>
                  </a:cubicBezTo>
                  <a:cubicBezTo>
                    <a:pt x="45" y="39"/>
                    <a:pt x="44" y="46"/>
                    <a:pt x="39" y="50"/>
                  </a:cubicBezTo>
                  <a:cubicBezTo>
                    <a:pt x="37" y="51"/>
                    <a:pt x="35" y="52"/>
                    <a:pt x="32" y="5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7" name="Freeform 53"/>
            <p:cNvSpPr>
              <a:spLocks noEditPoints="1"/>
            </p:cNvSpPr>
            <p:nvPr/>
          </p:nvSpPr>
          <p:spPr bwMode="auto">
            <a:xfrm>
              <a:off x="888" y="1369"/>
              <a:ext cx="1327" cy="1259"/>
            </a:xfrm>
            <a:custGeom>
              <a:avLst/>
              <a:gdLst/>
              <a:ahLst/>
              <a:cxnLst>
                <a:cxn ang="0">
                  <a:pos x="939" y="1027"/>
                </a:cxn>
                <a:cxn ang="0">
                  <a:pos x="939" y="1050"/>
                </a:cxn>
                <a:cxn ang="0">
                  <a:pos x="1017" y="1018"/>
                </a:cxn>
                <a:cxn ang="0">
                  <a:pos x="871" y="1036"/>
                </a:cxn>
                <a:cxn ang="0">
                  <a:pos x="872" y="1011"/>
                </a:cxn>
                <a:cxn ang="0">
                  <a:pos x="1027" y="1012"/>
                </a:cxn>
                <a:cxn ang="0">
                  <a:pos x="1042" y="1014"/>
                </a:cxn>
                <a:cxn ang="0">
                  <a:pos x="776" y="971"/>
                </a:cxn>
                <a:cxn ang="0">
                  <a:pos x="756" y="972"/>
                </a:cxn>
                <a:cxn ang="0">
                  <a:pos x="762" y="950"/>
                </a:cxn>
                <a:cxn ang="0">
                  <a:pos x="1068" y="948"/>
                </a:cxn>
                <a:cxn ang="0">
                  <a:pos x="1078" y="965"/>
                </a:cxn>
                <a:cxn ang="0">
                  <a:pos x="672" y="901"/>
                </a:cxn>
                <a:cxn ang="0">
                  <a:pos x="632" y="905"/>
                </a:cxn>
                <a:cxn ang="0">
                  <a:pos x="647" y="900"/>
                </a:cxn>
                <a:cxn ang="0">
                  <a:pos x="1085" y="881"/>
                </a:cxn>
                <a:cxn ang="0">
                  <a:pos x="1107" y="889"/>
                </a:cxn>
                <a:cxn ang="0">
                  <a:pos x="538" y="840"/>
                </a:cxn>
                <a:cxn ang="0">
                  <a:pos x="518" y="841"/>
                </a:cxn>
                <a:cxn ang="0">
                  <a:pos x="524" y="819"/>
                </a:cxn>
                <a:cxn ang="0">
                  <a:pos x="1059" y="799"/>
                </a:cxn>
                <a:cxn ang="0">
                  <a:pos x="1085" y="834"/>
                </a:cxn>
                <a:cxn ang="0">
                  <a:pos x="435" y="770"/>
                </a:cxn>
                <a:cxn ang="0">
                  <a:pos x="1040" y="771"/>
                </a:cxn>
                <a:cxn ang="0">
                  <a:pos x="1056" y="774"/>
                </a:cxn>
                <a:cxn ang="0">
                  <a:pos x="360" y="742"/>
                </a:cxn>
                <a:cxn ang="0">
                  <a:pos x="340" y="742"/>
                </a:cxn>
                <a:cxn ang="0">
                  <a:pos x="345" y="721"/>
                </a:cxn>
                <a:cxn ang="0">
                  <a:pos x="982" y="688"/>
                </a:cxn>
                <a:cxn ang="0">
                  <a:pos x="1011" y="720"/>
                </a:cxn>
                <a:cxn ang="0">
                  <a:pos x="256" y="672"/>
                </a:cxn>
                <a:cxn ang="0">
                  <a:pos x="216" y="676"/>
                </a:cxn>
                <a:cxn ang="0">
                  <a:pos x="231" y="671"/>
                </a:cxn>
                <a:cxn ang="0">
                  <a:pos x="947" y="616"/>
                </a:cxn>
                <a:cxn ang="0">
                  <a:pos x="162" y="644"/>
                </a:cxn>
                <a:cxn ang="0">
                  <a:pos x="167" y="623"/>
                </a:cxn>
                <a:cxn ang="0">
                  <a:pos x="67" y="594"/>
                </a:cxn>
                <a:cxn ang="0">
                  <a:pos x="102" y="611"/>
                </a:cxn>
                <a:cxn ang="0">
                  <a:pos x="924" y="563"/>
                </a:cxn>
                <a:cxn ang="0">
                  <a:pos x="37" y="577"/>
                </a:cxn>
                <a:cxn ang="0">
                  <a:pos x="53" y="573"/>
                </a:cxn>
                <a:cxn ang="0">
                  <a:pos x="870" y="505"/>
                </a:cxn>
                <a:cxn ang="0">
                  <a:pos x="857" y="498"/>
                </a:cxn>
                <a:cxn ang="0">
                  <a:pos x="866" y="480"/>
                </a:cxn>
                <a:cxn ang="0">
                  <a:pos x="790" y="409"/>
                </a:cxn>
                <a:cxn ang="0">
                  <a:pos x="818" y="442"/>
                </a:cxn>
                <a:cxn ang="0">
                  <a:pos x="770" y="341"/>
                </a:cxn>
                <a:cxn ang="0">
                  <a:pos x="732" y="326"/>
                </a:cxn>
                <a:cxn ang="0">
                  <a:pos x="748" y="329"/>
                </a:cxn>
                <a:cxn ang="0">
                  <a:pos x="677" y="227"/>
                </a:cxn>
                <a:cxn ang="0">
                  <a:pos x="664" y="219"/>
                </a:cxn>
                <a:cxn ang="0">
                  <a:pos x="674" y="202"/>
                </a:cxn>
                <a:cxn ang="0">
                  <a:pos x="597" y="131"/>
                </a:cxn>
                <a:cxn ang="0">
                  <a:pos x="626" y="164"/>
                </a:cxn>
                <a:cxn ang="0">
                  <a:pos x="578" y="62"/>
                </a:cxn>
                <a:cxn ang="0">
                  <a:pos x="540" y="47"/>
                </a:cxn>
                <a:cxn ang="0">
                  <a:pos x="555" y="50"/>
                </a:cxn>
              </a:cxnLst>
              <a:rect l="0" t="0" r="r" b="b"/>
              <a:pathLst>
                <a:path w="1107" h="1050">
                  <a:moveTo>
                    <a:pt x="939" y="1050"/>
                  </a:moveTo>
                  <a:cubicBezTo>
                    <a:pt x="928" y="1050"/>
                    <a:pt x="917" y="1049"/>
                    <a:pt x="906" y="1047"/>
                  </a:cubicBezTo>
                  <a:cubicBezTo>
                    <a:pt x="899" y="1045"/>
                    <a:pt x="895" y="1039"/>
                    <a:pt x="897" y="1033"/>
                  </a:cubicBezTo>
                  <a:cubicBezTo>
                    <a:pt x="898" y="1027"/>
                    <a:pt x="904" y="1023"/>
                    <a:pt x="910" y="1024"/>
                  </a:cubicBezTo>
                  <a:cubicBezTo>
                    <a:pt x="919" y="1026"/>
                    <a:pt x="929" y="1027"/>
                    <a:pt x="939" y="1027"/>
                  </a:cubicBezTo>
                  <a:cubicBezTo>
                    <a:pt x="940" y="1027"/>
                    <a:pt x="940" y="1027"/>
                    <a:pt x="941" y="1027"/>
                  </a:cubicBezTo>
                  <a:cubicBezTo>
                    <a:pt x="941" y="1027"/>
                    <a:pt x="941" y="1027"/>
                    <a:pt x="941" y="1027"/>
                  </a:cubicBezTo>
                  <a:cubicBezTo>
                    <a:pt x="948" y="1027"/>
                    <a:pt x="953" y="1032"/>
                    <a:pt x="953" y="1038"/>
                  </a:cubicBezTo>
                  <a:cubicBezTo>
                    <a:pt x="953" y="1045"/>
                    <a:pt x="948" y="1050"/>
                    <a:pt x="942" y="1050"/>
                  </a:cubicBezTo>
                  <a:cubicBezTo>
                    <a:pt x="941" y="1050"/>
                    <a:pt x="940" y="1050"/>
                    <a:pt x="939" y="1050"/>
                  </a:cubicBezTo>
                  <a:close/>
                  <a:moveTo>
                    <a:pt x="975" y="1046"/>
                  </a:moveTo>
                  <a:cubicBezTo>
                    <a:pt x="970" y="1046"/>
                    <a:pt x="965" y="1042"/>
                    <a:pt x="964" y="1037"/>
                  </a:cubicBezTo>
                  <a:cubicBezTo>
                    <a:pt x="963" y="1031"/>
                    <a:pt x="966" y="1025"/>
                    <a:pt x="972" y="1023"/>
                  </a:cubicBezTo>
                  <a:cubicBezTo>
                    <a:pt x="983" y="1021"/>
                    <a:pt x="993" y="1017"/>
                    <a:pt x="1002" y="1013"/>
                  </a:cubicBezTo>
                  <a:cubicBezTo>
                    <a:pt x="1008" y="1010"/>
                    <a:pt x="1014" y="1013"/>
                    <a:pt x="1017" y="1018"/>
                  </a:cubicBezTo>
                  <a:cubicBezTo>
                    <a:pt x="1020" y="1024"/>
                    <a:pt x="1017" y="1031"/>
                    <a:pt x="1012" y="1033"/>
                  </a:cubicBezTo>
                  <a:cubicBezTo>
                    <a:pt x="1001" y="1039"/>
                    <a:pt x="989" y="1043"/>
                    <a:pt x="978" y="1045"/>
                  </a:cubicBezTo>
                  <a:cubicBezTo>
                    <a:pt x="977" y="1046"/>
                    <a:pt x="976" y="1046"/>
                    <a:pt x="975" y="1046"/>
                  </a:cubicBezTo>
                  <a:close/>
                  <a:moveTo>
                    <a:pt x="876" y="1037"/>
                  </a:moveTo>
                  <a:cubicBezTo>
                    <a:pt x="874" y="1037"/>
                    <a:pt x="873" y="1036"/>
                    <a:pt x="871" y="1036"/>
                  </a:cubicBezTo>
                  <a:cubicBezTo>
                    <a:pt x="868" y="1034"/>
                    <a:pt x="865" y="1033"/>
                    <a:pt x="862" y="1031"/>
                  </a:cubicBezTo>
                  <a:cubicBezTo>
                    <a:pt x="862" y="1031"/>
                    <a:pt x="861" y="1031"/>
                    <a:pt x="840" y="1019"/>
                  </a:cubicBezTo>
                  <a:cubicBezTo>
                    <a:pt x="835" y="1016"/>
                    <a:pt x="833" y="1009"/>
                    <a:pt x="836" y="1004"/>
                  </a:cubicBezTo>
                  <a:cubicBezTo>
                    <a:pt x="839" y="998"/>
                    <a:pt x="845" y="996"/>
                    <a:pt x="851" y="999"/>
                  </a:cubicBezTo>
                  <a:cubicBezTo>
                    <a:pt x="869" y="1009"/>
                    <a:pt x="872" y="1011"/>
                    <a:pt x="872" y="1011"/>
                  </a:cubicBezTo>
                  <a:cubicBezTo>
                    <a:pt x="875" y="1012"/>
                    <a:pt x="878" y="1014"/>
                    <a:pt x="880" y="1015"/>
                  </a:cubicBezTo>
                  <a:cubicBezTo>
                    <a:pt x="886" y="1017"/>
                    <a:pt x="889" y="1024"/>
                    <a:pt x="886" y="1030"/>
                  </a:cubicBezTo>
                  <a:cubicBezTo>
                    <a:pt x="884" y="1034"/>
                    <a:pt x="880" y="1037"/>
                    <a:pt x="876" y="1037"/>
                  </a:cubicBezTo>
                  <a:close/>
                  <a:moveTo>
                    <a:pt x="1036" y="1017"/>
                  </a:moveTo>
                  <a:cubicBezTo>
                    <a:pt x="1032" y="1017"/>
                    <a:pt x="1029" y="1015"/>
                    <a:pt x="1027" y="1012"/>
                  </a:cubicBezTo>
                  <a:cubicBezTo>
                    <a:pt x="1023" y="1007"/>
                    <a:pt x="1024" y="1000"/>
                    <a:pt x="1029" y="996"/>
                  </a:cubicBezTo>
                  <a:cubicBezTo>
                    <a:pt x="1037" y="990"/>
                    <a:pt x="1044" y="983"/>
                    <a:pt x="1051" y="974"/>
                  </a:cubicBezTo>
                  <a:cubicBezTo>
                    <a:pt x="1055" y="970"/>
                    <a:pt x="1062" y="969"/>
                    <a:pt x="1067" y="973"/>
                  </a:cubicBezTo>
                  <a:cubicBezTo>
                    <a:pt x="1072" y="977"/>
                    <a:pt x="1072" y="984"/>
                    <a:pt x="1068" y="989"/>
                  </a:cubicBezTo>
                  <a:cubicBezTo>
                    <a:pt x="1061" y="998"/>
                    <a:pt x="1052" y="1007"/>
                    <a:pt x="1042" y="1014"/>
                  </a:cubicBezTo>
                  <a:cubicBezTo>
                    <a:pt x="1040" y="1016"/>
                    <a:pt x="1038" y="1017"/>
                    <a:pt x="1036" y="1017"/>
                  </a:cubicBezTo>
                  <a:close/>
                  <a:moveTo>
                    <a:pt x="816" y="1004"/>
                  </a:moveTo>
                  <a:cubicBezTo>
                    <a:pt x="814" y="1004"/>
                    <a:pt x="812" y="1004"/>
                    <a:pt x="810" y="1003"/>
                  </a:cubicBezTo>
                  <a:cubicBezTo>
                    <a:pt x="780" y="986"/>
                    <a:pt x="780" y="986"/>
                    <a:pt x="780" y="986"/>
                  </a:cubicBezTo>
                  <a:cubicBezTo>
                    <a:pt x="775" y="983"/>
                    <a:pt x="773" y="977"/>
                    <a:pt x="776" y="971"/>
                  </a:cubicBezTo>
                  <a:cubicBezTo>
                    <a:pt x="779" y="966"/>
                    <a:pt x="786" y="964"/>
                    <a:pt x="791" y="967"/>
                  </a:cubicBezTo>
                  <a:cubicBezTo>
                    <a:pt x="821" y="983"/>
                    <a:pt x="821" y="983"/>
                    <a:pt x="821" y="983"/>
                  </a:cubicBezTo>
                  <a:cubicBezTo>
                    <a:pt x="827" y="986"/>
                    <a:pt x="829" y="993"/>
                    <a:pt x="826" y="998"/>
                  </a:cubicBezTo>
                  <a:cubicBezTo>
                    <a:pt x="824" y="1002"/>
                    <a:pt x="820" y="1004"/>
                    <a:pt x="816" y="1004"/>
                  </a:cubicBezTo>
                  <a:close/>
                  <a:moveTo>
                    <a:pt x="756" y="972"/>
                  </a:moveTo>
                  <a:cubicBezTo>
                    <a:pt x="754" y="972"/>
                    <a:pt x="752" y="971"/>
                    <a:pt x="751" y="970"/>
                  </a:cubicBezTo>
                  <a:cubicBezTo>
                    <a:pt x="721" y="954"/>
                    <a:pt x="721" y="954"/>
                    <a:pt x="721" y="954"/>
                  </a:cubicBezTo>
                  <a:cubicBezTo>
                    <a:pt x="715" y="951"/>
                    <a:pt x="713" y="944"/>
                    <a:pt x="716" y="938"/>
                  </a:cubicBezTo>
                  <a:cubicBezTo>
                    <a:pt x="719" y="933"/>
                    <a:pt x="726" y="931"/>
                    <a:pt x="732" y="934"/>
                  </a:cubicBezTo>
                  <a:cubicBezTo>
                    <a:pt x="762" y="950"/>
                    <a:pt x="762" y="950"/>
                    <a:pt x="762" y="950"/>
                  </a:cubicBezTo>
                  <a:cubicBezTo>
                    <a:pt x="767" y="953"/>
                    <a:pt x="769" y="960"/>
                    <a:pt x="766" y="966"/>
                  </a:cubicBezTo>
                  <a:cubicBezTo>
                    <a:pt x="764" y="969"/>
                    <a:pt x="760" y="972"/>
                    <a:pt x="756" y="972"/>
                  </a:cubicBezTo>
                  <a:close/>
                  <a:moveTo>
                    <a:pt x="1078" y="965"/>
                  </a:moveTo>
                  <a:cubicBezTo>
                    <a:pt x="1077" y="965"/>
                    <a:pt x="1075" y="964"/>
                    <a:pt x="1073" y="964"/>
                  </a:cubicBezTo>
                  <a:cubicBezTo>
                    <a:pt x="1068" y="961"/>
                    <a:pt x="1065" y="954"/>
                    <a:pt x="1068" y="948"/>
                  </a:cubicBezTo>
                  <a:cubicBezTo>
                    <a:pt x="1073" y="939"/>
                    <a:pt x="1077" y="929"/>
                    <a:pt x="1080" y="919"/>
                  </a:cubicBezTo>
                  <a:cubicBezTo>
                    <a:pt x="1081" y="913"/>
                    <a:pt x="1088" y="910"/>
                    <a:pt x="1094" y="911"/>
                  </a:cubicBezTo>
                  <a:cubicBezTo>
                    <a:pt x="1100" y="913"/>
                    <a:pt x="1103" y="919"/>
                    <a:pt x="1102" y="925"/>
                  </a:cubicBezTo>
                  <a:cubicBezTo>
                    <a:pt x="1098" y="937"/>
                    <a:pt x="1094" y="948"/>
                    <a:pt x="1088" y="959"/>
                  </a:cubicBezTo>
                  <a:cubicBezTo>
                    <a:pt x="1086" y="963"/>
                    <a:pt x="1082" y="965"/>
                    <a:pt x="1078" y="965"/>
                  </a:cubicBezTo>
                  <a:close/>
                  <a:moveTo>
                    <a:pt x="697" y="939"/>
                  </a:moveTo>
                  <a:cubicBezTo>
                    <a:pt x="695" y="939"/>
                    <a:pt x="693" y="938"/>
                    <a:pt x="691" y="937"/>
                  </a:cubicBezTo>
                  <a:cubicBezTo>
                    <a:pt x="661" y="921"/>
                    <a:pt x="661" y="921"/>
                    <a:pt x="661" y="921"/>
                  </a:cubicBezTo>
                  <a:cubicBezTo>
                    <a:pt x="656" y="918"/>
                    <a:pt x="654" y="911"/>
                    <a:pt x="657" y="906"/>
                  </a:cubicBezTo>
                  <a:cubicBezTo>
                    <a:pt x="660" y="900"/>
                    <a:pt x="667" y="898"/>
                    <a:pt x="672" y="901"/>
                  </a:cubicBezTo>
                  <a:cubicBezTo>
                    <a:pt x="702" y="918"/>
                    <a:pt x="702" y="918"/>
                    <a:pt x="702" y="918"/>
                  </a:cubicBezTo>
                  <a:cubicBezTo>
                    <a:pt x="708" y="921"/>
                    <a:pt x="710" y="927"/>
                    <a:pt x="707" y="933"/>
                  </a:cubicBezTo>
                  <a:cubicBezTo>
                    <a:pt x="704" y="937"/>
                    <a:pt x="701" y="939"/>
                    <a:pt x="697" y="939"/>
                  </a:cubicBezTo>
                  <a:close/>
                  <a:moveTo>
                    <a:pt x="637" y="906"/>
                  </a:moveTo>
                  <a:cubicBezTo>
                    <a:pt x="635" y="906"/>
                    <a:pt x="633" y="906"/>
                    <a:pt x="632" y="905"/>
                  </a:cubicBezTo>
                  <a:cubicBezTo>
                    <a:pt x="602" y="888"/>
                    <a:pt x="602" y="888"/>
                    <a:pt x="602" y="888"/>
                  </a:cubicBezTo>
                  <a:cubicBezTo>
                    <a:pt x="596" y="885"/>
                    <a:pt x="594" y="878"/>
                    <a:pt x="598" y="873"/>
                  </a:cubicBezTo>
                  <a:cubicBezTo>
                    <a:pt x="601" y="867"/>
                    <a:pt x="607" y="865"/>
                    <a:pt x="613" y="868"/>
                  </a:cubicBezTo>
                  <a:cubicBezTo>
                    <a:pt x="643" y="885"/>
                    <a:pt x="643" y="885"/>
                    <a:pt x="643" y="885"/>
                  </a:cubicBezTo>
                  <a:cubicBezTo>
                    <a:pt x="648" y="888"/>
                    <a:pt x="650" y="895"/>
                    <a:pt x="647" y="900"/>
                  </a:cubicBezTo>
                  <a:cubicBezTo>
                    <a:pt x="645" y="904"/>
                    <a:pt x="641" y="906"/>
                    <a:pt x="637" y="906"/>
                  </a:cubicBezTo>
                  <a:close/>
                  <a:moveTo>
                    <a:pt x="1096" y="900"/>
                  </a:moveTo>
                  <a:cubicBezTo>
                    <a:pt x="1096" y="900"/>
                    <a:pt x="1095" y="900"/>
                    <a:pt x="1095" y="900"/>
                  </a:cubicBezTo>
                  <a:cubicBezTo>
                    <a:pt x="1089" y="900"/>
                    <a:pt x="1084" y="894"/>
                    <a:pt x="1084" y="888"/>
                  </a:cubicBezTo>
                  <a:cubicBezTo>
                    <a:pt x="1085" y="886"/>
                    <a:pt x="1085" y="883"/>
                    <a:pt x="1085" y="881"/>
                  </a:cubicBezTo>
                  <a:cubicBezTo>
                    <a:pt x="1085" y="873"/>
                    <a:pt x="1084" y="865"/>
                    <a:pt x="1083" y="857"/>
                  </a:cubicBezTo>
                  <a:cubicBezTo>
                    <a:pt x="1082" y="851"/>
                    <a:pt x="1086" y="845"/>
                    <a:pt x="1092" y="844"/>
                  </a:cubicBezTo>
                  <a:cubicBezTo>
                    <a:pt x="1098" y="843"/>
                    <a:pt x="1104" y="847"/>
                    <a:pt x="1105" y="853"/>
                  </a:cubicBezTo>
                  <a:cubicBezTo>
                    <a:pt x="1107" y="862"/>
                    <a:pt x="1107" y="872"/>
                    <a:pt x="1107" y="881"/>
                  </a:cubicBezTo>
                  <a:cubicBezTo>
                    <a:pt x="1107" y="884"/>
                    <a:pt x="1107" y="887"/>
                    <a:pt x="1107" y="889"/>
                  </a:cubicBezTo>
                  <a:cubicBezTo>
                    <a:pt x="1107" y="895"/>
                    <a:pt x="1102" y="900"/>
                    <a:pt x="1096" y="900"/>
                  </a:cubicBezTo>
                  <a:close/>
                  <a:moveTo>
                    <a:pt x="578" y="873"/>
                  </a:moveTo>
                  <a:cubicBezTo>
                    <a:pt x="576" y="873"/>
                    <a:pt x="574" y="873"/>
                    <a:pt x="572" y="872"/>
                  </a:cubicBezTo>
                  <a:cubicBezTo>
                    <a:pt x="543" y="856"/>
                    <a:pt x="543" y="856"/>
                    <a:pt x="543" y="856"/>
                  </a:cubicBezTo>
                  <a:cubicBezTo>
                    <a:pt x="537" y="853"/>
                    <a:pt x="535" y="846"/>
                    <a:pt x="538" y="840"/>
                  </a:cubicBezTo>
                  <a:cubicBezTo>
                    <a:pt x="541" y="835"/>
                    <a:pt x="548" y="833"/>
                    <a:pt x="553" y="836"/>
                  </a:cubicBezTo>
                  <a:cubicBezTo>
                    <a:pt x="583" y="852"/>
                    <a:pt x="583" y="852"/>
                    <a:pt x="583" y="852"/>
                  </a:cubicBezTo>
                  <a:cubicBezTo>
                    <a:pt x="589" y="855"/>
                    <a:pt x="591" y="862"/>
                    <a:pt x="588" y="867"/>
                  </a:cubicBezTo>
                  <a:cubicBezTo>
                    <a:pt x="586" y="871"/>
                    <a:pt x="582" y="873"/>
                    <a:pt x="578" y="873"/>
                  </a:cubicBezTo>
                  <a:close/>
                  <a:moveTo>
                    <a:pt x="518" y="841"/>
                  </a:moveTo>
                  <a:cubicBezTo>
                    <a:pt x="516" y="841"/>
                    <a:pt x="515" y="840"/>
                    <a:pt x="513" y="839"/>
                  </a:cubicBezTo>
                  <a:cubicBezTo>
                    <a:pt x="483" y="823"/>
                    <a:pt x="483" y="823"/>
                    <a:pt x="483" y="823"/>
                  </a:cubicBezTo>
                  <a:cubicBezTo>
                    <a:pt x="478" y="820"/>
                    <a:pt x="476" y="813"/>
                    <a:pt x="479" y="807"/>
                  </a:cubicBezTo>
                  <a:cubicBezTo>
                    <a:pt x="482" y="802"/>
                    <a:pt x="489" y="800"/>
                    <a:pt x="494" y="803"/>
                  </a:cubicBezTo>
                  <a:cubicBezTo>
                    <a:pt x="524" y="819"/>
                    <a:pt x="524" y="819"/>
                    <a:pt x="524" y="819"/>
                  </a:cubicBezTo>
                  <a:cubicBezTo>
                    <a:pt x="529" y="822"/>
                    <a:pt x="531" y="829"/>
                    <a:pt x="528" y="835"/>
                  </a:cubicBezTo>
                  <a:cubicBezTo>
                    <a:pt x="526" y="839"/>
                    <a:pt x="522" y="841"/>
                    <a:pt x="518" y="841"/>
                  </a:cubicBezTo>
                  <a:close/>
                  <a:moveTo>
                    <a:pt x="1085" y="834"/>
                  </a:moveTo>
                  <a:cubicBezTo>
                    <a:pt x="1080" y="834"/>
                    <a:pt x="1076" y="831"/>
                    <a:pt x="1074" y="827"/>
                  </a:cubicBezTo>
                  <a:cubicBezTo>
                    <a:pt x="1070" y="817"/>
                    <a:pt x="1065" y="808"/>
                    <a:pt x="1059" y="799"/>
                  </a:cubicBezTo>
                  <a:cubicBezTo>
                    <a:pt x="1056" y="794"/>
                    <a:pt x="1057" y="787"/>
                    <a:pt x="1062" y="783"/>
                  </a:cubicBezTo>
                  <a:cubicBezTo>
                    <a:pt x="1068" y="780"/>
                    <a:pt x="1075" y="781"/>
                    <a:pt x="1078" y="786"/>
                  </a:cubicBezTo>
                  <a:cubicBezTo>
                    <a:pt x="1085" y="796"/>
                    <a:pt x="1091" y="807"/>
                    <a:pt x="1095" y="818"/>
                  </a:cubicBezTo>
                  <a:cubicBezTo>
                    <a:pt x="1098" y="824"/>
                    <a:pt x="1095" y="831"/>
                    <a:pt x="1089" y="833"/>
                  </a:cubicBezTo>
                  <a:cubicBezTo>
                    <a:pt x="1088" y="834"/>
                    <a:pt x="1086" y="834"/>
                    <a:pt x="1085" y="834"/>
                  </a:cubicBezTo>
                  <a:close/>
                  <a:moveTo>
                    <a:pt x="459" y="808"/>
                  </a:moveTo>
                  <a:cubicBezTo>
                    <a:pt x="457" y="808"/>
                    <a:pt x="455" y="807"/>
                    <a:pt x="453" y="806"/>
                  </a:cubicBezTo>
                  <a:cubicBezTo>
                    <a:pt x="424" y="790"/>
                    <a:pt x="424" y="790"/>
                    <a:pt x="424" y="790"/>
                  </a:cubicBezTo>
                  <a:cubicBezTo>
                    <a:pt x="418" y="787"/>
                    <a:pt x="416" y="780"/>
                    <a:pt x="419" y="775"/>
                  </a:cubicBezTo>
                  <a:cubicBezTo>
                    <a:pt x="422" y="769"/>
                    <a:pt x="429" y="767"/>
                    <a:pt x="435" y="770"/>
                  </a:cubicBezTo>
                  <a:cubicBezTo>
                    <a:pt x="464" y="787"/>
                    <a:pt x="464" y="787"/>
                    <a:pt x="464" y="787"/>
                  </a:cubicBezTo>
                  <a:cubicBezTo>
                    <a:pt x="470" y="790"/>
                    <a:pt x="472" y="797"/>
                    <a:pt x="469" y="802"/>
                  </a:cubicBezTo>
                  <a:cubicBezTo>
                    <a:pt x="467" y="806"/>
                    <a:pt x="463" y="808"/>
                    <a:pt x="459" y="808"/>
                  </a:cubicBezTo>
                  <a:close/>
                  <a:moveTo>
                    <a:pt x="1050" y="776"/>
                  </a:moveTo>
                  <a:cubicBezTo>
                    <a:pt x="1046" y="776"/>
                    <a:pt x="1042" y="774"/>
                    <a:pt x="1040" y="771"/>
                  </a:cubicBezTo>
                  <a:cubicBezTo>
                    <a:pt x="1021" y="743"/>
                    <a:pt x="1021" y="743"/>
                    <a:pt x="1021" y="743"/>
                  </a:cubicBezTo>
                  <a:cubicBezTo>
                    <a:pt x="1017" y="738"/>
                    <a:pt x="1019" y="731"/>
                    <a:pt x="1024" y="728"/>
                  </a:cubicBezTo>
                  <a:cubicBezTo>
                    <a:pt x="1029" y="724"/>
                    <a:pt x="1036" y="725"/>
                    <a:pt x="1040" y="731"/>
                  </a:cubicBezTo>
                  <a:cubicBezTo>
                    <a:pt x="1059" y="758"/>
                    <a:pt x="1059" y="758"/>
                    <a:pt x="1059" y="758"/>
                  </a:cubicBezTo>
                  <a:cubicBezTo>
                    <a:pt x="1062" y="764"/>
                    <a:pt x="1061" y="771"/>
                    <a:pt x="1056" y="774"/>
                  </a:cubicBezTo>
                  <a:cubicBezTo>
                    <a:pt x="1054" y="775"/>
                    <a:pt x="1052" y="776"/>
                    <a:pt x="1050" y="776"/>
                  </a:cubicBezTo>
                  <a:close/>
                  <a:moveTo>
                    <a:pt x="399" y="775"/>
                  </a:moveTo>
                  <a:cubicBezTo>
                    <a:pt x="398" y="775"/>
                    <a:pt x="396" y="775"/>
                    <a:pt x="394" y="774"/>
                  </a:cubicBezTo>
                  <a:cubicBezTo>
                    <a:pt x="364" y="757"/>
                    <a:pt x="364" y="757"/>
                    <a:pt x="364" y="757"/>
                  </a:cubicBezTo>
                  <a:cubicBezTo>
                    <a:pt x="359" y="754"/>
                    <a:pt x="357" y="747"/>
                    <a:pt x="360" y="742"/>
                  </a:cubicBezTo>
                  <a:cubicBezTo>
                    <a:pt x="363" y="736"/>
                    <a:pt x="370" y="734"/>
                    <a:pt x="375" y="738"/>
                  </a:cubicBezTo>
                  <a:cubicBezTo>
                    <a:pt x="405" y="754"/>
                    <a:pt x="405" y="754"/>
                    <a:pt x="405" y="754"/>
                  </a:cubicBezTo>
                  <a:cubicBezTo>
                    <a:pt x="410" y="757"/>
                    <a:pt x="412" y="764"/>
                    <a:pt x="409" y="769"/>
                  </a:cubicBezTo>
                  <a:cubicBezTo>
                    <a:pt x="407" y="773"/>
                    <a:pt x="403" y="775"/>
                    <a:pt x="399" y="775"/>
                  </a:cubicBezTo>
                  <a:close/>
                  <a:moveTo>
                    <a:pt x="340" y="742"/>
                  </a:moveTo>
                  <a:cubicBezTo>
                    <a:pt x="338" y="742"/>
                    <a:pt x="336" y="742"/>
                    <a:pt x="335" y="741"/>
                  </a:cubicBezTo>
                  <a:cubicBezTo>
                    <a:pt x="305" y="725"/>
                    <a:pt x="305" y="725"/>
                    <a:pt x="305" y="725"/>
                  </a:cubicBezTo>
                  <a:cubicBezTo>
                    <a:pt x="299" y="722"/>
                    <a:pt x="297" y="715"/>
                    <a:pt x="300" y="709"/>
                  </a:cubicBezTo>
                  <a:cubicBezTo>
                    <a:pt x="303" y="704"/>
                    <a:pt x="310" y="702"/>
                    <a:pt x="316" y="705"/>
                  </a:cubicBezTo>
                  <a:cubicBezTo>
                    <a:pt x="345" y="721"/>
                    <a:pt x="345" y="721"/>
                    <a:pt x="345" y="721"/>
                  </a:cubicBezTo>
                  <a:cubicBezTo>
                    <a:pt x="351" y="724"/>
                    <a:pt x="353" y="731"/>
                    <a:pt x="350" y="737"/>
                  </a:cubicBezTo>
                  <a:cubicBezTo>
                    <a:pt x="348" y="740"/>
                    <a:pt x="344" y="742"/>
                    <a:pt x="340" y="742"/>
                  </a:cubicBezTo>
                  <a:close/>
                  <a:moveTo>
                    <a:pt x="1011" y="720"/>
                  </a:moveTo>
                  <a:cubicBezTo>
                    <a:pt x="1007" y="720"/>
                    <a:pt x="1004" y="719"/>
                    <a:pt x="1002" y="716"/>
                  </a:cubicBezTo>
                  <a:cubicBezTo>
                    <a:pt x="982" y="688"/>
                    <a:pt x="982" y="688"/>
                    <a:pt x="982" y="688"/>
                  </a:cubicBezTo>
                  <a:cubicBezTo>
                    <a:pt x="979" y="683"/>
                    <a:pt x="980" y="676"/>
                    <a:pt x="985" y="672"/>
                  </a:cubicBezTo>
                  <a:cubicBezTo>
                    <a:pt x="990" y="668"/>
                    <a:pt x="998" y="670"/>
                    <a:pt x="1001" y="675"/>
                  </a:cubicBezTo>
                  <a:cubicBezTo>
                    <a:pt x="1020" y="703"/>
                    <a:pt x="1020" y="703"/>
                    <a:pt x="1020" y="703"/>
                  </a:cubicBezTo>
                  <a:cubicBezTo>
                    <a:pt x="1024" y="708"/>
                    <a:pt x="1023" y="715"/>
                    <a:pt x="1017" y="718"/>
                  </a:cubicBezTo>
                  <a:cubicBezTo>
                    <a:pt x="1015" y="720"/>
                    <a:pt x="1013" y="720"/>
                    <a:pt x="1011" y="720"/>
                  </a:cubicBezTo>
                  <a:close/>
                  <a:moveTo>
                    <a:pt x="281" y="710"/>
                  </a:moveTo>
                  <a:cubicBezTo>
                    <a:pt x="279" y="710"/>
                    <a:pt x="277" y="709"/>
                    <a:pt x="275" y="708"/>
                  </a:cubicBezTo>
                  <a:cubicBezTo>
                    <a:pt x="245" y="692"/>
                    <a:pt x="245" y="692"/>
                    <a:pt x="245" y="692"/>
                  </a:cubicBezTo>
                  <a:cubicBezTo>
                    <a:pt x="240" y="689"/>
                    <a:pt x="238" y="682"/>
                    <a:pt x="241" y="676"/>
                  </a:cubicBezTo>
                  <a:cubicBezTo>
                    <a:pt x="244" y="671"/>
                    <a:pt x="251" y="669"/>
                    <a:pt x="256" y="672"/>
                  </a:cubicBezTo>
                  <a:cubicBezTo>
                    <a:pt x="286" y="688"/>
                    <a:pt x="286" y="688"/>
                    <a:pt x="286" y="688"/>
                  </a:cubicBezTo>
                  <a:cubicBezTo>
                    <a:pt x="292" y="691"/>
                    <a:pt x="294" y="698"/>
                    <a:pt x="291" y="704"/>
                  </a:cubicBezTo>
                  <a:cubicBezTo>
                    <a:pt x="288" y="708"/>
                    <a:pt x="285" y="710"/>
                    <a:pt x="281" y="710"/>
                  </a:cubicBezTo>
                  <a:close/>
                  <a:moveTo>
                    <a:pt x="221" y="677"/>
                  </a:moveTo>
                  <a:cubicBezTo>
                    <a:pt x="219" y="677"/>
                    <a:pt x="217" y="676"/>
                    <a:pt x="216" y="676"/>
                  </a:cubicBezTo>
                  <a:cubicBezTo>
                    <a:pt x="186" y="659"/>
                    <a:pt x="186" y="659"/>
                    <a:pt x="186" y="659"/>
                  </a:cubicBezTo>
                  <a:cubicBezTo>
                    <a:pt x="181" y="656"/>
                    <a:pt x="179" y="649"/>
                    <a:pt x="182" y="644"/>
                  </a:cubicBezTo>
                  <a:cubicBezTo>
                    <a:pt x="185" y="638"/>
                    <a:pt x="191" y="636"/>
                    <a:pt x="197" y="639"/>
                  </a:cubicBezTo>
                  <a:cubicBezTo>
                    <a:pt x="227" y="656"/>
                    <a:pt x="227" y="656"/>
                    <a:pt x="227" y="656"/>
                  </a:cubicBezTo>
                  <a:cubicBezTo>
                    <a:pt x="232" y="659"/>
                    <a:pt x="234" y="666"/>
                    <a:pt x="231" y="671"/>
                  </a:cubicBezTo>
                  <a:cubicBezTo>
                    <a:pt x="229" y="675"/>
                    <a:pt x="225" y="677"/>
                    <a:pt x="221" y="677"/>
                  </a:cubicBezTo>
                  <a:close/>
                  <a:moveTo>
                    <a:pt x="973" y="665"/>
                  </a:moveTo>
                  <a:cubicBezTo>
                    <a:pt x="969" y="665"/>
                    <a:pt x="965" y="663"/>
                    <a:pt x="963" y="660"/>
                  </a:cubicBezTo>
                  <a:cubicBezTo>
                    <a:pt x="944" y="632"/>
                    <a:pt x="944" y="632"/>
                    <a:pt x="944" y="632"/>
                  </a:cubicBezTo>
                  <a:cubicBezTo>
                    <a:pt x="940" y="627"/>
                    <a:pt x="942" y="620"/>
                    <a:pt x="947" y="616"/>
                  </a:cubicBezTo>
                  <a:cubicBezTo>
                    <a:pt x="952" y="613"/>
                    <a:pt x="959" y="614"/>
                    <a:pt x="963" y="619"/>
                  </a:cubicBezTo>
                  <a:cubicBezTo>
                    <a:pt x="982" y="647"/>
                    <a:pt x="982" y="647"/>
                    <a:pt x="982" y="647"/>
                  </a:cubicBezTo>
                  <a:cubicBezTo>
                    <a:pt x="985" y="652"/>
                    <a:pt x="984" y="659"/>
                    <a:pt x="979" y="663"/>
                  </a:cubicBezTo>
                  <a:cubicBezTo>
                    <a:pt x="977" y="664"/>
                    <a:pt x="975" y="665"/>
                    <a:pt x="973" y="665"/>
                  </a:cubicBezTo>
                  <a:close/>
                  <a:moveTo>
                    <a:pt x="162" y="644"/>
                  </a:moveTo>
                  <a:cubicBezTo>
                    <a:pt x="160" y="644"/>
                    <a:pt x="158" y="644"/>
                    <a:pt x="156" y="643"/>
                  </a:cubicBezTo>
                  <a:cubicBezTo>
                    <a:pt x="127" y="626"/>
                    <a:pt x="127" y="626"/>
                    <a:pt x="127" y="626"/>
                  </a:cubicBezTo>
                  <a:cubicBezTo>
                    <a:pt x="121" y="623"/>
                    <a:pt x="119" y="616"/>
                    <a:pt x="122" y="611"/>
                  </a:cubicBezTo>
                  <a:cubicBezTo>
                    <a:pt x="125" y="605"/>
                    <a:pt x="132" y="604"/>
                    <a:pt x="138" y="607"/>
                  </a:cubicBezTo>
                  <a:cubicBezTo>
                    <a:pt x="167" y="623"/>
                    <a:pt x="167" y="623"/>
                    <a:pt x="167" y="623"/>
                  </a:cubicBezTo>
                  <a:cubicBezTo>
                    <a:pt x="173" y="626"/>
                    <a:pt x="175" y="633"/>
                    <a:pt x="172" y="638"/>
                  </a:cubicBezTo>
                  <a:cubicBezTo>
                    <a:pt x="170" y="642"/>
                    <a:pt x="166" y="644"/>
                    <a:pt x="162" y="644"/>
                  </a:cubicBezTo>
                  <a:close/>
                  <a:moveTo>
                    <a:pt x="102" y="611"/>
                  </a:moveTo>
                  <a:cubicBezTo>
                    <a:pt x="100" y="611"/>
                    <a:pt x="99" y="611"/>
                    <a:pt x="97" y="610"/>
                  </a:cubicBezTo>
                  <a:cubicBezTo>
                    <a:pt x="67" y="594"/>
                    <a:pt x="67" y="594"/>
                    <a:pt x="67" y="594"/>
                  </a:cubicBezTo>
                  <a:cubicBezTo>
                    <a:pt x="62" y="591"/>
                    <a:pt x="60" y="584"/>
                    <a:pt x="63" y="578"/>
                  </a:cubicBezTo>
                  <a:cubicBezTo>
                    <a:pt x="66" y="573"/>
                    <a:pt x="73" y="571"/>
                    <a:pt x="78" y="574"/>
                  </a:cubicBezTo>
                  <a:cubicBezTo>
                    <a:pt x="108" y="590"/>
                    <a:pt x="108" y="590"/>
                    <a:pt x="108" y="590"/>
                  </a:cubicBezTo>
                  <a:cubicBezTo>
                    <a:pt x="113" y="593"/>
                    <a:pt x="115" y="600"/>
                    <a:pt x="112" y="606"/>
                  </a:cubicBezTo>
                  <a:cubicBezTo>
                    <a:pt x="110" y="609"/>
                    <a:pt x="106" y="611"/>
                    <a:pt x="102" y="611"/>
                  </a:cubicBezTo>
                  <a:close/>
                  <a:moveTo>
                    <a:pt x="934" y="609"/>
                  </a:moveTo>
                  <a:cubicBezTo>
                    <a:pt x="930" y="609"/>
                    <a:pt x="927" y="607"/>
                    <a:pt x="925" y="604"/>
                  </a:cubicBezTo>
                  <a:cubicBezTo>
                    <a:pt x="905" y="576"/>
                    <a:pt x="905" y="576"/>
                    <a:pt x="905" y="576"/>
                  </a:cubicBezTo>
                  <a:cubicBezTo>
                    <a:pt x="902" y="571"/>
                    <a:pt x="903" y="564"/>
                    <a:pt x="908" y="561"/>
                  </a:cubicBezTo>
                  <a:cubicBezTo>
                    <a:pt x="913" y="557"/>
                    <a:pt x="921" y="558"/>
                    <a:pt x="924" y="563"/>
                  </a:cubicBezTo>
                  <a:cubicBezTo>
                    <a:pt x="943" y="591"/>
                    <a:pt x="943" y="591"/>
                    <a:pt x="943" y="591"/>
                  </a:cubicBezTo>
                  <a:cubicBezTo>
                    <a:pt x="947" y="596"/>
                    <a:pt x="946" y="604"/>
                    <a:pt x="940" y="607"/>
                  </a:cubicBezTo>
                  <a:cubicBezTo>
                    <a:pt x="938" y="608"/>
                    <a:pt x="936" y="609"/>
                    <a:pt x="934" y="609"/>
                  </a:cubicBezTo>
                  <a:close/>
                  <a:moveTo>
                    <a:pt x="43" y="579"/>
                  </a:moveTo>
                  <a:cubicBezTo>
                    <a:pt x="41" y="579"/>
                    <a:pt x="39" y="578"/>
                    <a:pt x="37" y="577"/>
                  </a:cubicBezTo>
                  <a:cubicBezTo>
                    <a:pt x="8" y="561"/>
                    <a:pt x="8" y="561"/>
                    <a:pt x="8" y="561"/>
                  </a:cubicBezTo>
                  <a:cubicBezTo>
                    <a:pt x="2" y="558"/>
                    <a:pt x="0" y="551"/>
                    <a:pt x="3" y="545"/>
                  </a:cubicBezTo>
                  <a:cubicBezTo>
                    <a:pt x="6" y="540"/>
                    <a:pt x="13" y="538"/>
                    <a:pt x="19" y="541"/>
                  </a:cubicBezTo>
                  <a:cubicBezTo>
                    <a:pt x="48" y="557"/>
                    <a:pt x="48" y="557"/>
                    <a:pt x="48" y="557"/>
                  </a:cubicBezTo>
                  <a:cubicBezTo>
                    <a:pt x="54" y="560"/>
                    <a:pt x="56" y="567"/>
                    <a:pt x="53" y="573"/>
                  </a:cubicBezTo>
                  <a:cubicBezTo>
                    <a:pt x="51" y="576"/>
                    <a:pt x="47" y="579"/>
                    <a:pt x="43" y="579"/>
                  </a:cubicBezTo>
                  <a:close/>
                  <a:moveTo>
                    <a:pt x="895" y="553"/>
                  </a:moveTo>
                  <a:cubicBezTo>
                    <a:pt x="892" y="553"/>
                    <a:pt x="888" y="552"/>
                    <a:pt x="886" y="549"/>
                  </a:cubicBezTo>
                  <a:cubicBezTo>
                    <a:pt x="867" y="521"/>
                    <a:pt x="867" y="521"/>
                    <a:pt x="867" y="521"/>
                  </a:cubicBezTo>
                  <a:cubicBezTo>
                    <a:pt x="863" y="516"/>
                    <a:pt x="865" y="508"/>
                    <a:pt x="870" y="505"/>
                  </a:cubicBezTo>
                  <a:cubicBezTo>
                    <a:pt x="875" y="501"/>
                    <a:pt x="882" y="503"/>
                    <a:pt x="886" y="508"/>
                  </a:cubicBezTo>
                  <a:cubicBezTo>
                    <a:pt x="905" y="536"/>
                    <a:pt x="905" y="536"/>
                    <a:pt x="905" y="536"/>
                  </a:cubicBezTo>
                  <a:cubicBezTo>
                    <a:pt x="908" y="541"/>
                    <a:pt x="907" y="548"/>
                    <a:pt x="902" y="551"/>
                  </a:cubicBezTo>
                  <a:cubicBezTo>
                    <a:pt x="900" y="553"/>
                    <a:pt x="898" y="553"/>
                    <a:pt x="895" y="553"/>
                  </a:cubicBezTo>
                  <a:close/>
                  <a:moveTo>
                    <a:pt x="857" y="498"/>
                  </a:moveTo>
                  <a:cubicBezTo>
                    <a:pt x="853" y="498"/>
                    <a:pt x="850" y="496"/>
                    <a:pt x="848" y="493"/>
                  </a:cubicBezTo>
                  <a:cubicBezTo>
                    <a:pt x="828" y="465"/>
                    <a:pt x="828" y="465"/>
                    <a:pt x="828" y="465"/>
                  </a:cubicBezTo>
                  <a:cubicBezTo>
                    <a:pt x="825" y="460"/>
                    <a:pt x="826" y="453"/>
                    <a:pt x="831" y="449"/>
                  </a:cubicBezTo>
                  <a:cubicBezTo>
                    <a:pt x="836" y="446"/>
                    <a:pt x="843" y="447"/>
                    <a:pt x="847" y="452"/>
                  </a:cubicBezTo>
                  <a:cubicBezTo>
                    <a:pt x="866" y="480"/>
                    <a:pt x="866" y="480"/>
                    <a:pt x="866" y="480"/>
                  </a:cubicBezTo>
                  <a:cubicBezTo>
                    <a:pt x="870" y="485"/>
                    <a:pt x="869" y="492"/>
                    <a:pt x="863" y="496"/>
                  </a:cubicBezTo>
                  <a:cubicBezTo>
                    <a:pt x="861" y="497"/>
                    <a:pt x="859" y="498"/>
                    <a:pt x="857" y="498"/>
                  </a:cubicBezTo>
                  <a:close/>
                  <a:moveTo>
                    <a:pt x="818" y="442"/>
                  </a:moveTo>
                  <a:cubicBezTo>
                    <a:pt x="815" y="442"/>
                    <a:pt x="811" y="440"/>
                    <a:pt x="809" y="437"/>
                  </a:cubicBezTo>
                  <a:cubicBezTo>
                    <a:pt x="790" y="409"/>
                    <a:pt x="790" y="409"/>
                    <a:pt x="790" y="409"/>
                  </a:cubicBezTo>
                  <a:cubicBezTo>
                    <a:pt x="786" y="404"/>
                    <a:pt x="788" y="397"/>
                    <a:pt x="793" y="394"/>
                  </a:cubicBezTo>
                  <a:cubicBezTo>
                    <a:pt x="798" y="390"/>
                    <a:pt x="805" y="391"/>
                    <a:pt x="809" y="396"/>
                  </a:cubicBezTo>
                  <a:cubicBezTo>
                    <a:pt x="828" y="424"/>
                    <a:pt x="828" y="424"/>
                    <a:pt x="828" y="424"/>
                  </a:cubicBezTo>
                  <a:cubicBezTo>
                    <a:pt x="831" y="429"/>
                    <a:pt x="830" y="436"/>
                    <a:pt x="825" y="440"/>
                  </a:cubicBezTo>
                  <a:cubicBezTo>
                    <a:pt x="823" y="441"/>
                    <a:pt x="821" y="442"/>
                    <a:pt x="818" y="442"/>
                  </a:cubicBezTo>
                  <a:close/>
                  <a:moveTo>
                    <a:pt x="780" y="386"/>
                  </a:moveTo>
                  <a:cubicBezTo>
                    <a:pt x="776" y="386"/>
                    <a:pt x="773" y="385"/>
                    <a:pt x="771" y="381"/>
                  </a:cubicBezTo>
                  <a:cubicBezTo>
                    <a:pt x="751" y="354"/>
                    <a:pt x="751" y="354"/>
                    <a:pt x="751" y="354"/>
                  </a:cubicBezTo>
                  <a:cubicBezTo>
                    <a:pt x="748" y="348"/>
                    <a:pt x="749" y="341"/>
                    <a:pt x="754" y="338"/>
                  </a:cubicBezTo>
                  <a:cubicBezTo>
                    <a:pt x="759" y="334"/>
                    <a:pt x="766" y="336"/>
                    <a:pt x="770" y="341"/>
                  </a:cubicBezTo>
                  <a:cubicBezTo>
                    <a:pt x="789" y="369"/>
                    <a:pt x="789" y="369"/>
                    <a:pt x="789" y="369"/>
                  </a:cubicBezTo>
                  <a:cubicBezTo>
                    <a:pt x="793" y="374"/>
                    <a:pt x="792" y="381"/>
                    <a:pt x="786" y="384"/>
                  </a:cubicBezTo>
                  <a:cubicBezTo>
                    <a:pt x="784" y="386"/>
                    <a:pt x="782" y="386"/>
                    <a:pt x="780" y="386"/>
                  </a:cubicBezTo>
                  <a:close/>
                  <a:moveTo>
                    <a:pt x="741" y="331"/>
                  </a:moveTo>
                  <a:cubicBezTo>
                    <a:pt x="738" y="331"/>
                    <a:pt x="734" y="329"/>
                    <a:pt x="732" y="326"/>
                  </a:cubicBezTo>
                  <a:cubicBezTo>
                    <a:pt x="713" y="298"/>
                    <a:pt x="713" y="298"/>
                    <a:pt x="713" y="298"/>
                  </a:cubicBezTo>
                  <a:cubicBezTo>
                    <a:pt x="709" y="293"/>
                    <a:pt x="711" y="286"/>
                    <a:pt x="716" y="282"/>
                  </a:cubicBezTo>
                  <a:cubicBezTo>
                    <a:pt x="721" y="279"/>
                    <a:pt x="728" y="280"/>
                    <a:pt x="732" y="285"/>
                  </a:cubicBezTo>
                  <a:cubicBezTo>
                    <a:pt x="751" y="313"/>
                    <a:pt x="751" y="313"/>
                    <a:pt x="751" y="313"/>
                  </a:cubicBezTo>
                  <a:cubicBezTo>
                    <a:pt x="754" y="318"/>
                    <a:pt x="753" y="325"/>
                    <a:pt x="748" y="329"/>
                  </a:cubicBezTo>
                  <a:cubicBezTo>
                    <a:pt x="746" y="330"/>
                    <a:pt x="744" y="331"/>
                    <a:pt x="741" y="331"/>
                  </a:cubicBezTo>
                  <a:close/>
                  <a:moveTo>
                    <a:pt x="703" y="275"/>
                  </a:moveTo>
                  <a:cubicBezTo>
                    <a:pt x="699" y="275"/>
                    <a:pt x="696" y="273"/>
                    <a:pt x="694" y="270"/>
                  </a:cubicBezTo>
                  <a:cubicBezTo>
                    <a:pt x="674" y="242"/>
                    <a:pt x="674" y="242"/>
                    <a:pt x="674" y="242"/>
                  </a:cubicBezTo>
                  <a:cubicBezTo>
                    <a:pt x="671" y="237"/>
                    <a:pt x="672" y="230"/>
                    <a:pt x="677" y="227"/>
                  </a:cubicBezTo>
                  <a:cubicBezTo>
                    <a:pt x="682" y="223"/>
                    <a:pt x="689" y="224"/>
                    <a:pt x="693" y="229"/>
                  </a:cubicBezTo>
                  <a:cubicBezTo>
                    <a:pt x="712" y="257"/>
                    <a:pt x="712" y="257"/>
                    <a:pt x="712" y="257"/>
                  </a:cubicBezTo>
                  <a:cubicBezTo>
                    <a:pt x="716" y="262"/>
                    <a:pt x="715" y="269"/>
                    <a:pt x="709" y="273"/>
                  </a:cubicBezTo>
                  <a:cubicBezTo>
                    <a:pt x="707" y="274"/>
                    <a:pt x="705" y="275"/>
                    <a:pt x="703" y="275"/>
                  </a:cubicBezTo>
                  <a:close/>
                  <a:moveTo>
                    <a:pt x="664" y="219"/>
                  </a:moveTo>
                  <a:cubicBezTo>
                    <a:pt x="661" y="219"/>
                    <a:pt x="657" y="218"/>
                    <a:pt x="655" y="214"/>
                  </a:cubicBezTo>
                  <a:cubicBezTo>
                    <a:pt x="636" y="187"/>
                    <a:pt x="636" y="187"/>
                    <a:pt x="636" y="187"/>
                  </a:cubicBezTo>
                  <a:cubicBezTo>
                    <a:pt x="632" y="181"/>
                    <a:pt x="634" y="174"/>
                    <a:pt x="639" y="171"/>
                  </a:cubicBezTo>
                  <a:cubicBezTo>
                    <a:pt x="644" y="167"/>
                    <a:pt x="651" y="169"/>
                    <a:pt x="655" y="174"/>
                  </a:cubicBezTo>
                  <a:cubicBezTo>
                    <a:pt x="674" y="202"/>
                    <a:pt x="674" y="202"/>
                    <a:pt x="674" y="202"/>
                  </a:cubicBezTo>
                  <a:cubicBezTo>
                    <a:pt x="677" y="207"/>
                    <a:pt x="676" y="214"/>
                    <a:pt x="671" y="217"/>
                  </a:cubicBezTo>
                  <a:cubicBezTo>
                    <a:pt x="669" y="219"/>
                    <a:pt x="667" y="219"/>
                    <a:pt x="664" y="219"/>
                  </a:cubicBezTo>
                  <a:close/>
                  <a:moveTo>
                    <a:pt x="626" y="164"/>
                  </a:moveTo>
                  <a:cubicBezTo>
                    <a:pt x="622" y="164"/>
                    <a:pt x="619" y="162"/>
                    <a:pt x="617" y="159"/>
                  </a:cubicBezTo>
                  <a:cubicBezTo>
                    <a:pt x="597" y="131"/>
                    <a:pt x="597" y="131"/>
                    <a:pt x="597" y="131"/>
                  </a:cubicBezTo>
                  <a:cubicBezTo>
                    <a:pt x="594" y="126"/>
                    <a:pt x="595" y="119"/>
                    <a:pt x="600" y="115"/>
                  </a:cubicBezTo>
                  <a:cubicBezTo>
                    <a:pt x="605" y="112"/>
                    <a:pt x="612" y="113"/>
                    <a:pt x="616" y="118"/>
                  </a:cubicBezTo>
                  <a:cubicBezTo>
                    <a:pt x="635" y="146"/>
                    <a:pt x="635" y="146"/>
                    <a:pt x="635" y="146"/>
                  </a:cubicBezTo>
                  <a:cubicBezTo>
                    <a:pt x="639" y="151"/>
                    <a:pt x="638" y="158"/>
                    <a:pt x="632" y="162"/>
                  </a:cubicBezTo>
                  <a:cubicBezTo>
                    <a:pt x="630" y="163"/>
                    <a:pt x="628" y="164"/>
                    <a:pt x="626" y="164"/>
                  </a:cubicBezTo>
                  <a:close/>
                  <a:moveTo>
                    <a:pt x="587" y="108"/>
                  </a:moveTo>
                  <a:cubicBezTo>
                    <a:pt x="584" y="108"/>
                    <a:pt x="580" y="106"/>
                    <a:pt x="578" y="103"/>
                  </a:cubicBezTo>
                  <a:cubicBezTo>
                    <a:pt x="559" y="75"/>
                    <a:pt x="559" y="75"/>
                    <a:pt x="559" y="75"/>
                  </a:cubicBezTo>
                  <a:cubicBezTo>
                    <a:pt x="555" y="70"/>
                    <a:pt x="557" y="63"/>
                    <a:pt x="562" y="59"/>
                  </a:cubicBezTo>
                  <a:cubicBezTo>
                    <a:pt x="567" y="56"/>
                    <a:pt x="574" y="57"/>
                    <a:pt x="578" y="62"/>
                  </a:cubicBezTo>
                  <a:cubicBezTo>
                    <a:pt x="597" y="90"/>
                    <a:pt x="597" y="90"/>
                    <a:pt x="597" y="90"/>
                  </a:cubicBezTo>
                  <a:cubicBezTo>
                    <a:pt x="600" y="95"/>
                    <a:pt x="599" y="102"/>
                    <a:pt x="594" y="106"/>
                  </a:cubicBezTo>
                  <a:cubicBezTo>
                    <a:pt x="592" y="107"/>
                    <a:pt x="590" y="108"/>
                    <a:pt x="587" y="108"/>
                  </a:cubicBezTo>
                  <a:close/>
                  <a:moveTo>
                    <a:pt x="549" y="52"/>
                  </a:moveTo>
                  <a:cubicBezTo>
                    <a:pt x="545" y="52"/>
                    <a:pt x="542" y="51"/>
                    <a:pt x="540" y="47"/>
                  </a:cubicBezTo>
                  <a:cubicBezTo>
                    <a:pt x="520" y="20"/>
                    <a:pt x="520" y="20"/>
                    <a:pt x="520" y="20"/>
                  </a:cubicBezTo>
                  <a:cubicBezTo>
                    <a:pt x="517" y="14"/>
                    <a:pt x="518" y="7"/>
                    <a:pt x="523" y="4"/>
                  </a:cubicBezTo>
                  <a:cubicBezTo>
                    <a:pt x="528" y="0"/>
                    <a:pt x="535" y="2"/>
                    <a:pt x="539" y="7"/>
                  </a:cubicBezTo>
                  <a:cubicBezTo>
                    <a:pt x="558" y="35"/>
                    <a:pt x="558" y="35"/>
                    <a:pt x="558" y="35"/>
                  </a:cubicBezTo>
                  <a:cubicBezTo>
                    <a:pt x="562" y="40"/>
                    <a:pt x="561" y="47"/>
                    <a:pt x="555" y="50"/>
                  </a:cubicBezTo>
                  <a:cubicBezTo>
                    <a:pt x="553" y="52"/>
                    <a:pt x="551" y="52"/>
                    <a:pt x="549" y="5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8" name="Freeform 54"/>
            <p:cNvSpPr/>
            <p:nvPr/>
          </p:nvSpPr>
          <p:spPr bwMode="auto">
            <a:xfrm>
              <a:off x="821" y="1974"/>
              <a:ext cx="65" cy="51"/>
            </a:xfrm>
            <a:custGeom>
              <a:avLst/>
              <a:gdLst/>
              <a:ahLst/>
              <a:cxnLst>
                <a:cxn ang="0">
                  <a:pos x="42" y="42"/>
                </a:cxn>
                <a:cxn ang="0">
                  <a:pos x="36" y="41"/>
                </a:cxn>
                <a:cxn ang="0">
                  <a:pos x="24" y="34"/>
                </a:cxn>
                <a:cxn ang="0">
                  <a:pos x="21" y="32"/>
                </a:cxn>
                <a:cxn ang="0">
                  <a:pos x="19" y="31"/>
                </a:cxn>
                <a:cxn ang="0">
                  <a:pos x="6" y="23"/>
                </a:cxn>
                <a:cxn ang="0">
                  <a:pos x="3" y="7"/>
                </a:cxn>
                <a:cxn ang="0">
                  <a:pos x="19" y="4"/>
                </a:cxn>
                <a:cxn ang="0">
                  <a:pos x="33" y="13"/>
                </a:cxn>
                <a:cxn ang="0">
                  <a:pos x="34" y="13"/>
                </a:cxn>
                <a:cxn ang="0">
                  <a:pos x="36" y="14"/>
                </a:cxn>
                <a:cxn ang="0">
                  <a:pos x="47" y="21"/>
                </a:cxn>
                <a:cxn ang="0">
                  <a:pos x="52" y="36"/>
                </a:cxn>
                <a:cxn ang="0">
                  <a:pos x="42" y="42"/>
                </a:cxn>
              </a:cxnLst>
              <a:rect l="0" t="0" r="r" b="b"/>
              <a:pathLst>
                <a:path w="55" h="42">
                  <a:moveTo>
                    <a:pt x="42" y="42"/>
                  </a:moveTo>
                  <a:cubicBezTo>
                    <a:pt x="40" y="42"/>
                    <a:pt x="38" y="42"/>
                    <a:pt x="36" y="41"/>
                  </a:cubicBezTo>
                  <a:cubicBezTo>
                    <a:pt x="32" y="39"/>
                    <a:pt x="28" y="36"/>
                    <a:pt x="24" y="34"/>
                  </a:cubicBezTo>
                  <a:cubicBezTo>
                    <a:pt x="21" y="32"/>
                    <a:pt x="21" y="32"/>
                    <a:pt x="21" y="32"/>
                  </a:cubicBezTo>
                  <a:cubicBezTo>
                    <a:pt x="21" y="32"/>
                    <a:pt x="20" y="31"/>
                    <a:pt x="19" y="31"/>
                  </a:cubicBezTo>
                  <a:cubicBezTo>
                    <a:pt x="15" y="28"/>
                    <a:pt x="11" y="25"/>
                    <a:pt x="6" y="23"/>
                  </a:cubicBezTo>
                  <a:cubicBezTo>
                    <a:pt x="1" y="19"/>
                    <a:pt x="0" y="12"/>
                    <a:pt x="3" y="7"/>
                  </a:cubicBezTo>
                  <a:cubicBezTo>
                    <a:pt x="7" y="2"/>
                    <a:pt x="14" y="0"/>
                    <a:pt x="19" y="4"/>
                  </a:cubicBezTo>
                  <a:cubicBezTo>
                    <a:pt x="24" y="7"/>
                    <a:pt x="28" y="10"/>
                    <a:pt x="33" y="13"/>
                  </a:cubicBezTo>
                  <a:cubicBezTo>
                    <a:pt x="33" y="13"/>
                    <a:pt x="34" y="13"/>
                    <a:pt x="34" y="13"/>
                  </a:cubicBezTo>
                  <a:cubicBezTo>
                    <a:pt x="36" y="14"/>
                    <a:pt x="36" y="14"/>
                    <a:pt x="36" y="14"/>
                  </a:cubicBezTo>
                  <a:cubicBezTo>
                    <a:pt x="40" y="17"/>
                    <a:pt x="43" y="19"/>
                    <a:pt x="47" y="21"/>
                  </a:cubicBezTo>
                  <a:cubicBezTo>
                    <a:pt x="53" y="24"/>
                    <a:pt x="55" y="31"/>
                    <a:pt x="52" y="36"/>
                  </a:cubicBezTo>
                  <a:cubicBezTo>
                    <a:pt x="49" y="40"/>
                    <a:pt x="46" y="42"/>
                    <a:pt x="42" y="4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59" name="Freeform 55"/>
            <p:cNvSpPr>
              <a:spLocks noEditPoints="1"/>
            </p:cNvSpPr>
            <p:nvPr/>
          </p:nvSpPr>
          <p:spPr bwMode="auto">
            <a:xfrm>
              <a:off x="613" y="1113"/>
              <a:ext cx="853" cy="867"/>
            </a:xfrm>
            <a:custGeom>
              <a:avLst/>
              <a:gdLst/>
              <a:ahLst/>
              <a:cxnLst>
                <a:cxn ang="0">
                  <a:pos x="133" y="704"/>
                </a:cxn>
                <a:cxn ang="0">
                  <a:pos x="141" y="681"/>
                </a:cxn>
                <a:cxn ang="0">
                  <a:pos x="168" y="718"/>
                </a:cxn>
                <a:cxn ang="0">
                  <a:pos x="102" y="673"/>
                </a:cxn>
                <a:cxn ang="0">
                  <a:pos x="99" y="633"/>
                </a:cxn>
                <a:cxn ang="0">
                  <a:pos x="110" y="677"/>
                </a:cxn>
                <a:cxn ang="0">
                  <a:pos x="44" y="588"/>
                </a:cxn>
                <a:cxn ang="0">
                  <a:pos x="80" y="606"/>
                </a:cxn>
                <a:cxn ang="0">
                  <a:pos x="40" y="564"/>
                </a:cxn>
                <a:cxn ang="0">
                  <a:pos x="26" y="510"/>
                </a:cxn>
                <a:cxn ang="0">
                  <a:pos x="45" y="563"/>
                </a:cxn>
                <a:cxn ang="0">
                  <a:pos x="10" y="491"/>
                </a:cxn>
                <a:cxn ang="0">
                  <a:pos x="26" y="454"/>
                </a:cxn>
                <a:cxn ang="0">
                  <a:pos x="21" y="500"/>
                </a:cxn>
                <a:cxn ang="0">
                  <a:pos x="0" y="404"/>
                </a:cxn>
                <a:cxn ang="0">
                  <a:pos x="23" y="390"/>
                </a:cxn>
                <a:cxn ang="0">
                  <a:pos x="13" y="434"/>
                </a:cxn>
                <a:cxn ang="0">
                  <a:pos x="13" y="367"/>
                </a:cxn>
                <a:cxn ang="0">
                  <a:pos x="22" y="312"/>
                </a:cxn>
                <a:cxn ang="0">
                  <a:pos x="15" y="367"/>
                </a:cxn>
                <a:cxn ang="0">
                  <a:pos x="18" y="287"/>
                </a:cxn>
                <a:cxn ang="0">
                  <a:pos x="50" y="263"/>
                </a:cxn>
                <a:cxn ang="0">
                  <a:pos x="53" y="240"/>
                </a:cxn>
                <a:cxn ang="0">
                  <a:pos x="60" y="193"/>
                </a:cxn>
                <a:cxn ang="0">
                  <a:pos x="63" y="234"/>
                </a:cxn>
                <a:cxn ang="0">
                  <a:pos x="81" y="181"/>
                </a:cxn>
                <a:cxn ang="0">
                  <a:pos x="116" y="137"/>
                </a:cxn>
                <a:cxn ang="0">
                  <a:pos x="88" y="183"/>
                </a:cxn>
                <a:cxn ang="0">
                  <a:pos x="668" y="128"/>
                </a:cxn>
                <a:cxn ang="0">
                  <a:pos x="707" y="137"/>
                </a:cxn>
                <a:cxn ang="0">
                  <a:pos x="132" y="133"/>
                </a:cxn>
                <a:cxn ang="0">
                  <a:pos x="149" y="90"/>
                </a:cxn>
                <a:cxn ang="0">
                  <a:pos x="140" y="130"/>
                </a:cxn>
                <a:cxn ang="0">
                  <a:pos x="643" y="107"/>
                </a:cxn>
                <a:cxn ang="0">
                  <a:pos x="630" y="69"/>
                </a:cxn>
                <a:cxn ang="0">
                  <a:pos x="650" y="109"/>
                </a:cxn>
                <a:cxn ang="0">
                  <a:pos x="177" y="70"/>
                </a:cxn>
                <a:cxn ang="0">
                  <a:pos x="217" y="71"/>
                </a:cxn>
                <a:cxn ang="0">
                  <a:pos x="595" y="72"/>
                </a:cxn>
                <a:cxn ang="0">
                  <a:pos x="555" y="41"/>
                </a:cxn>
                <a:cxn ang="0">
                  <a:pos x="605" y="66"/>
                </a:cxn>
                <a:cxn ang="0">
                  <a:pos x="231" y="51"/>
                </a:cxn>
                <a:cxn ang="0">
                  <a:pos x="283" y="30"/>
                </a:cxn>
                <a:cxn ang="0">
                  <a:pos x="241" y="58"/>
                </a:cxn>
                <a:cxn ang="0">
                  <a:pos x="500" y="34"/>
                </a:cxn>
                <a:cxn ang="0">
                  <a:pos x="538" y="23"/>
                </a:cxn>
                <a:cxn ang="0">
                  <a:pos x="304" y="35"/>
                </a:cxn>
                <a:cxn ang="0">
                  <a:pos x="335" y="6"/>
                </a:cxn>
                <a:cxn ang="0">
                  <a:pos x="307" y="35"/>
                </a:cxn>
                <a:cxn ang="0">
                  <a:pos x="468" y="28"/>
                </a:cxn>
                <a:cxn ang="0">
                  <a:pos x="438" y="1"/>
                </a:cxn>
                <a:cxn ang="0">
                  <a:pos x="470" y="28"/>
                </a:cxn>
                <a:cxn ang="0">
                  <a:pos x="369" y="1"/>
                </a:cxn>
                <a:cxn ang="0">
                  <a:pos x="415" y="11"/>
                </a:cxn>
                <a:cxn ang="0">
                  <a:pos x="370" y="24"/>
                </a:cxn>
              </a:cxnLst>
              <a:rect l="0" t="0" r="r" b="b"/>
              <a:pathLst>
                <a:path w="711" h="723">
                  <a:moveTo>
                    <a:pt x="159" y="723"/>
                  </a:moveTo>
                  <a:cubicBezTo>
                    <a:pt x="156" y="723"/>
                    <a:pt x="154" y="722"/>
                    <a:pt x="152" y="720"/>
                  </a:cubicBezTo>
                  <a:cubicBezTo>
                    <a:pt x="145" y="715"/>
                    <a:pt x="139" y="709"/>
                    <a:pt x="133" y="704"/>
                  </a:cubicBezTo>
                  <a:cubicBezTo>
                    <a:pt x="130" y="702"/>
                    <a:pt x="128" y="700"/>
                    <a:pt x="126" y="698"/>
                  </a:cubicBezTo>
                  <a:cubicBezTo>
                    <a:pt x="121" y="693"/>
                    <a:pt x="121" y="686"/>
                    <a:pt x="125" y="681"/>
                  </a:cubicBezTo>
                  <a:cubicBezTo>
                    <a:pt x="130" y="677"/>
                    <a:pt x="137" y="677"/>
                    <a:pt x="141" y="681"/>
                  </a:cubicBezTo>
                  <a:cubicBezTo>
                    <a:pt x="144" y="683"/>
                    <a:pt x="146" y="685"/>
                    <a:pt x="148" y="687"/>
                  </a:cubicBezTo>
                  <a:cubicBezTo>
                    <a:pt x="154" y="692"/>
                    <a:pt x="160" y="698"/>
                    <a:pt x="166" y="702"/>
                  </a:cubicBezTo>
                  <a:cubicBezTo>
                    <a:pt x="171" y="706"/>
                    <a:pt x="172" y="714"/>
                    <a:pt x="168" y="718"/>
                  </a:cubicBezTo>
                  <a:cubicBezTo>
                    <a:pt x="165" y="721"/>
                    <a:pt x="162" y="723"/>
                    <a:pt x="159" y="723"/>
                  </a:cubicBezTo>
                  <a:close/>
                  <a:moveTo>
                    <a:pt x="110" y="677"/>
                  </a:moveTo>
                  <a:cubicBezTo>
                    <a:pt x="107" y="677"/>
                    <a:pt x="104" y="675"/>
                    <a:pt x="102" y="673"/>
                  </a:cubicBezTo>
                  <a:cubicBezTo>
                    <a:pt x="94" y="664"/>
                    <a:pt x="87" y="655"/>
                    <a:pt x="80" y="646"/>
                  </a:cubicBezTo>
                  <a:cubicBezTo>
                    <a:pt x="77" y="641"/>
                    <a:pt x="78" y="634"/>
                    <a:pt x="83" y="630"/>
                  </a:cubicBezTo>
                  <a:cubicBezTo>
                    <a:pt x="88" y="627"/>
                    <a:pt x="95" y="628"/>
                    <a:pt x="99" y="633"/>
                  </a:cubicBezTo>
                  <a:cubicBezTo>
                    <a:pt x="105" y="641"/>
                    <a:pt x="112" y="650"/>
                    <a:pt x="119" y="658"/>
                  </a:cubicBezTo>
                  <a:cubicBezTo>
                    <a:pt x="123" y="662"/>
                    <a:pt x="123" y="670"/>
                    <a:pt x="118" y="674"/>
                  </a:cubicBezTo>
                  <a:cubicBezTo>
                    <a:pt x="116" y="676"/>
                    <a:pt x="113" y="677"/>
                    <a:pt x="110" y="677"/>
                  </a:cubicBezTo>
                  <a:close/>
                  <a:moveTo>
                    <a:pt x="71" y="623"/>
                  </a:moveTo>
                  <a:cubicBezTo>
                    <a:pt x="67" y="623"/>
                    <a:pt x="63" y="621"/>
                    <a:pt x="61" y="618"/>
                  </a:cubicBezTo>
                  <a:cubicBezTo>
                    <a:pt x="55" y="608"/>
                    <a:pt x="49" y="598"/>
                    <a:pt x="44" y="588"/>
                  </a:cubicBezTo>
                  <a:cubicBezTo>
                    <a:pt x="41" y="582"/>
                    <a:pt x="44" y="575"/>
                    <a:pt x="49" y="573"/>
                  </a:cubicBezTo>
                  <a:cubicBezTo>
                    <a:pt x="55" y="570"/>
                    <a:pt x="62" y="572"/>
                    <a:pt x="64" y="578"/>
                  </a:cubicBezTo>
                  <a:cubicBezTo>
                    <a:pt x="69" y="587"/>
                    <a:pt x="75" y="597"/>
                    <a:pt x="80" y="606"/>
                  </a:cubicBezTo>
                  <a:cubicBezTo>
                    <a:pt x="84" y="611"/>
                    <a:pt x="82" y="618"/>
                    <a:pt x="77" y="621"/>
                  </a:cubicBezTo>
                  <a:cubicBezTo>
                    <a:pt x="75" y="623"/>
                    <a:pt x="73" y="623"/>
                    <a:pt x="71" y="623"/>
                  </a:cubicBezTo>
                  <a:close/>
                  <a:moveTo>
                    <a:pt x="40" y="564"/>
                  </a:moveTo>
                  <a:cubicBezTo>
                    <a:pt x="36" y="564"/>
                    <a:pt x="32" y="561"/>
                    <a:pt x="30" y="557"/>
                  </a:cubicBezTo>
                  <a:cubicBezTo>
                    <a:pt x="26" y="546"/>
                    <a:pt x="22" y="535"/>
                    <a:pt x="18" y="524"/>
                  </a:cubicBezTo>
                  <a:cubicBezTo>
                    <a:pt x="17" y="518"/>
                    <a:pt x="20" y="512"/>
                    <a:pt x="26" y="510"/>
                  </a:cubicBezTo>
                  <a:cubicBezTo>
                    <a:pt x="32" y="508"/>
                    <a:pt x="38" y="512"/>
                    <a:pt x="40" y="518"/>
                  </a:cubicBezTo>
                  <a:cubicBezTo>
                    <a:pt x="43" y="528"/>
                    <a:pt x="47" y="538"/>
                    <a:pt x="51" y="548"/>
                  </a:cubicBezTo>
                  <a:cubicBezTo>
                    <a:pt x="53" y="554"/>
                    <a:pt x="50" y="560"/>
                    <a:pt x="45" y="563"/>
                  </a:cubicBezTo>
                  <a:cubicBezTo>
                    <a:pt x="43" y="563"/>
                    <a:pt x="42" y="564"/>
                    <a:pt x="40" y="564"/>
                  </a:cubicBezTo>
                  <a:close/>
                  <a:moveTo>
                    <a:pt x="21" y="500"/>
                  </a:moveTo>
                  <a:cubicBezTo>
                    <a:pt x="15" y="500"/>
                    <a:pt x="11" y="496"/>
                    <a:pt x="10" y="491"/>
                  </a:cubicBezTo>
                  <a:cubicBezTo>
                    <a:pt x="7" y="480"/>
                    <a:pt x="5" y="469"/>
                    <a:pt x="4" y="457"/>
                  </a:cubicBezTo>
                  <a:cubicBezTo>
                    <a:pt x="3" y="451"/>
                    <a:pt x="7" y="445"/>
                    <a:pt x="14" y="445"/>
                  </a:cubicBezTo>
                  <a:cubicBezTo>
                    <a:pt x="20" y="444"/>
                    <a:pt x="25" y="448"/>
                    <a:pt x="26" y="454"/>
                  </a:cubicBezTo>
                  <a:cubicBezTo>
                    <a:pt x="28" y="465"/>
                    <a:pt x="30" y="476"/>
                    <a:pt x="32" y="486"/>
                  </a:cubicBezTo>
                  <a:cubicBezTo>
                    <a:pt x="33" y="492"/>
                    <a:pt x="29" y="498"/>
                    <a:pt x="23" y="500"/>
                  </a:cubicBezTo>
                  <a:cubicBezTo>
                    <a:pt x="22" y="500"/>
                    <a:pt x="22" y="500"/>
                    <a:pt x="21" y="500"/>
                  </a:cubicBezTo>
                  <a:close/>
                  <a:moveTo>
                    <a:pt x="12" y="434"/>
                  </a:moveTo>
                  <a:cubicBezTo>
                    <a:pt x="6" y="434"/>
                    <a:pt x="1" y="429"/>
                    <a:pt x="1" y="423"/>
                  </a:cubicBezTo>
                  <a:cubicBezTo>
                    <a:pt x="1" y="417"/>
                    <a:pt x="0" y="411"/>
                    <a:pt x="0" y="404"/>
                  </a:cubicBezTo>
                  <a:cubicBezTo>
                    <a:pt x="0" y="399"/>
                    <a:pt x="0" y="394"/>
                    <a:pt x="1" y="389"/>
                  </a:cubicBezTo>
                  <a:cubicBezTo>
                    <a:pt x="1" y="382"/>
                    <a:pt x="6" y="378"/>
                    <a:pt x="12" y="378"/>
                  </a:cubicBezTo>
                  <a:cubicBezTo>
                    <a:pt x="19" y="378"/>
                    <a:pt x="24" y="383"/>
                    <a:pt x="23" y="390"/>
                  </a:cubicBezTo>
                  <a:cubicBezTo>
                    <a:pt x="23" y="394"/>
                    <a:pt x="23" y="399"/>
                    <a:pt x="23" y="404"/>
                  </a:cubicBezTo>
                  <a:cubicBezTo>
                    <a:pt x="23" y="410"/>
                    <a:pt x="23" y="416"/>
                    <a:pt x="23" y="422"/>
                  </a:cubicBezTo>
                  <a:cubicBezTo>
                    <a:pt x="24" y="428"/>
                    <a:pt x="19" y="434"/>
                    <a:pt x="13" y="434"/>
                  </a:cubicBezTo>
                  <a:cubicBezTo>
                    <a:pt x="12" y="434"/>
                    <a:pt x="12" y="434"/>
                    <a:pt x="12" y="434"/>
                  </a:cubicBezTo>
                  <a:close/>
                  <a:moveTo>
                    <a:pt x="15" y="367"/>
                  </a:moveTo>
                  <a:cubicBezTo>
                    <a:pt x="14" y="367"/>
                    <a:pt x="14" y="367"/>
                    <a:pt x="13" y="367"/>
                  </a:cubicBezTo>
                  <a:cubicBezTo>
                    <a:pt x="7" y="366"/>
                    <a:pt x="3" y="361"/>
                    <a:pt x="3" y="354"/>
                  </a:cubicBezTo>
                  <a:cubicBezTo>
                    <a:pt x="5" y="343"/>
                    <a:pt x="7" y="332"/>
                    <a:pt x="9" y="321"/>
                  </a:cubicBezTo>
                  <a:cubicBezTo>
                    <a:pt x="10" y="314"/>
                    <a:pt x="16" y="311"/>
                    <a:pt x="22" y="312"/>
                  </a:cubicBezTo>
                  <a:cubicBezTo>
                    <a:pt x="29" y="313"/>
                    <a:pt x="33" y="319"/>
                    <a:pt x="31" y="325"/>
                  </a:cubicBezTo>
                  <a:cubicBezTo>
                    <a:pt x="29" y="336"/>
                    <a:pt x="27" y="347"/>
                    <a:pt x="26" y="357"/>
                  </a:cubicBezTo>
                  <a:cubicBezTo>
                    <a:pt x="25" y="363"/>
                    <a:pt x="20" y="367"/>
                    <a:pt x="15" y="367"/>
                  </a:cubicBezTo>
                  <a:close/>
                  <a:moveTo>
                    <a:pt x="28" y="302"/>
                  </a:moveTo>
                  <a:cubicBezTo>
                    <a:pt x="27" y="302"/>
                    <a:pt x="26" y="302"/>
                    <a:pt x="25" y="301"/>
                  </a:cubicBezTo>
                  <a:cubicBezTo>
                    <a:pt x="19" y="300"/>
                    <a:pt x="16" y="293"/>
                    <a:pt x="18" y="287"/>
                  </a:cubicBezTo>
                  <a:cubicBezTo>
                    <a:pt x="21" y="276"/>
                    <a:pt x="25" y="265"/>
                    <a:pt x="29" y="255"/>
                  </a:cubicBezTo>
                  <a:cubicBezTo>
                    <a:pt x="31" y="249"/>
                    <a:pt x="38" y="246"/>
                    <a:pt x="44" y="249"/>
                  </a:cubicBezTo>
                  <a:cubicBezTo>
                    <a:pt x="49" y="251"/>
                    <a:pt x="52" y="257"/>
                    <a:pt x="50" y="263"/>
                  </a:cubicBezTo>
                  <a:cubicBezTo>
                    <a:pt x="46" y="273"/>
                    <a:pt x="42" y="284"/>
                    <a:pt x="39" y="294"/>
                  </a:cubicBezTo>
                  <a:cubicBezTo>
                    <a:pt x="38" y="299"/>
                    <a:pt x="33" y="302"/>
                    <a:pt x="28" y="302"/>
                  </a:cubicBezTo>
                  <a:close/>
                  <a:moveTo>
                    <a:pt x="53" y="240"/>
                  </a:moveTo>
                  <a:cubicBezTo>
                    <a:pt x="51" y="240"/>
                    <a:pt x="50" y="240"/>
                    <a:pt x="48" y="239"/>
                  </a:cubicBezTo>
                  <a:cubicBezTo>
                    <a:pt x="42" y="236"/>
                    <a:pt x="40" y="229"/>
                    <a:pt x="43" y="224"/>
                  </a:cubicBezTo>
                  <a:cubicBezTo>
                    <a:pt x="48" y="213"/>
                    <a:pt x="54" y="203"/>
                    <a:pt x="60" y="193"/>
                  </a:cubicBezTo>
                  <a:cubicBezTo>
                    <a:pt x="63" y="188"/>
                    <a:pt x="70" y="186"/>
                    <a:pt x="75" y="190"/>
                  </a:cubicBezTo>
                  <a:cubicBezTo>
                    <a:pt x="80" y="193"/>
                    <a:pt x="82" y="200"/>
                    <a:pt x="79" y="205"/>
                  </a:cubicBezTo>
                  <a:cubicBezTo>
                    <a:pt x="73" y="214"/>
                    <a:pt x="68" y="224"/>
                    <a:pt x="63" y="234"/>
                  </a:cubicBezTo>
                  <a:cubicBezTo>
                    <a:pt x="61" y="238"/>
                    <a:pt x="57" y="240"/>
                    <a:pt x="53" y="240"/>
                  </a:cubicBezTo>
                  <a:close/>
                  <a:moveTo>
                    <a:pt x="88" y="183"/>
                  </a:moveTo>
                  <a:cubicBezTo>
                    <a:pt x="85" y="183"/>
                    <a:pt x="83" y="182"/>
                    <a:pt x="81" y="181"/>
                  </a:cubicBezTo>
                  <a:cubicBezTo>
                    <a:pt x="76" y="177"/>
                    <a:pt x="75" y="170"/>
                    <a:pt x="79" y="165"/>
                  </a:cubicBezTo>
                  <a:cubicBezTo>
                    <a:pt x="85" y="156"/>
                    <a:pt x="93" y="147"/>
                    <a:pt x="100" y="138"/>
                  </a:cubicBezTo>
                  <a:cubicBezTo>
                    <a:pt x="104" y="133"/>
                    <a:pt x="111" y="133"/>
                    <a:pt x="116" y="137"/>
                  </a:cubicBezTo>
                  <a:cubicBezTo>
                    <a:pt x="121" y="141"/>
                    <a:pt x="121" y="148"/>
                    <a:pt x="117" y="153"/>
                  </a:cubicBezTo>
                  <a:cubicBezTo>
                    <a:pt x="110" y="161"/>
                    <a:pt x="103" y="170"/>
                    <a:pt x="97" y="178"/>
                  </a:cubicBezTo>
                  <a:cubicBezTo>
                    <a:pt x="95" y="181"/>
                    <a:pt x="91" y="183"/>
                    <a:pt x="88" y="183"/>
                  </a:cubicBezTo>
                  <a:close/>
                  <a:moveTo>
                    <a:pt x="699" y="155"/>
                  </a:moveTo>
                  <a:cubicBezTo>
                    <a:pt x="696" y="155"/>
                    <a:pt x="692" y="154"/>
                    <a:pt x="690" y="152"/>
                  </a:cubicBezTo>
                  <a:cubicBezTo>
                    <a:pt x="683" y="144"/>
                    <a:pt x="676" y="136"/>
                    <a:pt x="668" y="128"/>
                  </a:cubicBezTo>
                  <a:cubicBezTo>
                    <a:pt x="663" y="124"/>
                    <a:pt x="663" y="117"/>
                    <a:pt x="667" y="112"/>
                  </a:cubicBezTo>
                  <a:cubicBezTo>
                    <a:pt x="672" y="108"/>
                    <a:pt x="679" y="108"/>
                    <a:pt x="683" y="112"/>
                  </a:cubicBezTo>
                  <a:cubicBezTo>
                    <a:pt x="692" y="120"/>
                    <a:pt x="700" y="128"/>
                    <a:pt x="707" y="137"/>
                  </a:cubicBezTo>
                  <a:cubicBezTo>
                    <a:pt x="711" y="141"/>
                    <a:pt x="711" y="149"/>
                    <a:pt x="706" y="153"/>
                  </a:cubicBezTo>
                  <a:cubicBezTo>
                    <a:pt x="704" y="155"/>
                    <a:pt x="701" y="155"/>
                    <a:pt x="699" y="155"/>
                  </a:cubicBezTo>
                  <a:close/>
                  <a:moveTo>
                    <a:pt x="132" y="133"/>
                  </a:moveTo>
                  <a:cubicBezTo>
                    <a:pt x="129" y="133"/>
                    <a:pt x="126" y="132"/>
                    <a:pt x="124" y="129"/>
                  </a:cubicBezTo>
                  <a:cubicBezTo>
                    <a:pt x="119" y="125"/>
                    <a:pt x="119" y="118"/>
                    <a:pt x="124" y="113"/>
                  </a:cubicBezTo>
                  <a:cubicBezTo>
                    <a:pt x="132" y="105"/>
                    <a:pt x="141" y="98"/>
                    <a:pt x="149" y="90"/>
                  </a:cubicBezTo>
                  <a:cubicBezTo>
                    <a:pt x="154" y="86"/>
                    <a:pt x="161" y="87"/>
                    <a:pt x="165" y="92"/>
                  </a:cubicBezTo>
                  <a:cubicBezTo>
                    <a:pt x="169" y="97"/>
                    <a:pt x="169" y="104"/>
                    <a:pt x="164" y="108"/>
                  </a:cubicBezTo>
                  <a:cubicBezTo>
                    <a:pt x="155" y="115"/>
                    <a:pt x="147" y="122"/>
                    <a:pt x="140" y="130"/>
                  </a:cubicBezTo>
                  <a:cubicBezTo>
                    <a:pt x="137" y="132"/>
                    <a:pt x="135" y="133"/>
                    <a:pt x="132" y="133"/>
                  </a:cubicBezTo>
                  <a:close/>
                  <a:moveTo>
                    <a:pt x="650" y="109"/>
                  </a:moveTo>
                  <a:cubicBezTo>
                    <a:pt x="648" y="109"/>
                    <a:pt x="645" y="109"/>
                    <a:pt x="643" y="107"/>
                  </a:cubicBezTo>
                  <a:cubicBezTo>
                    <a:pt x="635" y="100"/>
                    <a:pt x="626" y="94"/>
                    <a:pt x="617" y="88"/>
                  </a:cubicBezTo>
                  <a:cubicBezTo>
                    <a:pt x="612" y="84"/>
                    <a:pt x="611" y="77"/>
                    <a:pt x="614" y="72"/>
                  </a:cubicBezTo>
                  <a:cubicBezTo>
                    <a:pt x="618" y="67"/>
                    <a:pt x="625" y="65"/>
                    <a:pt x="630" y="69"/>
                  </a:cubicBezTo>
                  <a:cubicBezTo>
                    <a:pt x="639" y="75"/>
                    <a:pt x="649" y="82"/>
                    <a:pt x="658" y="89"/>
                  </a:cubicBezTo>
                  <a:cubicBezTo>
                    <a:pt x="662" y="93"/>
                    <a:pt x="663" y="100"/>
                    <a:pt x="659" y="105"/>
                  </a:cubicBezTo>
                  <a:cubicBezTo>
                    <a:pt x="657" y="108"/>
                    <a:pt x="654" y="109"/>
                    <a:pt x="650" y="109"/>
                  </a:cubicBezTo>
                  <a:close/>
                  <a:moveTo>
                    <a:pt x="183" y="91"/>
                  </a:moveTo>
                  <a:cubicBezTo>
                    <a:pt x="180" y="91"/>
                    <a:pt x="176" y="89"/>
                    <a:pt x="174" y="86"/>
                  </a:cubicBezTo>
                  <a:cubicBezTo>
                    <a:pt x="170" y="80"/>
                    <a:pt x="172" y="73"/>
                    <a:pt x="177" y="70"/>
                  </a:cubicBezTo>
                  <a:cubicBezTo>
                    <a:pt x="186" y="63"/>
                    <a:pt x="196" y="57"/>
                    <a:pt x="206" y="52"/>
                  </a:cubicBezTo>
                  <a:cubicBezTo>
                    <a:pt x="212" y="49"/>
                    <a:pt x="218" y="51"/>
                    <a:pt x="222" y="56"/>
                  </a:cubicBezTo>
                  <a:cubicBezTo>
                    <a:pt x="225" y="61"/>
                    <a:pt x="223" y="68"/>
                    <a:pt x="217" y="71"/>
                  </a:cubicBezTo>
                  <a:cubicBezTo>
                    <a:pt x="208" y="77"/>
                    <a:pt x="199" y="83"/>
                    <a:pt x="190" y="89"/>
                  </a:cubicBezTo>
                  <a:cubicBezTo>
                    <a:pt x="188" y="90"/>
                    <a:pt x="186" y="91"/>
                    <a:pt x="183" y="91"/>
                  </a:cubicBezTo>
                  <a:close/>
                  <a:moveTo>
                    <a:pt x="595" y="72"/>
                  </a:moveTo>
                  <a:cubicBezTo>
                    <a:pt x="593" y="72"/>
                    <a:pt x="591" y="72"/>
                    <a:pt x="590" y="71"/>
                  </a:cubicBezTo>
                  <a:cubicBezTo>
                    <a:pt x="580" y="65"/>
                    <a:pt x="571" y="60"/>
                    <a:pt x="561" y="56"/>
                  </a:cubicBezTo>
                  <a:cubicBezTo>
                    <a:pt x="555" y="53"/>
                    <a:pt x="552" y="47"/>
                    <a:pt x="555" y="41"/>
                  </a:cubicBezTo>
                  <a:cubicBezTo>
                    <a:pt x="558" y="35"/>
                    <a:pt x="564" y="33"/>
                    <a:pt x="570" y="35"/>
                  </a:cubicBezTo>
                  <a:cubicBezTo>
                    <a:pt x="580" y="40"/>
                    <a:pt x="591" y="45"/>
                    <a:pt x="601" y="51"/>
                  </a:cubicBezTo>
                  <a:cubicBezTo>
                    <a:pt x="606" y="54"/>
                    <a:pt x="608" y="61"/>
                    <a:pt x="605" y="66"/>
                  </a:cubicBezTo>
                  <a:cubicBezTo>
                    <a:pt x="603" y="70"/>
                    <a:pt x="599" y="72"/>
                    <a:pt x="595" y="72"/>
                  </a:cubicBezTo>
                  <a:close/>
                  <a:moveTo>
                    <a:pt x="241" y="58"/>
                  </a:moveTo>
                  <a:cubicBezTo>
                    <a:pt x="237" y="58"/>
                    <a:pt x="233" y="55"/>
                    <a:pt x="231" y="51"/>
                  </a:cubicBezTo>
                  <a:cubicBezTo>
                    <a:pt x="229" y="45"/>
                    <a:pt x="231" y="39"/>
                    <a:pt x="237" y="36"/>
                  </a:cubicBezTo>
                  <a:cubicBezTo>
                    <a:pt x="247" y="31"/>
                    <a:pt x="258" y="27"/>
                    <a:pt x="269" y="23"/>
                  </a:cubicBezTo>
                  <a:cubicBezTo>
                    <a:pt x="274" y="21"/>
                    <a:pt x="281" y="24"/>
                    <a:pt x="283" y="30"/>
                  </a:cubicBezTo>
                  <a:cubicBezTo>
                    <a:pt x="285" y="36"/>
                    <a:pt x="282" y="42"/>
                    <a:pt x="276" y="45"/>
                  </a:cubicBezTo>
                  <a:cubicBezTo>
                    <a:pt x="266" y="48"/>
                    <a:pt x="256" y="52"/>
                    <a:pt x="246" y="57"/>
                  </a:cubicBezTo>
                  <a:cubicBezTo>
                    <a:pt x="245" y="57"/>
                    <a:pt x="243" y="58"/>
                    <a:pt x="241" y="58"/>
                  </a:cubicBezTo>
                  <a:close/>
                  <a:moveTo>
                    <a:pt x="534" y="45"/>
                  </a:moveTo>
                  <a:cubicBezTo>
                    <a:pt x="533" y="45"/>
                    <a:pt x="532" y="44"/>
                    <a:pt x="531" y="44"/>
                  </a:cubicBezTo>
                  <a:cubicBezTo>
                    <a:pt x="520" y="40"/>
                    <a:pt x="510" y="37"/>
                    <a:pt x="500" y="34"/>
                  </a:cubicBezTo>
                  <a:cubicBezTo>
                    <a:pt x="494" y="33"/>
                    <a:pt x="490" y="27"/>
                    <a:pt x="491" y="21"/>
                  </a:cubicBezTo>
                  <a:cubicBezTo>
                    <a:pt x="493" y="15"/>
                    <a:pt x="499" y="11"/>
                    <a:pt x="505" y="13"/>
                  </a:cubicBezTo>
                  <a:cubicBezTo>
                    <a:pt x="516" y="15"/>
                    <a:pt x="527" y="19"/>
                    <a:pt x="538" y="23"/>
                  </a:cubicBezTo>
                  <a:cubicBezTo>
                    <a:pt x="544" y="25"/>
                    <a:pt x="547" y="31"/>
                    <a:pt x="545" y="37"/>
                  </a:cubicBezTo>
                  <a:cubicBezTo>
                    <a:pt x="543" y="42"/>
                    <a:pt x="539" y="45"/>
                    <a:pt x="534" y="45"/>
                  </a:cubicBezTo>
                  <a:close/>
                  <a:moveTo>
                    <a:pt x="304" y="35"/>
                  </a:moveTo>
                  <a:cubicBezTo>
                    <a:pt x="299" y="35"/>
                    <a:pt x="295" y="32"/>
                    <a:pt x="293" y="27"/>
                  </a:cubicBezTo>
                  <a:cubicBezTo>
                    <a:pt x="292" y="21"/>
                    <a:pt x="295" y="15"/>
                    <a:pt x="301" y="13"/>
                  </a:cubicBezTo>
                  <a:cubicBezTo>
                    <a:pt x="312" y="10"/>
                    <a:pt x="324" y="8"/>
                    <a:pt x="335" y="6"/>
                  </a:cubicBezTo>
                  <a:cubicBezTo>
                    <a:pt x="341" y="5"/>
                    <a:pt x="347" y="9"/>
                    <a:pt x="348" y="15"/>
                  </a:cubicBezTo>
                  <a:cubicBezTo>
                    <a:pt x="349" y="21"/>
                    <a:pt x="345" y="27"/>
                    <a:pt x="339" y="28"/>
                  </a:cubicBezTo>
                  <a:cubicBezTo>
                    <a:pt x="328" y="30"/>
                    <a:pt x="318" y="32"/>
                    <a:pt x="307" y="35"/>
                  </a:cubicBezTo>
                  <a:cubicBezTo>
                    <a:pt x="306" y="35"/>
                    <a:pt x="305" y="35"/>
                    <a:pt x="304" y="35"/>
                  </a:cubicBezTo>
                  <a:close/>
                  <a:moveTo>
                    <a:pt x="470" y="28"/>
                  </a:moveTo>
                  <a:cubicBezTo>
                    <a:pt x="469" y="28"/>
                    <a:pt x="469" y="28"/>
                    <a:pt x="468" y="28"/>
                  </a:cubicBezTo>
                  <a:cubicBezTo>
                    <a:pt x="457" y="26"/>
                    <a:pt x="446" y="25"/>
                    <a:pt x="436" y="24"/>
                  </a:cubicBezTo>
                  <a:cubicBezTo>
                    <a:pt x="429" y="23"/>
                    <a:pt x="425" y="18"/>
                    <a:pt x="425" y="12"/>
                  </a:cubicBezTo>
                  <a:cubicBezTo>
                    <a:pt x="426" y="5"/>
                    <a:pt x="431" y="1"/>
                    <a:pt x="438" y="1"/>
                  </a:cubicBezTo>
                  <a:cubicBezTo>
                    <a:pt x="449" y="2"/>
                    <a:pt x="460" y="3"/>
                    <a:pt x="472" y="5"/>
                  </a:cubicBezTo>
                  <a:cubicBezTo>
                    <a:pt x="478" y="6"/>
                    <a:pt x="482" y="12"/>
                    <a:pt x="481" y="18"/>
                  </a:cubicBezTo>
                  <a:cubicBezTo>
                    <a:pt x="480" y="24"/>
                    <a:pt x="475" y="28"/>
                    <a:pt x="470" y="28"/>
                  </a:cubicBezTo>
                  <a:close/>
                  <a:moveTo>
                    <a:pt x="370" y="24"/>
                  </a:moveTo>
                  <a:cubicBezTo>
                    <a:pt x="364" y="24"/>
                    <a:pt x="359" y="19"/>
                    <a:pt x="359" y="14"/>
                  </a:cubicBezTo>
                  <a:cubicBezTo>
                    <a:pt x="358" y="7"/>
                    <a:pt x="363" y="2"/>
                    <a:pt x="369" y="1"/>
                  </a:cubicBezTo>
                  <a:cubicBezTo>
                    <a:pt x="380" y="0"/>
                    <a:pt x="392" y="0"/>
                    <a:pt x="403" y="0"/>
                  </a:cubicBezTo>
                  <a:cubicBezTo>
                    <a:pt x="403" y="0"/>
                    <a:pt x="403" y="0"/>
                    <a:pt x="403" y="0"/>
                  </a:cubicBezTo>
                  <a:cubicBezTo>
                    <a:pt x="410" y="0"/>
                    <a:pt x="415" y="5"/>
                    <a:pt x="415" y="11"/>
                  </a:cubicBezTo>
                  <a:cubicBezTo>
                    <a:pt x="415" y="17"/>
                    <a:pt x="410" y="22"/>
                    <a:pt x="403" y="22"/>
                  </a:cubicBezTo>
                  <a:cubicBezTo>
                    <a:pt x="392" y="22"/>
                    <a:pt x="382" y="23"/>
                    <a:pt x="371" y="24"/>
                  </a:cubicBezTo>
                  <a:cubicBezTo>
                    <a:pt x="371" y="24"/>
                    <a:pt x="370" y="24"/>
                    <a:pt x="370" y="24"/>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0" name="Freeform 56"/>
            <p:cNvSpPr/>
            <p:nvPr/>
          </p:nvSpPr>
          <p:spPr bwMode="auto">
            <a:xfrm>
              <a:off x="3365" y="559"/>
              <a:ext cx="35" cy="28"/>
            </a:xfrm>
            <a:custGeom>
              <a:avLst/>
              <a:gdLst/>
              <a:ahLst/>
              <a:cxnLst>
                <a:cxn ang="0">
                  <a:pos x="9" y="23"/>
                </a:cxn>
                <a:cxn ang="0">
                  <a:pos x="2" y="19"/>
                </a:cxn>
                <a:cxn ang="0">
                  <a:pos x="6" y="7"/>
                </a:cxn>
                <a:cxn ang="0">
                  <a:pos x="16" y="2"/>
                </a:cxn>
                <a:cxn ang="0">
                  <a:pos x="27" y="6"/>
                </a:cxn>
                <a:cxn ang="0">
                  <a:pos x="23" y="18"/>
                </a:cxn>
                <a:cxn ang="0">
                  <a:pos x="13" y="23"/>
                </a:cxn>
                <a:cxn ang="0">
                  <a:pos x="9" y="23"/>
                </a:cxn>
              </a:cxnLst>
              <a:rect l="0" t="0" r="r" b="b"/>
              <a:pathLst>
                <a:path w="29" h="23">
                  <a:moveTo>
                    <a:pt x="9" y="23"/>
                  </a:moveTo>
                  <a:cubicBezTo>
                    <a:pt x="6" y="23"/>
                    <a:pt x="3" y="22"/>
                    <a:pt x="2" y="19"/>
                  </a:cubicBezTo>
                  <a:cubicBezTo>
                    <a:pt x="0" y="15"/>
                    <a:pt x="1" y="9"/>
                    <a:pt x="6" y="7"/>
                  </a:cubicBezTo>
                  <a:cubicBezTo>
                    <a:pt x="9" y="6"/>
                    <a:pt x="12" y="4"/>
                    <a:pt x="16" y="2"/>
                  </a:cubicBezTo>
                  <a:cubicBezTo>
                    <a:pt x="20" y="0"/>
                    <a:pt x="25" y="2"/>
                    <a:pt x="27" y="6"/>
                  </a:cubicBezTo>
                  <a:cubicBezTo>
                    <a:pt x="29" y="11"/>
                    <a:pt x="27" y="16"/>
                    <a:pt x="23" y="18"/>
                  </a:cubicBezTo>
                  <a:cubicBezTo>
                    <a:pt x="20" y="19"/>
                    <a:pt x="16" y="21"/>
                    <a:pt x="13" y="23"/>
                  </a:cubicBezTo>
                  <a:cubicBezTo>
                    <a:pt x="12" y="23"/>
                    <a:pt x="11" y="23"/>
                    <a:pt x="9" y="23"/>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1" name="Freeform 57"/>
            <p:cNvSpPr>
              <a:spLocks noEditPoints="1"/>
            </p:cNvSpPr>
            <p:nvPr/>
          </p:nvSpPr>
          <p:spPr bwMode="auto">
            <a:xfrm>
              <a:off x="3403" y="488"/>
              <a:ext cx="1065" cy="682"/>
            </a:xfrm>
            <a:custGeom>
              <a:avLst/>
              <a:gdLst/>
              <a:ahLst/>
              <a:cxnLst>
                <a:cxn ang="0">
                  <a:pos x="875" y="528"/>
                </a:cxn>
                <a:cxn ang="0">
                  <a:pos x="879" y="568"/>
                </a:cxn>
                <a:cxn ang="0">
                  <a:pos x="865" y="484"/>
                </a:cxn>
                <a:cxn ang="0">
                  <a:pos x="872" y="523"/>
                </a:cxn>
                <a:cxn ang="0">
                  <a:pos x="853" y="440"/>
                </a:cxn>
                <a:cxn ang="0">
                  <a:pos x="862" y="478"/>
                </a:cxn>
                <a:cxn ang="0">
                  <a:pos x="837" y="397"/>
                </a:cxn>
                <a:cxn ang="0">
                  <a:pos x="848" y="435"/>
                </a:cxn>
                <a:cxn ang="0">
                  <a:pos x="818" y="356"/>
                </a:cxn>
                <a:cxn ang="0">
                  <a:pos x="831" y="393"/>
                </a:cxn>
                <a:cxn ang="0">
                  <a:pos x="796" y="316"/>
                </a:cxn>
                <a:cxn ang="0">
                  <a:pos x="811" y="352"/>
                </a:cxn>
                <a:cxn ang="0">
                  <a:pos x="771" y="278"/>
                </a:cxn>
                <a:cxn ang="0">
                  <a:pos x="789" y="312"/>
                </a:cxn>
                <a:cxn ang="0">
                  <a:pos x="744" y="241"/>
                </a:cxn>
                <a:cxn ang="0">
                  <a:pos x="763" y="275"/>
                </a:cxn>
                <a:cxn ang="0">
                  <a:pos x="714" y="207"/>
                </a:cxn>
                <a:cxn ang="0">
                  <a:pos x="735" y="239"/>
                </a:cxn>
                <a:cxn ang="0">
                  <a:pos x="682" y="175"/>
                </a:cxn>
                <a:cxn ang="0">
                  <a:pos x="704" y="205"/>
                </a:cxn>
                <a:cxn ang="0">
                  <a:pos x="647" y="145"/>
                </a:cxn>
                <a:cxn ang="0">
                  <a:pos x="671" y="174"/>
                </a:cxn>
                <a:cxn ang="0">
                  <a:pos x="611" y="118"/>
                </a:cxn>
                <a:cxn ang="0">
                  <a:pos x="636" y="145"/>
                </a:cxn>
                <a:cxn ang="0">
                  <a:pos x="572" y="93"/>
                </a:cxn>
                <a:cxn ang="0">
                  <a:pos x="599" y="118"/>
                </a:cxn>
                <a:cxn ang="0">
                  <a:pos x="532" y="72"/>
                </a:cxn>
                <a:cxn ang="0">
                  <a:pos x="559" y="95"/>
                </a:cxn>
                <a:cxn ang="0">
                  <a:pos x="490" y="53"/>
                </a:cxn>
                <a:cxn ang="0">
                  <a:pos x="519" y="74"/>
                </a:cxn>
                <a:cxn ang="0">
                  <a:pos x="27" y="43"/>
                </a:cxn>
                <a:cxn ang="0">
                  <a:pos x="9" y="68"/>
                </a:cxn>
                <a:cxn ang="0">
                  <a:pos x="447" y="38"/>
                </a:cxn>
                <a:cxn ang="0">
                  <a:pos x="477" y="57"/>
                </a:cxn>
                <a:cxn ang="0">
                  <a:pos x="71" y="28"/>
                </a:cxn>
                <a:cxn ang="0">
                  <a:pos x="52" y="52"/>
                </a:cxn>
                <a:cxn ang="0">
                  <a:pos x="403" y="26"/>
                </a:cxn>
                <a:cxn ang="0">
                  <a:pos x="433" y="42"/>
                </a:cxn>
                <a:cxn ang="0">
                  <a:pos x="116" y="16"/>
                </a:cxn>
                <a:cxn ang="0">
                  <a:pos x="95" y="38"/>
                </a:cxn>
                <a:cxn ang="0">
                  <a:pos x="358" y="17"/>
                </a:cxn>
                <a:cxn ang="0">
                  <a:pos x="389" y="31"/>
                </a:cxn>
                <a:cxn ang="0">
                  <a:pos x="161" y="7"/>
                </a:cxn>
                <a:cxn ang="0">
                  <a:pos x="140" y="28"/>
                </a:cxn>
                <a:cxn ang="0">
                  <a:pos x="313" y="11"/>
                </a:cxn>
                <a:cxn ang="0">
                  <a:pos x="344" y="23"/>
                </a:cxn>
                <a:cxn ang="0">
                  <a:pos x="207" y="2"/>
                </a:cxn>
                <a:cxn ang="0">
                  <a:pos x="185" y="21"/>
                </a:cxn>
                <a:cxn ang="0">
                  <a:pos x="267" y="9"/>
                </a:cxn>
                <a:cxn ang="0">
                  <a:pos x="299" y="19"/>
                </a:cxn>
                <a:cxn ang="0">
                  <a:pos x="253" y="0"/>
                </a:cxn>
                <a:cxn ang="0">
                  <a:pos x="231" y="18"/>
                </a:cxn>
              </a:cxnLst>
              <a:rect l="0" t="0" r="r" b="b"/>
              <a:pathLst>
                <a:path w="888" h="568">
                  <a:moveTo>
                    <a:pt x="879" y="568"/>
                  </a:moveTo>
                  <a:cubicBezTo>
                    <a:pt x="875" y="568"/>
                    <a:pt x="871" y="565"/>
                    <a:pt x="871" y="560"/>
                  </a:cubicBezTo>
                  <a:cubicBezTo>
                    <a:pt x="870" y="553"/>
                    <a:pt x="869" y="546"/>
                    <a:pt x="868" y="538"/>
                  </a:cubicBezTo>
                  <a:cubicBezTo>
                    <a:pt x="867" y="534"/>
                    <a:pt x="870" y="529"/>
                    <a:pt x="875" y="528"/>
                  </a:cubicBezTo>
                  <a:cubicBezTo>
                    <a:pt x="879" y="528"/>
                    <a:pt x="884" y="531"/>
                    <a:pt x="884" y="535"/>
                  </a:cubicBezTo>
                  <a:cubicBezTo>
                    <a:pt x="886" y="543"/>
                    <a:pt x="887" y="551"/>
                    <a:pt x="888" y="558"/>
                  </a:cubicBezTo>
                  <a:cubicBezTo>
                    <a:pt x="888" y="563"/>
                    <a:pt x="885" y="567"/>
                    <a:pt x="880" y="568"/>
                  </a:cubicBezTo>
                  <a:cubicBezTo>
                    <a:pt x="880" y="568"/>
                    <a:pt x="880" y="568"/>
                    <a:pt x="879" y="568"/>
                  </a:cubicBezTo>
                  <a:close/>
                  <a:moveTo>
                    <a:pt x="872" y="523"/>
                  </a:moveTo>
                  <a:cubicBezTo>
                    <a:pt x="868" y="523"/>
                    <a:pt x="865" y="520"/>
                    <a:pt x="864" y="516"/>
                  </a:cubicBezTo>
                  <a:cubicBezTo>
                    <a:pt x="862" y="509"/>
                    <a:pt x="861" y="501"/>
                    <a:pt x="859" y="494"/>
                  </a:cubicBezTo>
                  <a:cubicBezTo>
                    <a:pt x="858" y="489"/>
                    <a:pt x="861" y="485"/>
                    <a:pt x="865" y="484"/>
                  </a:cubicBezTo>
                  <a:cubicBezTo>
                    <a:pt x="870" y="483"/>
                    <a:pt x="874" y="486"/>
                    <a:pt x="876" y="490"/>
                  </a:cubicBezTo>
                  <a:cubicBezTo>
                    <a:pt x="877" y="498"/>
                    <a:pt x="879" y="505"/>
                    <a:pt x="880" y="513"/>
                  </a:cubicBezTo>
                  <a:cubicBezTo>
                    <a:pt x="881" y="517"/>
                    <a:pt x="878" y="522"/>
                    <a:pt x="874" y="523"/>
                  </a:cubicBezTo>
                  <a:cubicBezTo>
                    <a:pt x="873" y="523"/>
                    <a:pt x="873" y="523"/>
                    <a:pt x="872" y="523"/>
                  </a:cubicBezTo>
                  <a:close/>
                  <a:moveTo>
                    <a:pt x="862" y="478"/>
                  </a:moveTo>
                  <a:cubicBezTo>
                    <a:pt x="858" y="478"/>
                    <a:pt x="854" y="476"/>
                    <a:pt x="853" y="472"/>
                  </a:cubicBezTo>
                  <a:cubicBezTo>
                    <a:pt x="851" y="465"/>
                    <a:pt x="849" y="458"/>
                    <a:pt x="847" y="451"/>
                  </a:cubicBezTo>
                  <a:cubicBezTo>
                    <a:pt x="846" y="446"/>
                    <a:pt x="848" y="441"/>
                    <a:pt x="853" y="440"/>
                  </a:cubicBezTo>
                  <a:cubicBezTo>
                    <a:pt x="857" y="439"/>
                    <a:pt x="862" y="441"/>
                    <a:pt x="863" y="446"/>
                  </a:cubicBezTo>
                  <a:cubicBezTo>
                    <a:pt x="866" y="453"/>
                    <a:pt x="868" y="460"/>
                    <a:pt x="870" y="468"/>
                  </a:cubicBezTo>
                  <a:cubicBezTo>
                    <a:pt x="871" y="472"/>
                    <a:pt x="868" y="477"/>
                    <a:pt x="864" y="478"/>
                  </a:cubicBezTo>
                  <a:cubicBezTo>
                    <a:pt x="863" y="478"/>
                    <a:pt x="862" y="478"/>
                    <a:pt x="862" y="478"/>
                  </a:cubicBezTo>
                  <a:close/>
                  <a:moveTo>
                    <a:pt x="848" y="435"/>
                  </a:moveTo>
                  <a:cubicBezTo>
                    <a:pt x="844" y="435"/>
                    <a:pt x="841" y="433"/>
                    <a:pt x="840" y="429"/>
                  </a:cubicBezTo>
                  <a:cubicBezTo>
                    <a:pt x="837" y="422"/>
                    <a:pt x="835" y="415"/>
                    <a:pt x="832" y="408"/>
                  </a:cubicBezTo>
                  <a:cubicBezTo>
                    <a:pt x="830" y="404"/>
                    <a:pt x="832" y="399"/>
                    <a:pt x="837" y="397"/>
                  </a:cubicBezTo>
                  <a:cubicBezTo>
                    <a:pt x="841" y="396"/>
                    <a:pt x="846" y="398"/>
                    <a:pt x="848" y="402"/>
                  </a:cubicBezTo>
                  <a:cubicBezTo>
                    <a:pt x="851" y="409"/>
                    <a:pt x="853" y="416"/>
                    <a:pt x="856" y="424"/>
                  </a:cubicBezTo>
                  <a:cubicBezTo>
                    <a:pt x="858" y="428"/>
                    <a:pt x="855" y="433"/>
                    <a:pt x="851" y="435"/>
                  </a:cubicBezTo>
                  <a:cubicBezTo>
                    <a:pt x="850" y="435"/>
                    <a:pt x="849" y="435"/>
                    <a:pt x="848" y="435"/>
                  </a:cubicBezTo>
                  <a:close/>
                  <a:moveTo>
                    <a:pt x="831" y="393"/>
                  </a:moveTo>
                  <a:cubicBezTo>
                    <a:pt x="828" y="393"/>
                    <a:pt x="825" y="391"/>
                    <a:pt x="823" y="388"/>
                  </a:cubicBezTo>
                  <a:cubicBezTo>
                    <a:pt x="820" y="381"/>
                    <a:pt x="817" y="374"/>
                    <a:pt x="814" y="367"/>
                  </a:cubicBezTo>
                  <a:cubicBezTo>
                    <a:pt x="812" y="363"/>
                    <a:pt x="814" y="358"/>
                    <a:pt x="818" y="356"/>
                  </a:cubicBezTo>
                  <a:cubicBezTo>
                    <a:pt x="822" y="354"/>
                    <a:pt x="827" y="356"/>
                    <a:pt x="829" y="360"/>
                  </a:cubicBezTo>
                  <a:cubicBezTo>
                    <a:pt x="833" y="367"/>
                    <a:pt x="836" y="374"/>
                    <a:pt x="839" y="381"/>
                  </a:cubicBezTo>
                  <a:cubicBezTo>
                    <a:pt x="841" y="385"/>
                    <a:pt x="839" y="390"/>
                    <a:pt x="835" y="392"/>
                  </a:cubicBezTo>
                  <a:cubicBezTo>
                    <a:pt x="834" y="393"/>
                    <a:pt x="832" y="393"/>
                    <a:pt x="831" y="393"/>
                  </a:cubicBezTo>
                  <a:close/>
                  <a:moveTo>
                    <a:pt x="811" y="352"/>
                  </a:moveTo>
                  <a:cubicBezTo>
                    <a:pt x="808" y="352"/>
                    <a:pt x="805" y="350"/>
                    <a:pt x="804" y="347"/>
                  </a:cubicBezTo>
                  <a:cubicBezTo>
                    <a:pt x="800" y="341"/>
                    <a:pt x="797" y="334"/>
                    <a:pt x="793" y="328"/>
                  </a:cubicBezTo>
                  <a:cubicBezTo>
                    <a:pt x="791" y="324"/>
                    <a:pt x="792" y="318"/>
                    <a:pt x="796" y="316"/>
                  </a:cubicBezTo>
                  <a:cubicBezTo>
                    <a:pt x="800" y="314"/>
                    <a:pt x="805" y="315"/>
                    <a:pt x="808" y="319"/>
                  </a:cubicBezTo>
                  <a:cubicBezTo>
                    <a:pt x="812" y="326"/>
                    <a:pt x="815" y="333"/>
                    <a:pt x="819" y="339"/>
                  </a:cubicBezTo>
                  <a:cubicBezTo>
                    <a:pt x="821" y="343"/>
                    <a:pt x="820" y="349"/>
                    <a:pt x="815" y="351"/>
                  </a:cubicBezTo>
                  <a:cubicBezTo>
                    <a:pt x="814" y="351"/>
                    <a:pt x="813" y="352"/>
                    <a:pt x="811" y="352"/>
                  </a:cubicBezTo>
                  <a:close/>
                  <a:moveTo>
                    <a:pt x="789" y="312"/>
                  </a:moveTo>
                  <a:cubicBezTo>
                    <a:pt x="786" y="312"/>
                    <a:pt x="783" y="311"/>
                    <a:pt x="781" y="308"/>
                  </a:cubicBezTo>
                  <a:cubicBezTo>
                    <a:pt x="778" y="302"/>
                    <a:pt x="773" y="296"/>
                    <a:pt x="769" y="289"/>
                  </a:cubicBezTo>
                  <a:cubicBezTo>
                    <a:pt x="767" y="286"/>
                    <a:pt x="768" y="280"/>
                    <a:pt x="771" y="278"/>
                  </a:cubicBezTo>
                  <a:cubicBezTo>
                    <a:pt x="775" y="275"/>
                    <a:pt x="781" y="276"/>
                    <a:pt x="783" y="280"/>
                  </a:cubicBezTo>
                  <a:cubicBezTo>
                    <a:pt x="788" y="286"/>
                    <a:pt x="792" y="293"/>
                    <a:pt x="796" y="299"/>
                  </a:cubicBezTo>
                  <a:cubicBezTo>
                    <a:pt x="798" y="303"/>
                    <a:pt x="797" y="309"/>
                    <a:pt x="793" y="311"/>
                  </a:cubicBezTo>
                  <a:cubicBezTo>
                    <a:pt x="792" y="312"/>
                    <a:pt x="790" y="312"/>
                    <a:pt x="789" y="312"/>
                  </a:cubicBezTo>
                  <a:close/>
                  <a:moveTo>
                    <a:pt x="763" y="275"/>
                  </a:moveTo>
                  <a:cubicBezTo>
                    <a:pt x="761" y="275"/>
                    <a:pt x="758" y="273"/>
                    <a:pt x="756" y="271"/>
                  </a:cubicBezTo>
                  <a:cubicBezTo>
                    <a:pt x="752" y="265"/>
                    <a:pt x="747" y="259"/>
                    <a:pt x="743" y="253"/>
                  </a:cubicBezTo>
                  <a:cubicBezTo>
                    <a:pt x="740" y="250"/>
                    <a:pt x="740" y="244"/>
                    <a:pt x="744" y="241"/>
                  </a:cubicBezTo>
                  <a:cubicBezTo>
                    <a:pt x="748" y="238"/>
                    <a:pt x="753" y="239"/>
                    <a:pt x="756" y="243"/>
                  </a:cubicBezTo>
                  <a:cubicBezTo>
                    <a:pt x="761" y="249"/>
                    <a:pt x="765" y="255"/>
                    <a:pt x="770" y="261"/>
                  </a:cubicBezTo>
                  <a:cubicBezTo>
                    <a:pt x="773" y="265"/>
                    <a:pt x="772" y="270"/>
                    <a:pt x="768" y="273"/>
                  </a:cubicBezTo>
                  <a:cubicBezTo>
                    <a:pt x="767" y="274"/>
                    <a:pt x="765" y="275"/>
                    <a:pt x="763" y="275"/>
                  </a:cubicBezTo>
                  <a:close/>
                  <a:moveTo>
                    <a:pt x="735" y="239"/>
                  </a:moveTo>
                  <a:cubicBezTo>
                    <a:pt x="733" y="239"/>
                    <a:pt x="730" y="238"/>
                    <a:pt x="728" y="236"/>
                  </a:cubicBezTo>
                  <a:cubicBezTo>
                    <a:pt x="724" y="230"/>
                    <a:pt x="719" y="224"/>
                    <a:pt x="714" y="219"/>
                  </a:cubicBezTo>
                  <a:cubicBezTo>
                    <a:pt x="710" y="215"/>
                    <a:pt x="711" y="210"/>
                    <a:pt x="714" y="207"/>
                  </a:cubicBezTo>
                  <a:cubicBezTo>
                    <a:pt x="718" y="204"/>
                    <a:pt x="723" y="204"/>
                    <a:pt x="726" y="207"/>
                  </a:cubicBezTo>
                  <a:cubicBezTo>
                    <a:pt x="731" y="213"/>
                    <a:pt x="736" y="219"/>
                    <a:pt x="741" y="225"/>
                  </a:cubicBezTo>
                  <a:cubicBezTo>
                    <a:pt x="744" y="228"/>
                    <a:pt x="744" y="234"/>
                    <a:pt x="740" y="237"/>
                  </a:cubicBezTo>
                  <a:cubicBezTo>
                    <a:pt x="739" y="238"/>
                    <a:pt x="737" y="239"/>
                    <a:pt x="735" y="239"/>
                  </a:cubicBezTo>
                  <a:close/>
                  <a:moveTo>
                    <a:pt x="704" y="205"/>
                  </a:moveTo>
                  <a:cubicBezTo>
                    <a:pt x="702" y="205"/>
                    <a:pt x="700" y="204"/>
                    <a:pt x="698" y="203"/>
                  </a:cubicBezTo>
                  <a:cubicBezTo>
                    <a:pt x="693" y="197"/>
                    <a:pt x="688" y="192"/>
                    <a:pt x="682" y="187"/>
                  </a:cubicBezTo>
                  <a:cubicBezTo>
                    <a:pt x="679" y="184"/>
                    <a:pt x="679" y="178"/>
                    <a:pt x="682" y="175"/>
                  </a:cubicBezTo>
                  <a:cubicBezTo>
                    <a:pt x="685" y="171"/>
                    <a:pt x="690" y="171"/>
                    <a:pt x="694" y="174"/>
                  </a:cubicBezTo>
                  <a:cubicBezTo>
                    <a:pt x="699" y="180"/>
                    <a:pt x="705" y="185"/>
                    <a:pt x="710" y="191"/>
                  </a:cubicBezTo>
                  <a:cubicBezTo>
                    <a:pt x="714" y="194"/>
                    <a:pt x="714" y="199"/>
                    <a:pt x="710" y="203"/>
                  </a:cubicBezTo>
                  <a:cubicBezTo>
                    <a:pt x="709" y="204"/>
                    <a:pt x="706" y="205"/>
                    <a:pt x="704" y="205"/>
                  </a:cubicBezTo>
                  <a:close/>
                  <a:moveTo>
                    <a:pt x="671" y="174"/>
                  </a:moveTo>
                  <a:cubicBezTo>
                    <a:pt x="669" y="174"/>
                    <a:pt x="667" y="173"/>
                    <a:pt x="666" y="172"/>
                  </a:cubicBezTo>
                  <a:cubicBezTo>
                    <a:pt x="660" y="167"/>
                    <a:pt x="654" y="162"/>
                    <a:pt x="648" y="157"/>
                  </a:cubicBezTo>
                  <a:cubicBezTo>
                    <a:pt x="645" y="154"/>
                    <a:pt x="644" y="149"/>
                    <a:pt x="647" y="145"/>
                  </a:cubicBezTo>
                  <a:cubicBezTo>
                    <a:pt x="650" y="141"/>
                    <a:pt x="656" y="141"/>
                    <a:pt x="659" y="144"/>
                  </a:cubicBezTo>
                  <a:cubicBezTo>
                    <a:pt x="665" y="149"/>
                    <a:pt x="671" y="154"/>
                    <a:pt x="677" y="159"/>
                  </a:cubicBezTo>
                  <a:cubicBezTo>
                    <a:pt x="680" y="162"/>
                    <a:pt x="681" y="167"/>
                    <a:pt x="678" y="171"/>
                  </a:cubicBezTo>
                  <a:cubicBezTo>
                    <a:pt x="676" y="173"/>
                    <a:pt x="674" y="174"/>
                    <a:pt x="671" y="174"/>
                  </a:cubicBezTo>
                  <a:close/>
                  <a:moveTo>
                    <a:pt x="636" y="145"/>
                  </a:moveTo>
                  <a:cubicBezTo>
                    <a:pt x="634" y="145"/>
                    <a:pt x="632" y="144"/>
                    <a:pt x="631" y="143"/>
                  </a:cubicBezTo>
                  <a:cubicBezTo>
                    <a:pt x="625" y="139"/>
                    <a:pt x="619" y="134"/>
                    <a:pt x="613" y="130"/>
                  </a:cubicBezTo>
                  <a:cubicBezTo>
                    <a:pt x="609" y="127"/>
                    <a:pt x="608" y="122"/>
                    <a:pt x="611" y="118"/>
                  </a:cubicBezTo>
                  <a:cubicBezTo>
                    <a:pt x="613" y="114"/>
                    <a:pt x="619" y="113"/>
                    <a:pt x="622" y="116"/>
                  </a:cubicBezTo>
                  <a:cubicBezTo>
                    <a:pt x="629" y="120"/>
                    <a:pt x="635" y="125"/>
                    <a:pt x="641" y="130"/>
                  </a:cubicBezTo>
                  <a:cubicBezTo>
                    <a:pt x="645" y="132"/>
                    <a:pt x="645" y="138"/>
                    <a:pt x="643" y="141"/>
                  </a:cubicBezTo>
                  <a:cubicBezTo>
                    <a:pt x="641" y="144"/>
                    <a:pt x="638" y="145"/>
                    <a:pt x="636" y="145"/>
                  </a:cubicBezTo>
                  <a:close/>
                  <a:moveTo>
                    <a:pt x="599" y="118"/>
                  </a:moveTo>
                  <a:cubicBezTo>
                    <a:pt x="597" y="118"/>
                    <a:pt x="595" y="118"/>
                    <a:pt x="594" y="117"/>
                  </a:cubicBezTo>
                  <a:cubicBezTo>
                    <a:pt x="588" y="113"/>
                    <a:pt x="581" y="109"/>
                    <a:pt x="575" y="105"/>
                  </a:cubicBezTo>
                  <a:cubicBezTo>
                    <a:pt x="571" y="103"/>
                    <a:pt x="570" y="98"/>
                    <a:pt x="572" y="93"/>
                  </a:cubicBezTo>
                  <a:cubicBezTo>
                    <a:pt x="574" y="89"/>
                    <a:pt x="580" y="88"/>
                    <a:pt x="584" y="91"/>
                  </a:cubicBezTo>
                  <a:cubicBezTo>
                    <a:pt x="590" y="95"/>
                    <a:pt x="597" y="99"/>
                    <a:pt x="603" y="103"/>
                  </a:cubicBezTo>
                  <a:cubicBezTo>
                    <a:pt x="607" y="105"/>
                    <a:pt x="608" y="111"/>
                    <a:pt x="606" y="115"/>
                  </a:cubicBezTo>
                  <a:cubicBezTo>
                    <a:pt x="604" y="117"/>
                    <a:pt x="601" y="118"/>
                    <a:pt x="599" y="118"/>
                  </a:cubicBezTo>
                  <a:close/>
                  <a:moveTo>
                    <a:pt x="559" y="95"/>
                  </a:moveTo>
                  <a:cubicBezTo>
                    <a:pt x="558" y="95"/>
                    <a:pt x="557" y="95"/>
                    <a:pt x="555" y="94"/>
                  </a:cubicBezTo>
                  <a:cubicBezTo>
                    <a:pt x="549" y="90"/>
                    <a:pt x="542" y="87"/>
                    <a:pt x="535" y="83"/>
                  </a:cubicBezTo>
                  <a:cubicBezTo>
                    <a:pt x="531" y="81"/>
                    <a:pt x="530" y="76"/>
                    <a:pt x="532" y="72"/>
                  </a:cubicBezTo>
                  <a:cubicBezTo>
                    <a:pt x="534" y="68"/>
                    <a:pt x="539" y="66"/>
                    <a:pt x="543" y="68"/>
                  </a:cubicBezTo>
                  <a:cubicBezTo>
                    <a:pt x="550" y="72"/>
                    <a:pt x="557" y="75"/>
                    <a:pt x="564" y="79"/>
                  </a:cubicBezTo>
                  <a:cubicBezTo>
                    <a:pt x="568" y="81"/>
                    <a:pt x="569" y="86"/>
                    <a:pt x="567" y="91"/>
                  </a:cubicBezTo>
                  <a:cubicBezTo>
                    <a:pt x="565" y="93"/>
                    <a:pt x="562" y="95"/>
                    <a:pt x="559" y="95"/>
                  </a:cubicBezTo>
                  <a:close/>
                  <a:moveTo>
                    <a:pt x="519" y="74"/>
                  </a:moveTo>
                  <a:cubicBezTo>
                    <a:pt x="517" y="74"/>
                    <a:pt x="516" y="74"/>
                    <a:pt x="515" y="74"/>
                  </a:cubicBezTo>
                  <a:cubicBezTo>
                    <a:pt x="508" y="70"/>
                    <a:pt x="501" y="67"/>
                    <a:pt x="494" y="65"/>
                  </a:cubicBezTo>
                  <a:cubicBezTo>
                    <a:pt x="490" y="63"/>
                    <a:pt x="488" y="58"/>
                    <a:pt x="490" y="53"/>
                  </a:cubicBezTo>
                  <a:cubicBezTo>
                    <a:pt x="492" y="49"/>
                    <a:pt x="497" y="47"/>
                    <a:pt x="501" y="49"/>
                  </a:cubicBezTo>
                  <a:cubicBezTo>
                    <a:pt x="508" y="52"/>
                    <a:pt x="515" y="55"/>
                    <a:pt x="522" y="58"/>
                  </a:cubicBezTo>
                  <a:cubicBezTo>
                    <a:pt x="527" y="60"/>
                    <a:pt x="528" y="65"/>
                    <a:pt x="526" y="69"/>
                  </a:cubicBezTo>
                  <a:cubicBezTo>
                    <a:pt x="525" y="73"/>
                    <a:pt x="522" y="74"/>
                    <a:pt x="519" y="74"/>
                  </a:cubicBezTo>
                  <a:close/>
                  <a:moveTo>
                    <a:pt x="9" y="68"/>
                  </a:moveTo>
                  <a:cubicBezTo>
                    <a:pt x="6" y="68"/>
                    <a:pt x="3" y="66"/>
                    <a:pt x="1" y="63"/>
                  </a:cubicBezTo>
                  <a:cubicBezTo>
                    <a:pt x="0" y="59"/>
                    <a:pt x="2" y="54"/>
                    <a:pt x="6" y="52"/>
                  </a:cubicBezTo>
                  <a:cubicBezTo>
                    <a:pt x="13" y="49"/>
                    <a:pt x="20" y="46"/>
                    <a:pt x="27" y="43"/>
                  </a:cubicBezTo>
                  <a:cubicBezTo>
                    <a:pt x="32" y="41"/>
                    <a:pt x="37" y="44"/>
                    <a:pt x="38" y="48"/>
                  </a:cubicBezTo>
                  <a:cubicBezTo>
                    <a:pt x="40" y="52"/>
                    <a:pt x="38" y="57"/>
                    <a:pt x="33" y="59"/>
                  </a:cubicBezTo>
                  <a:cubicBezTo>
                    <a:pt x="26" y="62"/>
                    <a:pt x="19" y="64"/>
                    <a:pt x="13" y="67"/>
                  </a:cubicBezTo>
                  <a:cubicBezTo>
                    <a:pt x="12" y="68"/>
                    <a:pt x="10" y="68"/>
                    <a:pt x="9" y="68"/>
                  </a:cubicBezTo>
                  <a:close/>
                  <a:moveTo>
                    <a:pt x="477" y="57"/>
                  </a:moveTo>
                  <a:cubicBezTo>
                    <a:pt x="476" y="57"/>
                    <a:pt x="475" y="57"/>
                    <a:pt x="474" y="56"/>
                  </a:cubicBezTo>
                  <a:cubicBezTo>
                    <a:pt x="467" y="54"/>
                    <a:pt x="459" y="51"/>
                    <a:pt x="452" y="49"/>
                  </a:cubicBezTo>
                  <a:cubicBezTo>
                    <a:pt x="448" y="47"/>
                    <a:pt x="445" y="42"/>
                    <a:pt x="447" y="38"/>
                  </a:cubicBezTo>
                  <a:cubicBezTo>
                    <a:pt x="448" y="33"/>
                    <a:pt x="453" y="31"/>
                    <a:pt x="458" y="33"/>
                  </a:cubicBezTo>
                  <a:cubicBezTo>
                    <a:pt x="465" y="35"/>
                    <a:pt x="472" y="38"/>
                    <a:pt x="479" y="40"/>
                  </a:cubicBezTo>
                  <a:cubicBezTo>
                    <a:pt x="484" y="42"/>
                    <a:pt x="486" y="47"/>
                    <a:pt x="484" y="51"/>
                  </a:cubicBezTo>
                  <a:cubicBezTo>
                    <a:pt x="483" y="55"/>
                    <a:pt x="480" y="57"/>
                    <a:pt x="477" y="57"/>
                  </a:cubicBezTo>
                  <a:close/>
                  <a:moveTo>
                    <a:pt x="52" y="52"/>
                  </a:moveTo>
                  <a:cubicBezTo>
                    <a:pt x="48" y="52"/>
                    <a:pt x="45" y="49"/>
                    <a:pt x="44" y="46"/>
                  </a:cubicBezTo>
                  <a:cubicBezTo>
                    <a:pt x="42" y="41"/>
                    <a:pt x="45" y="37"/>
                    <a:pt x="49" y="35"/>
                  </a:cubicBezTo>
                  <a:cubicBezTo>
                    <a:pt x="56" y="33"/>
                    <a:pt x="64" y="30"/>
                    <a:pt x="71" y="28"/>
                  </a:cubicBezTo>
                  <a:cubicBezTo>
                    <a:pt x="75" y="27"/>
                    <a:pt x="80" y="29"/>
                    <a:pt x="82" y="34"/>
                  </a:cubicBezTo>
                  <a:cubicBezTo>
                    <a:pt x="83" y="38"/>
                    <a:pt x="80" y="43"/>
                    <a:pt x="76" y="44"/>
                  </a:cubicBezTo>
                  <a:cubicBezTo>
                    <a:pt x="69" y="46"/>
                    <a:pt x="62" y="49"/>
                    <a:pt x="55" y="51"/>
                  </a:cubicBezTo>
                  <a:cubicBezTo>
                    <a:pt x="54" y="51"/>
                    <a:pt x="53" y="52"/>
                    <a:pt x="52" y="52"/>
                  </a:cubicBezTo>
                  <a:close/>
                  <a:moveTo>
                    <a:pt x="433" y="42"/>
                  </a:moveTo>
                  <a:cubicBezTo>
                    <a:pt x="432" y="42"/>
                    <a:pt x="432" y="42"/>
                    <a:pt x="431" y="42"/>
                  </a:cubicBezTo>
                  <a:cubicBezTo>
                    <a:pt x="424" y="40"/>
                    <a:pt x="416" y="38"/>
                    <a:pt x="409" y="36"/>
                  </a:cubicBezTo>
                  <a:cubicBezTo>
                    <a:pt x="405" y="35"/>
                    <a:pt x="402" y="30"/>
                    <a:pt x="403" y="26"/>
                  </a:cubicBezTo>
                  <a:cubicBezTo>
                    <a:pt x="404" y="21"/>
                    <a:pt x="409" y="18"/>
                    <a:pt x="413" y="20"/>
                  </a:cubicBezTo>
                  <a:cubicBezTo>
                    <a:pt x="421" y="21"/>
                    <a:pt x="428" y="24"/>
                    <a:pt x="436" y="26"/>
                  </a:cubicBezTo>
                  <a:cubicBezTo>
                    <a:pt x="440" y="27"/>
                    <a:pt x="443" y="32"/>
                    <a:pt x="441" y="36"/>
                  </a:cubicBezTo>
                  <a:cubicBezTo>
                    <a:pt x="440" y="40"/>
                    <a:pt x="437" y="42"/>
                    <a:pt x="433" y="42"/>
                  </a:cubicBezTo>
                  <a:close/>
                  <a:moveTo>
                    <a:pt x="95" y="38"/>
                  </a:moveTo>
                  <a:cubicBezTo>
                    <a:pt x="92" y="38"/>
                    <a:pt x="88" y="36"/>
                    <a:pt x="87" y="32"/>
                  </a:cubicBezTo>
                  <a:cubicBezTo>
                    <a:pt x="86" y="27"/>
                    <a:pt x="89" y="23"/>
                    <a:pt x="93" y="22"/>
                  </a:cubicBezTo>
                  <a:cubicBezTo>
                    <a:pt x="101" y="20"/>
                    <a:pt x="108" y="18"/>
                    <a:pt x="116" y="16"/>
                  </a:cubicBezTo>
                  <a:cubicBezTo>
                    <a:pt x="120" y="15"/>
                    <a:pt x="125" y="18"/>
                    <a:pt x="126" y="22"/>
                  </a:cubicBezTo>
                  <a:cubicBezTo>
                    <a:pt x="127" y="27"/>
                    <a:pt x="124" y="32"/>
                    <a:pt x="119" y="33"/>
                  </a:cubicBezTo>
                  <a:cubicBezTo>
                    <a:pt x="112" y="34"/>
                    <a:pt x="105" y="36"/>
                    <a:pt x="98" y="38"/>
                  </a:cubicBezTo>
                  <a:cubicBezTo>
                    <a:pt x="97" y="38"/>
                    <a:pt x="96" y="38"/>
                    <a:pt x="95" y="38"/>
                  </a:cubicBezTo>
                  <a:close/>
                  <a:moveTo>
                    <a:pt x="389" y="31"/>
                  </a:moveTo>
                  <a:cubicBezTo>
                    <a:pt x="388" y="31"/>
                    <a:pt x="388" y="31"/>
                    <a:pt x="387" y="31"/>
                  </a:cubicBezTo>
                  <a:cubicBezTo>
                    <a:pt x="380" y="29"/>
                    <a:pt x="372" y="28"/>
                    <a:pt x="365" y="27"/>
                  </a:cubicBezTo>
                  <a:cubicBezTo>
                    <a:pt x="360" y="26"/>
                    <a:pt x="357" y="21"/>
                    <a:pt x="358" y="17"/>
                  </a:cubicBezTo>
                  <a:cubicBezTo>
                    <a:pt x="359" y="12"/>
                    <a:pt x="363" y="9"/>
                    <a:pt x="368" y="10"/>
                  </a:cubicBezTo>
                  <a:cubicBezTo>
                    <a:pt x="376" y="11"/>
                    <a:pt x="383" y="13"/>
                    <a:pt x="391" y="14"/>
                  </a:cubicBezTo>
                  <a:cubicBezTo>
                    <a:pt x="395" y="15"/>
                    <a:pt x="398" y="20"/>
                    <a:pt x="397" y="24"/>
                  </a:cubicBezTo>
                  <a:cubicBezTo>
                    <a:pt x="396" y="28"/>
                    <a:pt x="393" y="31"/>
                    <a:pt x="389" y="31"/>
                  </a:cubicBezTo>
                  <a:close/>
                  <a:moveTo>
                    <a:pt x="140" y="28"/>
                  </a:moveTo>
                  <a:cubicBezTo>
                    <a:pt x="136" y="28"/>
                    <a:pt x="132" y="25"/>
                    <a:pt x="131" y="21"/>
                  </a:cubicBezTo>
                  <a:cubicBezTo>
                    <a:pt x="131" y="17"/>
                    <a:pt x="134" y="12"/>
                    <a:pt x="138" y="11"/>
                  </a:cubicBezTo>
                  <a:cubicBezTo>
                    <a:pt x="146" y="10"/>
                    <a:pt x="153" y="9"/>
                    <a:pt x="161" y="7"/>
                  </a:cubicBezTo>
                  <a:cubicBezTo>
                    <a:pt x="166" y="7"/>
                    <a:pt x="170" y="10"/>
                    <a:pt x="171" y="14"/>
                  </a:cubicBezTo>
                  <a:cubicBezTo>
                    <a:pt x="171" y="19"/>
                    <a:pt x="168" y="23"/>
                    <a:pt x="164" y="24"/>
                  </a:cubicBezTo>
                  <a:cubicBezTo>
                    <a:pt x="156" y="25"/>
                    <a:pt x="149" y="27"/>
                    <a:pt x="141" y="28"/>
                  </a:cubicBezTo>
                  <a:cubicBezTo>
                    <a:pt x="141" y="28"/>
                    <a:pt x="140" y="28"/>
                    <a:pt x="140" y="28"/>
                  </a:cubicBezTo>
                  <a:close/>
                  <a:moveTo>
                    <a:pt x="344" y="23"/>
                  </a:moveTo>
                  <a:cubicBezTo>
                    <a:pt x="344" y="23"/>
                    <a:pt x="343" y="23"/>
                    <a:pt x="343" y="23"/>
                  </a:cubicBezTo>
                  <a:cubicBezTo>
                    <a:pt x="336" y="22"/>
                    <a:pt x="328" y="21"/>
                    <a:pt x="321" y="20"/>
                  </a:cubicBezTo>
                  <a:cubicBezTo>
                    <a:pt x="316" y="20"/>
                    <a:pt x="313" y="16"/>
                    <a:pt x="313" y="11"/>
                  </a:cubicBezTo>
                  <a:cubicBezTo>
                    <a:pt x="313" y="6"/>
                    <a:pt x="318" y="3"/>
                    <a:pt x="322" y="4"/>
                  </a:cubicBezTo>
                  <a:cubicBezTo>
                    <a:pt x="330" y="4"/>
                    <a:pt x="338" y="5"/>
                    <a:pt x="345" y="6"/>
                  </a:cubicBezTo>
                  <a:cubicBezTo>
                    <a:pt x="350" y="7"/>
                    <a:pt x="353" y="11"/>
                    <a:pt x="353" y="16"/>
                  </a:cubicBezTo>
                  <a:cubicBezTo>
                    <a:pt x="352" y="20"/>
                    <a:pt x="348" y="23"/>
                    <a:pt x="344" y="23"/>
                  </a:cubicBezTo>
                  <a:close/>
                  <a:moveTo>
                    <a:pt x="185" y="21"/>
                  </a:moveTo>
                  <a:cubicBezTo>
                    <a:pt x="181" y="21"/>
                    <a:pt x="177" y="18"/>
                    <a:pt x="176" y="14"/>
                  </a:cubicBezTo>
                  <a:cubicBezTo>
                    <a:pt x="176" y="9"/>
                    <a:pt x="179" y="5"/>
                    <a:pt x="184" y="4"/>
                  </a:cubicBezTo>
                  <a:cubicBezTo>
                    <a:pt x="192" y="3"/>
                    <a:pt x="199" y="3"/>
                    <a:pt x="207" y="2"/>
                  </a:cubicBezTo>
                  <a:cubicBezTo>
                    <a:pt x="212" y="2"/>
                    <a:pt x="216" y="5"/>
                    <a:pt x="216" y="10"/>
                  </a:cubicBezTo>
                  <a:cubicBezTo>
                    <a:pt x="216" y="15"/>
                    <a:pt x="213" y="19"/>
                    <a:pt x="208" y="19"/>
                  </a:cubicBezTo>
                  <a:cubicBezTo>
                    <a:pt x="201" y="20"/>
                    <a:pt x="193" y="20"/>
                    <a:pt x="186" y="21"/>
                  </a:cubicBezTo>
                  <a:cubicBezTo>
                    <a:pt x="186" y="21"/>
                    <a:pt x="185" y="21"/>
                    <a:pt x="185" y="21"/>
                  </a:cubicBezTo>
                  <a:close/>
                  <a:moveTo>
                    <a:pt x="299" y="19"/>
                  </a:moveTo>
                  <a:cubicBezTo>
                    <a:pt x="299" y="19"/>
                    <a:pt x="298" y="19"/>
                    <a:pt x="298" y="19"/>
                  </a:cubicBezTo>
                  <a:cubicBezTo>
                    <a:pt x="291" y="18"/>
                    <a:pt x="283" y="18"/>
                    <a:pt x="276" y="17"/>
                  </a:cubicBezTo>
                  <a:cubicBezTo>
                    <a:pt x="271" y="17"/>
                    <a:pt x="267" y="13"/>
                    <a:pt x="267" y="9"/>
                  </a:cubicBezTo>
                  <a:cubicBezTo>
                    <a:pt x="268" y="4"/>
                    <a:pt x="271" y="0"/>
                    <a:pt x="276" y="0"/>
                  </a:cubicBezTo>
                  <a:cubicBezTo>
                    <a:pt x="284" y="1"/>
                    <a:pt x="292" y="1"/>
                    <a:pt x="299" y="2"/>
                  </a:cubicBezTo>
                  <a:cubicBezTo>
                    <a:pt x="304" y="2"/>
                    <a:pt x="308" y="6"/>
                    <a:pt x="307" y="11"/>
                  </a:cubicBezTo>
                  <a:cubicBezTo>
                    <a:pt x="307" y="15"/>
                    <a:pt x="303" y="19"/>
                    <a:pt x="299" y="19"/>
                  </a:cubicBezTo>
                  <a:close/>
                  <a:moveTo>
                    <a:pt x="230" y="18"/>
                  </a:moveTo>
                  <a:cubicBezTo>
                    <a:pt x="226" y="18"/>
                    <a:pt x="222" y="14"/>
                    <a:pt x="222" y="10"/>
                  </a:cubicBezTo>
                  <a:cubicBezTo>
                    <a:pt x="222" y="5"/>
                    <a:pt x="225" y="1"/>
                    <a:pt x="230" y="1"/>
                  </a:cubicBezTo>
                  <a:cubicBezTo>
                    <a:pt x="238" y="0"/>
                    <a:pt x="245" y="0"/>
                    <a:pt x="253" y="0"/>
                  </a:cubicBezTo>
                  <a:cubicBezTo>
                    <a:pt x="253" y="0"/>
                    <a:pt x="253" y="0"/>
                    <a:pt x="253" y="0"/>
                  </a:cubicBezTo>
                  <a:cubicBezTo>
                    <a:pt x="258" y="0"/>
                    <a:pt x="262" y="4"/>
                    <a:pt x="262" y="9"/>
                  </a:cubicBezTo>
                  <a:cubicBezTo>
                    <a:pt x="262" y="13"/>
                    <a:pt x="258" y="17"/>
                    <a:pt x="253" y="17"/>
                  </a:cubicBezTo>
                  <a:cubicBezTo>
                    <a:pt x="246" y="17"/>
                    <a:pt x="238" y="17"/>
                    <a:pt x="231" y="18"/>
                  </a:cubicBezTo>
                  <a:cubicBezTo>
                    <a:pt x="231" y="18"/>
                    <a:pt x="230" y="18"/>
                    <a:pt x="230" y="18"/>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2" name="Freeform 58"/>
            <p:cNvSpPr/>
            <p:nvPr/>
          </p:nvSpPr>
          <p:spPr bwMode="auto">
            <a:xfrm>
              <a:off x="4450" y="1177"/>
              <a:ext cx="21" cy="33"/>
            </a:xfrm>
            <a:custGeom>
              <a:avLst/>
              <a:gdLst/>
              <a:ahLst/>
              <a:cxnLst>
                <a:cxn ang="0">
                  <a:pos x="10" y="28"/>
                </a:cxn>
                <a:cxn ang="0">
                  <a:pos x="1" y="20"/>
                </a:cxn>
                <a:cxn ang="0">
                  <a:pos x="0" y="9"/>
                </a:cxn>
                <a:cxn ang="0">
                  <a:pos x="8" y="0"/>
                </a:cxn>
                <a:cxn ang="0">
                  <a:pos x="17" y="8"/>
                </a:cxn>
                <a:cxn ang="0">
                  <a:pos x="18" y="19"/>
                </a:cxn>
                <a:cxn ang="0">
                  <a:pos x="10" y="28"/>
                </a:cxn>
                <a:cxn ang="0">
                  <a:pos x="10" y="28"/>
                </a:cxn>
              </a:cxnLst>
              <a:rect l="0" t="0" r="r" b="b"/>
              <a:pathLst>
                <a:path w="18" h="28">
                  <a:moveTo>
                    <a:pt x="10" y="28"/>
                  </a:moveTo>
                  <a:cubicBezTo>
                    <a:pt x="5" y="28"/>
                    <a:pt x="1" y="25"/>
                    <a:pt x="1" y="20"/>
                  </a:cubicBezTo>
                  <a:cubicBezTo>
                    <a:pt x="1" y="17"/>
                    <a:pt x="0" y="13"/>
                    <a:pt x="0" y="9"/>
                  </a:cubicBezTo>
                  <a:cubicBezTo>
                    <a:pt x="0" y="5"/>
                    <a:pt x="3" y="0"/>
                    <a:pt x="8" y="0"/>
                  </a:cubicBezTo>
                  <a:cubicBezTo>
                    <a:pt x="13" y="0"/>
                    <a:pt x="17" y="3"/>
                    <a:pt x="17" y="8"/>
                  </a:cubicBezTo>
                  <a:cubicBezTo>
                    <a:pt x="17" y="12"/>
                    <a:pt x="18" y="15"/>
                    <a:pt x="18" y="19"/>
                  </a:cubicBezTo>
                  <a:cubicBezTo>
                    <a:pt x="18" y="24"/>
                    <a:pt x="15" y="28"/>
                    <a:pt x="10" y="28"/>
                  </a:cubicBezTo>
                  <a:cubicBezTo>
                    <a:pt x="10" y="28"/>
                    <a:pt x="10" y="28"/>
                    <a:pt x="10" y="28"/>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3" name="Freeform 59"/>
            <p:cNvSpPr/>
            <p:nvPr/>
          </p:nvSpPr>
          <p:spPr bwMode="auto">
            <a:xfrm>
              <a:off x="4409" y="1184"/>
              <a:ext cx="102" cy="90"/>
            </a:xfrm>
            <a:custGeom>
              <a:avLst/>
              <a:gdLst/>
              <a:ahLst/>
              <a:cxnLst>
                <a:cxn ang="0">
                  <a:pos x="0" y="4"/>
                </a:cxn>
                <a:cxn ang="0">
                  <a:pos x="54" y="90"/>
                </a:cxn>
                <a:cxn ang="0">
                  <a:pos x="102" y="0"/>
                </a:cxn>
                <a:cxn ang="0">
                  <a:pos x="0" y="4"/>
                </a:cxn>
              </a:cxnLst>
              <a:rect l="0" t="0" r="r" b="b"/>
              <a:pathLst>
                <a:path w="102" h="90">
                  <a:moveTo>
                    <a:pt x="0" y="4"/>
                  </a:moveTo>
                  <a:lnTo>
                    <a:pt x="54" y="90"/>
                  </a:lnTo>
                  <a:lnTo>
                    <a:pt x="102" y="0"/>
                  </a:lnTo>
                  <a:lnTo>
                    <a:pt x="0" y="4"/>
                  </a:ln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4" name="Freeform 60"/>
            <p:cNvSpPr/>
            <p:nvPr/>
          </p:nvSpPr>
          <p:spPr bwMode="auto">
            <a:xfrm>
              <a:off x="596" y="1805"/>
              <a:ext cx="30" cy="35"/>
            </a:xfrm>
            <a:custGeom>
              <a:avLst/>
              <a:gdLst/>
              <a:ahLst/>
              <a:cxnLst>
                <a:cxn ang="0">
                  <a:pos x="15" y="29"/>
                </a:cxn>
                <a:cxn ang="0">
                  <a:pos x="7" y="24"/>
                </a:cxn>
                <a:cxn ang="0">
                  <a:pos x="2" y="14"/>
                </a:cxn>
                <a:cxn ang="0">
                  <a:pos x="7" y="2"/>
                </a:cxn>
                <a:cxn ang="0">
                  <a:pos x="18" y="7"/>
                </a:cxn>
                <a:cxn ang="0">
                  <a:pos x="23" y="17"/>
                </a:cxn>
                <a:cxn ang="0">
                  <a:pos x="19" y="28"/>
                </a:cxn>
                <a:cxn ang="0">
                  <a:pos x="15" y="29"/>
                </a:cxn>
              </a:cxnLst>
              <a:rect l="0" t="0" r="r" b="b"/>
              <a:pathLst>
                <a:path w="25" h="29">
                  <a:moveTo>
                    <a:pt x="15" y="29"/>
                  </a:moveTo>
                  <a:cubicBezTo>
                    <a:pt x="12" y="29"/>
                    <a:pt x="9" y="27"/>
                    <a:pt x="7" y="24"/>
                  </a:cubicBezTo>
                  <a:cubicBezTo>
                    <a:pt x="6" y="21"/>
                    <a:pt x="4" y="17"/>
                    <a:pt x="2" y="14"/>
                  </a:cubicBezTo>
                  <a:cubicBezTo>
                    <a:pt x="0" y="10"/>
                    <a:pt x="2" y="4"/>
                    <a:pt x="7" y="2"/>
                  </a:cubicBezTo>
                  <a:cubicBezTo>
                    <a:pt x="11" y="0"/>
                    <a:pt x="16" y="2"/>
                    <a:pt x="18" y="7"/>
                  </a:cubicBezTo>
                  <a:cubicBezTo>
                    <a:pt x="19" y="10"/>
                    <a:pt x="21" y="13"/>
                    <a:pt x="23" y="17"/>
                  </a:cubicBezTo>
                  <a:cubicBezTo>
                    <a:pt x="25" y="21"/>
                    <a:pt x="23" y="26"/>
                    <a:pt x="19" y="28"/>
                  </a:cubicBezTo>
                  <a:cubicBezTo>
                    <a:pt x="18" y="29"/>
                    <a:pt x="16" y="29"/>
                    <a:pt x="15" y="2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5" name="Freeform 61"/>
            <p:cNvSpPr>
              <a:spLocks noEditPoints="1"/>
            </p:cNvSpPr>
            <p:nvPr/>
          </p:nvSpPr>
          <p:spPr bwMode="auto">
            <a:xfrm>
              <a:off x="548" y="1052"/>
              <a:ext cx="460" cy="751"/>
            </a:xfrm>
            <a:custGeom>
              <a:avLst/>
              <a:gdLst/>
              <a:ahLst/>
              <a:cxnLst>
                <a:cxn ang="0">
                  <a:pos x="25" y="599"/>
                </a:cxn>
                <a:cxn ang="0">
                  <a:pos x="49" y="614"/>
                </a:cxn>
                <a:cxn ang="0">
                  <a:pos x="26" y="583"/>
                </a:cxn>
                <a:cxn ang="0">
                  <a:pos x="19" y="544"/>
                </a:cxn>
                <a:cxn ang="0">
                  <a:pos x="29" y="583"/>
                </a:cxn>
                <a:cxn ang="0">
                  <a:pos x="7" y="532"/>
                </a:cxn>
                <a:cxn ang="0">
                  <a:pos x="21" y="507"/>
                </a:cxn>
                <a:cxn ang="0">
                  <a:pos x="16" y="539"/>
                </a:cxn>
                <a:cxn ang="0">
                  <a:pos x="0" y="463"/>
                </a:cxn>
                <a:cxn ang="0">
                  <a:pos x="18" y="485"/>
                </a:cxn>
                <a:cxn ang="0">
                  <a:pos x="9" y="449"/>
                </a:cxn>
                <a:cxn ang="0">
                  <a:pos x="0" y="436"/>
                </a:cxn>
                <a:cxn ang="0">
                  <a:pos x="18" y="418"/>
                </a:cxn>
                <a:cxn ang="0">
                  <a:pos x="9" y="449"/>
                </a:cxn>
                <a:cxn ang="0">
                  <a:pos x="3" y="394"/>
                </a:cxn>
                <a:cxn ang="0">
                  <a:pos x="23" y="374"/>
                </a:cxn>
                <a:cxn ang="0">
                  <a:pos x="19" y="359"/>
                </a:cxn>
                <a:cxn ang="0">
                  <a:pos x="17" y="326"/>
                </a:cxn>
                <a:cxn ang="0">
                  <a:pos x="28" y="352"/>
                </a:cxn>
                <a:cxn ang="0">
                  <a:pos x="29" y="315"/>
                </a:cxn>
                <a:cxn ang="0">
                  <a:pos x="42" y="278"/>
                </a:cxn>
                <a:cxn ang="0">
                  <a:pos x="32" y="315"/>
                </a:cxn>
                <a:cxn ang="0">
                  <a:pos x="40" y="261"/>
                </a:cxn>
                <a:cxn ang="0">
                  <a:pos x="66" y="248"/>
                </a:cxn>
                <a:cxn ang="0">
                  <a:pos x="69" y="233"/>
                </a:cxn>
                <a:cxn ang="0">
                  <a:pos x="74" y="200"/>
                </a:cxn>
                <a:cxn ang="0">
                  <a:pos x="76" y="229"/>
                </a:cxn>
                <a:cxn ang="0">
                  <a:pos x="89" y="193"/>
                </a:cxn>
                <a:cxn ang="0">
                  <a:pos x="113" y="162"/>
                </a:cxn>
                <a:cxn ang="0">
                  <a:pos x="94" y="195"/>
                </a:cxn>
                <a:cxn ang="0">
                  <a:pos x="116" y="145"/>
                </a:cxn>
                <a:cxn ang="0">
                  <a:pos x="144" y="140"/>
                </a:cxn>
                <a:cxn ang="0">
                  <a:pos x="154" y="127"/>
                </a:cxn>
                <a:cxn ang="0">
                  <a:pos x="166" y="97"/>
                </a:cxn>
                <a:cxn ang="0">
                  <a:pos x="160" y="125"/>
                </a:cxn>
                <a:cxn ang="0">
                  <a:pos x="182" y="95"/>
                </a:cxn>
                <a:cxn ang="0">
                  <a:pos x="214" y="72"/>
                </a:cxn>
                <a:cxn ang="0">
                  <a:pos x="189" y="98"/>
                </a:cxn>
                <a:cxn ang="0">
                  <a:pos x="222" y="57"/>
                </a:cxn>
                <a:cxn ang="0">
                  <a:pos x="250" y="61"/>
                </a:cxn>
                <a:cxn ang="0">
                  <a:pos x="266" y="52"/>
                </a:cxn>
                <a:cxn ang="0">
                  <a:pos x="284" y="26"/>
                </a:cxn>
                <a:cxn ang="0">
                  <a:pos x="270" y="51"/>
                </a:cxn>
                <a:cxn ang="0">
                  <a:pos x="300" y="29"/>
                </a:cxn>
                <a:cxn ang="0">
                  <a:pos x="338" y="17"/>
                </a:cxn>
                <a:cxn ang="0">
                  <a:pos x="308" y="35"/>
                </a:cxn>
                <a:cxn ang="0">
                  <a:pos x="350" y="5"/>
                </a:cxn>
                <a:cxn ang="0">
                  <a:pos x="375" y="17"/>
                </a:cxn>
              </a:cxnLst>
              <a:rect l="0" t="0" r="r" b="b"/>
              <a:pathLst>
                <a:path w="383" h="626">
                  <a:moveTo>
                    <a:pt x="41" y="626"/>
                  </a:moveTo>
                  <a:cubicBezTo>
                    <a:pt x="38" y="626"/>
                    <a:pt x="35" y="624"/>
                    <a:pt x="33" y="621"/>
                  </a:cubicBezTo>
                  <a:cubicBezTo>
                    <a:pt x="30" y="613"/>
                    <a:pt x="28" y="606"/>
                    <a:pt x="25" y="599"/>
                  </a:cubicBezTo>
                  <a:cubicBezTo>
                    <a:pt x="24" y="595"/>
                    <a:pt x="26" y="590"/>
                    <a:pt x="30" y="588"/>
                  </a:cubicBezTo>
                  <a:cubicBezTo>
                    <a:pt x="35" y="587"/>
                    <a:pt x="40" y="589"/>
                    <a:pt x="41" y="593"/>
                  </a:cubicBezTo>
                  <a:cubicBezTo>
                    <a:pt x="44" y="600"/>
                    <a:pt x="46" y="607"/>
                    <a:pt x="49" y="614"/>
                  </a:cubicBezTo>
                  <a:cubicBezTo>
                    <a:pt x="51" y="619"/>
                    <a:pt x="49" y="624"/>
                    <a:pt x="44" y="625"/>
                  </a:cubicBezTo>
                  <a:cubicBezTo>
                    <a:pt x="43" y="626"/>
                    <a:pt x="42" y="626"/>
                    <a:pt x="41" y="626"/>
                  </a:cubicBezTo>
                  <a:close/>
                  <a:moveTo>
                    <a:pt x="26" y="583"/>
                  </a:moveTo>
                  <a:cubicBezTo>
                    <a:pt x="23" y="583"/>
                    <a:pt x="19" y="581"/>
                    <a:pt x="18" y="577"/>
                  </a:cubicBezTo>
                  <a:cubicBezTo>
                    <a:pt x="16" y="570"/>
                    <a:pt x="14" y="562"/>
                    <a:pt x="12" y="555"/>
                  </a:cubicBezTo>
                  <a:cubicBezTo>
                    <a:pt x="11" y="550"/>
                    <a:pt x="14" y="545"/>
                    <a:pt x="19" y="544"/>
                  </a:cubicBezTo>
                  <a:cubicBezTo>
                    <a:pt x="23" y="543"/>
                    <a:pt x="28" y="546"/>
                    <a:pt x="29" y="551"/>
                  </a:cubicBezTo>
                  <a:cubicBezTo>
                    <a:pt x="30" y="558"/>
                    <a:pt x="32" y="565"/>
                    <a:pt x="34" y="572"/>
                  </a:cubicBezTo>
                  <a:cubicBezTo>
                    <a:pt x="36" y="577"/>
                    <a:pt x="33" y="581"/>
                    <a:pt x="29" y="583"/>
                  </a:cubicBezTo>
                  <a:cubicBezTo>
                    <a:pt x="28" y="583"/>
                    <a:pt x="27" y="583"/>
                    <a:pt x="26" y="583"/>
                  </a:cubicBezTo>
                  <a:close/>
                  <a:moveTo>
                    <a:pt x="16" y="539"/>
                  </a:moveTo>
                  <a:cubicBezTo>
                    <a:pt x="12" y="539"/>
                    <a:pt x="8" y="536"/>
                    <a:pt x="7" y="532"/>
                  </a:cubicBezTo>
                  <a:cubicBezTo>
                    <a:pt x="6" y="525"/>
                    <a:pt x="5" y="517"/>
                    <a:pt x="4" y="509"/>
                  </a:cubicBezTo>
                  <a:cubicBezTo>
                    <a:pt x="3" y="505"/>
                    <a:pt x="7" y="500"/>
                    <a:pt x="11" y="500"/>
                  </a:cubicBezTo>
                  <a:cubicBezTo>
                    <a:pt x="16" y="499"/>
                    <a:pt x="20" y="502"/>
                    <a:pt x="21" y="507"/>
                  </a:cubicBezTo>
                  <a:cubicBezTo>
                    <a:pt x="22" y="514"/>
                    <a:pt x="23" y="522"/>
                    <a:pt x="24" y="529"/>
                  </a:cubicBezTo>
                  <a:cubicBezTo>
                    <a:pt x="25" y="534"/>
                    <a:pt x="22" y="538"/>
                    <a:pt x="17" y="539"/>
                  </a:cubicBezTo>
                  <a:cubicBezTo>
                    <a:pt x="17" y="539"/>
                    <a:pt x="16" y="539"/>
                    <a:pt x="16" y="539"/>
                  </a:cubicBezTo>
                  <a:close/>
                  <a:moveTo>
                    <a:pt x="10" y="494"/>
                  </a:moveTo>
                  <a:cubicBezTo>
                    <a:pt x="6" y="494"/>
                    <a:pt x="2" y="491"/>
                    <a:pt x="1" y="486"/>
                  </a:cubicBezTo>
                  <a:cubicBezTo>
                    <a:pt x="1" y="479"/>
                    <a:pt x="0" y="471"/>
                    <a:pt x="0" y="463"/>
                  </a:cubicBezTo>
                  <a:cubicBezTo>
                    <a:pt x="0" y="459"/>
                    <a:pt x="4" y="455"/>
                    <a:pt x="8" y="454"/>
                  </a:cubicBezTo>
                  <a:cubicBezTo>
                    <a:pt x="13" y="454"/>
                    <a:pt x="17" y="458"/>
                    <a:pt x="17" y="463"/>
                  </a:cubicBezTo>
                  <a:cubicBezTo>
                    <a:pt x="17" y="470"/>
                    <a:pt x="18" y="478"/>
                    <a:pt x="18" y="485"/>
                  </a:cubicBezTo>
                  <a:cubicBezTo>
                    <a:pt x="19" y="490"/>
                    <a:pt x="15" y="494"/>
                    <a:pt x="11" y="494"/>
                  </a:cubicBezTo>
                  <a:cubicBezTo>
                    <a:pt x="10" y="494"/>
                    <a:pt x="10" y="494"/>
                    <a:pt x="10" y="494"/>
                  </a:cubicBezTo>
                  <a:close/>
                  <a:moveTo>
                    <a:pt x="9" y="449"/>
                  </a:moveTo>
                  <a:cubicBezTo>
                    <a:pt x="9" y="449"/>
                    <a:pt x="8" y="449"/>
                    <a:pt x="8" y="449"/>
                  </a:cubicBezTo>
                  <a:cubicBezTo>
                    <a:pt x="4" y="449"/>
                    <a:pt x="0" y="445"/>
                    <a:pt x="0" y="440"/>
                  </a:cubicBezTo>
                  <a:cubicBezTo>
                    <a:pt x="0" y="436"/>
                    <a:pt x="0" y="436"/>
                    <a:pt x="0" y="436"/>
                  </a:cubicBezTo>
                  <a:cubicBezTo>
                    <a:pt x="0" y="430"/>
                    <a:pt x="1" y="423"/>
                    <a:pt x="1" y="417"/>
                  </a:cubicBezTo>
                  <a:cubicBezTo>
                    <a:pt x="1" y="412"/>
                    <a:pt x="5" y="409"/>
                    <a:pt x="10" y="409"/>
                  </a:cubicBezTo>
                  <a:cubicBezTo>
                    <a:pt x="15" y="410"/>
                    <a:pt x="18" y="414"/>
                    <a:pt x="18" y="418"/>
                  </a:cubicBezTo>
                  <a:cubicBezTo>
                    <a:pt x="18" y="424"/>
                    <a:pt x="17" y="431"/>
                    <a:pt x="17" y="437"/>
                  </a:cubicBezTo>
                  <a:cubicBezTo>
                    <a:pt x="17" y="440"/>
                    <a:pt x="17" y="440"/>
                    <a:pt x="17" y="440"/>
                  </a:cubicBezTo>
                  <a:cubicBezTo>
                    <a:pt x="17" y="445"/>
                    <a:pt x="13" y="449"/>
                    <a:pt x="9" y="449"/>
                  </a:cubicBezTo>
                  <a:close/>
                  <a:moveTo>
                    <a:pt x="12" y="404"/>
                  </a:moveTo>
                  <a:cubicBezTo>
                    <a:pt x="11" y="404"/>
                    <a:pt x="11" y="404"/>
                    <a:pt x="11" y="404"/>
                  </a:cubicBezTo>
                  <a:cubicBezTo>
                    <a:pt x="6" y="403"/>
                    <a:pt x="3" y="399"/>
                    <a:pt x="3" y="394"/>
                  </a:cubicBezTo>
                  <a:cubicBezTo>
                    <a:pt x="4" y="386"/>
                    <a:pt x="5" y="379"/>
                    <a:pt x="7" y="371"/>
                  </a:cubicBezTo>
                  <a:cubicBezTo>
                    <a:pt x="7" y="367"/>
                    <a:pt x="12" y="364"/>
                    <a:pt x="16" y="364"/>
                  </a:cubicBezTo>
                  <a:cubicBezTo>
                    <a:pt x="21" y="365"/>
                    <a:pt x="24" y="370"/>
                    <a:pt x="23" y="374"/>
                  </a:cubicBezTo>
                  <a:cubicBezTo>
                    <a:pt x="22" y="381"/>
                    <a:pt x="21" y="389"/>
                    <a:pt x="20" y="396"/>
                  </a:cubicBezTo>
                  <a:cubicBezTo>
                    <a:pt x="20" y="400"/>
                    <a:pt x="16" y="404"/>
                    <a:pt x="12" y="404"/>
                  </a:cubicBezTo>
                  <a:close/>
                  <a:moveTo>
                    <a:pt x="19" y="359"/>
                  </a:moveTo>
                  <a:cubicBezTo>
                    <a:pt x="19" y="359"/>
                    <a:pt x="18" y="359"/>
                    <a:pt x="18" y="359"/>
                  </a:cubicBezTo>
                  <a:cubicBezTo>
                    <a:pt x="13" y="358"/>
                    <a:pt x="10" y="353"/>
                    <a:pt x="11" y="349"/>
                  </a:cubicBezTo>
                  <a:cubicBezTo>
                    <a:pt x="13" y="341"/>
                    <a:pt x="15" y="334"/>
                    <a:pt x="17" y="326"/>
                  </a:cubicBezTo>
                  <a:cubicBezTo>
                    <a:pt x="18" y="322"/>
                    <a:pt x="23" y="319"/>
                    <a:pt x="27" y="320"/>
                  </a:cubicBezTo>
                  <a:cubicBezTo>
                    <a:pt x="32" y="322"/>
                    <a:pt x="34" y="326"/>
                    <a:pt x="33" y="331"/>
                  </a:cubicBezTo>
                  <a:cubicBezTo>
                    <a:pt x="31" y="338"/>
                    <a:pt x="29" y="345"/>
                    <a:pt x="28" y="352"/>
                  </a:cubicBezTo>
                  <a:cubicBezTo>
                    <a:pt x="27" y="356"/>
                    <a:pt x="23" y="359"/>
                    <a:pt x="19" y="359"/>
                  </a:cubicBezTo>
                  <a:close/>
                  <a:moveTo>
                    <a:pt x="32" y="315"/>
                  </a:moveTo>
                  <a:cubicBezTo>
                    <a:pt x="31" y="315"/>
                    <a:pt x="30" y="315"/>
                    <a:pt x="29" y="315"/>
                  </a:cubicBezTo>
                  <a:cubicBezTo>
                    <a:pt x="24" y="313"/>
                    <a:pt x="22" y="309"/>
                    <a:pt x="24" y="304"/>
                  </a:cubicBezTo>
                  <a:cubicBezTo>
                    <a:pt x="26" y="297"/>
                    <a:pt x="29" y="290"/>
                    <a:pt x="31" y="282"/>
                  </a:cubicBezTo>
                  <a:cubicBezTo>
                    <a:pt x="33" y="278"/>
                    <a:pt x="38" y="276"/>
                    <a:pt x="42" y="278"/>
                  </a:cubicBezTo>
                  <a:cubicBezTo>
                    <a:pt x="47" y="279"/>
                    <a:pt x="49" y="284"/>
                    <a:pt x="47" y="289"/>
                  </a:cubicBezTo>
                  <a:cubicBezTo>
                    <a:pt x="45" y="295"/>
                    <a:pt x="42" y="303"/>
                    <a:pt x="40" y="310"/>
                  </a:cubicBezTo>
                  <a:cubicBezTo>
                    <a:pt x="38" y="313"/>
                    <a:pt x="35" y="315"/>
                    <a:pt x="32" y="315"/>
                  </a:cubicBezTo>
                  <a:close/>
                  <a:moveTo>
                    <a:pt x="48" y="273"/>
                  </a:moveTo>
                  <a:cubicBezTo>
                    <a:pt x="47" y="273"/>
                    <a:pt x="46" y="273"/>
                    <a:pt x="45" y="272"/>
                  </a:cubicBezTo>
                  <a:cubicBezTo>
                    <a:pt x="40" y="270"/>
                    <a:pt x="38" y="265"/>
                    <a:pt x="40" y="261"/>
                  </a:cubicBezTo>
                  <a:cubicBezTo>
                    <a:pt x="44" y="254"/>
                    <a:pt x="47" y="247"/>
                    <a:pt x="50" y="240"/>
                  </a:cubicBezTo>
                  <a:cubicBezTo>
                    <a:pt x="53" y="236"/>
                    <a:pt x="58" y="234"/>
                    <a:pt x="62" y="237"/>
                  </a:cubicBezTo>
                  <a:cubicBezTo>
                    <a:pt x="66" y="239"/>
                    <a:pt x="68" y="244"/>
                    <a:pt x="66" y="248"/>
                  </a:cubicBezTo>
                  <a:cubicBezTo>
                    <a:pt x="62" y="255"/>
                    <a:pt x="59" y="261"/>
                    <a:pt x="56" y="268"/>
                  </a:cubicBezTo>
                  <a:cubicBezTo>
                    <a:pt x="54" y="271"/>
                    <a:pt x="51" y="273"/>
                    <a:pt x="48" y="273"/>
                  </a:cubicBezTo>
                  <a:close/>
                  <a:moveTo>
                    <a:pt x="69" y="233"/>
                  </a:moveTo>
                  <a:cubicBezTo>
                    <a:pt x="67" y="233"/>
                    <a:pt x="66" y="232"/>
                    <a:pt x="65" y="232"/>
                  </a:cubicBezTo>
                  <a:cubicBezTo>
                    <a:pt x="61" y="229"/>
                    <a:pt x="59" y="224"/>
                    <a:pt x="62" y="220"/>
                  </a:cubicBezTo>
                  <a:cubicBezTo>
                    <a:pt x="65" y="213"/>
                    <a:pt x="69" y="207"/>
                    <a:pt x="74" y="200"/>
                  </a:cubicBezTo>
                  <a:cubicBezTo>
                    <a:pt x="76" y="196"/>
                    <a:pt x="81" y="195"/>
                    <a:pt x="85" y="198"/>
                  </a:cubicBezTo>
                  <a:cubicBezTo>
                    <a:pt x="89" y="200"/>
                    <a:pt x="90" y="206"/>
                    <a:pt x="88" y="210"/>
                  </a:cubicBezTo>
                  <a:cubicBezTo>
                    <a:pt x="84" y="216"/>
                    <a:pt x="80" y="222"/>
                    <a:pt x="76" y="229"/>
                  </a:cubicBezTo>
                  <a:cubicBezTo>
                    <a:pt x="75" y="231"/>
                    <a:pt x="72" y="233"/>
                    <a:pt x="69" y="233"/>
                  </a:cubicBezTo>
                  <a:close/>
                  <a:moveTo>
                    <a:pt x="94" y="195"/>
                  </a:moveTo>
                  <a:cubicBezTo>
                    <a:pt x="92" y="195"/>
                    <a:pt x="90" y="194"/>
                    <a:pt x="89" y="193"/>
                  </a:cubicBezTo>
                  <a:cubicBezTo>
                    <a:pt x="85" y="190"/>
                    <a:pt x="84" y="185"/>
                    <a:pt x="87" y="181"/>
                  </a:cubicBezTo>
                  <a:cubicBezTo>
                    <a:pt x="91" y="175"/>
                    <a:pt x="96" y="169"/>
                    <a:pt x="101" y="163"/>
                  </a:cubicBezTo>
                  <a:cubicBezTo>
                    <a:pt x="104" y="159"/>
                    <a:pt x="109" y="159"/>
                    <a:pt x="113" y="162"/>
                  </a:cubicBezTo>
                  <a:cubicBezTo>
                    <a:pt x="116" y="165"/>
                    <a:pt x="117" y="170"/>
                    <a:pt x="114" y="174"/>
                  </a:cubicBezTo>
                  <a:cubicBezTo>
                    <a:pt x="109" y="179"/>
                    <a:pt x="105" y="185"/>
                    <a:pt x="101" y="191"/>
                  </a:cubicBezTo>
                  <a:cubicBezTo>
                    <a:pt x="99" y="194"/>
                    <a:pt x="96" y="195"/>
                    <a:pt x="94" y="195"/>
                  </a:cubicBezTo>
                  <a:close/>
                  <a:moveTo>
                    <a:pt x="122" y="159"/>
                  </a:moveTo>
                  <a:cubicBezTo>
                    <a:pt x="120" y="159"/>
                    <a:pt x="118" y="159"/>
                    <a:pt x="116" y="157"/>
                  </a:cubicBezTo>
                  <a:cubicBezTo>
                    <a:pt x="113" y="154"/>
                    <a:pt x="113" y="149"/>
                    <a:pt x="116" y="145"/>
                  </a:cubicBezTo>
                  <a:cubicBezTo>
                    <a:pt x="121" y="140"/>
                    <a:pt x="126" y="134"/>
                    <a:pt x="132" y="128"/>
                  </a:cubicBezTo>
                  <a:cubicBezTo>
                    <a:pt x="135" y="125"/>
                    <a:pt x="140" y="125"/>
                    <a:pt x="144" y="128"/>
                  </a:cubicBezTo>
                  <a:cubicBezTo>
                    <a:pt x="147" y="132"/>
                    <a:pt x="147" y="137"/>
                    <a:pt x="144" y="140"/>
                  </a:cubicBezTo>
                  <a:cubicBezTo>
                    <a:pt x="138" y="146"/>
                    <a:pt x="133" y="151"/>
                    <a:pt x="128" y="157"/>
                  </a:cubicBezTo>
                  <a:cubicBezTo>
                    <a:pt x="127" y="158"/>
                    <a:pt x="124" y="159"/>
                    <a:pt x="122" y="159"/>
                  </a:cubicBezTo>
                  <a:close/>
                  <a:moveTo>
                    <a:pt x="154" y="127"/>
                  </a:moveTo>
                  <a:cubicBezTo>
                    <a:pt x="152" y="127"/>
                    <a:pt x="149" y="126"/>
                    <a:pt x="148" y="124"/>
                  </a:cubicBezTo>
                  <a:cubicBezTo>
                    <a:pt x="144" y="121"/>
                    <a:pt x="145" y="116"/>
                    <a:pt x="148" y="112"/>
                  </a:cubicBezTo>
                  <a:cubicBezTo>
                    <a:pt x="154" y="107"/>
                    <a:pt x="160" y="102"/>
                    <a:pt x="166" y="97"/>
                  </a:cubicBezTo>
                  <a:cubicBezTo>
                    <a:pt x="169" y="94"/>
                    <a:pt x="175" y="95"/>
                    <a:pt x="178" y="98"/>
                  </a:cubicBezTo>
                  <a:cubicBezTo>
                    <a:pt x="180" y="102"/>
                    <a:pt x="180" y="107"/>
                    <a:pt x="176" y="110"/>
                  </a:cubicBezTo>
                  <a:cubicBezTo>
                    <a:pt x="171" y="115"/>
                    <a:pt x="165" y="120"/>
                    <a:pt x="160" y="125"/>
                  </a:cubicBezTo>
                  <a:cubicBezTo>
                    <a:pt x="158" y="126"/>
                    <a:pt x="156" y="127"/>
                    <a:pt x="154" y="127"/>
                  </a:cubicBezTo>
                  <a:close/>
                  <a:moveTo>
                    <a:pt x="189" y="98"/>
                  </a:moveTo>
                  <a:cubicBezTo>
                    <a:pt x="186" y="98"/>
                    <a:pt x="184" y="97"/>
                    <a:pt x="182" y="95"/>
                  </a:cubicBezTo>
                  <a:cubicBezTo>
                    <a:pt x="179" y="91"/>
                    <a:pt x="180" y="86"/>
                    <a:pt x="184" y="83"/>
                  </a:cubicBezTo>
                  <a:cubicBezTo>
                    <a:pt x="190" y="78"/>
                    <a:pt x="196" y="74"/>
                    <a:pt x="203" y="70"/>
                  </a:cubicBezTo>
                  <a:cubicBezTo>
                    <a:pt x="206" y="67"/>
                    <a:pt x="212" y="68"/>
                    <a:pt x="214" y="72"/>
                  </a:cubicBezTo>
                  <a:cubicBezTo>
                    <a:pt x="217" y="76"/>
                    <a:pt x="216" y="81"/>
                    <a:pt x="212" y="84"/>
                  </a:cubicBezTo>
                  <a:cubicBezTo>
                    <a:pt x="206" y="88"/>
                    <a:pt x="200" y="92"/>
                    <a:pt x="194" y="97"/>
                  </a:cubicBezTo>
                  <a:cubicBezTo>
                    <a:pt x="192" y="98"/>
                    <a:pt x="191" y="98"/>
                    <a:pt x="189" y="98"/>
                  </a:cubicBezTo>
                  <a:close/>
                  <a:moveTo>
                    <a:pt x="226" y="73"/>
                  </a:moveTo>
                  <a:cubicBezTo>
                    <a:pt x="223" y="73"/>
                    <a:pt x="221" y="72"/>
                    <a:pt x="219" y="69"/>
                  </a:cubicBezTo>
                  <a:cubicBezTo>
                    <a:pt x="217" y="65"/>
                    <a:pt x="218" y="60"/>
                    <a:pt x="222" y="57"/>
                  </a:cubicBezTo>
                  <a:cubicBezTo>
                    <a:pt x="229" y="53"/>
                    <a:pt x="235" y="50"/>
                    <a:pt x="242" y="46"/>
                  </a:cubicBezTo>
                  <a:cubicBezTo>
                    <a:pt x="246" y="44"/>
                    <a:pt x="251" y="45"/>
                    <a:pt x="254" y="49"/>
                  </a:cubicBezTo>
                  <a:cubicBezTo>
                    <a:pt x="256" y="54"/>
                    <a:pt x="254" y="59"/>
                    <a:pt x="250" y="61"/>
                  </a:cubicBezTo>
                  <a:cubicBezTo>
                    <a:pt x="244" y="64"/>
                    <a:pt x="237" y="68"/>
                    <a:pt x="231" y="72"/>
                  </a:cubicBezTo>
                  <a:cubicBezTo>
                    <a:pt x="229" y="73"/>
                    <a:pt x="228" y="73"/>
                    <a:pt x="226" y="73"/>
                  </a:cubicBezTo>
                  <a:close/>
                  <a:moveTo>
                    <a:pt x="266" y="52"/>
                  </a:moveTo>
                  <a:cubicBezTo>
                    <a:pt x="263" y="52"/>
                    <a:pt x="260" y="50"/>
                    <a:pt x="259" y="47"/>
                  </a:cubicBezTo>
                  <a:cubicBezTo>
                    <a:pt x="257" y="43"/>
                    <a:pt x="258" y="38"/>
                    <a:pt x="263" y="36"/>
                  </a:cubicBezTo>
                  <a:cubicBezTo>
                    <a:pt x="270" y="32"/>
                    <a:pt x="277" y="29"/>
                    <a:pt x="284" y="26"/>
                  </a:cubicBezTo>
                  <a:cubicBezTo>
                    <a:pt x="288" y="25"/>
                    <a:pt x="293" y="27"/>
                    <a:pt x="295" y="31"/>
                  </a:cubicBezTo>
                  <a:cubicBezTo>
                    <a:pt x="297" y="35"/>
                    <a:pt x="295" y="40"/>
                    <a:pt x="290" y="42"/>
                  </a:cubicBezTo>
                  <a:cubicBezTo>
                    <a:pt x="283" y="45"/>
                    <a:pt x="277" y="48"/>
                    <a:pt x="270" y="51"/>
                  </a:cubicBezTo>
                  <a:cubicBezTo>
                    <a:pt x="269" y="52"/>
                    <a:pt x="268" y="52"/>
                    <a:pt x="266" y="52"/>
                  </a:cubicBezTo>
                  <a:close/>
                  <a:moveTo>
                    <a:pt x="308" y="35"/>
                  </a:moveTo>
                  <a:cubicBezTo>
                    <a:pt x="305" y="35"/>
                    <a:pt x="301" y="33"/>
                    <a:pt x="300" y="29"/>
                  </a:cubicBezTo>
                  <a:cubicBezTo>
                    <a:pt x="299" y="25"/>
                    <a:pt x="301" y="20"/>
                    <a:pt x="305" y="18"/>
                  </a:cubicBezTo>
                  <a:cubicBezTo>
                    <a:pt x="313" y="16"/>
                    <a:pt x="320" y="13"/>
                    <a:pt x="327" y="11"/>
                  </a:cubicBezTo>
                  <a:cubicBezTo>
                    <a:pt x="332" y="10"/>
                    <a:pt x="337" y="12"/>
                    <a:pt x="338" y="17"/>
                  </a:cubicBezTo>
                  <a:cubicBezTo>
                    <a:pt x="339" y="21"/>
                    <a:pt x="337" y="26"/>
                    <a:pt x="332" y="27"/>
                  </a:cubicBezTo>
                  <a:cubicBezTo>
                    <a:pt x="325" y="30"/>
                    <a:pt x="318" y="32"/>
                    <a:pt x="311" y="34"/>
                  </a:cubicBezTo>
                  <a:cubicBezTo>
                    <a:pt x="310" y="35"/>
                    <a:pt x="309" y="35"/>
                    <a:pt x="308" y="35"/>
                  </a:cubicBezTo>
                  <a:close/>
                  <a:moveTo>
                    <a:pt x="352" y="22"/>
                  </a:moveTo>
                  <a:cubicBezTo>
                    <a:pt x="348" y="22"/>
                    <a:pt x="344" y="19"/>
                    <a:pt x="343" y="15"/>
                  </a:cubicBezTo>
                  <a:cubicBezTo>
                    <a:pt x="342" y="11"/>
                    <a:pt x="345" y="6"/>
                    <a:pt x="350" y="5"/>
                  </a:cubicBezTo>
                  <a:cubicBezTo>
                    <a:pt x="357" y="3"/>
                    <a:pt x="365" y="2"/>
                    <a:pt x="372" y="0"/>
                  </a:cubicBezTo>
                  <a:cubicBezTo>
                    <a:pt x="377" y="0"/>
                    <a:pt x="381" y="3"/>
                    <a:pt x="382" y="7"/>
                  </a:cubicBezTo>
                  <a:cubicBezTo>
                    <a:pt x="383" y="12"/>
                    <a:pt x="380" y="16"/>
                    <a:pt x="375" y="17"/>
                  </a:cubicBezTo>
                  <a:cubicBezTo>
                    <a:pt x="368" y="18"/>
                    <a:pt x="361" y="20"/>
                    <a:pt x="354" y="22"/>
                  </a:cubicBezTo>
                  <a:cubicBezTo>
                    <a:pt x="353" y="22"/>
                    <a:pt x="352" y="22"/>
                    <a:pt x="352" y="22"/>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6" name="Freeform 62"/>
            <p:cNvSpPr/>
            <p:nvPr/>
          </p:nvSpPr>
          <p:spPr bwMode="auto">
            <a:xfrm>
              <a:off x="1012" y="1046"/>
              <a:ext cx="36" cy="23"/>
            </a:xfrm>
            <a:custGeom>
              <a:avLst/>
              <a:gdLst/>
              <a:ahLst/>
              <a:cxnLst>
                <a:cxn ang="0">
                  <a:pos x="9" y="19"/>
                </a:cxn>
                <a:cxn ang="0">
                  <a:pos x="1" y="11"/>
                </a:cxn>
                <a:cxn ang="0">
                  <a:pos x="8" y="2"/>
                </a:cxn>
                <a:cxn ang="0">
                  <a:pos x="20" y="0"/>
                </a:cxn>
                <a:cxn ang="0">
                  <a:pos x="29" y="8"/>
                </a:cxn>
                <a:cxn ang="0">
                  <a:pos x="22" y="17"/>
                </a:cxn>
                <a:cxn ang="0">
                  <a:pos x="11" y="19"/>
                </a:cxn>
                <a:cxn ang="0">
                  <a:pos x="9" y="19"/>
                </a:cxn>
              </a:cxnLst>
              <a:rect l="0" t="0" r="r" b="b"/>
              <a:pathLst>
                <a:path w="30" h="19">
                  <a:moveTo>
                    <a:pt x="9" y="19"/>
                  </a:moveTo>
                  <a:cubicBezTo>
                    <a:pt x="5" y="19"/>
                    <a:pt x="2" y="16"/>
                    <a:pt x="1" y="11"/>
                  </a:cubicBezTo>
                  <a:cubicBezTo>
                    <a:pt x="0" y="7"/>
                    <a:pt x="4" y="2"/>
                    <a:pt x="8" y="2"/>
                  </a:cubicBezTo>
                  <a:cubicBezTo>
                    <a:pt x="12" y="1"/>
                    <a:pt x="16" y="1"/>
                    <a:pt x="20" y="0"/>
                  </a:cubicBezTo>
                  <a:cubicBezTo>
                    <a:pt x="24" y="0"/>
                    <a:pt x="29" y="3"/>
                    <a:pt x="29" y="8"/>
                  </a:cubicBezTo>
                  <a:cubicBezTo>
                    <a:pt x="30" y="13"/>
                    <a:pt x="26" y="17"/>
                    <a:pt x="22" y="17"/>
                  </a:cubicBezTo>
                  <a:cubicBezTo>
                    <a:pt x="18" y="18"/>
                    <a:pt x="14" y="18"/>
                    <a:pt x="11" y="19"/>
                  </a:cubicBezTo>
                  <a:cubicBezTo>
                    <a:pt x="10" y="19"/>
                    <a:pt x="10" y="19"/>
                    <a:pt x="9" y="19"/>
                  </a:cubicBez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sp>
          <p:nvSpPr>
            <p:cNvPr id="67" name="Freeform 63"/>
            <p:cNvSpPr/>
            <p:nvPr/>
          </p:nvSpPr>
          <p:spPr bwMode="auto">
            <a:xfrm>
              <a:off x="1020" y="1006"/>
              <a:ext cx="91" cy="102"/>
            </a:xfrm>
            <a:custGeom>
              <a:avLst/>
              <a:gdLst/>
              <a:ahLst/>
              <a:cxnLst>
                <a:cxn ang="0">
                  <a:pos x="4" y="102"/>
                </a:cxn>
                <a:cxn ang="0">
                  <a:pos x="91" y="47"/>
                </a:cxn>
                <a:cxn ang="0">
                  <a:pos x="0" y="0"/>
                </a:cxn>
                <a:cxn ang="0">
                  <a:pos x="4" y="102"/>
                </a:cxn>
              </a:cxnLst>
              <a:rect l="0" t="0" r="r" b="b"/>
              <a:pathLst>
                <a:path w="91" h="102">
                  <a:moveTo>
                    <a:pt x="4" y="102"/>
                  </a:moveTo>
                  <a:lnTo>
                    <a:pt x="91" y="47"/>
                  </a:lnTo>
                  <a:lnTo>
                    <a:pt x="0" y="0"/>
                  </a:lnTo>
                  <a:lnTo>
                    <a:pt x="4" y="102"/>
                  </a:lnTo>
                  <a:close/>
                </a:path>
              </a:pathLst>
            </a:custGeom>
            <a:grpFill/>
            <a:ln w="9525">
              <a:noFill/>
              <a:round/>
            </a:ln>
          </p:spPr>
          <p:txBody>
            <a:bodyPr vert="horz" wrap="square" lIns="91440" tIns="45720" rIns="91440" bIns="45720" numCol="1" anchor="t" anchorCtr="0" compatLnSpc="1"/>
            <a:lstStyle/>
            <a:p>
              <a:endParaRPr lang="en-US" sz="2400">
                <a:latin typeface="微软雅黑" panose="020B0503020204020204" charset="-122"/>
                <a:ea typeface="微软雅黑" panose="020B0503020204020204" charset="-122"/>
              </a:endParaRPr>
            </a:p>
          </p:txBody>
        </p:sp>
      </p:grpSp>
      <p:sp>
        <p:nvSpPr>
          <p:cNvPr id="2" name="标题 1"/>
          <p:cNvSpPr>
            <a:spLocks noGrp="1"/>
          </p:cNvSpPr>
          <p:nvPr>
            <p:ph type="title" hasCustomPrompt="1"/>
          </p:nvPr>
        </p:nvSpPr>
        <p:spPr>
          <a:xfrm>
            <a:off x="831850" y="2574746"/>
            <a:ext cx="5610787" cy="1200329"/>
          </a:xfrm>
        </p:spPr>
        <p:txBody>
          <a:bodyPr anchor="b">
            <a:normAutofit/>
          </a:bodyPr>
          <a:lstStyle>
            <a:lvl1pPr>
              <a:defRPr sz="48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831850" y="3802063"/>
            <a:ext cx="5610787" cy="535531"/>
          </a:xfrm>
        </p:spPr>
        <p:txBody>
          <a:bodyPr>
            <a:normAutofit/>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27088" y="241301"/>
            <a:ext cx="10515600" cy="1347788"/>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椭圆 25"/>
          <p:cNvSpPr/>
          <p:nvPr/>
        </p:nvSpPr>
        <p:spPr>
          <a:xfrm>
            <a:off x="3757613" y="2936875"/>
            <a:ext cx="2312987" cy="2311400"/>
          </a:xfrm>
          <a:prstGeom prst="ellipse">
            <a:avLst/>
          </a:prstGeom>
          <a:solidFill>
            <a:schemeClr val="accent6">
              <a:alpha val="62000"/>
            </a:schemeClr>
          </a:solidFill>
          <a:ln w="9525">
            <a:noFill/>
          </a:ln>
        </p:spPr>
        <p:txBody>
          <a:bodyPr anchor="ctr"/>
          <a:lstStyle/>
          <a:p>
            <a:pPr lvl="0" algn="ctr" eaLnBrk="0" hangingPunct="0"/>
            <a:endParaRPr lang="zh-CN" altLang="en-US" dirty="0">
              <a:solidFill>
                <a:srgbClr val="FFFFFF"/>
              </a:solidFill>
              <a:latin typeface="Arial" panose="020B0604020202020204" pitchFamily="34" charset="0"/>
              <a:ea typeface="宋体" panose="02010600030101010101" pitchFamily="2" charset="-122"/>
            </a:endParaRPr>
          </a:p>
        </p:txBody>
      </p:sp>
      <p:sp>
        <p:nvSpPr>
          <p:cNvPr id="7" name="椭圆 28"/>
          <p:cNvSpPr/>
          <p:nvPr/>
        </p:nvSpPr>
        <p:spPr>
          <a:xfrm>
            <a:off x="6680200" y="3906838"/>
            <a:ext cx="1317625" cy="1317625"/>
          </a:xfrm>
          <a:prstGeom prst="ellipse">
            <a:avLst/>
          </a:prstGeom>
          <a:solidFill>
            <a:schemeClr val="accent6">
              <a:alpha val="62000"/>
            </a:schemeClr>
          </a:solidFill>
          <a:ln w="9525">
            <a:noFill/>
          </a:ln>
        </p:spPr>
        <p:txBody>
          <a:bodyPr anchor="ctr"/>
          <a:lstStyle/>
          <a:p>
            <a:pPr lvl="0" algn="ctr" eaLnBrk="0" hangingPunct="0"/>
            <a:endParaRPr lang="zh-CN" altLang="en-US" dirty="0">
              <a:solidFill>
                <a:srgbClr val="FFFFFF"/>
              </a:solidFill>
              <a:latin typeface="Arial" panose="020B0604020202020204" pitchFamily="34" charset="0"/>
              <a:ea typeface="宋体" panose="02010600030101010101" pitchFamily="2" charset="-122"/>
            </a:endParaRPr>
          </a:p>
        </p:txBody>
      </p:sp>
      <p:sp>
        <p:nvSpPr>
          <p:cNvPr id="8" name="椭圆 30"/>
          <p:cNvSpPr/>
          <p:nvPr/>
        </p:nvSpPr>
        <p:spPr>
          <a:xfrm>
            <a:off x="7348538" y="3624263"/>
            <a:ext cx="887412" cy="889000"/>
          </a:xfrm>
          <a:prstGeom prst="ellipse">
            <a:avLst/>
          </a:prstGeom>
          <a:solidFill>
            <a:schemeClr val="accent6">
              <a:alpha val="62000"/>
            </a:schemeClr>
          </a:solidFill>
          <a:ln w="9525">
            <a:noFill/>
          </a:ln>
        </p:spPr>
        <p:txBody>
          <a:bodyPr anchor="ctr"/>
          <a:lstStyle/>
          <a:p>
            <a:pPr lvl="0" algn="ctr" eaLnBrk="0" hangingPunct="0"/>
            <a:endParaRPr lang="zh-CN" altLang="en-US" dirty="0">
              <a:solidFill>
                <a:srgbClr val="FFFFFF"/>
              </a:solidFill>
              <a:latin typeface="Arial" panose="020B0604020202020204" pitchFamily="34" charset="0"/>
              <a:ea typeface="宋体" panose="02010600030101010101" pitchFamily="2" charset="-122"/>
            </a:endParaRPr>
          </a:p>
        </p:txBody>
      </p:sp>
      <p:sp>
        <p:nvSpPr>
          <p:cNvPr id="9" name="椭圆 2"/>
          <p:cNvSpPr/>
          <p:nvPr/>
        </p:nvSpPr>
        <p:spPr>
          <a:xfrm>
            <a:off x="4079875" y="1268413"/>
            <a:ext cx="4052888" cy="4052887"/>
          </a:xfrm>
          <a:prstGeom prst="ellipse">
            <a:avLst/>
          </a:prstGeom>
          <a:solidFill>
            <a:schemeClr val="accent6">
              <a:alpha val="62000"/>
            </a:schemeClr>
          </a:solidFill>
          <a:ln w="9525">
            <a:noFill/>
          </a:ln>
        </p:spPr>
        <p:txBody>
          <a:bodyPr lIns="0" tIns="0" rIns="0" bIns="0" anchor="ctr"/>
          <a:lstStyle/>
          <a:p>
            <a:pPr lvl="0" algn="ctr" eaLnBrk="0" hangingPunct="0"/>
            <a:endParaRPr lang="en-US" altLang="x-none" sz="4800" dirty="0">
              <a:solidFill>
                <a:srgbClr val="FFFFFF"/>
              </a:solidFill>
              <a:latin typeface="Arial" panose="020B0604020202020204" pitchFamily="34" charset="0"/>
              <a:ea typeface="宋体" panose="02010600030101010101" pitchFamily="2" charset="-122"/>
            </a:endParaRPr>
          </a:p>
        </p:txBody>
      </p:sp>
      <p:sp>
        <p:nvSpPr>
          <p:cNvPr id="2" name="标题 1"/>
          <p:cNvSpPr>
            <a:spLocks noGrp="1"/>
          </p:cNvSpPr>
          <p:nvPr>
            <p:ph type="title" hasCustomPrompt="1"/>
          </p:nvPr>
        </p:nvSpPr>
        <p:spPr>
          <a:xfrm>
            <a:off x="4079875" y="2726532"/>
            <a:ext cx="4032250" cy="1325563"/>
          </a:xfrm>
        </p:spPr>
        <p:txBody>
          <a:bodyPr>
            <a:normAutofit/>
          </a:bodyPr>
          <a:lstStyle>
            <a:lvl1pPr algn="ctr">
              <a:defRPr sz="7200" b="1">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99700" y="365125"/>
            <a:ext cx="1054100"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347200"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BA7C1049-F20F-4F16-8B33-49F77A9876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5A326-5584-43F6-A69A-8730D4E7C77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3.x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28A0092B-C50C-407E-A947-70E740481C1C}">
                <a14:useLocalDpi xmlns:a14="http://schemas.microsoft.com/office/drawing/2010/main" val="0"/>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BA7C1049-F20F-4F16-8B33-49F77A9876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FD45A326-5584-43F6-A69A-8730D4E7C773}" type="slidenum">
              <a:rPr lang="zh-CN" altLang="en-US" smtClean="0"/>
            </a:fld>
            <a:endParaRPr lang="zh-CN" altLang="en-US"/>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12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0" Type="http://schemas.openxmlformats.org/officeDocument/2006/relationships/notesSlide" Target="../notesSlides/notesSlide7.xml"/><Relationship Id="rId2" Type="http://schemas.openxmlformats.org/officeDocument/2006/relationships/tags" Target="../tags/tag30.xml"/><Relationship Id="rId19" Type="http://schemas.openxmlformats.org/officeDocument/2006/relationships/slideLayout" Target="../slideLayouts/slideLayout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hemeOverride" Target="../theme/themeOverride4.xml"/><Relationship Id="rId2" Type="http://schemas.openxmlformats.org/officeDocument/2006/relationships/tags" Target="../tags/tag48.xml"/><Relationship Id="rId1" Type="http://schemas.openxmlformats.org/officeDocument/2006/relationships/tags" Target="../tags/tag4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ile:///G:\svnroot\mydoc\Tex\&#35745;&#31639;&#29702;&#35770;\image\turing.swf"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hemeOverride" Target="../theme/themeOverride2.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hemeOverride" Target="../theme/themeOverride5.xml"/><Relationship Id="rId2" Type="http://schemas.openxmlformats.org/officeDocument/2006/relationships/tags" Target="../tags/tag54.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hemeOverride" Target="../theme/themeOverride6.xml"/><Relationship Id="rId2" Type="http://schemas.openxmlformats.org/officeDocument/2006/relationships/tags" Target="../tags/tag56.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slide" Target="sl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slide" Target="slide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slide" Target="slide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slide" Target="slide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slide" Target="slide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slide" Target="slid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hemeOverride" Target="../theme/themeOverride3.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28.xml"/><Relationship Id="rId13" Type="http://schemas.openxmlformats.org/officeDocument/2006/relationships/image" Target="../media/image3.png"/><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441450" y="2071835"/>
            <a:ext cx="9144000" cy="1311128"/>
          </a:xfrm>
        </p:spPr>
        <p:txBody>
          <a:bodyPr/>
          <a:lstStyle/>
          <a:p>
            <a:r>
              <a:rPr lang="zh-CN" altLang="en-US"/>
              <a:t>人工智能原理与应用</a:t>
            </a:r>
            <a:endParaRPr lang="zh-CN" altLang="en-US"/>
          </a:p>
        </p:txBody>
      </p:sp>
      <p:sp>
        <p:nvSpPr>
          <p:cNvPr id="3" name="副标题 2"/>
          <p:cNvSpPr/>
          <p:nvPr>
            <p:ph type="subTitle" idx="1"/>
          </p:nvPr>
        </p:nvSpPr>
        <p:spPr>
          <a:xfrm>
            <a:off x="6252210" y="6032500"/>
            <a:ext cx="6015355" cy="707390"/>
          </a:xfrm>
        </p:spPr>
        <p:txBody>
          <a:bodyPr>
            <a:normAutofit/>
          </a:bodyPr>
          <a:p>
            <a:r>
              <a:rPr lang="zh-CN" altLang="en-US" sz="3200"/>
              <a:t>浙江理工大学理学院数学系</a:t>
            </a:r>
            <a:endParaRPr lang="zh-CN" altLang="en-US" sz="32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397476" y="1130609"/>
            <a:ext cx="1987826" cy="953135"/>
          </a:xfrm>
          <a:prstGeom prst="rect">
            <a:avLst/>
          </a:prstGeom>
        </p:spPr>
        <p:txBody>
          <a:bodyPr wrap="square">
            <a:spAutoFit/>
          </a:bodyPr>
          <a:p>
            <a:pPr algn="ctr"/>
            <a:r>
              <a:rPr lang="zh-CN" altLang="en-US" sz="2800" b="1" dirty="0" smtClean="0">
                <a:solidFill>
                  <a:schemeClr val="accent1"/>
                </a:solidFill>
                <a:latin typeface="+mn-ea"/>
              </a:rPr>
              <a:t>智能计算</a:t>
            </a:r>
            <a:r>
              <a:rPr lang="en-US" altLang="zh-CN" sz="2800" b="1" dirty="0" smtClean="0">
                <a:solidFill>
                  <a:schemeClr val="accent1"/>
                </a:solidFill>
                <a:latin typeface="+mn-ea"/>
              </a:rPr>
              <a:t>/</a:t>
            </a:r>
            <a:r>
              <a:rPr lang="zh-CN" altLang="en-US" sz="2800" b="1" dirty="0" smtClean="0">
                <a:solidFill>
                  <a:schemeClr val="accent1"/>
                </a:solidFill>
                <a:latin typeface="+mn-ea"/>
              </a:rPr>
              <a:t>人工智能</a:t>
            </a:r>
            <a:endParaRPr lang="zh-CN" altLang="en-US" sz="2800" b="1" dirty="0" smtClean="0">
              <a:solidFill>
                <a:schemeClr val="accent1"/>
              </a:solidFill>
              <a:latin typeface="+mn-ea"/>
            </a:endParaRPr>
          </a:p>
        </p:txBody>
      </p:sp>
      <p:sp>
        <p:nvSpPr>
          <p:cNvPr id="12289" name="文本框 10"/>
          <p:cNvSpPr txBox="1"/>
          <p:nvPr/>
        </p:nvSpPr>
        <p:spPr>
          <a:xfrm>
            <a:off x="723900" y="220980"/>
            <a:ext cx="10796905" cy="521970"/>
          </a:xfrm>
          <a:prstGeom prst="rect">
            <a:avLst/>
          </a:prstGeom>
          <a:noFill/>
          <a:ln w="9525">
            <a:noFill/>
          </a:ln>
        </p:spPr>
        <p:txBody>
          <a:bodyPr wrap="square" anchor="t">
            <a:spAutoFit/>
          </a:bodyPr>
          <a:p>
            <a:pPr lvl="0"/>
            <a:r>
              <a:rPr lang="zh-CN" altLang="en-US" sz="2800" b="1" dirty="0">
                <a:solidFill>
                  <a:schemeClr val="tx1"/>
                </a:solidFill>
                <a:effectLst>
                  <a:outerShdw blurRad="38100" dist="25400" dir="5400000" algn="ctr" rotWithShape="0">
                    <a:srgbClr val="6E747A">
                      <a:alpha val="43000"/>
                    </a:srgbClr>
                  </a:outerShdw>
                </a:effectLst>
                <a:latin typeface="隶书" pitchFamily="49" charset="-122"/>
                <a:ea typeface="隶书" pitchFamily="49" charset="-122"/>
              </a:rPr>
              <a:t>人工智能</a:t>
            </a:r>
            <a:r>
              <a:rPr lang="zh-CN" altLang="en-US" sz="2800" b="1" dirty="0">
                <a:solidFill>
                  <a:schemeClr val="tx1"/>
                </a:solidFill>
                <a:latin typeface="隶书" pitchFamily="49" charset="-122"/>
                <a:ea typeface="隶书" pitchFamily="49" charset="-122"/>
                <a:sym typeface="+mn-ea"/>
              </a:rPr>
              <a:t>、</a:t>
            </a:r>
            <a:r>
              <a:rPr lang="zh-CN" altLang="en-US" sz="2800" b="1" dirty="0">
                <a:latin typeface="隶书" pitchFamily="49" charset="-122"/>
                <a:ea typeface="隶书" pitchFamily="49" charset="-122"/>
                <a:sym typeface="+mn-ea"/>
              </a:rPr>
              <a:t>机器学习、数据挖掘、神经网络、深度学习</a:t>
            </a:r>
            <a:endParaRPr lang="zh-CN" altLang="en-US" sz="2800" b="1" dirty="0">
              <a:latin typeface="隶书" pitchFamily="49" charset="-122"/>
              <a:ea typeface="隶书" pitchFamily="49" charset="-122"/>
              <a:sym typeface="+mn-ea"/>
            </a:endParaRPr>
          </a:p>
        </p:txBody>
      </p:sp>
      <p:sp>
        <p:nvSpPr>
          <p:cNvPr id="12" name="矩形 11"/>
          <p:cNvSpPr/>
          <p:nvPr/>
        </p:nvSpPr>
        <p:spPr>
          <a:xfrm>
            <a:off x="233680" y="1010285"/>
            <a:ext cx="11404600" cy="57029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5" name="矩形 14"/>
          <p:cNvSpPr/>
          <p:nvPr/>
        </p:nvSpPr>
        <p:spPr>
          <a:xfrm>
            <a:off x="397510" y="2847340"/>
            <a:ext cx="10322560" cy="363410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6" name="矩形 15"/>
          <p:cNvSpPr/>
          <p:nvPr/>
        </p:nvSpPr>
        <p:spPr>
          <a:xfrm>
            <a:off x="946116" y="2957504"/>
            <a:ext cx="1987826" cy="521970"/>
          </a:xfrm>
          <a:prstGeom prst="rect">
            <a:avLst/>
          </a:prstGeom>
        </p:spPr>
        <p:txBody>
          <a:bodyPr wrap="square">
            <a:spAutoFit/>
          </a:bodyPr>
          <a:p>
            <a:pPr algn="ctr"/>
            <a:r>
              <a:rPr lang="zh-CN" altLang="en-US" sz="2800" b="1" dirty="0" smtClean="0">
                <a:solidFill>
                  <a:schemeClr val="accent1"/>
                </a:solidFill>
                <a:latin typeface="+mn-ea"/>
              </a:rPr>
              <a:t>机器学习</a:t>
            </a:r>
            <a:endParaRPr lang="zh-CN" altLang="en-US" sz="2800" b="1" dirty="0" smtClean="0">
              <a:solidFill>
                <a:schemeClr val="accent1"/>
              </a:solidFill>
              <a:latin typeface="+mn-ea"/>
            </a:endParaRPr>
          </a:p>
        </p:txBody>
      </p:sp>
      <p:grpSp>
        <p:nvGrpSpPr>
          <p:cNvPr id="31" name="组合 30"/>
          <p:cNvGrpSpPr/>
          <p:nvPr/>
        </p:nvGrpSpPr>
        <p:grpSpPr>
          <a:xfrm>
            <a:off x="1057910" y="3643630"/>
            <a:ext cx="9394825" cy="657860"/>
            <a:chOff x="2002" y="4706"/>
            <a:chExt cx="13098" cy="1036"/>
          </a:xfrm>
        </p:grpSpPr>
        <p:sp>
          <p:nvSpPr>
            <p:cNvPr id="28" name="矩形 27"/>
            <p:cNvSpPr/>
            <p:nvPr/>
          </p:nvSpPr>
          <p:spPr>
            <a:xfrm>
              <a:off x="2002" y="4706"/>
              <a:ext cx="13098" cy="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2166" y="4813"/>
              <a:ext cx="12477" cy="725"/>
            </a:xfrm>
            <a:prstGeom prst="rect">
              <a:avLst/>
            </a:prstGeom>
          </p:spPr>
          <p:txBody>
            <a:bodyPr wrap="square">
              <a:spAutoFit/>
            </a:bodyPr>
            <a:p>
              <a:pPr algn="l"/>
              <a:r>
                <a:rPr lang="zh-CN" altLang="en-US" sz="2400" b="1" dirty="0" smtClean="0">
                  <a:solidFill>
                    <a:srgbClr val="FF0000"/>
                  </a:solidFill>
                  <a:latin typeface="隶书" pitchFamily="49" charset="-122"/>
                  <a:ea typeface="隶书" pitchFamily="49" charset="-122"/>
                </a:rPr>
                <a:t>统计模型</a:t>
              </a:r>
              <a:r>
                <a:rPr lang="zh-CN" altLang="en-US" sz="2400" b="1" dirty="0" smtClean="0">
                  <a:solidFill>
                    <a:schemeClr val="accent1"/>
                  </a:solidFill>
                  <a:latin typeface="隶书" pitchFamily="49" charset="-122"/>
                  <a:ea typeface="隶书" pitchFamily="49" charset="-122"/>
                </a:rPr>
                <a:t>：</a:t>
              </a:r>
              <a:r>
                <a:rPr lang="zh-CN" altLang="en-US" sz="2400" b="1" dirty="0" smtClean="0">
                  <a:solidFill>
                    <a:schemeClr val="tx1"/>
                  </a:solidFill>
                  <a:latin typeface="隶书" pitchFamily="49" charset="-122"/>
                  <a:ea typeface="隶书" pitchFamily="49" charset="-122"/>
                </a:rPr>
                <a:t>贝叶斯分类</a:t>
              </a:r>
              <a:r>
                <a:rPr lang="zh-CN" altLang="en-US" sz="2400" b="1" dirty="0">
                  <a:solidFill>
                    <a:schemeClr val="tx1"/>
                  </a:solidFill>
                  <a:latin typeface="隶书" pitchFamily="49" charset="-122"/>
                  <a:ea typeface="隶书" pitchFamily="49" charset="-122"/>
                  <a:sym typeface="+mn-ea"/>
                </a:rPr>
                <a:t>、概率图</a:t>
              </a:r>
              <a:r>
                <a:rPr lang="zh-CN" altLang="en-US" sz="2400" b="1" dirty="0">
                  <a:latin typeface="隶书" pitchFamily="49" charset="-122"/>
                  <a:ea typeface="隶书" pitchFamily="49" charset="-122"/>
                  <a:sym typeface="+mn-ea"/>
                </a:rPr>
                <a:t>、马尔可夫链</a:t>
              </a:r>
              <a:r>
                <a:rPr lang="en-US" altLang="zh-CN" sz="2400" b="1" dirty="0">
                  <a:solidFill>
                    <a:schemeClr val="tx1"/>
                  </a:solidFill>
                  <a:latin typeface="隶书" pitchFamily="49" charset="-122"/>
                  <a:ea typeface="隶书" pitchFamily="49" charset="-122"/>
                  <a:sym typeface="+mn-ea"/>
                </a:rPr>
                <a:t>...</a:t>
              </a:r>
              <a:r>
                <a:rPr lang="zh-CN" altLang="en-US" sz="2400" b="1" dirty="0" smtClean="0">
                  <a:solidFill>
                    <a:schemeClr val="accent1"/>
                  </a:solidFill>
                  <a:latin typeface="隶书" pitchFamily="49" charset="-122"/>
                  <a:ea typeface="隶书" pitchFamily="49" charset="-122"/>
                </a:rPr>
                <a:t> </a:t>
              </a:r>
              <a:endParaRPr lang="zh-CN" altLang="en-US" sz="2400" b="1" dirty="0" smtClean="0">
                <a:solidFill>
                  <a:schemeClr val="accent1"/>
                </a:solidFill>
                <a:latin typeface="隶书" pitchFamily="49" charset="-122"/>
                <a:ea typeface="隶书" pitchFamily="49" charset="-122"/>
              </a:endParaRPr>
            </a:p>
          </p:txBody>
        </p:sp>
      </p:grpSp>
      <p:sp>
        <p:nvSpPr>
          <p:cNvPr id="30" name="矩形 29"/>
          <p:cNvSpPr/>
          <p:nvPr/>
        </p:nvSpPr>
        <p:spPr>
          <a:xfrm>
            <a:off x="3165475" y="2957195"/>
            <a:ext cx="7286625" cy="521970"/>
          </a:xfrm>
          <a:prstGeom prst="rect">
            <a:avLst/>
          </a:prstGeom>
        </p:spPr>
        <p:txBody>
          <a:bodyPr wrap="square">
            <a:spAutoFit/>
          </a:bodyPr>
          <a:p>
            <a:pPr algn="ctr"/>
            <a:r>
              <a:rPr lang="zh-CN" altLang="en-US" sz="2800" b="1" dirty="0">
                <a:latin typeface="隶书" pitchFamily="49" charset="-122"/>
                <a:ea typeface="隶书" pitchFamily="49" charset="-122"/>
                <a:sym typeface="+mn-ea"/>
              </a:rPr>
              <a:t>目标、策略（</a:t>
            </a:r>
            <a:r>
              <a:rPr lang="zh-CN" altLang="en-US" sz="2800" b="1" dirty="0">
                <a:solidFill>
                  <a:srgbClr val="FF0000"/>
                </a:solidFill>
                <a:latin typeface="隶书" pitchFamily="49" charset="-122"/>
                <a:ea typeface="隶书" pitchFamily="49" charset="-122"/>
                <a:sym typeface="+mn-ea"/>
              </a:rPr>
              <a:t>模型</a:t>
            </a:r>
            <a:r>
              <a:rPr lang="zh-CN" altLang="en-US" sz="2800" b="1" dirty="0">
                <a:latin typeface="隶书" pitchFamily="49" charset="-122"/>
                <a:ea typeface="隶书" pitchFamily="49" charset="-122"/>
                <a:sym typeface="+mn-ea"/>
              </a:rPr>
              <a:t>、样本</a:t>
            </a:r>
            <a:r>
              <a:rPr lang="en-US" altLang="zh-CN" sz="2800" b="1" dirty="0">
                <a:latin typeface="隶书" pitchFamily="49" charset="-122"/>
                <a:ea typeface="隶书" pitchFamily="49" charset="-122"/>
                <a:sym typeface="+mn-ea"/>
              </a:rPr>
              <a:t>...</a:t>
            </a:r>
            <a:r>
              <a:rPr lang="zh-CN" altLang="en-US" sz="2800" b="1" dirty="0">
                <a:latin typeface="隶书" pitchFamily="49" charset="-122"/>
                <a:ea typeface="隶书" pitchFamily="49" charset="-122"/>
                <a:sym typeface="+mn-ea"/>
              </a:rPr>
              <a:t>）、内容、效率</a:t>
            </a:r>
            <a:endParaRPr lang="zh-CN" altLang="en-US" sz="2800" b="1" dirty="0">
              <a:latin typeface="隶书" pitchFamily="49" charset="-122"/>
              <a:ea typeface="隶书" pitchFamily="49" charset="-122"/>
              <a:sym typeface="+mn-ea"/>
            </a:endParaRPr>
          </a:p>
        </p:txBody>
      </p:sp>
      <p:grpSp>
        <p:nvGrpSpPr>
          <p:cNvPr id="32" name="组合 31"/>
          <p:cNvGrpSpPr/>
          <p:nvPr/>
        </p:nvGrpSpPr>
        <p:grpSpPr>
          <a:xfrm>
            <a:off x="1057910" y="4471670"/>
            <a:ext cx="9394825" cy="657860"/>
            <a:chOff x="2002" y="4706"/>
            <a:chExt cx="13098" cy="1036"/>
          </a:xfrm>
        </p:grpSpPr>
        <p:sp>
          <p:nvSpPr>
            <p:cNvPr id="33" name="矩形 32"/>
            <p:cNvSpPr/>
            <p:nvPr/>
          </p:nvSpPr>
          <p:spPr>
            <a:xfrm>
              <a:off x="2002" y="4706"/>
              <a:ext cx="13098" cy="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2166" y="4813"/>
              <a:ext cx="12477" cy="725"/>
            </a:xfrm>
            <a:prstGeom prst="rect">
              <a:avLst/>
            </a:prstGeom>
          </p:spPr>
          <p:txBody>
            <a:bodyPr wrap="square">
              <a:spAutoFit/>
            </a:bodyPr>
            <a:p>
              <a:pPr algn="l"/>
              <a:r>
                <a:rPr lang="zh-CN" altLang="en-US" sz="2400" b="1" dirty="0" smtClean="0">
                  <a:solidFill>
                    <a:srgbClr val="FF0000"/>
                  </a:solidFill>
                  <a:latin typeface="隶书" pitchFamily="49" charset="-122"/>
                  <a:ea typeface="隶书" pitchFamily="49" charset="-122"/>
                </a:rPr>
                <a:t>回归模型</a:t>
              </a:r>
              <a:r>
                <a:rPr lang="zh-CN" altLang="en-US" sz="2400" b="1" dirty="0" smtClean="0">
                  <a:solidFill>
                    <a:schemeClr val="accent1"/>
                  </a:solidFill>
                  <a:latin typeface="隶书" pitchFamily="49" charset="-122"/>
                  <a:ea typeface="隶书" pitchFamily="49" charset="-122"/>
                </a:rPr>
                <a:t>：</a:t>
              </a:r>
              <a:r>
                <a:rPr lang="en-US" altLang="zh-CN" sz="2400" b="1" dirty="0" smtClean="0">
                  <a:solidFill>
                    <a:schemeClr val="tx1"/>
                  </a:solidFill>
                  <a:latin typeface="隶书" pitchFamily="49" charset="-122"/>
                  <a:ea typeface="隶书" pitchFamily="49" charset="-122"/>
                </a:rPr>
                <a:t>Logistics</a:t>
              </a:r>
              <a:r>
                <a:rPr lang="zh-CN" altLang="en-US" sz="2400" b="1" dirty="0" smtClean="0">
                  <a:solidFill>
                    <a:schemeClr val="tx1"/>
                  </a:solidFill>
                  <a:latin typeface="隶书" pitchFamily="49" charset="-122"/>
                  <a:ea typeface="隶书" pitchFamily="49" charset="-122"/>
                </a:rPr>
                <a:t>回归</a:t>
              </a:r>
              <a:r>
                <a:rPr lang="zh-CN" altLang="en-US" sz="2400" b="1" dirty="0">
                  <a:solidFill>
                    <a:schemeClr val="tx1"/>
                  </a:solidFill>
                  <a:latin typeface="隶书" pitchFamily="49" charset="-122"/>
                  <a:ea typeface="隶书" pitchFamily="49" charset="-122"/>
                  <a:sym typeface="+mn-ea"/>
                </a:rPr>
                <a:t>、支持向量机</a:t>
              </a:r>
              <a:r>
                <a:rPr lang="zh-CN" altLang="en-US" sz="2400" b="1" dirty="0" smtClean="0">
                  <a:solidFill>
                    <a:schemeClr val="accent1"/>
                  </a:solidFill>
                  <a:latin typeface="隶书" pitchFamily="49" charset="-122"/>
                  <a:ea typeface="隶书" pitchFamily="49" charset="-122"/>
                </a:rPr>
                <a:t> </a:t>
              </a:r>
              <a:endParaRPr lang="zh-CN" altLang="en-US" sz="2400" b="1" dirty="0" smtClean="0">
                <a:solidFill>
                  <a:schemeClr val="accent1"/>
                </a:solidFill>
                <a:latin typeface="隶书" pitchFamily="49" charset="-122"/>
                <a:ea typeface="隶书" pitchFamily="49" charset="-122"/>
              </a:endParaRPr>
            </a:p>
          </p:txBody>
        </p:sp>
      </p:grpSp>
      <p:grpSp>
        <p:nvGrpSpPr>
          <p:cNvPr id="38" name="组合 37"/>
          <p:cNvGrpSpPr/>
          <p:nvPr/>
        </p:nvGrpSpPr>
        <p:grpSpPr>
          <a:xfrm>
            <a:off x="1057910" y="5321300"/>
            <a:ext cx="9394190" cy="657860"/>
            <a:chOff x="2002" y="4706"/>
            <a:chExt cx="13098" cy="1036"/>
          </a:xfrm>
        </p:grpSpPr>
        <p:sp>
          <p:nvSpPr>
            <p:cNvPr id="39" name="矩形 38"/>
            <p:cNvSpPr/>
            <p:nvPr/>
          </p:nvSpPr>
          <p:spPr>
            <a:xfrm>
              <a:off x="2002" y="4706"/>
              <a:ext cx="13098" cy="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矩形 39"/>
            <p:cNvSpPr/>
            <p:nvPr/>
          </p:nvSpPr>
          <p:spPr>
            <a:xfrm>
              <a:off x="2166" y="4813"/>
              <a:ext cx="12477" cy="725"/>
            </a:xfrm>
            <a:prstGeom prst="rect">
              <a:avLst/>
            </a:prstGeom>
          </p:spPr>
          <p:txBody>
            <a:bodyPr wrap="square">
              <a:spAutoFit/>
            </a:bodyPr>
            <a:p>
              <a:pPr algn="l"/>
              <a:r>
                <a:rPr lang="zh-CN" altLang="en-US" sz="2400" b="1" dirty="0" smtClean="0">
                  <a:solidFill>
                    <a:srgbClr val="FF0000"/>
                  </a:solidFill>
                  <a:latin typeface="隶书" pitchFamily="49" charset="-122"/>
                  <a:ea typeface="隶书" pitchFamily="49" charset="-122"/>
                </a:rPr>
                <a:t>生物模型</a:t>
              </a:r>
              <a:r>
                <a:rPr lang="zh-CN" altLang="en-US" sz="2400" b="1" dirty="0" smtClean="0">
                  <a:solidFill>
                    <a:schemeClr val="accent1"/>
                  </a:solidFill>
                  <a:latin typeface="隶书" pitchFamily="49" charset="-122"/>
                  <a:ea typeface="隶书" pitchFamily="49" charset="-122"/>
                </a:rPr>
                <a:t>：</a:t>
              </a:r>
              <a:r>
                <a:rPr lang="zh-CN" altLang="en-US" sz="2400" b="1" dirty="0">
                  <a:solidFill>
                    <a:schemeClr val="tx1"/>
                  </a:solidFill>
                  <a:latin typeface="隶书" pitchFamily="49" charset="-122"/>
                  <a:ea typeface="隶书" pitchFamily="49" charset="-122"/>
                  <a:sym typeface="+mn-ea"/>
                </a:rPr>
                <a:t>神经网络</a:t>
              </a:r>
              <a:r>
                <a:rPr lang="en-US" altLang="zh-CN" sz="2400" b="1" dirty="0">
                  <a:latin typeface="隶书" pitchFamily="49" charset="-122"/>
                  <a:ea typeface="隶书" pitchFamily="49" charset="-122"/>
                  <a:sym typeface="+mn-ea"/>
                </a:rPr>
                <a:t>...</a:t>
              </a:r>
              <a:endParaRPr lang="zh-CN" altLang="en-US" sz="2400" b="1" dirty="0" smtClean="0">
                <a:solidFill>
                  <a:schemeClr val="accent1"/>
                </a:solidFill>
                <a:latin typeface="隶书" pitchFamily="49" charset="-122"/>
                <a:ea typeface="隶书" pitchFamily="49" charset="-122"/>
                <a:sym typeface="+mn-ea"/>
              </a:endParaRPr>
            </a:p>
          </p:txBody>
        </p:sp>
      </p:grpSp>
      <p:sp>
        <p:nvSpPr>
          <p:cNvPr id="45" name="矩形 44"/>
          <p:cNvSpPr/>
          <p:nvPr/>
        </p:nvSpPr>
        <p:spPr>
          <a:xfrm>
            <a:off x="1057876" y="5849929"/>
            <a:ext cx="1987826" cy="521970"/>
          </a:xfrm>
          <a:prstGeom prst="rect">
            <a:avLst/>
          </a:prstGeom>
        </p:spPr>
        <p:txBody>
          <a:bodyPr wrap="square">
            <a:spAutoFit/>
          </a:bodyPr>
          <a:p>
            <a:pPr algn="l"/>
            <a:r>
              <a:rPr lang="en-US" altLang="zh-CN" sz="2800" b="1" dirty="0" smtClean="0">
                <a:solidFill>
                  <a:srgbClr val="FF0000"/>
                </a:solidFill>
                <a:latin typeface="+mn-ea"/>
              </a:rPr>
              <a:t>......</a:t>
            </a:r>
            <a:endParaRPr lang="en-US" altLang="zh-CN" sz="2800" b="1" dirty="0" smtClean="0">
              <a:solidFill>
                <a:srgbClr val="FF0000"/>
              </a:solidFill>
              <a:latin typeface="+mn-ea"/>
            </a:endParaRPr>
          </a:p>
        </p:txBody>
      </p:sp>
      <p:sp>
        <p:nvSpPr>
          <p:cNvPr id="47" name="矩形 46"/>
          <p:cNvSpPr/>
          <p:nvPr/>
        </p:nvSpPr>
        <p:spPr>
          <a:xfrm>
            <a:off x="396240" y="2039620"/>
            <a:ext cx="10765790" cy="4442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48" name="矩形 47"/>
          <p:cNvSpPr/>
          <p:nvPr/>
        </p:nvSpPr>
        <p:spPr>
          <a:xfrm>
            <a:off x="946116" y="2151054"/>
            <a:ext cx="1987826" cy="521970"/>
          </a:xfrm>
          <a:prstGeom prst="rect">
            <a:avLst/>
          </a:prstGeom>
        </p:spPr>
        <p:txBody>
          <a:bodyPr wrap="square">
            <a:spAutoFit/>
          </a:bodyPr>
          <a:p>
            <a:pPr algn="ctr"/>
            <a:r>
              <a:rPr lang="zh-CN" altLang="en-US" sz="2800" b="1" dirty="0" smtClean="0">
                <a:solidFill>
                  <a:schemeClr val="accent1"/>
                </a:solidFill>
                <a:latin typeface="+mn-ea"/>
              </a:rPr>
              <a:t>数据挖掘</a:t>
            </a:r>
            <a:endParaRPr lang="zh-CN" altLang="en-US" sz="2800" b="1" dirty="0" smtClean="0">
              <a:solidFill>
                <a:schemeClr val="accent1"/>
              </a:solidFill>
              <a:latin typeface="+mn-ea"/>
            </a:endParaRPr>
          </a:p>
        </p:txBody>
      </p:sp>
      <p:sp>
        <p:nvSpPr>
          <p:cNvPr id="50" name="矩形 49"/>
          <p:cNvSpPr/>
          <p:nvPr/>
        </p:nvSpPr>
        <p:spPr>
          <a:xfrm>
            <a:off x="3338195" y="2150745"/>
            <a:ext cx="7286625" cy="521970"/>
          </a:xfrm>
          <a:prstGeom prst="rect">
            <a:avLst/>
          </a:prstGeom>
        </p:spPr>
        <p:txBody>
          <a:bodyPr wrap="square">
            <a:spAutoFit/>
          </a:bodyPr>
          <a:p>
            <a:pPr algn="ctr"/>
            <a:r>
              <a:rPr lang="en-US" sz="2800" b="1" dirty="0">
                <a:latin typeface="隶书" pitchFamily="49" charset="-122"/>
                <a:ea typeface="隶书" pitchFamily="49" charset="-122"/>
                <a:sym typeface="+mn-ea"/>
              </a:rPr>
              <a:t>OLAP</a:t>
            </a:r>
            <a:r>
              <a:rPr lang="zh-CN" altLang="en-US" sz="2800" b="1" dirty="0">
                <a:latin typeface="隶书" pitchFamily="49" charset="-122"/>
                <a:ea typeface="隶书" pitchFamily="49" charset="-122"/>
                <a:sym typeface="+mn-ea"/>
              </a:rPr>
              <a:t>、数据仓库</a:t>
            </a:r>
            <a:endParaRPr lang="zh-CN" altLang="en-US" sz="2800" b="1" dirty="0">
              <a:latin typeface="隶书" pitchFamily="49" charset="-122"/>
              <a:ea typeface="隶书" pitchFamily="49" charset="-122"/>
              <a:sym typeface="+mn-ea"/>
            </a:endParaRPr>
          </a:p>
        </p:txBody>
      </p:sp>
      <p:sp>
        <p:nvSpPr>
          <p:cNvPr id="52" name="文本框 51"/>
          <p:cNvSpPr txBox="1"/>
          <p:nvPr/>
        </p:nvSpPr>
        <p:spPr>
          <a:xfrm>
            <a:off x="2979420" y="1191895"/>
            <a:ext cx="8182610" cy="829945"/>
          </a:xfrm>
          <a:prstGeom prst="rect">
            <a:avLst/>
          </a:prstGeom>
          <a:noFill/>
        </p:spPr>
        <p:txBody>
          <a:bodyPr wrap="square" rtlCol="0" anchor="t">
            <a:spAutoFit/>
          </a:bodyPr>
          <a:p>
            <a:r>
              <a:rPr lang="en-US" altLang="zh-CN" sz="2400">
                <a:latin typeface="隶书" pitchFamily="49" charset="-122"/>
                <a:ea typeface="隶书" pitchFamily="49" charset="-122"/>
              </a:rPr>
              <a:t>                          </a:t>
            </a:r>
            <a:r>
              <a:rPr lang="zh-CN" altLang="en-US" sz="2400">
                <a:latin typeface="隶书" pitchFamily="49" charset="-122"/>
                <a:ea typeface="隶书" pitchFamily="49" charset="-122"/>
              </a:rPr>
              <a:t>逻辑推理</a:t>
            </a:r>
            <a:r>
              <a:rPr lang="zh-CN" altLang="en-US" sz="2400" b="1" dirty="0">
                <a:latin typeface="隶书" pitchFamily="49" charset="-122"/>
                <a:ea typeface="隶书" pitchFamily="49" charset="-122"/>
                <a:sym typeface="+mn-ea"/>
              </a:rPr>
              <a:t>、</a:t>
            </a:r>
            <a:r>
              <a:rPr lang="zh-CN" altLang="en-US" sz="2400">
                <a:latin typeface="隶书" pitchFamily="49" charset="-122"/>
                <a:ea typeface="隶书" pitchFamily="49" charset="-122"/>
              </a:rPr>
              <a:t>人工神经网络、机器学习</a:t>
            </a:r>
            <a:endParaRPr lang="zh-CN" altLang="en-US" sz="2400" b="1" dirty="0">
              <a:latin typeface="隶书" pitchFamily="49" charset="-122"/>
              <a:ea typeface="隶书" pitchFamily="49" charset="-122"/>
              <a:sym typeface="+mn-ea"/>
            </a:endParaRPr>
          </a:p>
          <a:p>
            <a:r>
              <a:rPr lang="zh-CN" altLang="en-US" sz="2400" dirty="0">
                <a:latin typeface="隶书" pitchFamily="49" charset="-122"/>
                <a:ea typeface="隶书" pitchFamily="49" charset="-122"/>
                <a:sym typeface="+mn-ea"/>
              </a:rPr>
              <a:t>                          进化计算、群体智能、人工免疫</a:t>
            </a:r>
            <a:endParaRPr lang="zh-CN" altLang="en-US" sz="2400" dirty="0">
              <a:latin typeface="隶书" pitchFamily="49" charset="-122"/>
              <a:ea typeface="隶书"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par>
                                <p:cTn id="21" presetID="3" presetClass="entr" presetSubtype="10" fill="hold" nodeType="withEffect">
                                  <p:stCondLst>
                                    <p:cond delay="0"/>
                                  </p:stCondLst>
                                  <p:childTnLst>
                                    <p:set>
                                      <p:cBhvr>
                                        <p:cTn id="22" dur="500" fill="hold">
                                          <p:stCondLst>
                                            <p:cond delay="0"/>
                                          </p:stCondLst>
                                        </p:cTn>
                                        <p:tgtEl>
                                          <p:spTgt spid="32"/>
                                        </p:tgtEl>
                                        <p:attrNameLst>
                                          <p:attrName>style.visibility</p:attrName>
                                        </p:attrNameLst>
                                      </p:cBhvr>
                                      <p:to>
                                        <p:strVal val="visible"/>
                                      </p:to>
                                    </p:set>
                                    <p:animEffect transition="in" filter="blinds(horizontal)">
                                      <p:cBhvr>
                                        <p:cTn id="23" dur="500"/>
                                        <p:tgtEl>
                                          <p:spTgt spid="32"/>
                                        </p:tgtEl>
                                      </p:cBhvr>
                                    </p:animEffect>
                                  </p:childTnLst>
                                </p:cTn>
                              </p:par>
                              <p:par>
                                <p:cTn id="24" presetID="3" presetClass="entr" presetSubtype="1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blinds(horizontal)">
                                      <p:cBhvr>
                                        <p:cTn id="26" dur="500"/>
                                        <p:tgtEl>
                                          <p:spTgt spid="3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blinds(horizontal)">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linds(horizontal)">
                                      <p:cBhvr>
                                        <p:cTn id="34" dur="500"/>
                                        <p:tgtEl>
                                          <p:spTgt spid="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linds(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500"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bldLvl="0" animBg="1"/>
      <p:bldP spid="30" grpId="0"/>
      <p:bldP spid="45" grpId="0"/>
      <p:bldP spid="48" grpId="0"/>
      <p:bldP spid="47" grpId="0" bldLvl="0" animBg="1"/>
      <p:bldP spid="50" grpId="0"/>
      <p:bldP spid="17" grpId="0"/>
      <p:bldP spid="12" grpId="0" bldLvl="0" animBg="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矩形 5123"/>
          <p:cNvSpPr/>
          <p:nvPr/>
        </p:nvSpPr>
        <p:spPr>
          <a:xfrm>
            <a:off x="347980" y="1186180"/>
            <a:ext cx="11496040" cy="5262245"/>
          </a:xfrm>
          <a:prstGeom prst="rect">
            <a:avLst/>
          </a:prstGeom>
          <a:noFill/>
          <a:ln w="9525">
            <a:noFill/>
          </a:ln>
        </p:spPr>
        <p:txBody>
          <a:bodyPr wrap="square">
            <a:spAutoFit/>
          </a:bodyPr>
          <a:p>
            <a:pPr fontAlgn="auto">
              <a:lnSpc>
                <a:spcPct val="150000"/>
              </a:lnSpc>
              <a:spcBef>
                <a:spcPts val="0"/>
              </a:spcBef>
              <a:buClr>
                <a:schemeClr val="tx2"/>
              </a:buClr>
              <a:buFont typeface="Wingdings" panose="05000000000000000000" pitchFamily="2" charset="2"/>
              <a:buChar char="l"/>
            </a:pPr>
            <a:r>
              <a:rPr lang="zh-CN" altLang="en-US" sz="2800" dirty="0">
                <a:solidFill>
                  <a:srgbClr val="FF0000"/>
                </a:solidFill>
                <a:latin typeface="Times New Roman" panose="02020603050405020304" pitchFamily="18" charset="0"/>
              </a:rPr>
              <a:t>广义智能</a:t>
            </a:r>
            <a:r>
              <a:rPr lang="en-US" altLang="zh-CN" sz="2800" dirty="0">
                <a:latin typeface="Times New Roman" panose="02020603050405020304" pitchFamily="18" charset="0"/>
              </a:rPr>
              <a:t>——</a:t>
            </a:r>
            <a:r>
              <a:rPr lang="zh-CN" altLang="en-US" sz="2800" dirty="0">
                <a:latin typeface="Times New Roman" panose="02020603050405020304" pitchFamily="18" charset="0"/>
              </a:rPr>
              <a:t>借鉴了生物智能的某些思想和方法，用于解决人们在科学研究和领域应用中的实际问题的算法、系统、体系都是智能。例如目前的人工神经网络在图像理解、语音识别、对弈等领域取得了成功，但是人工神经网络的结构和原理与生物神经网络其实有较大的区别。</a:t>
            </a:r>
            <a:endParaRPr lang="zh-CN" altLang="en-US" sz="2800" dirty="0">
              <a:latin typeface="Times New Roman" panose="02020603050405020304" pitchFamily="18" charset="0"/>
            </a:endParaRPr>
          </a:p>
          <a:p>
            <a:pPr fontAlgn="auto">
              <a:lnSpc>
                <a:spcPct val="150000"/>
              </a:lnSpc>
              <a:spcBef>
                <a:spcPts val="0"/>
              </a:spcBef>
              <a:buClr>
                <a:schemeClr val="tx2"/>
              </a:buClr>
              <a:buFont typeface="Wingdings" panose="05000000000000000000" pitchFamily="2" charset="2"/>
              <a:buChar char="l"/>
            </a:pPr>
            <a:endParaRPr lang="zh-CN" altLang="en-US" sz="2800" dirty="0">
              <a:latin typeface="Times New Roman" panose="02020603050405020304" pitchFamily="18" charset="0"/>
            </a:endParaRPr>
          </a:p>
          <a:p>
            <a:pPr fontAlgn="auto">
              <a:lnSpc>
                <a:spcPct val="150000"/>
              </a:lnSpc>
              <a:spcBef>
                <a:spcPts val="0"/>
              </a:spcBef>
              <a:buClr>
                <a:schemeClr val="tx2"/>
              </a:buClr>
              <a:buFont typeface="Wingdings" panose="05000000000000000000" pitchFamily="2" charset="2"/>
              <a:buChar char="l"/>
            </a:pPr>
            <a:r>
              <a:rPr lang="zh-CN" altLang="en-US" sz="2800" dirty="0">
                <a:solidFill>
                  <a:srgbClr val="FF0000"/>
                </a:solidFill>
                <a:latin typeface="Times New Roman" panose="02020603050405020304" pitchFamily="18" charset="0"/>
              </a:rPr>
              <a:t>狭义智能</a:t>
            </a:r>
            <a:r>
              <a:rPr lang="en-US" altLang="zh-CN" sz="2800" dirty="0">
                <a:latin typeface="Times New Roman" panose="02020603050405020304" pitchFamily="18" charset="0"/>
              </a:rPr>
              <a:t>——</a:t>
            </a:r>
            <a:r>
              <a:rPr lang="zh-CN" altLang="en-US" sz="2800" dirty="0">
                <a:latin typeface="Times New Roman" panose="02020603050405020304" pitchFamily="18" charset="0"/>
              </a:rPr>
              <a:t>模仿和研究生物智能的过程和方法，如推理过程，记忆过程，</a:t>
            </a:r>
            <a:r>
              <a:rPr lang="zh-CN" sz="2800" dirty="0">
                <a:latin typeface="Times New Roman" panose="02020603050405020304" pitchFamily="18" charset="0"/>
              </a:rPr>
              <a:t>学习能力等，通过解释生物智能的起源、发生的本质问题来创造人造智能</a:t>
            </a:r>
            <a:r>
              <a:rPr lang="zh-CN" altLang="en-US" sz="2800" dirty="0">
                <a:latin typeface="Times New Roman" panose="02020603050405020304" pitchFamily="18" charset="0"/>
              </a:rPr>
              <a:t>。如类脑计算、仿生计算等</a:t>
            </a:r>
            <a:endParaRPr lang="zh-CN" altLang="en-US" sz="2800" dirty="0">
              <a:latin typeface="Times New Roman" panose="02020603050405020304" pitchFamily="18" charset="0"/>
            </a:endParaRPr>
          </a:p>
        </p:txBody>
      </p:sp>
      <p:sp>
        <p:nvSpPr>
          <p:cNvPr id="5125" name="标题 5124"/>
          <p:cNvSpPr>
            <a:spLocks noGrp="1"/>
          </p:cNvSpPr>
          <p:nvPr>
            <p:ph type="title"/>
          </p:nvPr>
        </p:nvSpPr>
        <p:spPr>
          <a:xfrm>
            <a:off x="153670" y="236220"/>
            <a:ext cx="8686800" cy="655638"/>
          </a:xfrm>
        </p:spPr>
        <p:txBody>
          <a:bodyPr anchor="b">
            <a:normAutofit fontScale="90000"/>
          </a:bodyPr>
          <a:p>
            <a:r>
              <a:rPr lang="zh-CN" sz="3200" dirty="0">
                <a:latin typeface="宋体" panose="02010600030101010101" pitchFamily="2" charset="-122"/>
              </a:rPr>
              <a:t>广义人工智能和狭义人工智能</a:t>
            </a:r>
            <a:endParaRPr lang="zh-CN" sz="320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矩形 5123"/>
          <p:cNvSpPr/>
          <p:nvPr/>
        </p:nvSpPr>
        <p:spPr>
          <a:xfrm>
            <a:off x="347980" y="1186180"/>
            <a:ext cx="11496040" cy="5262245"/>
          </a:xfrm>
          <a:prstGeom prst="rect">
            <a:avLst/>
          </a:prstGeom>
          <a:noFill/>
          <a:ln w="9525">
            <a:noFill/>
          </a:ln>
        </p:spPr>
        <p:txBody>
          <a:bodyPr wrap="square">
            <a:spAutoFit/>
          </a:bodyPr>
          <a:p>
            <a:pPr fontAlgn="auto">
              <a:lnSpc>
                <a:spcPct val="150000"/>
              </a:lnSpc>
              <a:spcBef>
                <a:spcPts val="0"/>
              </a:spcBef>
              <a:buClr>
                <a:schemeClr val="tx2"/>
              </a:buClr>
              <a:buFont typeface="Wingdings" panose="05000000000000000000" pitchFamily="2" charset="2"/>
              <a:buChar char="l"/>
            </a:pPr>
            <a:r>
              <a:rPr lang="zh-CN" altLang="en-US" sz="2800" dirty="0">
                <a:solidFill>
                  <a:srgbClr val="FF0000"/>
                </a:solidFill>
                <a:latin typeface="Times New Roman" panose="02020603050405020304" pitchFamily="18" charset="0"/>
              </a:rPr>
              <a:t>强人工智能</a:t>
            </a:r>
            <a:r>
              <a:rPr lang="en-US" altLang="zh-CN" sz="2800" dirty="0">
                <a:latin typeface="Times New Roman" panose="02020603050405020304" pitchFamily="18" charset="0"/>
              </a:rPr>
              <a:t>——</a:t>
            </a:r>
            <a:r>
              <a:rPr lang="zh-CN" altLang="en-US" sz="2800" dirty="0">
                <a:latin typeface="Times New Roman" panose="02020603050405020304" pitchFamily="18" charset="0"/>
              </a:rPr>
              <a:t>认为有可能制造出真正能推理和解决问题的智能机器，并且，这样的机器能将被认为是有知觉的，有自我意识的。强人工智能可以有两类：类人的人工智能，即机器的思考和推理就像人的思维一样。非类人的人工智能，即机器产生了和人完全不一样的知觉和意识，使用和人完全不一样的推理方式。</a:t>
            </a:r>
            <a:endParaRPr lang="zh-CN" altLang="en-US" sz="2800" dirty="0">
              <a:latin typeface="Times New Roman" panose="02020603050405020304" pitchFamily="18" charset="0"/>
            </a:endParaRPr>
          </a:p>
          <a:p>
            <a:pPr fontAlgn="auto">
              <a:lnSpc>
                <a:spcPct val="150000"/>
              </a:lnSpc>
              <a:spcBef>
                <a:spcPts val="0"/>
              </a:spcBef>
              <a:buClr>
                <a:schemeClr val="tx2"/>
              </a:buClr>
              <a:buFont typeface="Wingdings" panose="05000000000000000000" pitchFamily="2" charset="2"/>
              <a:buChar char="l"/>
            </a:pPr>
            <a:r>
              <a:rPr lang="zh-CN" altLang="en-US" sz="2800" dirty="0">
                <a:solidFill>
                  <a:srgbClr val="FF0000"/>
                </a:solidFill>
                <a:latin typeface="Times New Roman" panose="02020603050405020304" pitchFamily="18" charset="0"/>
              </a:rPr>
              <a:t>弱人工智能</a:t>
            </a:r>
            <a:r>
              <a:rPr lang="en-US" altLang="zh-CN" sz="2800" dirty="0">
                <a:latin typeface="Times New Roman" panose="02020603050405020304" pitchFamily="18" charset="0"/>
              </a:rPr>
              <a:t>——</a:t>
            </a:r>
            <a:r>
              <a:rPr lang="zh-CN" sz="2800" dirty="0">
                <a:latin typeface="Times New Roman" panose="02020603050405020304" pitchFamily="18" charset="0"/>
              </a:rPr>
              <a:t>弱人工智能观点认为不可能制造出能真正地推理和解决问题的智能机器，这些机器只不过看起来像是智能的，但是并不真正拥有智能，也不会有自主意识。</a:t>
            </a:r>
            <a:endParaRPr lang="zh-CN" sz="2800" dirty="0">
              <a:latin typeface="Times New Roman" panose="02020603050405020304" pitchFamily="18" charset="0"/>
            </a:endParaRPr>
          </a:p>
        </p:txBody>
      </p:sp>
      <p:sp>
        <p:nvSpPr>
          <p:cNvPr id="5125" name="标题 5124"/>
          <p:cNvSpPr>
            <a:spLocks noGrp="1"/>
          </p:cNvSpPr>
          <p:nvPr>
            <p:ph type="title"/>
          </p:nvPr>
        </p:nvSpPr>
        <p:spPr>
          <a:xfrm>
            <a:off x="153670" y="236220"/>
            <a:ext cx="8686800" cy="655638"/>
          </a:xfrm>
        </p:spPr>
        <p:txBody>
          <a:bodyPr anchor="b">
            <a:normAutofit fontScale="90000"/>
          </a:bodyPr>
          <a:p>
            <a:r>
              <a:rPr lang="zh-CN" sz="3200" dirty="0">
                <a:latin typeface="宋体" panose="02010600030101010101" pitchFamily="2" charset="-122"/>
              </a:rPr>
              <a:t>强人工智能和弱义人工智能</a:t>
            </a:r>
            <a:endParaRPr lang="zh-CN" sz="320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custDataLst>
              <p:tags r:id="rId1"/>
            </p:custDataLst>
          </p:nvPr>
        </p:nvCxnSpPr>
        <p:spPr>
          <a:xfrm flipV="1">
            <a:off x="219710" y="3477260"/>
            <a:ext cx="8422005" cy="1841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982345" y="420370"/>
            <a:ext cx="8427720" cy="3056890"/>
            <a:chOff x="1547" y="662"/>
            <a:chExt cx="13272" cy="4814"/>
          </a:xfrm>
        </p:grpSpPr>
        <p:sp>
          <p:nvSpPr>
            <p:cNvPr id="4" name="泪滴形 3"/>
            <p:cNvSpPr/>
            <p:nvPr>
              <p:custDataLst>
                <p:tags r:id="rId2"/>
              </p:custDataLst>
            </p:nvPr>
          </p:nvSpPr>
          <p:spPr>
            <a:xfrm rot="-2700000">
              <a:off x="13037" y="1395"/>
              <a:ext cx="1147" cy="114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泪滴形 6"/>
            <p:cNvSpPr/>
            <p:nvPr>
              <p:custDataLst>
                <p:tags r:id="rId3"/>
              </p:custDataLst>
            </p:nvPr>
          </p:nvSpPr>
          <p:spPr>
            <a:xfrm rot="-2700000">
              <a:off x="2656" y="1241"/>
              <a:ext cx="1147" cy="114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泪滴形 7"/>
            <p:cNvSpPr/>
            <p:nvPr>
              <p:custDataLst>
                <p:tags r:id="rId4"/>
              </p:custDataLst>
            </p:nvPr>
          </p:nvSpPr>
          <p:spPr>
            <a:xfrm rot="-2700000">
              <a:off x="7938" y="1350"/>
              <a:ext cx="1147" cy="114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custDataLst>
                <p:tags r:id="rId5"/>
              </p:custDataLst>
            </p:nvPr>
          </p:nvSpPr>
          <p:spPr>
            <a:xfrm>
              <a:off x="1547" y="2612"/>
              <a:ext cx="3371" cy="924"/>
            </a:xfrm>
            <a:prstGeom prst="rect">
              <a:avLst/>
            </a:prstGeom>
            <a:noFill/>
          </p:spPr>
          <p:txBody>
            <a:bodyPr wrap="square" rtlCol="0" anchor="b" anchorCtr="0">
              <a:noAutofit/>
            </a:bodyPr>
            <a:lstStyle/>
            <a:p>
              <a:pPr algn="ctr"/>
              <a:r>
                <a:rPr lang="zh-CN" altLang="en-US" dirty="0">
                  <a:solidFill>
                    <a:srgbClr val="FF0000"/>
                  </a:solidFill>
                  <a:sym typeface="+mn-ea"/>
                </a:rPr>
                <a:t>符号主义（</a:t>
              </a:r>
              <a:r>
                <a:rPr lang="en-US" altLang="zh-CN" err="1">
                  <a:solidFill>
                    <a:srgbClr val="FF0000"/>
                  </a:solidFill>
                  <a:sym typeface="+mn-ea"/>
                </a:rPr>
                <a:t>Symbolicism</a:t>
              </a:r>
              <a:r>
                <a:rPr lang="zh-CN" altLang="en-US" dirty="0">
                  <a:sym typeface="+mn-ea"/>
                </a:rPr>
                <a:t>）</a:t>
              </a:r>
              <a:endParaRPr lang="zh-CN" altLang="en-US" dirty="0">
                <a:latin typeface="+mj-lt"/>
                <a:ea typeface="+mj-ea"/>
                <a:cs typeface="+mj-cs"/>
                <a:sym typeface="+mn-ea"/>
              </a:endParaRPr>
            </a:p>
          </p:txBody>
        </p:sp>
        <p:sp>
          <p:nvSpPr>
            <p:cNvPr id="10" name="文本框 9"/>
            <p:cNvSpPr txBox="1"/>
            <p:nvPr>
              <p:custDataLst>
                <p:tags r:id="rId6"/>
              </p:custDataLst>
            </p:nvPr>
          </p:nvSpPr>
          <p:spPr>
            <a:xfrm>
              <a:off x="2032" y="3604"/>
              <a:ext cx="2402" cy="1872"/>
            </a:xfrm>
            <a:prstGeom prst="rect">
              <a:avLst/>
            </a:prstGeom>
            <a:noFill/>
          </p:spPr>
          <p:txBody>
            <a:bodyPr wrap="square" rtlCol="0" anchor="t" anchorCtr="0">
              <a:normAutofit fontScale="90000"/>
            </a:bodyPr>
            <a:lstStyle/>
            <a:p>
              <a:pPr algn="ctr"/>
              <a:r>
                <a:rPr lang="zh-CN" altLang="en-US" dirty="0">
                  <a:sym typeface="+mn-ea"/>
                </a:rPr>
                <a:t>基于物理符号系统假设和有限合理性原理</a:t>
              </a:r>
              <a:endParaRPr lang="zh-CN" altLang="en-US" dirty="0">
                <a:sym typeface="+mn-ea"/>
              </a:endParaRPr>
            </a:p>
            <a:p>
              <a:pPr algn="ctr"/>
              <a:r>
                <a:rPr lang="zh-CN" altLang="en-US" dirty="0">
                  <a:solidFill>
                    <a:schemeClr val="bg1">
                      <a:lumMod val="50000"/>
                    </a:schemeClr>
                  </a:solidFill>
                </a:rPr>
                <a:t>（</a:t>
              </a:r>
              <a:r>
                <a:rPr lang="zh-CN" altLang="en-US" u="sng" dirty="0">
                  <a:solidFill>
                    <a:srgbClr val="FF0000"/>
                  </a:solidFill>
                </a:rPr>
                <a:t>智能是逻辑</a:t>
              </a:r>
              <a:r>
                <a:rPr lang="zh-CN" altLang="en-US" dirty="0">
                  <a:solidFill>
                    <a:schemeClr val="bg1">
                      <a:lumMod val="50000"/>
                    </a:schemeClr>
                  </a:solidFill>
                </a:rPr>
                <a:t>）</a:t>
              </a:r>
              <a:endParaRPr lang="zh-CN" altLang="en-US" dirty="0">
                <a:solidFill>
                  <a:schemeClr val="bg1">
                    <a:lumMod val="50000"/>
                  </a:schemeClr>
                </a:solidFill>
              </a:endParaRPr>
            </a:p>
          </p:txBody>
        </p:sp>
        <p:sp>
          <p:nvSpPr>
            <p:cNvPr id="11" name="文本框 10"/>
            <p:cNvSpPr txBox="1"/>
            <p:nvPr>
              <p:custDataLst>
                <p:tags r:id="rId7"/>
              </p:custDataLst>
            </p:nvPr>
          </p:nvSpPr>
          <p:spPr>
            <a:xfrm>
              <a:off x="6919" y="2612"/>
              <a:ext cx="3308" cy="924"/>
            </a:xfrm>
            <a:prstGeom prst="rect">
              <a:avLst/>
            </a:prstGeom>
            <a:noFill/>
          </p:spPr>
          <p:txBody>
            <a:bodyPr wrap="square" rtlCol="0" anchor="b" anchorCtr="0">
              <a:noAutofit/>
            </a:bodyPr>
            <a:lstStyle/>
            <a:p>
              <a:pPr algn="ctr"/>
              <a:r>
                <a:rPr lang="zh-CN" altLang="en-US" dirty="0">
                  <a:solidFill>
                    <a:srgbClr val="FF0000"/>
                  </a:solidFill>
                  <a:sym typeface="+mn-ea"/>
                </a:rPr>
                <a:t>连接主义（</a:t>
              </a:r>
              <a:r>
                <a:rPr lang="en-US" altLang="zh-CN" dirty="0">
                  <a:solidFill>
                    <a:srgbClr val="FF0000"/>
                  </a:solidFill>
                  <a:sym typeface="+mn-ea"/>
                </a:rPr>
                <a:t>Connectionism</a:t>
              </a:r>
              <a:r>
                <a:rPr lang="zh-CN" altLang="en-US" dirty="0">
                  <a:solidFill>
                    <a:srgbClr val="FF0000"/>
                  </a:solidFill>
                  <a:sym typeface="+mn-ea"/>
                </a:rPr>
                <a:t>）</a:t>
              </a:r>
              <a:endParaRPr lang="zh-CN" altLang="en-US" dirty="0">
                <a:solidFill>
                  <a:srgbClr val="FF0000"/>
                </a:solidFill>
                <a:latin typeface="+mj-lt"/>
                <a:ea typeface="+mj-ea"/>
                <a:cs typeface="+mj-cs"/>
                <a:sym typeface="+mn-ea"/>
              </a:endParaRPr>
            </a:p>
          </p:txBody>
        </p:sp>
        <p:sp>
          <p:nvSpPr>
            <p:cNvPr id="12" name="文本框 11"/>
            <p:cNvSpPr txBox="1"/>
            <p:nvPr>
              <p:custDataLst>
                <p:tags r:id="rId8"/>
              </p:custDataLst>
            </p:nvPr>
          </p:nvSpPr>
          <p:spPr>
            <a:xfrm>
              <a:off x="7283" y="3546"/>
              <a:ext cx="2577" cy="1872"/>
            </a:xfrm>
            <a:prstGeom prst="rect">
              <a:avLst/>
            </a:prstGeom>
            <a:noFill/>
          </p:spPr>
          <p:txBody>
            <a:bodyPr wrap="square" rtlCol="0" anchor="t" anchorCtr="0">
              <a:normAutofit fontScale="90000"/>
            </a:bodyPr>
            <a:lstStyle/>
            <a:p>
              <a:pPr marL="0" lvl="1" algn="ctr"/>
              <a:r>
                <a:rPr lang="zh-CN" altLang="en-US" dirty="0">
                  <a:sym typeface="+mn-ea"/>
                </a:rPr>
                <a:t>基于神经网络及其间的连接机制与学习算法</a:t>
              </a:r>
              <a:endParaRPr lang="zh-CN" altLang="en-US" dirty="0">
                <a:sym typeface="+mn-ea"/>
              </a:endParaRPr>
            </a:p>
            <a:p>
              <a:pPr marL="0" lvl="1" algn="ctr"/>
              <a:r>
                <a:rPr lang="zh-CN" altLang="en-US" dirty="0">
                  <a:sym typeface="+mn-ea"/>
                </a:rPr>
                <a:t>（</a:t>
              </a:r>
              <a:r>
                <a:rPr lang="zh-CN" altLang="en-US" u="sng" dirty="0">
                  <a:solidFill>
                    <a:srgbClr val="FF0000"/>
                  </a:solidFill>
                  <a:sym typeface="+mn-ea"/>
                </a:rPr>
                <a:t>智能是连接</a:t>
              </a:r>
              <a:r>
                <a:rPr lang="zh-CN" altLang="en-US" dirty="0">
                  <a:sym typeface="+mn-ea"/>
                </a:rPr>
                <a:t>）</a:t>
              </a:r>
              <a:endParaRPr lang="zh-CN" altLang="en-US" dirty="0"/>
            </a:p>
            <a:p>
              <a:pPr algn="ctr"/>
              <a:endParaRPr lang="zh-CN" altLang="en-US" dirty="0">
                <a:solidFill>
                  <a:schemeClr val="bg1">
                    <a:lumMod val="50000"/>
                  </a:schemeClr>
                </a:solidFill>
              </a:endParaRPr>
            </a:p>
          </p:txBody>
        </p:sp>
        <p:sp>
          <p:nvSpPr>
            <p:cNvPr id="13" name="文本框 12"/>
            <p:cNvSpPr txBox="1"/>
            <p:nvPr>
              <p:custDataLst>
                <p:tags r:id="rId9"/>
              </p:custDataLst>
            </p:nvPr>
          </p:nvSpPr>
          <p:spPr>
            <a:xfrm>
              <a:off x="12417" y="2612"/>
              <a:ext cx="2402" cy="924"/>
            </a:xfrm>
            <a:prstGeom prst="rect">
              <a:avLst/>
            </a:prstGeom>
            <a:noFill/>
          </p:spPr>
          <p:txBody>
            <a:bodyPr wrap="square" rtlCol="0" anchor="b" anchorCtr="0">
              <a:normAutofit fontScale="90000"/>
            </a:bodyPr>
            <a:lstStyle/>
            <a:p>
              <a:pPr algn="ctr"/>
              <a:r>
                <a:rPr lang="zh-CN" altLang="en-US" dirty="0">
                  <a:solidFill>
                    <a:srgbClr val="FF0000"/>
                  </a:solidFill>
                  <a:sym typeface="+mn-ea"/>
                </a:rPr>
                <a:t>行为主义（</a:t>
              </a:r>
              <a:r>
                <a:rPr lang="en-US" altLang="zh-CN" err="1">
                  <a:solidFill>
                    <a:srgbClr val="FF0000"/>
                  </a:solidFill>
                  <a:sym typeface="+mn-ea"/>
                </a:rPr>
                <a:t>Actionism</a:t>
              </a:r>
              <a:r>
                <a:rPr lang="zh-CN" altLang="en-US" dirty="0">
                  <a:solidFill>
                    <a:srgbClr val="FF0000"/>
                  </a:solidFill>
                  <a:sym typeface="+mn-ea"/>
                </a:rPr>
                <a:t>）</a:t>
              </a:r>
              <a:endParaRPr lang="zh-CN" altLang="en-US" dirty="0">
                <a:solidFill>
                  <a:srgbClr val="FF0000"/>
                </a:solidFill>
                <a:latin typeface="+mj-lt"/>
                <a:ea typeface="+mj-ea"/>
                <a:cs typeface="+mj-cs"/>
                <a:sym typeface="+mn-ea"/>
              </a:endParaRPr>
            </a:p>
          </p:txBody>
        </p:sp>
        <p:sp>
          <p:nvSpPr>
            <p:cNvPr id="14" name="文本框 13"/>
            <p:cNvSpPr txBox="1"/>
            <p:nvPr>
              <p:custDataLst>
                <p:tags r:id="rId10"/>
              </p:custDataLst>
            </p:nvPr>
          </p:nvSpPr>
          <p:spPr>
            <a:xfrm>
              <a:off x="12417" y="3546"/>
              <a:ext cx="2402" cy="1872"/>
            </a:xfrm>
            <a:prstGeom prst="rect">
              <a:avLst/>
            </a:prstGeom>
            <a:noFill/>
          </p:spPr>
          <p:txBody>
            <a:bodyPr wrap="square" rtlCol="0" anchor="t" anchorCtr="0">
              <a:normAutofit fontScale="90000"/>
            </a:bodyPr>
            <a:lstStyle/>
            <a:p>
              <a:pPr algn="ctr"/>
              <a:r>
                <a:rPr lang="zh-CN" altLang="en-US" dirty="0">
                  <a:sym typeface="+mn-ea"/>
                </a:rPr>
                <a:t>基于</a:t>
              </a:r>
              <a:r>
                <a:rPr lang="zh-CN" altLang="en-US" dirty="0">
                  <a:latin typeface="华文新魏" pitchFamily="2" charset="-122"/>
                  <a:sym typeface="+mn-ea"/>
                </a:rPr>
                <a:t>控制论及感知</a:t>
              </a:r>
              <a:r>
                <a:rPr lang="en-US" altLang="zh-CN" dirty="0">
                  <a:latin typeface="Times New Roman" panose="02020603050405020304" pitchFamily="18" charset="0"/>
                  <a:sym typeface="+mn-ea"/>
                </a:rPr>
                <a:t>—</a:t>
              </a:r>
              <a:r>
                <a:rPr lang="zh-CN" altLang="en-US" dirty="0">
                  <a:latin typeface="华文新魏" pitchFamily="2" charset="-122"/>
                  <a:sym typeface="+mn-ea"/>
                </a:rPr>
                <a:t>动作型控制系统</a:t>
              </a:r>
              <a:endParaRPr lang="zh-CN" altLang="en-US" dirty="0">
                <a:latin typeface="华文新魏" pitchFamily="2" charset="-122"/>
                <a:sym typeface="+mn-ea"/>
              </a:endParaRPr>
            </a:p>
            <a:p>
              <a:pPr algn="ctr"/>
              <a:r>
                <a:rPr lang="zh-CN" altLang="en-US" dirty="0">
                  <a:solidFill>
                    <a:schemeClr val="bg1">
                      <a:lumMod val="50000"/>
                    </a:schemeClr>
                  </a:solidFill>
                </a:rPr>
                <a:t>（</a:t>
              </a:r>
              <a:r>
                <a:rPr lang="zh-CN" altLang="en-US" u="sng" dirty="0">
                  <a:solidFill>
                    <a:srgbClr val="FF0000"/>
                  </a:solidFill>
                </a:rPr>
                <a:t>智能是现象</a:t>
              </a:r>
              <a:r>
                <a:rPr lang="zh-CN" altLang="en-US" dirty="0">
                  <a:solidFill>
                    <a:schemeClr val="bg1">
                      <a:lumMod val="50000"/>
                    </a:schemeClr>
                  </a:solidFill>
                </a:rPr>
                <a:t>）</a:t>
              </a:r>
              <a:endParaRPr lang="zh-CN" altLang="en-US" dirty="0">
                <a:solidFill>
                  <a:schemeClr val="bg1">
                    <a:lumMod val="50000"/>
                  </a:schemeClr>
                </a:solidFill>
              </a:endParaRPr>
            </a:p>
          </p:txBody>
        </p:sp>
        <p:cxnSp>
          <p:nvCxnSpPr>
            <p:cNvPr id="25" name="直接连接符 24"/>
            <p:cNvCxnSpPr/>
            <p:nvPr>
              <p:custDataLst>
                <p:tags r:id="rId11"/>
              </p:custDataLst>
            </p:nvPr>
          </p:nvCxnSpPr>
          <p:spPr>
            <a:xfrm>
              <a:off x="8528" y="662"/>
              <a:ext cx="0" cy="226"/>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2"/>
              </p:custDataLst>
            </p:nvPr>
          </p:nvCxnSpPr>
          <p:spPr>
            <a:xfrm>
              <a:off x="13609" y="707"/>
              <a:ext cx="0" cy="226"/>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3"/>
              </p:custDataLst>
            </p:nvPr>
          </p:nvCxnSpPr>
          <p:spPr>
            <a:xfrm>
              <a:off x="2750" y="707"/>
              <a:ext cx="0" cy="226"/>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custDataLst>
                <p:tags r:id="rId14"/>
              </p:custDataLst>
            </p:nvPr>
          </p:nvSpPr>
          <p:spPr>
            <a:xfrm>
              <a:off x="13036" y="1397"/>
              <a:ext cx="1147" cy="1053"/>
            </a:xfrm>
            <a:prstGeom prst="rect">
              <a:avLst/>
            </a:prstGeom>
            <a:noFill/>
          </p:spPr>
          <p:txBody>
            <a:bodyPr wrap="square" rtlCol="0" anchor="ctr" anchorCtr="0">
              <a:noAutofit/>
            </a:bodyPr>
            <a:lstStyle/>
            <a:p>
              <a:pPr algn="ctr"/>
              <a:r>
                <a:rPr lang="en-US" altLang="zh-CN" sz="3200" dirty="0">
                  <a:solidFill>
                    <a:schemeClr val="bg1"/>
                  </a:solidFill>
                </a:rPr>
                <a:t>D</a:t>
              </a:r>
              <a:endParaRPr lang="zh-CN" altLang="en-US" sz="3200" dirty="0">
                <a:solidFill>
                  <a:schemeClr val="bg1"/>
                </a:solidFill>
              </a:endParaRPr>
            </a:p>
          </p:txBody>
        </p:sp>
        <p:sp>
          <p:nvSpPr>
            <p:cNvPr id="36" name="文本框 35"/>
            <p:cNvSpPr txBox="1"/>
            <p:nvPr>
              <p:custDataLst>
                <p:tags r:id="rId15"/>
              </p:custDataLst>
            </p:nvPr>
          </p:nvSpPr>
          <p:spPr>
            <a:xfrm>
              <a:off x="2637" y="1243"/>
              <a:ext cx="1147" cy="1053"/>
            </a:xfrm>
            <a:prstGeom prst="rect">
              <a:avLst/>
            </a:prstGeom>
            <a:noFill/>
          </p:spPr>
          <p:txBody>
            <a:bodyPr wrap="square" rtlCol="0" anchor="ctr" anchorCtr="0">
              <a:noAutofit/>
            </a:bodyPr>
            <a:lstStyle/>
            <a:p>
              <a:pPr algn="ctr"/>
              <a:r>
                <a:rPr lang="en-US" altLang="zh-CN" sz="3200" dirty="0" smtClean="0">
                  <a:solidFill>
                    <a:schemeClr val="bg1"/>
                  </a:solidFill>
                </a:rPr>
                <a:t>B</a:t>
              </a:r>
              <a:endParaRPr lang="zh-CN" altLang="en-US" sz="3200" dirty="0">
                <a:solidFill>
                  <a:schemeClr val="bg1"/>
                </a:solidFill>
              </a:endParaRPr>
            </a:p>
          </p:txBody>
        </p:sp>
        <p:sp>
          <p:nvSpPr>
            <p:cNvPr id="37" name="文本框 36"/>
            <p:cNvSpPr txBox="1"/>
            <p:nvPr>
              <p:custDataLst>
                <p:tags r:id="rId16"/>
              </p:custDataLst>
            </p:nvPr>
          </p:nvSpPr>
          <p:spPr>
            <a:xfrm>
              <a:off x="7943" y="1352"/>
              <a:ext cx="1147" cy="1053"/>
            </a:xfrm>
            <a:prstGeom prst="rect">
              <a:avLst/>
            </a:prstGeom>
            <a:noFill/>
          </p:spPr>
          <p:txBody>
            <a:bodyPr wrap="square" rtlCol="0" anchor="ctr" anchorCtr="0">
              <a:noAutofit/>
            </a:bodyPr>
            <a:lstStyle/>
            <a:p>
              <a:pPr algn="ctr"/>
              <a:r>
                <a:rPr lang="en-US" altLang="zh-CN" sz="3200" dirty="0" smtClean="0">
                  <a:solidFill>
                    <a:schemeClr val="bg1"/>
                  </a:solidFill>
                </a:rPr>
                <a:t>C</a:t>
              </a:r>
              <a:endParaRPr lang="zh-CN" altLang="en-US" sz="3200" dirty="0">
                <a:solidFill>
                  <a:schemeClr val="bg1"/>
                </a:solidFill>
              </a:endParaRPr>
            </a:p>
          </p:txBody>
        </p:sp>
      </p:grpSp>
      <p:sp>
        <p:nvSpPr>
          <p:cNvPr id="30" name="文本框 29"/>
          <p:cNvSpPr txBox="1"/>
          <p:nvPr>
            <p:custDataLst>
              <p:tags r:id="rId17"/>
            </p:custDataLst>
          </p:nvPr>
        </p:nvSpPr>
        <p:spPr>
          <a:xfrm>
            <a:off x="1119505" y="160682"/>
            <a:ext cx="7886700" cy="546133"/>
          </a:xfrm>
          <a:prstGeom prst="rect">
            <a:avLst/>
          </a:prstGeom>
        </p:spPr>
        <p:txBody>
          <a:bodyPr vert="horz" wrap="square" lIns="91440" tIns="45720" rIns="91440" bIns="45720" rtlCol="0" anchor="ctr">
            <a:normAutofit lnSpcReduction="10000"/>
          </a:bodyPr>
          <a:lstStyle>
            <a:lvl1pPr defTabSz="685800">
              <a:lnSpc>
                <a:spcPct val="90000"/>
              </a:lnSpc>
              <a:spcBef>
                <a:spcPct val="0"/>
              </a:spcBef>
              <a:buNone/>
              <a:defRPr sz="3300">
                <a:latin typeface="+mj-lt"/>
                <a:ea typeface="+mj-ea"/>
                <a:cs typeface="+mj-cs"/>
              </a:defRPr>
            </a:lvl1pPr>
          </a:lstStyle>
          <a:p>
            <a:pPr algn="ctr"/>
            <a:r>
              <a:rPr lang="zh-CN" altLang="en-US" sz="3200" dirty="0">
                <a:solidFill>
                  <a:schemeClr val="tx1">
                    <a:lumMod val="75000"/>
                    <a:lumOff val="25000"/>
                  </a:schemeClr>
                </a:solidFill>
              </a:rPr>
              <a:t>人工智能研究学派</a:t>
            </a:r>
            <a:endParaRPr lang="zh-CN" altLang="en-US" sz="3200" dirty="0">
              <a:solidFill>
                <a:schemeClr val="tx1">
                  <a:lumMod val="75000"/>
                  <a:lumOff val="25000"/>
                </a:schemeClr>
              </a:solidFill>
            </a:endParaRPr>
          </a:p>
        </p:txBody>
      </p:sp>
      <p:sp>
        <p:nvSpPr>
          <p:cNvPr id="2" name="文本框 1"/>
          <p:cNvSpPr txBox="1"/>
          <p:nvPr/>
        </p:nvSpPr>
        <p:spPr>
          <a:xfrm>
            <a:off x="-227965" y="3477260"/>
            <a:ext cx="3948430" cy="3486785"/>
          </a:xfrm>
          <a:prstGeom prst="rect">
            <a:avLst/>
          </a:prstGeom>
          <a:noFill/>
          <a:ln w="12700" cmpd="sng">
            <a:solidFill>
              <a:schemeClr val="accent1">
                <a:shade val="50000"/>
              </a:schemeClr>
            </a:solidFill>
            <a:prstDash val="sysDot"/>
          </a:ln>
        </p:spPr>
        <p:txBody>
          <a:bodyPr wrap="square" rtlCol="0" anchor="t">
            <a:spAutoFit/>
          </a:bodyPr>
          <a:p>
            <a:pPr lvl="1" algn="l">
              <a:lnSpc>
                <a:spcPct val="90000"/>
              </a:lnSpc>
              <a:spcBef>
                <a:spcPct val="50000"/>
              </a:spcBef>
              <a:buChar char="–"/>
            </a:pPr>
            <a:r>
              <a:rPr lang="zh-CN" altLang="en-US" sz="1600" dirty="0">
                <a:latin typeface="宋体" panose="02010600030101010101" pitchFamily="2" charset="-122"/>
                <a:sym typeface="+mn-ea"/>
              </a:rPr>
              <a:t>诞生于</a:t>
            </a:r>
            <a:r>
              <a:rPr lang="en-US" altLang="zh-CN" sz="1600" dirty="0">
                <a:latin typeface="宋体" panose="02010600030101010101" pitchFamily="2" charset="-122"/>
                <a:sym typeface="+mn-ea"/>
              </a:rPr>
              <a:t>1956</a:t>
            </a:r>
            <a:r>
              <a:rPr lang="zh-CN" altLang="en-US" sz="1600" dirty="0">
                <a:latin typeface="宋体" panose="02010600030101010101" pitchFamily="2" charset="-122"/>
                <a:sym typeface="+mn-ea"/>
              </a:rPr>
              <a:t>年。主要代表人物：纽厄尔、肖、西蒙和尼尔逊等。</a:t>
            </a:r>
            <a:endParaRPr lang="zh-CN" altLang="en-US" sz="1600" dirty="0">
              <a:latin typeface="宋体" panose="02010600030101010101" pitchFamily="2" charset="-122"/>
              <a:sym typeface="+mn-ea"/>
            </a:endParaRPr>
          </a:p>
          <a:p>
            <a:pPr lvl="1" algn="l">
              <a:lnSpc>
                <a:spcPct val="90000"/>
              </a:lnSpc>
              <a:spcBef>
                <a:spcPct val="50000"/>
              </a:spcBef>
              <a:buChar char="–"/>
            </a:pPr>
            <a:r>
              <a:rPr lang="zh-CN" altLang="en-US" sz="1600" dirty="0">
                <a:latin typeface="宋体" panose="02010600030101010101" pitchFamily="2" charset="-122"/>
                <a:sym typeface="+mn-ea"/>
              </a:rPr>
              <a:t>代表性成果：</a:t>
            </a:r>
            <a:r>
              <a:rPr lang="en-US" altLang="zh-CN" sz="1600" dirty="0">
                <a:latin typeface="宋体" panose="02010600030101010101" pitchFamily="2" charset="-122"/>
                <a:sym typeface="+mn-ea"/>
              </a:rPr>
              <a:t>LT</a:t>
            </a:r>
            <a:r>
              <a:rPr lang="zh-CN" altLang="en-US" sz="1600" dirty="0">
                <a:latin typeface="宋体" panose="02010600030101010101" pitchFamily="2" charset="-122"/>
                <a:sym typeface="+mn-ea"/>
              </a:rPr>
              <a:t>机。</a:t>
            </a:r>
            <a:endParaRPr lang="zh-CN" altLang="en-US" sz="1600" dirty="0">
              <a:latin typeface="宋体" panose="02010600030101010101" pitchFamily="2" charset="-122"/>
            </a:endParaRPr>
          </a:p>
          <a:p>
            <a:pPr lvl="1" algn="l">
              <a:lnSpc>
                <a:spcPct val="90000"/>
              </a:lnSpc>
              <a:spcBef>
                <a:spcPct val="50000"/>
              </a:spcBef>
              <a:buChar char="–"/>
            </a:pPr>
            <a:r>
              <a:rPr lang="zh-CN" altLang="en-US" sz="1600" dirty="0">
                <a:latin typeface="宋体" panose="02010600030101010101" pitchFamily="2" charset="-122"/>
                <a:sym typeface="+mn-ea"/>
              </a:rPr>
              <a:t>观点：认为人工智能起源于</a:t>
            </a:r>
            <a:r>
              <a:rPr lang="zh-CN" altLang="en-US" sz="1600" dirty="0">
                <a:solidFill>
                  <a:srgbClr val="1A1490"/>
                </a:solidFill>
                <a:latin typeface="宋体" panose="02010600030101010101" pitchFamily="2" charset="-122"/>
                <a:sym typeface="+mn-ea"/>
              </a:rPr>
              <a:t>数理逻辑</a:t>
            </a:r>
            <a:r>
              <a:rPr lang="zh-CN" altLang="en-US" sz="1600" dirty="0">
                <a:latin typeface="宋体" panose="02010600030101010101" pitchFamily="2" charset="-122"/>
                <a:sym typeface="+mn-ea"/>
              </a:rPr>
              <a:t>，人类认知（智能）的基本元素是符号，认知过程是符号表示上的一种运算。</a:t>
            </a:r>
            <a:endParaRPr lang="zh-CN" altLang="en-US" sz="1600" dirty="0">
              <a:latin typeface="宋体" panose="02010600030101010101" pitchFamily="2" charset="-122"/>
            </a:endParaRPr>
          </a:p>
          <a:p>
            <a:pPr lvl="1" algn="l">
              <a:lnSpc>
                <a:spcPct val="90000"/>
              </a:lnSpc>
              <a:spcBef>
                <a:spcPct val="50000"/>
              </a:spcBef>
              <a:buChar char="–"/>
            </a:pPr>
            <a:r>
              <a:rPr lang="zh-CN" altLang="en-US" sz="1600" dirty="0">
                <a:solidFill>
                  <a:srgbClr val="FF0000"/>
                </a:solidFill>
                <a:latin typeface="宋体" panose="02010600030101010101" pitchFamily="2" charset="-122"/>
                <a:sym typeface="+mn-ea"/>
              </a:rPr>
              <a:t>物理符号系统</a:t>
            </a:r>
            <a:r>
              <a:rPr lang="zh-CN" altLang="en-US" sz="1600" dirty="0">
                <a:latin typeface="宋体" panose="02010600030101010101" pitchFamily="2" charset="-122"/>
                <a:sym typeface="+mn-ea"/>
              </a:rPr>
              <a:t>：物理符号系统是实现智能行为的充要条件。</a:t>
            </a:r>
            <a:endParaRPr lang="zh-CN" altLang="en-US" sz="1600" dirty="0">
              <a:latin typeface="宋体" panose="02010600030101010101" pitchFamily="2" charset="-122"/>
            </a:endParaRPr>
          </a:p>
          <a:p>
            <a:pPr lvl="1" algn="l">
              <a:lnSpc>
                <a:spcPct val="90000"/>
              </a:lnSpc>
              <a:spcBef>
                <a:spcPct val="50000"/>
              </a:spcBef>
              <a:buChar char="–"/>
            </a:pPr>
            <a:r>
              <a:rPr lang="zh-CN" altLang="en-US" sz="1600" dirty="0">
                <a:solidFill>
                  <a:srgbClr val="FF0000"/>
                </a:solidFill>
                <a:latin typeface="宋体" panose="02010600030101010101" pitchFamily="2" charset="-122"/>
                <a:sym typeface="+mn-ea"/>
              </a:rPr>
              <a:t>有限合理性原理</a:t>
            </a:r>
            <a:r>
              <a:rPr lang="zh-CN" altLang="en-US" sz="1600" dirty="0">
                <a:latin typeface="宋体" panose="02010600030101010101" pitchFamily="2" charset="-122"/>
                <a:sym typeface="+mn-ea"/>
              </a:rPr>
              <a:t>是西蒙提出的观点。对于难题的求解，人类往往是采用</a:t>
            </a:r>
            <a:r>
              <a:rPr lang="zh-CN" altLang="en-US" sz="1600" u="sng" dirty="0">
                <a:latin typeface="宋体" panose="02010600030101010101" pitchFamily="2" charset="-122"/>
                <a:sym typeface="+mn-ea"/>
              </a:rPr>
              <a:t>启发式搜索</a:t>
            </a:r>
            <a:r>
              <a:rPr lang="zh-CN" altLang="en-US" sz="1600" dirty="0">
                <a:latin typeface="宋体" panose="02010600030101010101" pitchFamily="2" charset="-122"/>
                <a:sym typeface="+mn-ea"/>
              </a:rPr>
              <a:t>的试探性的方法求得问题的有限合理解</a:t>
            </a:r>
            <a:r>
              <a:rPr lang="zh-CN" altLang="en-US" dirty="0">
                <a:latin typeface="宋体" panose="02010600030101010101" pitchFamily="2" charset="-122"/>
                <a:sym typeface="+mn-ea"/>
              </a:rPr>
              <a:t>。</a:t>
            </a:r>
            <a:endParaRPr lang="zh-CN" altLang="en-US"/>
          </a:p>
        </p:txBody>
      </p:sp>
      <p:sp>
        <p:nvSpPr>
          <p:cNvPr id="5" name="文本框 4"/>
          <p:cNvSpPr txBox="1"/>
          <p:nvPr/>
        </p:nvSpPr>
        <p:spPr>
          <a:xfrm>
            <a:off x="3823970" y="3495675"/>
            <a:ext cx="3240405" cy="3415030"/>
          </a:xfrm>
          <a:prstGeom prst="rect">
            <a:avLst/>
          </a:prstGeom>
          <a:noFill/>
          <a:ln w="12700" cmpd="sng">
            <a:solidFill>
              <a:schemeClr val="accent1">
                <a:shade val="50000"/>
              </a:schemeClr>
            </a:solidFill>
            <a:prstDash val="sysDot"/>
          </a:ln>
        </p:spPr>
        <p:txBody>
          <a:bodyPr wrap="square" rtlCol="0" anchor="t">
            <a:spAutoFit/>
          </a:bodyPr>
          <a:p>
            <a:pPr>
              <a:spcBef>
                <a:spcPct val="50000"/>
              </a:spcBef>
              <a:buClr>
                <a:schemeClr val="tx2"/>
              </a:buClr>
              <a:buSzPct val="115000"/>
            </a:pPr>
            <a:r>
              <a:rPr lang="zh-CN" altLang="en-US" sz="1600" dirty="0">
                <a:latin typeface="宋体" panose="02010600030101010101" pitchFamily="2" charset="-122"/>
                <a:sym typeface="+mn-ea"/>
              </a:rPr>
              <a:t>又称为仿生学派或生理学派，是基于神经网络及网络间的联结机制与学习算法的人工智能学派。</a:t>
            </a:r>
            <a:endParaRPr lang="zh-CN" altLang="en-US" sz="1600" dirty="0">
              <a:latin typeface="宋体" panose="02010600030101010101" pitchFamily="2" charset="-122"/>
              <a:sym typeface="+mn-ea"/>
            </a:endParaRPr>
          </a:p>
          <a:p>
            <a:pPr>
              <a:spcBef>
                <a:spcPct val="50000"/>
              </a:spcBef>
              <a:buClr>
                <a:schemeClr val="tx2"/>
              </a:buClr>
              <a:buSzPct val="115000"/>
            </a:pPr>
            <a:r>
              <a:rPr lang="zh-CN" altLang="en-US" sz="1600" dirty="0">
                <a:latin typeface="宋体" panose="02010600030101010101" pitchFamily="2" charset="-122"/>
                <a:sym typeface="+mn-ea"/>
              </a:rPr>
              <a:t>代表性成果：</a:t>
            </a:r>
            <a:r>
              <a:rPr lang="en-US" altLang="zh-CN" sz="1600" dirty="0">
                <a:latin typeface="宋体" panose="02010600030101010101" pitchFamily="2" charset="-122"/>
                <a:sym typeface="+mn-ea"/>
              </a:rPr>
              <a:t>1943</a:t>
            </a:r>
            <a:r>
              <a:rPr lang="zh-CN" altLang="en-US" sz="1600" dirty="0">
                <a:latin typeface="宋体" panose="02010600030101010101" pitchFamily="2" charset="-122"/>
                <a:sym typeface="+mn-ea"/>
              </a:rPr>
              <a:t>年由麦克洛奇和皮兹创立的</a:t>
            </a:r>
            <a:r>
              <a:rPr lang="zh-CN" altLang="en-US" sz="1600" dirty="0">
                <a:solidFill>
                  <a:srgbClr val="1A1490"/>
                </a:solidFill>
                <a:latin typeface="宋体" panose="02010600030101010101" pitchFamily="2" charset="-122"/>
                <a:sym typeface="+mn-ea"/>
              </a:rPr>
              <a:t>脑模型</a:t>
            </a:r>
            <a:r>
              <a:rPr lang="zh-CN" altLang="en-US" sz="1600" dirty="0">
                <a:latin typeface="宋体" panose="02010600030101010101" pitchFamily="2" charset="-122"/>
                <a:sym typeface="+mn-ea"/>
              </a:rPr>
              <a:t>，即</a:t>
            </a:r>
            <a:r>
              <a:rPr lang="en-US" altLang="zh-CN" sz="1600" dirty="0">
                <a:latin typeface="宋体" panose="02010600030101010101" pitchFamily="2" charset="-122"/>
                <a:sym typeface="+mn-ea"/>
              </a:rPr>
              <a:t>MP</a:t>
            </a:r>
            <a:r>
              <a:rPr lang="zh-CN" altLang="en-US" sz="1600" dirty="0">
                <a:latin typeface="宋体" panose="02010600030101010101" pitchFamily="2" charset="-122"/>
                <a:sym typeface="+mn-ea"/>
              </a:rPr>
              <a:t>模型；</a:t>
            </a:r>
            <a:r>
              <a:rPr lang="en-US" altLang="zh-CN" sz="1600" dirty="0">
                <a:latin typeface="宋体" panose="02010600030101010101" pitchFamily="2" charset="-122"/>
                <a:sym typeface="+mn-ea"/>
              </a:rPr>
              <a:t>AlphaZero</a:t>
            </a:r>
            <a:r>
              <a:rPr lang="zh-CN" altLang="en-US" sz="1600" dirty="0">
                <a:latin typeface="宋体" panose="02010600030101010101" pitchFamily="2" charset="-122"/>
                <a:sym typeface="+mn-ea"/>
              </a:rPr>
              <a:t>、</a:t>
            </a:r>
            <a:r>
              <a:rPr lang="en-US" altLang="zh-CN" sz="1600" dirty="0">
                <a:latin typeface="宋体" panose="02010600030101010101" pitchFamily="2" charset="-122"/>
                <a:sym typeface="+mn-ea"/>
              </a:rPr>
              <a:t>Waston</a:t>
            </a:r>
            <a:r>
              <a:rPr lang="zh-CN" altLang="en-US" sz="1600" dirty="0">
                <a:latin typeface="宋体" panose="02010600030101010101" pitchFamily="2" charset="-122"/>
                <a:sym typeface="+mn-ea"/>
              </a:rPr>
              <a:t>。</a:t>
            </a:r>
            <a:endParaRPr lang="zh-CN" altLang="en-US" sz="1600" dirty="0">
              <a:latin typeface="宋体" panose="02010600030101010101" pitchFamily="2" charset="-122"/>
              <a:sym typeface="+mn-ea"/>
            </a:endParaRPr>
          </a:p>
          <a:p>
            <a:pPr>
              <a:spcBef>
                <a:spcPct val="50000"/>
              </a:spcBef>
              <a:buClr>
                <a:schemeClr val="tx2"/>
              </a:buClr>
              <a:buSzPct val="115000"/>
            </a:pPr>
            <a:r>
              <a:rPr lang="zh-CN" altLang="en-US" sz="1600" dirty="0">
                <a:latin typeface="宋体" panose="02010600030101010101" pitchFamily="2" charset="-122"/>
                <a:sym typeface="+mn-ea"/>
              </a:rPr>
              <a:t>观点：认为人工智能起源于起源于仿生学，特别是人脑模型的研究。</a:t>
            </a:r>
            <a:endParaRPr lang="zh-CN" altLang="en-US" sz="1600" dirty="0">
              <a:latin typeface="宋体" panose="02010600030101010101" pitchFamily="2" charset="-122"/>
              <a:sym typeface="+mn-ea"/>
            </a:endParaRPr>
          </a:p>
          <a:p>
            <a:pPr>
              <a:spcBef>
                <a:spcPct val="50000"/>
              </a:spcBef>
              <a:buClr>
                <a:schemeClr val="tx2"/>
              </a:buClr>
              <a:buSzPct val="115000"/>
            </a:pPr>
            <a:endParaRPr lang="zh-CN" altLang="en-US" sz="1600"/>
          </a:p>
          <a:p>
            <a:pPr>
              <a:spcBef>
                <a:spcPct val="50000"/>
              </a:spcBef>
              <a:buClr>
                <a:schemeClr val="tx2"/>
              </a:buClr>
              <a:buSzPct val="115000"/>
            </a:pPr>
            <a:endParaRPr lang="zh-CN" altLang="en-US" sz="1600"/>
          </a:p>
          <a:p>
            <a:pPr>
              <a:spcBef>
                <a:spcPct val="50000"/>
              </a:spcBef>
              <a:buClr>
                <a:schemeClr val="tx2"/>
              </a:buClr>
              <a:buSzPct val="115000"/>
            </a:pPr>
            <a:endParaRPr lang="zh-CN" altLang="en-US" sz="1600"/>
          </a:p>
        </p:txBody>
      </p:sp>
      <p:sp>
        <p:nvSpPr>
          <p:cNvPr id="6" name="文本框 5"/>
          <p:cNvSpPr txBox="1"/>
          <p:nvPr/>
        </p:nvSpPr>
        <p:spPr>
          <a:xfrm>
            <a:off x="7376160" y="3477260"/>
            <a:ext cx="3590290" cy="3661410"/>
          </a:xfrm>
          <a:prstGeom prst="rect">
            <a:avLst/>
          </a:prstGeom>
          <a:noFill/>
          <a:ln w="12700" cmpd="sng">
            <a:solidFill>
              <a:schemeClr val="accent1">
                <a:shade val="50000"/>
              </a:schemeClr>
            </a:solidFill>
            <a:prstDash val="sysDot"/>
          </a:ln>
        </p:spPr>
        <p:txBody>
          <a:bodyPr wrap="square" rtlCol="0" anchor="t">
            <a:spAutoFit/>
          </a:bodyPr>
          <a:p>
            <a:pPr>
              <a:spcBef>
                <a:spcPct val="50000"/>
              </a:spcBef>
              <a:buClr>
                <a:schemeClr val="tx2"/>
              </a:buClr>
              <a:buSzPct val="115000"/>
            </a:pPr>
            <a:r>
              <a:rPr lang="zh-CN" altLang="en-US" sz="1600" dirty="0">
                <a:latin typeface="宋体" panose="02010600030101010101" pitchFamily="2" charset="-122"/>
                <a:sym typeface="+mn-ea"/>
              </a:rPr>
              <a:t>又称为进化主义或控制论学派，是基于控制论和“感知</a:t>
            </a:r>
            <a:r>
              <a:rPr lang="en-US" altLang="zh-CN" sz="1600" dirty="0">
                <a:latin typeface="宋体" panose="02010600030101010101" pitchFamily="2" charset="-122"/>
                <a:sym typeface="+mn-ea"/>
              </a:rPr>
              <a:t>-</a:t>
            </a:r>
            <a:r>
              <a:rPr lang="zh-CN" altLang="en-US" sz="1600" dirty="0">
                <a:latin typeface="宋体" panose="02010600030101010101" pitchFamily="2" charset="-122"/>
                <a:sym typeface="+mn-ea"/>
              </a:rPr>
              <a:t>动作”型控制系统的人工智能学派。</a:t>
            </a:r>
            <a:endParaRPr lang="zh-CN" altLang="en-US" sz="1600" dirty="0">
              <a:latin typeface="宋体" panose="02010600030101010101" pitchFamily="2" charset="-122"/>
              <a:sym typeface="+mn-ea"/>
            </a:endParaRPr>
          </a:p>
          <a:p>
            <a:pPr>
              <a:spcBef>
                <a:spcPct val="50000"/>
              </a:spcBef>
              <a:buClr>
                <a:schemeClr val="tx2"/>
              </a:buClr>
              <a:buSzPct val="115000"/>
            </a:pPr>
            <a:endParaRPr lang="zh-CN" altLang="en-US" sz="1600" dirty="0">
              <a:latin typeface="宋体" panose="02010600030101010101" pitchFamily="2" charset="-122"/>
              <a:sym typeface="+mn-ea"/>
            </a:endParaRPr>
          </a:p>
          <a:p>
            <a:pPr>
              <a:spcBef>
                <a:spcPct val="50000"/>
              </a:spcBef>
              <a:buClr>
                <a:schemeClr val="tx2"/>
              </a:buClr>
              <a:buSzPct val="115000"/>
            </a:pPr>
            <a:r>
              <a:rPr lang="zh-CN" altLang="en-US" sz="1600" dirty="0">
                <a:latin typeface="宋体" panose="02010600030101010101" pitchFamily="2" charset="-122"/>
                <a:sym typeface="+mn-ea"/>
              </a:rPr>
              <a:t>代表性成果：布鲁克研制的机器虫、</a:t>
            </a:r>
            <a:r>
              <a:rPr lang="en-US" altLang="zh-CN" sz="1600" dirty="0">
                <a:latin typeface="宋体" panose="02010600030101010101" pitchFamily="2" charset="-122"/>
                <a:sym typeface="+mn-ea"/>
              </a:rPr>
              <a:t>AI</a:t>
            </a:r>
            <a:r>
              <a:rPr lang="zh-CN" altLang="en-US" sz="1600" dirty="0">
                <a:latin typeface="宋体" panose="02010600030101010101" pitchFamily="2" charset="-122"/>
                <a:sym typeface="+mn-ea"/>
              </a:rPr>
              <a:t>游戏。</a:t>
            </a:r>
            <a:endParaRPr lang="zh-CN" altLang="en-US" sz="1600" dirty="0">
              <a:latin typeface="宋体" panose="02010600030101010101" pitchFamily="2" charset="-122"/>
              <a:sym typeface="+mn-ea"/>
            </a:endParaRPr>
          </a:p>
          <a:p>
            <a:pPr>
              <a:spcBef>
                <a:spcPct val="50000"/>
              </a:spcBef>
              <a:buClr>
                <a:schemeClr val="tx2"/>
              </a:buClr>
              <a:buSzPct val="115000"/>
            </a:pPr>
            <a:endParaRPr lang="zh-CN" altLang="en-US" sz="1600" dirty="0">
              <a:latin typeface="宋体" panose="02010600030101010101" pitchFamily="2" charset="-122"/>
              <a:sym typeface="+mn-ea"/>
            </a:endParaRPr>
          </a:p>
          <a:p>
            <a:pPr>
              <a:spcBef>
                <a:spcPct val="50000"/>
              </a:spcBef>
              <a:buClr>
                <a:schemeClr val="tx2"/>
              </a:buClr>
              <a:buSzPct val="115000"/>
            </a:pPr>
            <a:r>
              <a:rPr lang="zh-CN" altLang="en-US" sz="1600" dirty="0">
                <a:latin typeface="宋体" panose="02010600030101010101" pitchFamily="2" charset="-122"/>
                <a:sym typeface="+mn-ea"/>
              </a:rPr>
              <a:t>观点：认为人工智能起源于控制论，提出智能</a:t>
            </a:r>
            <a:r>
              <a:rPr lang="zh-CN" altLang="en-US" sz="1600" dirty="0">
                <a:solidFill>
                  <a:srgbClr val="1A1490"/>
                </a:solidFill>
                <a:latin typeface="宋体" panose="02010600030101010101" pitchFamily="2" charset="-122"/>
                <a:sym typeface="+mn-ea"/>
              </a:rPr>
              <a:t>取决于感知和行为，取决于对外界复杂环境的适应，而不是表示和推理。</a:t>
            </a:r>
            <a:endParaRPr lang="zh-CN" altLang="en-US" sz="1600" dirty="0">
              <a:solidFill>
                <a:srgbClr val="1A1490"/>
              </a:solidFill>
              <a:latin typeface="宋体" panose="02010600030101010101" pitchFamily="2" charset="-122"/>
              <a:sym typeface="+mn-ea"/>
            </a:endParaRPr>
          </a:p>
          <a:p>
            <a:pPr>
              <a:spcBef>
                <a:spcPct val="50000"/>
              </a:spcBef>
              <a:buClr>
                <a:schemeClr val="tx2"/>
              </a:buClr>
              <a:buSzPct val="115000"/>
            </a:pPr>
            <a:endParaRPr lang="zh-CN" altLang="en-US" sz="1600"/>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0" name="标题 10249"/>
          <p:cNvSpPr>
            <a:spLocks noGrp="1"/>
          </p:cNvSpPr>
          <p:nvPr>
            <p:ph type="title"/>
          </p:nvPr>
        </p:nvSpPr>
        <p:spPr>
          <a:xfrm>
            <a:off x="235585" y="140970"/>
            <a:ext cx="10515600" cy="625475"/>
          </a:xfrm>
        </p:spPr>
        <p:txBody>
          <a:bodyPr anchor="b">
            <a:normAutofit fontScale="90000"/>
          </a:bodyPr>
          <a:p>
            <a:r>
              <a:rPr lang="zh-CN" altLang="en-US" sz="3200" dirty="0">
                <a:latin typeface="仿宋" panose="02010609060101010101" charset="-122"/>
                <a:ea typeface="仿宋" panose="02010609060101010101" charset="-122"/>
                <a:cs typeface="仿宋" panose="02010609060101010101" charset="-122"/>
              </a:rPr>
              <a:t>如何判定智能:图灵测试</a:t>
            </a:r>
            <a:endParaRPr lang="en-US" altLang="zh-CN" sz="3200" dirty="0">
              <a:latin typeface="仿宋" panose="02010609060101010101" charset="-122"/>
              <a:ea typeface="仿宋" panose="02010609060101010101" charset="-122"/>
              <a:cs typeface="仿宋" panose="02010609060101010101" charset="-122"/>
            </a:endParaRPr>
          </a:p>
        </p:txBody>
      </p:sp>
      <p:sp>
        <p:nvSpPr>
          <p:cNvPr id="10252" name="文本占位符 10251"/>
          <p:cNvSpPr>
            <a:spLocks noGrp="1"/>
          </p:cNvSpPr>
          <p:nvPr>
            <p:ph type="body" sz="half" idx="2"/>
          </p:nvPr>
        </p:nvSpPr>
        <p:spPr>
          <a:xfrm>
            <a:off x="2088515" y="3981450"/>
            <a:ext cx="8857615" cy="1727200"/>
          </a:xfrm>
        </p:spPr>
        <p:txBody>
          <a:bodyPr>
            <a:normAutofit fontScale="80000"/>
          </a:bodyPr>
          <a:p>
            <a:r>
              <a:rPr lang="zh-CN" altLang="en-US" sz="2800" dirty="0"/>
              <a:t>图灵预测，2000年之前计算机有30%的概率蒙骗一个普通人达5分钟。</a:t>
            </a:r>
            <a:endParaRPr lang="zh-CN" altLang="en-US" sz="2800" dirty="0"/>
          </a:p>
          <a:p>
            <a:r>
              <a:rPr lang="zh-CN" altLang="en-US" sz="2800" dirty="0"/>
              <a:t>然而，</a:t>
            </a:r>
            <a:r>
              <a:rPr lang="en-US" altLang="zh-CN" sz="2800"/>
              <a:t>AI</a:t>
            </a:r>
            <a:r>
              <a:rPr lang="zh-CN" altLang="en-US" sz="2800" dirty="0"/>
              <a:t>研究者相信研究智能的根本原则远比复制样本更重要。</a:t>
            </a:r>
            <a:endParaRPr lang="zh-CN" altLang="en-US" sz="2800" dirty="0"/>
          </a:p>
        </p:txBody>
      </p:sp>
      <p:sp>
        <p:nvSpPr>
          <p:cNvPr id="10245" name="文本框 10244"/>
          <p:cNvSpPr txBox="1"/>
          <p:nvPr/>
        </p:nvSpPr>
        <p:spPr>
          <a:xfrm>
            <a:off x="2304415" y="3477895"/>
            <a:ext cx="8305800" cy="460375"/>
          </a:xfrm>
          <a:prstGeom prst="rect">
            <a:avLst/>
          </a:prstGeom>
          <a:noFill/>
          <a:ln w="9525">
            <a:noFill/>
          </a:ln>
        </p:spPr>
        <p:txBody>
          <a:bodyPr>
            <a:spAutoFit/>
          </a:bodyPr>
          <a:p>
            <a:pPr algn="ctr">
              <a:buClr>
                <a:schemeClr val="accent2"/>
              </a:buClr>
              <a:buSzPct val="55000"/>
              <a:buFont typeface="Wingdings" panose="05000000000000000000" pitchFamily="2" charset="2"/>
              <a:buNone/>
            </a:pPr>
            <a:r>
              <a:rPr lang="en-US" altLang="zh-CN" sz="2400">
                <a:latin typeface="Tahoma" panose="020B0604030504040204" pitchFamily="34" charset="0"/>
              </a:rPr>
              <a:t>Source: lecture notes by Dr. Hwee Tou Ng, Singapore</a:t>
            </a:r>
            <a:endParaRPr lang="en-US" altLang="zh-CN">
              <a:latin typeface="Tahoma" panose="020B0604030504040204" pitchFamily="34" charset="0"/>
            </a:endParaRPr>
          </a:p>
        </p:txBody>
      </p:sp>
      <p:pic>
        <p:nvPicPr>
          <p:cNvPr id="10253" name="图片 10252" descr="turing"/>
          <p:cNvPicPr>
            <a:picLocks noChangeAspect="1"/>
          </p:cNvPicPr>
          <p:nvPr/>
        </p:nvPicPr>
        <p:blipFill>
          <a:blip r:embed="rId1"/>
          <a:stretch>
            <a:fillRect/>
          </a:stretch>
        </p:blipFill>
        <p:spPr>
          <a:xfrm>
            <a:off x="2807653" y="1196340"/>
            <a:ext cx="6577012" cy="2281238"/>
          </a:xfrm>
          <a:prstGeom prst="rect">
            <a:avLst/>
          </a:prstGeom>
          <a:noFill/>
          <a:ln w="9525">
            <a:noFill/>
          </a:ln>
        </p:spPr>
      </p:pic>
      <p:sp>
        <p:nvSpPr>
          <p:cNvPr id="2" name="灯片编号占位符 1"/>
          <p:cNvSpPr/>
          <p:nvPr>
            <p:ph type="sldNum" sz="quarter" idx="12"/>
          </p:nvPr>
        </p:nvSpPr>
        <p:spPr>
          <a:xfrm>
            <a:off x="8851265" y="5684520"/>
            <a:ext cx="2743200" cy="365125"/>
          </a:xfrm>
        </p:spPr>
        <p:txBody>
          <a:bodyPr/>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6" name="图片 51205" hidden="1"/>
          <p:cNvPicPr>
            <a:picLocks noGrp="1" noChangeAspect="1"/>
          </p:cNvPicPr>
          <p:nvPr/>
        </p:nvPicPr>
        <p:blipFill>
          <a:blip r:embed="rId1"/>
          <a:stretch>
            <a:fillRect/>
          </a:stretch>
        </p:blipFill>
        <p:spPr>
          <a:xfrm>
            <a:off x="5981700" y="3343275"/>
            <a:ext cx="228600" cy="171450"/>
          </a:xfrm>
          <a:prstGeom prst="rect">
            <a:avLst/>
          </a:prstGeom>
          <a:noFill/>
          <a:ln w="9525">
            <a:noFill/>
          </a:ln>
        </p:spPr>
      </p:pic>
      <p:pic>
        <p:nvPicPr>
          <p:cNvPr id="51207" name="图片 51206" hidden="1"/>
          <p:cNvPicPr>
            <a:picLocks noGrp="1" noChangeAspect="1"/>
          </p:cNvPicPr>
          <p:nvPr/>
        </p:nvPicPr>
        <p:blipFill>
          <a:blip r:embed="rId1"/>
          <a:stretch>
            <a:fillRect/>
          </a:stretch>
        </p:blipFill>
        <p:spPr>
          <a:xfrm>
            <a:off x="5981700" y="3343275"/>
            <a:ext cx="228600" cy="171450"/>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en-US" dirty="0">
                <a:ea typeface="宋体" panose="02010600030101010101" pitchFamily="2" charset="-122"/>
              </a:rPr>
            </a:fld>
            <a:endParaRPr lang="en-US" dirty="0">
              <a:ea typeface="宋体" panose="02010600030101010101" pitchFamily="2" charset="-122"/>
            </a:endParaRPr>
          </a:p>
        </p:txBody>
      </p:sp>
      <p:sp>
        <p:nvSpPr>
          <p:cNvPr id="5125" name="标题 5124"/>
          <p:cNvSpPr>
            <a:spLocks noGrp="1"/>
          </p:cNvSpPr>
          <p:nvPr>
            <p:ph type="title"/>
          </p:nvPr>
        </p:nvSpPr>
        <p:spPr>
          <a:xfrm>
            <a:off x="2331085" y="236220"/>
            <a:ext cx="8686800" cy="655638"/>
          </a:xfrm>
        </p:spPr>
        <p:txBody>
          <a:bodyPr anchor="b">
            <a:normAutofit fontScale="90000"/>
          </a:bodyPr>
          <a:p>
            <a:pPr algn="ctr"/>
            <a:r>
              <a:rPr lang="zh-CN" sz="3200" dirty="0">
                <a:latin typeface="宋体" panose="02010600030101010101" pitchFamily="2" charset="-122"/>
              </a:rPr>
              <a:t>图灵测试 </a:t>
            </a:r>
            <a:r>
              <a:rPr lang="en-US" altLang="zh-CN" sz="3200" dirty="0">
                <a:latin typeface="宋体" panose="02010600030101010101" pitchFamily="2" charset="-122"/>
              </a:rPr>
              <a:t>VS </a:t>
            </a:r>
            <a:r>
              <a:rPr lang="zh-CN" sz="3200" dirty="0">
                <a:latin typeface="宋体" panose="02010600030101010101" pitchFamily="2" charset="-122"/>
              </a:rPr>
              <a:t>中文屋子</a:t>
            </a:r>
            <a:endParaRPr lang="zh-CN" sz="3200">
              <a:latin typeface="宋体" panose="02010600030101010101" pitchFamily="2" charset="-122"/>
            </a:endParaRPr>
          </a:p>
        </p:txBody>
      </p:sp>
      <p:pic>
        <p:nvPicPr>
          <p:cNvPr id="5" name="图片 4"/>
          <p:cNvPicPr>
            <a:picLocks noChangeAspect="1"/>
          </p:cNvPicPr>
          <p:nvPr/>
        </p:nvPicPr>
        <p:blipFill>
          <a:blip r:embed="rId2"/>
          <a:stretch>
            <a:fillRect/>
          </a:stretch>
        </p:blipFill>
        <p:spPr>
          <a:xfrm>
            <a:off x="6960235" y="892175"/>
            <a:ext cx="4835525" cy="2757805"/>
          </a:xfrm>
          <a:prstGeom prst="rect">
            <a:avLst/>
          </a:prstGeom>
        </p:spPr>
      </p:pic>
      <p:sp>
        <p:nvSpPr>
          <p:cNvPr id="6" name="文本框 5"/>
          <p:cNvSpPr txBox="1"/>
          <p:nvPr/>
        </p:nvSpPr>
        <p:spPr>
          <a:xfrm>
            <a:off x="820420" y="3845560"/>
            <a:ext cx="4123055" cy="2306955"/>
          </a:xfrm>
          <a:prstGeom prst="rect">
            <a:avLst/>
          </a:prstGeom>
          <a:noFill/>
        </p:spPr>
        <p:txBody>
          <a:bodyPr wrap="square" rtlCol="0" anchor="t">
            <a:spAutoFit/>
          </a:bodyPr>
          <a:p>
            <a:r>
              <a:rPr lang="zh-CN" altLang="en-US">
                <a:solidFill>
                  <a:srgbClr val="FF0000"/>
                </a:solidFill>
              </a:rPr>
              <a:t>强人工智能</a:t>
            </a:r>
            <a:r>
              <a:rPr lang="zh-CN" altLang="en-US"/>
              <a:t>观点认为有可能制造出真正能推理和解决问题的智能机器，并且，这样的机器能将被认为是有知觉的，有自我意识的。强人工智能可以有两类：类人的人工智能，即机器的思考和推理就像人的思维一样。非类人的人工智能，即机器产生了和人完全不一样的知觉和意识，使用和人完全不一样的推理方式</a:t>
            </a:r>
            <a:endParaRPr lang="zh-CN" altLang="en-US"/>
          </a:p>
        </p:txBody>
      </p:sp>
      <p:pic>
        <p:nvPicPr>
          <p:cNvPr id="10253" name="图片 10252" descr="turing"/>
          <p:cNvPicPr>
            <a:picLocks noChangeAspect="1"/>
          </p:cNvPicPr>
          <p:nvPr/>
        </p:nvPicPr>
        <p:blipFill>
          <a:blip r:embed="rId3"/>
          <a:stretch>
            <a:fillRect/>
          </a:stretch>
        </p:blipFill>
        <p:spPr>
          <a:xfrm>
            <a:off x="629285" y="892175"/>
            <a:ext cx="4867910" cy="2757805"/>
          </a:xfrm>
          <a:prstGeom prst="rect">
            <a:avLst/>
          </a:prstGeom>
          <a:noFill/>
          <a:ln w="9525">
            <a:noFill/>
          </a:ln>
        </p:spPr>
      </p:pic>
      <p:sp>
        <p:nvSpPr>
          <p:cNvPr id="7" name="文本框 6"/>
          <p:cNvSpPr txBox="1"/>
          <p:nvPr/>
        </p:nvSpPr>
        <p:spPr>
          <a:xfrm>
            <a:off x="6960235" y="3983990"/>
            <a:ext cx="4835525" cy="2306955"/>
          </a:xfrm>
          <a:prstGeom prst="rect">
            <a:avLst/>
          </a:prstGeom>
          <a:noFill/>
        </p:spPr>
        <p:txBody>
          <a:bodyPr wrap="square" rtlCol="0" anchor="t">
            <a:spAutoFit/>
          </a:bodyPr>
          <a:p>
            <a:pPr fontAlgn="auto">
              <a:lnSpc>
                <a:spcPct val="200000"/>
              </a:lnSpc>
            </a:pPr>
            <a:r>
              <a:rPr lang="zh-CN" altLang="en-US">
                <a:solidFill>
                  <a:srgbClr val="FF0000"/>
                </a:solidFill>
              </a:rPr>
              <a:t>弱人工智能</a:t>
            </a:r>
            <a:r>
              <a:rPr lang="zh-CN" altLang="en-US"/>
              <a:t>观点认为不可能制造出能真正地推理和解决问题的智能机器，这些机器只不过看起来像是智能的，但是并不真正拥有智能，也不会有自主意识。</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t>1.2</a:t>
            </a:r>
            <a:r>
              <a:rPr lang="zh-CN" altLang="en-US"/>
              <a:t>起源与发展</a:t>
            </a:r>
            <a:endParaRPr lang="zh-CN" altLang="en-US"/>
          </a:p>
        </p:txBody>
      </p:sp>
      <p:sp>
        <p:nvSpPr>
          <p:cNvPr id="2" name="文本占位符 1"/>
          <p:cNvSpPr/>
          <p:nvPr>
            <p:ph type="body" idx="1"/>
          </p:nvPr>
        </p:nvSpPr>
        <p:spPr/>
        <p:txBody>
          <a:bodyPr/>
          <a:p>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14:prism dir="d"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838200" y="45085"/>
            <a:ext cx="10515600" cy="1325563"/>
          </a:xfrm>
        </p:spPr>
        <p:txBody>
          <a:bodyPr anchor="ctr"/>
          <a:p>
            <a:r>
              <a:rPr lang="zh-CN" altLang="en-US" sz="3600" dirty="0"/>
              <a:t>计算模型：图灵机模型</a:t>
            </a:r>
            <a:r>
              <a:rPr lang="zh-CN" altLang="en-US" dirty="0"/>
              <a:t>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280035" y="1559560"/>
            <a:ext cx="6477000" cy="4606290"/>
          </a:xfrm>
          <a:prstGeom prst="rect">
            <a:avLst/>
          </a:prstGeom>
        </p:spPr>
      </p:pic>
      <p:sp>
        <p:nvSpPr>
          <p:cNvPr id="5" name="圆角矩形标注 4"/>
          <p:cNvSpPr/>
          <p:nvPr/>
        </p:nvSpPr>
        <p:spPr>
          <a:xfrm>
            <a:off x="2906395" y="5554345"/>
            <a:ext cx="4498975" cy="611505"/>
          </a:xfrm>
          <a:prstGeom prst="wedgeRoundRectCallout">
            <a:avLst>
              <a:gd name="adj1" fmla="val -83860"/>
              <a:gd name="adj2" fmla="val -268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无限长的纸带。纸带上的每个格子上记录一个符号（大多数情况只有两种符号</a:t>
            </a:r>
            <a:r>
              <a:rPr lang="en-US" altLang="zh-CN" b="1"/>
              <a:t>0,1</a:t>
            </a:r>
            <a:r>
              <a:rPr lang="zh-CN" altLang="en-US" b="1"/>
              <a:t>）</a:t>
            </a:r>
            <a:endParaRPr lang="zh-CN" altLang="en-US" b="1"/>
          </a:p>
        </p:txBody>
      </p:sp>
      <p:sp>
        <p:nvSpPr>
          <p:cNvPr id="6" name="圆角矩形标注 5"/>
          <p:cNvSpPr/>
          <p:nvPr/>
        </p:nvSpPr>
        <p:spPr>
          <a:xfrm>
            <a:off x="3791585" y="1165860"/>
            <a:ext cx="3784600" cy="611505"/>
          </a:xfrm>
          <a:prstGeom prst="wedgeRoundRectCallout">
            <a:avLst>
              <a:gd name="adj1" fmla="val -43624"/>
              <a:gd name="adj2" fmla="val 2531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t>一个控制盒，具有限多的内部状态</a:t>
            </a:r>
            <a:endParaRPr lang="zh-CN" b="1"/>
          </a:p>
        </p:txBody>
      </p:sp>
      <p:sp>
        <p:nvSpPr>
          <p:cNvPr id="7" name="圆角矩形标注 6"/>
          <p:cNvSpPr/>
          <p:nvPr/>
        </p:nvSpPr>
        <p:spPr>
          <a:xfrm>
            <a:off x="280035" y="4138930"/>
            <a:ext cx="1375410" cy="611505"/>
          </a:xfrm>
          <a:prstGeom prst="wedgeRoundRectCallout">
            <a:avLst>
              <a:gd name="adj1" fmla="val 125346"/>
              <a:gd name="adj2" fmla="val -1777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t>当前状态</a:t>
            </a:r>
            <a:endParaRPr lang="zh-CN" b="1"/>
          </a:p>
        </p:txBody>
      </p:sp>
      <p:sp>
        <p:nvSpPr>
          <p:cNvPr id="8" name="圆角矩形标注 7"/>
          <p:cNvSpPr/>
          <p:nvPr/>
        </p:nvSpPr>
        <p:spPr>
          <a:xfrm>
            <a:off x="2906395" y="4750435"/>
            <a:ext cx="4498975" cy="611505"/>
          </a:xfrm>
          <a:prstGeom prst="wedgeRoundRectCallout">
            <a:avLst>
              <a:gd name="adj1" fmla="val -40783"/>
              <a:gd name="adj2" fmla="val -82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t>控制盒下方有个读写头，能够改写纸带的符号，并让纸带前后移动</a:t>
            </a:r>
            <a:endParaRPr lang="zh-CN" b="1"/>
          </a:p>
        </p:txBody>
      </p:sp>
      <p:sp>
        <p:nvSpPr>
          <p:cNvPr id="9" name="圆角矩形标注 8"/>
          <p:cNvSpPr/>
          <p:nvPr/>
        </p:nvSpPr>
        <p:spPr>
          <a:xfrm>
            <a:off x="87630" y="1559560"/>
            <a:ext cx="1732915" cy="611505"/>
          </a:xfrm>
          <a:prstGeom prst="wedgeRoundRectCallout">
            <a:avLst>
              <a:gd name="adj1" fmla="val 119852"/>
              <a:gd name="adj2" fmla="val 899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t>执行程序，或者叫运行规则</a:t>
            </a:r>
            <a:endParaRPr lang="zh-CN" b="1"/>
          </a:p>
        </p:txBody>
      </p:sp>
      <p:sp>
        <p:nvSpPr>
          <p:cNvPr id="10" name="矩形 9"/>
          <p:cNvSpPr/>
          <p:nvPr/>
        </p:nvSpPr>
        <p:spPr>
          <a:xfrm>
            <a:off x="7825740" y="878840"/>
            <a:ext cx="4083050" cy="5437505"/>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p>
            <a:pPr algn="l"/>
            <a:r>
              <a:rPr lang="en-US" altLang="zh-CN"/>
              <a:t>1. </a:t>
            </a:r>
            <a:r>
              <a:rPr lang="zh-CN" altLang="en-US"/>
              <a:t>准备</a:t>
            </a:r>
            <a:endParaRPr lang="zh-CN" altLang="en-US"/>
          </a:p>
          <a:p>
            <a:pPr algn="l"/>
            <a:r>
              <a:rPr lang="en-US" altLang="zh-CN"/>
              <a:t>1</a:t>
            </a:r>
            <a:r>
              <a:rPr lang="zh-CN" altLang="en-US"/>
              <a:t>）纸带上初始化一些符号</a:t>
            </a:r>
            <a:endParaRPr lang="zh-CN" altLang="en-US"/>
          </a:p>
          <a:p>
            <a:pPr algn="l"/>
            <a:r>
              <a:rPr lang="en-US" altLang="zh-CN"/>
              <a:t>2</a:t>
            </a:r>
            <a:r>
              <a:rPr lang="zh-CN" altLang="en-US"/>
              <a:t>）控制盒给一个初始状态</a:t>
            </a:r>
            <a:endParaRPr lang="zh-CN" altLang="en-US"/>
          </a:p>
          <a:p>
            <a:pPr algn="l"/>
            <a:endParaRPr lang="zh-CN" altLang="en-US"/>
          </a:p>
          <a:p>
            <a:pPr algn="l"/>
            <a:r>
              <a:rPr lang="en-US" altLang="zh-CN"/>
              <a:t>2.</a:t>
            </a:r>
            <a:r>
              <a:rPr lang="zh-CN" altLang="en-US"/>
              <a:t>执行</a:t>
            </a:r>
            <a:endParaRPr lang="zh-CN" altLang="en-US"/>
          </a:p>
          <a:p>
            <a:pPr algn="l"/>
            <a:r>
              <a:rPr lang="en-US" altLang="zh-CN"/>
              <a:t>1</a:t>
            </a:r>
            <a:r>
              <a:rPr lang="zh-CN" altLang="en-US"/>
              <a:t>）读写头读取控制盒下方纸带格子上的符号，作为控制盒的输入</a:t>
            </a:r>
            <a:endParaRPr lang="zh-CN" altLang="en-US"/>
          </a:p>
          <a:p>
            <a:pPr algn="l"/>
            <a:r>
              <a:rPr lang="en-US" altLang="zh-CN"/>
              <a:t>2</a:t>
            </a:r>
            <a:r>
              <a:rPr lang="zh-CN" altLang="en-US"/>
              <a:t>）控制盒根据输入、自身的当前状态，</a:t>
            </a:r>
            <a:endParaRPr lang="zh-CN" altLang="en-US"/>
          </a:p>
          <a:p>
            <a:pPr algn="l"/>
            <a:r>
              <a:rPr lang="zh-CN" altLang="en-US"/>
              <a:t>按照执行规则（运行程序），会产生下面可能的结果</a:t>
            </a:r>
            <a:endParaRPr lang="zh-CN" altLang="en-US"/>
          </a:p>
          <a:p>
            <a:pPr algn="l"/>
            <a:r>
              <a:rPr lang="en-US" altLang="zh-CN"/>
              <a:t>A. </a:t>
            </a:r>
            <a:r>
              <a:rPr lang="zh-CN" altLang="en-US"/>
              <a:t>改写控制盒下方纸带格子上的符号</a:t>
            </a:r>
            <a:endParaRPr lang="zh-CN" altLang="en-US"/>
          </a:p>
          <a:p>
            <a:pPr algn="l"/>
            <a:r>
              <a:rPr lang="en-US" altLang="zh-CN"/>
              <a:t>B. </a:t>
            </a:r>
            <a:r>
              <a:rPr lang="zh-CN" altLang="en-US"/>
              <a:t>将纸带向前或者向后移动一格</a:t>
            </a:r>
            <a:endParaRPr lang="zh-CN" altLang="en-US"/>
          </a:p>
          <a:p>
            <a:pPr algn="l"/>
            <a:r>
              <a:rPr lang="en-US" altLang="zh-CN"/>
              <a:t>C. </a:t>
            </a:r>
            <a:r>
              <a:rPr lang="zh-CN" altLang="en-US"/>
              <a:t>改变自身的当前状态</a:t>
            </a:r>
            <a:endParaRPr lang="zh-CN" altLang="en-US"/>
          </a:p>
          <a:p>
            <a:pPr algn="l"/>
            <a:endParaRPr lang="zh-CN" altLang="en-US"/>
          </a:p>
          <a:p>
            <a:pPr algn="l"/>
            <a:r>
              <a:rPr lang="en-US" altLang="zh-CN"/>
              <a:t>3</a:t>
            </a:r>
            <a:r>
              <a:rPr lang="zh-CN" altLang="en-US"/>
              <a:t>）如果控制盒进入到状态中的一些特殊状态（终态），则图灵机停机，否则重复执行</a:t>
            </a:r>
            <a:r>
              <a:rPr lang="en-US" altLang="zh-CN"/>
              <a:t>1</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3"/>
          <p:cNvSpPr/>
          <p:nvPr/>
        </p:nvSpPr>
        <p:spPr>
          <a:xfrm>
            <a:off x="2362200" y="838200"/>
            <a:ext cx="7772400" cy="768350"/>
          </a:xfrm>
          <a:prstGeom prst="rect">
            <a:avLst/>
          </a:prstGeom>
          <a:noFill/>
          <a:ln w="9525">
            <a:noFill/>
          </a:ln>
        </p:spPr>
        <p:txBody>
          <a:bodyPr>
            <a:spAutoFit/>
          </a:bodyPr>
          <a:p>
            <a:pPr marL="342900" indent="-342900">
              <a:spcBef>
                <a:spcPct val="20000"/>
              </a:spcBef>
            </a:pPr>
            <a:endParaRPr lang="en-US" altLang="zh-CN" sz="2000" dirty="0">
              <a:latin typeface="Arial" panose="020B0604020202020204" pitchFamily="34" charset="0"/>
            </a:endParaRPr>
          </a:p>
          <a:p>
            <a:pPr marL="342900" indent="-342900">
              <a:spcBef>
                <a:spcPct val="20000"/>
              </a:spcBef>
            </a:pPr>
            <a:endParaRPr lang="zh-CN" altLang="en-US" sz="2000" dirty="0">
              <a:latin typeface="Times New Roman" panose="02020603050405020304" pitchFamily="18" charset="0"/>
              <a:ea typeface="仿宋_GB2312" pitchFamily="49" charset="-122"/>
            </a:endParaRPr>
          </a:p>
        </p:txBody>
      </p:sp>
      <p:sp>
        <p:nvSpPr>
          <p:cNvPr id="12292" name="Rectangle 4"/>
          <p:cNvSpPr/>
          <p:nvPr/>
        </p:nvSpPr>
        <p:spPr>
          <a:xfrm>
            <a:off x="2362200" y="838200"/>
            <a:ext cx="7391400" cy="1137285"/>
          </a:xfrm>
          <a:prstGeom prst="rect">
            <a:avLst/>
          </a:prstGeom>
          <a:noFill/>
          <a:ln w="9525">
            <a:noFill/>
          </a:ln>
        </p:spPr>
        <p:txBody>
          <a:bodyPr>
            <a:spAutoFit/>
          </a:bodyPr>
          <a:p>
            <a:pPr marL="342900" indent="-342900">
              <a:spcBef>
                <a:spcPct val="20000"/>
              </a:spcBef>
            </a:pPr>
            <a:endParaRPr lang="zh-CN" altLang="en-US" sz="2000" dirty="0">
              <a:latin typeface="Times New Roman" panose="02020603050405020304" pitchFamily="18" charset="0"/>
              <a:ea typeface="仿宋_GB2312" pitchFamily="49" charset="-122"/>
            </a:endParaRPr>
          </a:p>
          <a:p>
            <a:pPr marL="342900" indent="-342900">
              <a:spcBef>
                <a:spcPct val="20000"/>
              </a:spcBef>
            </a:pPr>
            <a:endParaRPr lang="zh-CN" altLang="en-US" sz="2000" dirty="0">
              <a:latin typeface="Times New Roman" panose="02020603050405020304" pitchFamily="18" charset="0"/>
              <a:ea typeface="仿宋_GB2312" pitchFamily="49" charset="-122"/>
            </a:endParaRPr>
          </a:p>
          <a:p>
            <a:pPr marL="342900" indent="-342900">
              <a:spcBef>
                <a:spcPct val="20000"/>
              </a:spcBef>
            </a:pPr>
            <a:endParaRPr lang="zh-CN" altLang="en-US" sz="2000" dirty="0">
              <a:latin typeface="Times New Roman" panose="02020603050405020304" pitchFamily="18" charset="0"/>
              <a:ea typeface="仿宋_GB2312" pitchFamily="49" charset="-122"/>
            </a:endParaRPr>
          </a:p>
        </p:txBody>
      </p:sp>
      <p:sp>
        <p:nvSpPr>
          <p:cNvPr id="12293" name="Rectangle 5"/>
          <p:cNvSpPr/>
          <p:nvPr/>
        </p:nvSpPr>
        <p:spPr>
          <a:xfrm>
            <a:off x="1524000" y="-184150"/>
            <a:ext cx="309880" cy="368300"/>
          </a:xfrm>
          <a:prstGeom prst="rect">
            <a:avLst/>
          </a:prstGeom>
          <a:noFill/>
          <a:ln w="9525">
            <a:noFill/>
          </a:ln>
        </p:spPr>
        <p:txBody>
          <a:bodyPr wrap="none" anchor="ctr">
            <a:spAutoFit/>
          </a:bodyPr>
          <a:p>
            <a:pPr>
              <a:spcBef>
                <a:spcPct val="20000"/>
              </a:spcBef>
            </a:pPr>
            <a:endParaRPr lang="zh-CN" altLang="en-US" dirty="0">
              <a:latin typeface="Arial" panose="020B0604020202020204" pitchFamily="34" charset="0"/>
            </a:endParaRPr>
          </a:p>
        </p:txBody>
      </p:sp>
      <p:sp>
        <p:nvSpPr>
          <p:cNvPr id="12294" name="Rectangle 6"/>
          <p:cNvSpPr/>
          <p:nvPr/>
        </p:nvSpPr>
        <p:spPr>
          <a:xfrm>
            <a:off x="687705" y="112078"/>
            <a:ext cx="10916285" cy="6466205"/>
          </a:xfrm>
          <a:prstGeom prst="rect">
            <a:avLst/>
          </a:prstGeom>
          <a:noFill/>
          <a:ln w="9525">
            <a:noFill/>
          </a:ln>
        </p:spPr>
        <p:txBody>
          <a:bodyPr wrap="square" anchor="ctr">
            <a:spAutoFit/>
          </a:bodyPr>
          <a:p>
            <a:pPr algn="ctr">
              <a:spcBef>
                <a:spcPct val="20000"/>
              </a:spcBef>
            </a:pPr>
            <a:r>
              <a:rPr lang="zh-CN" altLang="en-US" sz="2800" b="1" dirty="0">
                <a:latin typeface="楷体" panose="02010609060101010101" charset="-122"/>
                <a:ea typeface="楷体" panose="02010609060101010101" charset="-122"/>
              </a:rPr>
              <a:t>图灵机定义</a:t>
            </a:r>
            <a:endParaRPr lang="zh-CN" altLang="en-US" sz="2800" b="1" dirty="0">
              <a:latin typeface="楷体" panose="02010609060101010101" charset="-122"/>
              <a:ea typeface="楷体" panose="02010609060101010101" charset="-122"/>
            </a:endParaRPr>
          </a:p>
          <a:p>
            <a:pPr>
              <a:spcBef>
                <a:spcPct val="20000"/>
              </a:spcBef>
            </a:pPr>
            <a:endParaRPr lang="en-US" altLang="zh-CN" sz="2800" dirty="0">
              <a:latin typeface="Times New Roman" panose="02020603050405020304" pitchFamily="18" charset="0"/>
              <a:ea typeface="仿宋_GB2312" pitchFamily="49" charset="-122"/>
            </a:endParaRPr>
          </a:p>
          <a:p>
            <a:pPr>
              <a:spcBef>
                <a:spcPct val="20000"/>
              </a:spcBef>
            </a:pPr>
            <a:r>
              <a:rPr lang="zh-CN" altLang="en-US" sz="2800" dirty="0">
                <a:solidFill>
                  <a:srgbClr val="FF0066"/>
                </a:solidFill>
                <a:latin typeface="Times New Roman" panose="02020603050405020304" pitchFamily="18" charset="0"/>
                <a:ea typeface="仿宋_GB2312" pitchFamily="49" charset="-122"/>
              </a:rPr>
              <a:t>定义</a:t>
            </a:r>
            <a:r>
              <a:rPr lang="en-US" altLang="zh-CN" sz="2800" dirty="0">
                <a:solidFill>
                  <a:srgbClr val="FF0066"/>
                </a:solidFill>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、图灵机是一个 </a:t>
            </a:r>
            <a:r>
              <a:rPr lang="en-US" altLang="zh-CN" sz="2800" dirty="0">
                <a:latin typeface="Times New Roman" panose="02020603050405020304" pitchFamily="18" charset="0"/>
                <a:ea typeface="仿宋_GB2312" pitchFamily="49" charset="-122"/>
              </a:rPr>
              <a:t>7 </a:t>
            </a:r>
            <a:r>
              <a:rPr lang="zh-CN" altLang="en-US" sz="2800" dirty="0">
                <a:latin typeface="Times New Roman" panose="02020603050405020304" pitchFamily="18" charset="0"/>
                <a:ea typeface="仿宋_GB2312" pitchFamily="49" charset="-122"/>
              </a:rPr>
              <a:t>元组 </a:t>
            </a:r>
            <a:r>
              <a:rPr lang="en-US" altLang="zh-TW" sz="2800" dirty="0">
                <a:latin typeface="Times New Roman" panose="02020603050405020304" pitchFamily="18" charset="0"/>
                <a:ea typeface="仿宋_GB2312" pitchFamily="49" charset="-122"/>
              </a:rPr>
              <a:t>(Q,</a:t>
            </a:r>
            <a:r>
              <a:rPr lang="en-US" altLang="zh-TW" sz="2800" dirty="0">
                <a:latin typeface="Times New Roman" panose="02020603050405020304" pitchFamily="18" charset="0"/>
                <a:ea typeface="仿宋_GB2312" pitchFamily="49" charset="-122"/>
                <a:sym typeface="Symbol" panose="05050102010706020507" pitchFamily="18" charset="2"/>
              </a:rPr>
              <a:t> </a:t>
            </a:r>
            <a:r>
              <a:rPr lang="en-US" altLang="zh-TW" sz="2800" dirty="0">
                <a:latin typeface="Times New Roman" panose="02020603050405020304" pitchFamily="18" charset="0"/>
                <a:ea typeface="仿宋_GB2312" pitchFamily="49" charset="-122"/>
              </a:rPr>
              <a:t>, </a:t>
            </a:r>
            <a:r>
              <a:rPr lang="en-US" altLang="zh-TW" sz="2800" dirty="0">
                <a:latin typeface="Times New Roman" panose="02020603050405020304" pitchFamily="18" charset="0"/>
                <a:ea typeface="仿宋_GB2312" pitchFamily="49" charset="-122"/>
                <a:sym typeface="Symbol" panose="05050102010706020507" pitchFamily="18" charset="2"/>
              </a:rPr>
              <a:t>, , </a:t>
            </a:r>
            <a:r>
              <a:rPr lang="en-US" altLang="zh-TW" sz="2800" i="1" dirty="0">
                <a:latin typeface="Times New Roman" panose="02020603050405020304" pitchFamily="18" charset="0"/>
                <a:ea typeface="仿宋_GB2312" pitchFamily="49" charset="-122"/>
                <a:sym typeface="Symbol" panose="05050102010706020507" pitchFamily="18" charset="2"/>
              </a:rPr>
              <a:t>q</a:t>
            </a:r>
            <a:r>
              <a:rPr lang="en-US" altLang="zh-TW" sz="2800" dirty="0">
                <a:latin typeface="Times New Roman" panose="02020603050405020304" pitchFamily="18" charset="0"/>
                <a:ea typeface="仿宋_GB2312" pitchFamily="49" charset="-122"/>
                <a:sym typeface="Symbol" panose="05050102010706020507" pitchFamily="18" charset="2"/>
              </a:rPr>
              <a:t>0, </a:t>
            </a:r>
            <a:r>
              <a:rPr lang="en-US" altLang="zh-TW" sz="2800" i="1" dirty="0">
                <a:latin typeface="Times New Roman" panose="02020603050405020304" pitchFamily="18" charset="0"/>
                <a:ea typeface="仿宋_GB2312" pitchFamily="49" charset="-122"/>
                <a:sym typeface="Symbol" panose="05050102010706020507" pitchFamily="18" charset="2"/>
              </a:rPr>
              <a:t>q</a:t>
            </a:r>
            <a:r>
              <a:rPr lang="en-US" altLang="zh-CN" sz="2800" dirty="0">
                <a:latin typeface="Times New Roman" panose="02020603050405020304" pitchFamily="18" charset="0"/>
                <a:ea typeface="仿宋_GB2312" pitchFamily="49" charset="-122"/>
                <a:sym typeface="Symbol" panose="05050102010706020507" pitchFamily="18" charset="2"/>
              </a:rPr>
              <a:t>accept</a:t>
            </a:r>
            <a:r>
              <a:rPr lang="en-US" altLang="zh-TW" sz="2800" dirty="0">
                <a:latin typeface="Times New Roman" panose="02020603050405020304" pitchFamily="18" charset="0"/>
                <a:ea typeface="仿宋_GB2312" pitchFamily="49" charset="-122"/>
                <a:sym typeface="Symbol" panose="05050102010706020507" pitchFamily="18" charset="2"/>
              </a:rPr>
              <a:t>, </a:t>
            </a:r>
            <a:r>
              <a:rPr lang="en-US" altLang="zh-TW" sz="2800" i="1" dirty="0">
                <a:latin typeface="Times New Roman" panose="02020603050405020304" pitchFamily="18" charset="0"/>
                <a:ea typeface="仿宋_GB2312" pitchFamily="49" charset="-122"/>
                <a:sym typeface="Symbol" panose="05050102010706020507" pitchFamily="18" charset="2"/>
              </a:rPr>
              <a:t>q</a:t>
            </a:r>
            <a:r>
              <a:rPr lang="en-US" altLang="zh-CN" sz="2800" dirty="0">
                <a:latin typeface="Times New Roman" panose="02020603050405020304" pitchFamily="18" charset="0"/>
                <a:ea typeface="仿宋_GB2312" pitchFamily="49" charset="-122"/>
                <a:sym typeface="Symbol" panose="05050102010706020507" pitchFamily="18" charset="2"/>
              </a:rPr>
              <a:t>reject</a:t>
            </a:r>
            <a:r>
              <a:rPr lang="en-US" altLang="zh-TW"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a:p>
            <a:pPr>
              <a:spcBef>
                <a:spcPct val="20000"/>
              </a:spcBef>
            </a:pPr>
            <a:r>
              <a:rPr lang="en-US" altLang="zh-CN" sz="2800" dirty="0">
                <a:latin typeface="Times New Roman" panose="02020603050405020304" pitchFamily="18" charset="0"/>
                <a:ea typeface="仿宋_GB2312" pitchFamily="49" charset="-122"/>
              </a:rPr>
              <a:t>              </a:t>
            </a:r>
            <a:r>
              <a:rPr lang="en-US" altLang="zh-CN" sz="2800" dirty="0">
                <a:solidFill>
                  <a:srgbClr val="FF0066"/>
                </a:solidFill>
                <a:latin typeface="Times New Roman" panose="02020603050405020304" pitchFamily="18" charset="0"/>
                <a:ea typeface="仿宋_GB2312" pitchFamily="49" charset="-122"/>
              </a:rPr>
              <a:t> (1) </a:t>
            </a:r>
            <a:r>
              <a:rPr lang="en-US" altLang="zh-TW" sz="2800" dirty="0">
                <a:latin typeface="Times New Roman" panose="02020603050405020304" pitchFamily="18" charset="0"/>
                <a:ea typeface="仿宋_GB2312" pitchFamily="49" charset="-122"/>
              </a:rPr>
              <a:t>Q</a:t>
            </a:r>
            <a:r>
              <a:rPr lang="en-US" altLang="zh-CN"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是状态集。</a:t>
            </a:r>
            <a:endParaRPr lang="zh-CN" altLang="en-US" sz="2800" dirty="0">
              <a:latin typeface="Times New Roman" panose="02020603050405020304" pitchFamily="18" charset="0"/>
              <a:ea typeface="仿宋_GB2312" pitchFamily="49" charset="-122"/>
            </a:endParaRPr>
          </a:p>
          <a:p>
            <a:pPr>
              <a:spcBef>
                <a:spcPct val="20000"/>
              </a:spcBef>
            </a:pPr>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CN" sz="2800" dirty="0">
                <a:solidFill>
                  <a:srgbClr val="FF0066"/>
                </a:solidFill>
                <a:latin typeface="Times New Roman" panose="02020603050405020304" pitchFamily="18" charset="0"/>
                <a:ea typeface="仿宋_GB2312" pitchFamily="49" charset="-122"/>
                <a:sym typeface="Symbol" panose="05050102010706020507" pitchFamily="18" charset="2"/>
              </a:rPr>
              <a:t> (2) </a:t>
            </a:r>
            <a:r>
              <a:rPr lang="en-US" altLang="zh-TW" sz="2800" dirty="0">
                <a:latin typeface="Times New Roman" panose="02020603050405020304" pitchFamily="18" charset="0"/>
                <a:ea typeface="仿宋_GB2312" pitchFamily="49" charset="-122"/>
                <a:sym typeface="Symbol" panose="05050102010706020507" pitchFamily="18" charset="2"/>
              </a:rPr>
              <a:t></a:t>
            </a:r>
            <a:r>
              <a:rPr lang="en-US" altLang="zh-CN" sz="2800" dirty="0">
                <a:latin typeface="Times New Roman" panose="02020603050405020304" pitchFamily="18" charset="0"/>
                <a:ea typeface="仿宋_GB2312" pitchFamily="49" charset="-122"/>
                <a:sym typeface="Symbol" panose="05050102010706020507" pitchFamily="18" charset="2"/>
              </a:rPr>
              <a:t> </a:t>
            </a:r>
            <a:r>
              <a:rPr lang="zh-CN" altLang="en-US" sz="2800" dirty="0">
                <a:latin typeface="Times New Roman" panose="02020603050405020304" pitchFamily="18" charset="0"/>
                <a:ea typeface="仿宋_GB2312" pitchFamily="49" charset="-122"/>
                <a:sym typeface="Symbol" panose="05050102010706020507" pitchFamily="18" charset="2"/>
              </a:rPr>
              <a:t>是输入字母表，不包括特殊空白符号</a:t>
            </a:r>
            <a:r>
              <a:rPr lang="en-US" altLang="zh-TW" sz="2800" dirty="0">
                <a:solidFill>
                  <a:schemeClr val="hlink"/>
                </a:solidFill>
                <a:latin typeface="Times New Roman" panose="02020603050405020304" pitchFamily="18" charset="0"/>
                <a:ea typeface="仿宋_GB2312" pitchFamily="49" charset="-122"/>
                <a:sym typeface="Symbol" panose="05050102010706020507" pitchFamily="18" charset="2"/>
              </a:rPr>
              <a:t></a:t>
            </a:r>
            <a:r>
              <a:rPr lang="zh-CN" altLang="en-US" sz="2800" dirty="0">
                <a:latin typeface="Times New Roman" panose="02020603050405020304" pitchFamily="18" charset="0"/>
                <a:ea typeface="仿宋_GB2312" pitchFamily="49" charset="-122"/>
                <a:sym typeface="Symbol" panose="05050102010706020507" pitchFamily="18" charset="2"/>
              </a:rPr>
              <a:t>。</a:t>
            </a:r>
            <a:endParaRPr lang="zh-TW" altLang="zh-CN" sz="2800" dirty="0">
              <a:latin typeface="Times New Roman" panose="02020603050405020304" pitchFamily="18" charset="0"/>
              <a:ea typeface="仿宋_GB2312" pitchFamily="49" charset="-122"/>
            </a:endParaRPr>
          </a:p>
          <a:p>
            <a:pPr>
              <a:spcBef>
                <a:spcPct val="20000"/>
              </a:spcBef>
            </a:pPr>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CN" sz="2800" dirty="0">
                <a:solidFill>
                  <a:srgbClr val="FF0066"/>
                </a:solidFill>
                <a:latin typeface="Times New Roman" panose="02020603050405020304" pitchFamily="18" charset="0"/>
                <a:ea typeface="仿宋_GB2312" pitchFamily="49" charset="-122"/>
                <a:sym typeface="Symbol" panose="05050102010706020507" pitchFamily="18" charset="2"/>
              </a:rPr>
              <a:t> (3) </a:t>
            </a:r>
            <a:r>
              <a:rPr lang="en-US" altLang="zh-TW" sz="2800" dirty="0">
                <a:latin typeface="Times New Roman" panose="02020603050405020304" pitchFamily="18" charset="0"/>
                <a:ea typeface="仿宋_GB2312" pitchFamily="49" charset="-122"/>
                <a:sym typeface="Symbol" panose="05050102010706020507" pitchFamily="18" charset="2"/>
              </a:rPr>
              <a:t></a:t>
            </a:r>
            <a:r>
              <a:rPr lang="en-US" altLang="zh-CN" sz="2800" dirty="0">
                <a:latin typeface="Times New Roman" panose="02020603050405020304" pitchFamily="18" charset="0"/>
                <a:ea typeface="仿宋_GB2312" pitchFamily="49" charset="-122"/>
                <a:sym typeface="Symbol" panose="05050102010706020507" pitchFamily="18" charset="2"/>
              </a:rPr>
              <a:t> </a:t>
            </a:r>
            <a:r>
              <a:rPr lang="zh-CN" altLang="en-US" sz="2800" dirty="0">
                <a:latin typeface="Times New Roman" panose="02020603050405020304" pitchFamily="18" charset="0"/>
                <a:ea typeface="仿宋_GB2312" pitchFamily="49" charset="-122"/>
                <a:sym typeface="Symbol" panose="05050102010706020507" pitchFamily="18" charset="2"/>
              </a:rPr>
              <a:t>是带字母表，其中</a:t>
            </a:r>
            <a:r>
              <a:rPr lang="zh-TW" altLang="en-US" sz="2800" dirty="0">
                <a:latin typeface="Times New Roman" panose="02020603050405020304" pitchFamily="18" charset="0"/>
                <a:ea typeface="仿宋_GB2312" pitchFamily="49" charset="-122"/>
              </a:rPr>
              <a:t> </a:t>
            </a:r>
            <a:r>
              <a:rPr lang="en-US" altLang="zh-TW" sz="2800" dirty="0">
                <a:latin typeface="Times New Roman" panose="02020603050405020304" pitchFamily="18" charset="0"/>
                <a:ea typeface="仿宋_GB2312" pitchFamily="49" charset="-122"/>
                <a:sym typeface="Symbol" panose="05050102010706020507" pitchFamily="18" charset="2"/>
              </a:rPr>
              <a:t></a:t>
            </a:r>
            <a:r>
              <a:rPr lang="en-US" altLang="zh-TW" sz="2800" dirty="0">
                <a:latin typeface="Times New Roman" panose="02020603050405020304" pitchFamily="18" charset="0"/>
                <a:ea typeface="仿宋_GB2312" pitchFamily="49" charset="-122"/>
              </a:rPr>
              <a:t> </a:t>
            </a:r>
            <a:r>
              <a:rPr lang="en-US" altLang="zh-TW" sz="2800" dirty="0">
                <a:latin typeface="Times New Roman" panose="02020603050405020304" pitchFamily="18" charset="0"/>
                <a:ea typeface="仿宋_GB2312" pitchFamily="49" charset="-122"/>
                <a:sym typeface="Symbol" panose="05050102010706020507" pitchFamily="18" charset="2"/>
              </a:rPr>
              <a:t> </a:t>
            </a:r>
            <a:r>
              <a:rPr lang="zh-CN" altLang="en-US" sz="2800" dirty="0">
                <a:latin typeface="Times New Roman" panose="02020603050405020304" pitchFamily="18" charset="0"/>
                <a:ea typeface="仿宋_GB2312" pitchFamily="49" charset="-122"/>
                <a:sym typeface="Symbol" panose="05050102010706020507" pitchFamily="18" charset="2"/>
              </a:rPr>
              <a:t>并且</a:t>
            </a:r>
            <a:r>
              <a:rPr lang="en-US" altLang="zh-TW" sz="2800" dirty="0">
                <a:latin typeface="Times New Roman" panose="02020603050405020304" pitchFamily="18" charset="0"/>
                <a:ea typeface="仿宋_GB2312" pitchFamily="49" charset="-122"/>
                <a:sym typeface="Symbol" panose="05050102010706020507" pitchFamily="18" charset="2"/>
              </a:rPr>
              <a:t>   </a:t>
            </a:r>
            <a:r>
              <a:rPr lang="en-US" altLang="zh-TW"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a:t>
            </a:r>
            <a:endParaRPr lang="zh-CN" altLang="en-US" sz="2800" dirty="0">
              <a:latin typeface="Times New Roman" panose="02020603050405020304" pitchFamily="18" charset="0"/>
              <a:ea typeface="仿宋_GB2312" pitchFamily="49" charset="-122"/>
            </a:endParaRPr>
          </a:p>
          <a:p>
            <a:pPr>
              <a:spcBef>
                <a:spcPct val="20000"/>
              </a:spcBef>
            </a:pPr>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CN" sz="2800" dirty="0">
                <a:solidFill>
                  <a:srgbClr val="FF0066"/>
                </a:solidFill>
                <a:latin typeface="Times New Roman" panose="02020603050405020304" pitchFamily="18" charset="0"/>
                <a:ea typeface="仿宋_GB2312" pitchFamily="49" charset="-122"/>
                <a:sym typeface="Symbol" panose="05050102010706020507" pitchFamily="18" charset="2"/>
              </a:rPr>
              <a:t> (4) </a:t>
            </a:r>
            <a:r>
              <a:rPr lang="en-US" altLang="zh-TW" sz="2800" dirty="0">
                <a:latin typeface="Times New Roman" panose="02020603050405020304" pitchFamily="18" charset="0"/>
                <a:ea typeface="仿宋_GB2312" pitchFamily="49" charset="-122"/>
                <a:sym typeface="Symbol" panose="05050102010706020507" pitchFamily="18" charset="2"/>
              </a:rPr>
              <a:t></a:t>
            </a:r>
            <a:r>
              <a:rPr lang="en-US" altLang="zh-TW" sz="2800" dirty="0">
                <a:latin typeface="Times New Roman" panose="02020603050405020304" pitchFamily="18" charset="0"/>
                <a:ea typeface="仿宋_GB2312" pitchFamily="49" charset="-122"/>
              </a:rPr>
              <a:t> </a:t>
            </a:r>
            <a:r>
              <a:rPr lang="en-US" altLang="zh-TW" sz="2800" dirty="0">
                <a:latin typeface="Times New Roman" panose="02020603050405020304" pitchFamily="18" charset="0"/>
                <a:ea typeface="仿宋_GB2312" pitchFamily="49" charset="-122"/>
                <a:sym typeface="Symbol" panose="05050102010706020507" pitchFamily="18" charset="2"/>
              </a:rPr>
              <a:t>: Q×</a:t>
            </a:r>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TW" sz="2800" dirty="0">
                <a:latin typeface="Times New Roman" panose="02020603050405020304" pitchFamily="18" charset="0"/>
                <a:ea typeface="仿宋_GB2312" pitchFamily="49" charset="-122"/>
                <a:sym typeface="Symbol" panose="05050102010706020507" pitchFamily="18" charset="2"/>
              </a:rPr>
              <a:t>Q </a:t>
            </a:r>
            <a:r>
              <a:rPr lang="en-US" altLang="zh-CN" sz="2800" dirty="0">
                <a:latin typeface="Times New Roman" panose="02020603050405020304" pitchFamily="18" charset="0"/>
                <a:ea typeface="仿宋_GB2312" pitchFamily="49" charset="-122"/>
                <a:sym typeface="Symbol" panose="05050102010706020507" pitchFamily="18" charset="2"/>
              </a:rPr>
              <a:t>×</a:t>
            </a:r>
            <a:r>
              <a:rPr lang="en-US" altLang="zh-TW" sz="2800" dirty="0">
                <a:latin typeface="Times New Roman" panose="02020603050405020304" pitchFamily="18" charset="0"/>
                <a:ea typeface="仿宋_GB2312" pitchFamily="49" charset="-122"/>
                <a:sym typeface="Symbol" panose="05050102010706020507" pitchFamily="18" charset="2"/>
              </a:rPr>
              <a:t>  </a:t>
            </a:r>
            <a:r>
              <a:rPr lang="en-US" altLang="zh-CN" sz="2800" dirty="0">
                <a:latin typeface="Times New Roman" panose="02020603050405020304" pitchFamily="18" charset="0"/>
                <a:ea typeface="仿宋_GB2312" pitchFamily="49" charset="-122"/>
                <a:sym typeface="Symbol" panose="05050102010706020507" pitchFamily="18" charset="2"/>
              </a:rPr>
              <a:t>×</a:t>
            </a:r>
            <a:r>
              <a:rPr lang="en-US" altLang="zh-TW" sz="2800" dirty="0">
                <a:latin typeface="Times New Roman" panose="02020603050405020304" pitchFamily="18" charset="0"/>
                <a:ea typeface="仿宋_GB2312" pitchFamily="49" charset="-122"/>
                <a:sym typeface="Wingdings" panose="05000000000000000000" pitchFamily="2" charset="2"/>
              </a:rPr>
              <a:t>{ L, R </a:t>
            </a:r>
            <a:r>
              <a:rPr lang="en-US" altLang="zh-CN" sz="2800" dirty="0">
                <a:latin typeface="Times New Roman" panose="02020603050405020304" pitchFamily="18" charset="0"/>
                <a:ea typeface="仿宋_GB2312" pitchFamily="49" charset="-122"/>
                <a:sym typeface="Wingdings" panose="05000000000000000000" pitchFamily="2" charset="2"/>
              </a:rPr>
              <a:t>}</a:t>
            </a:r>
            <a:r>
              <a:rPr lang="zh-CN" altLang="en-US" sz="2800" dirty="0">
                <a:latin typeface="Times New Roman" panose="02020603050405020304" pitchFamily="18" charset="0"/>
                <a:ea typeface="仿宋_GB2312" pitchFamily="49" charset="-122"/>
                <a:sym typeface="Wingdings" panose="05000000000000000000" pitchFamily="2" charset="2"/>
              </a:rPr>
              <a:t>是转移函数。</a:t>
            </a:r>
            <a:endParaRPr lang="zh-CN" altLang="en-US" sz="2800" dirty="0">
              <a:latin typeface="Times New Roman" panose="02020603050405020304" pitchFamily="18" charset="0"/>
              <a:ea typeface="仿宋_GB2312" pitchFamily="49" charset="-122"/>
              <a:sym typeface="Wingdings" panose="05000000000000000000" pitchFamily="2" charset="2"/>
            </a:endParaRPr>
          </a:p>
          <a:p>
            <a:pPr>
              <a:spcBef>
                <a:spcPct val="20000"/>
              </a:spcBef>
            </a:pPr>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CN" sz="2800" dirty="0">
                <a:solidFill>
                  <a:srgbClr val="FF0066"/>
                </a:solidFill>
                <a:latin typeface="Times New Roman" panose="02020603050405020304" pitchFamily="18" charset="0"/>
                <a:ea typeface="仿宋_GB2312" pitchFamily="49" charset="-122"/>
                <a:sym typeface="Symbol" panose="05050102010706020507" pitchFamily="18" charset="2"/>
              </a:rPr>
              <a:t> (5) </a:t>
            </a:r>
            <a:r>
              <a:rPr lang="en-US" altLang="zh-TW" sz="2800" i="1" dirty="0">
                <a:latin typeface="Times New Roman" panose="02020603050405020304" pitchFamily="18" charset="0"/>
                <a:ea typeface="仿宋_GB2312" pitchFamily="49" charset="-122"/>
                <a:sym typeface="Symbol" panose="05050102010706020507" pitchFamily="18" charset="2"/>
              </a:rPr>
              <a:t>q</a:t>
            </a:r>
            <a:r>
              <a:rPr lang="en-US" altLang="zh-TW" sz="2800" dirty="0">
                <a:latin typeface="Times New Roman" panose="02020603050405020304" pitchFamily="18" charset="0"/>
                <a:ea typeface="仿宋_GB2312" pitchFamily="49" charset="-122"/>
                <a:sym typeface="Symbol" panose="05050102010706020507" pitchFamily="18" charset="2"/>
              </a:rPr>
              <a:t>0</a:t>
            </a:r>
            <a:r>
              <a:rPr lang="en-US" altLang="zh-CN" sz="2800" dirty="0">
                <a:latin typeface="Times New Roman" panose="02020603050405020304" pitchFamily="18" charset="0"/>
                <a:ea typeface="仿宋_GB2312" pitchFamily="49" charset="-122"/>
                <a:sym typeface="Symbol" panose="05050102010706020507" pitchFamily="18" charset="2"/>
              </a:rPr>
              <a:t> </a:t>
            </a:r>
            <a:r>
              <a:rPr lang="zh-CN" altLang="en-US" sz="2800" dirty="0">
                <a:latin typeface="Times New Roman" panose="02020603050405020304" pitchFamily="18" charset="0"/>
                <a:ea typeface="仿宋_GB2312" pitchFamily="49" charset="-122"/>
                <a:sym typeface="Symbol" panose="05050102010706020507" pitchFamily="18" charset="2"/>
              </a:rPr>
              <a:t>是起始状态。</a:t>
            </a:r>
            <a:endParaRPr lang="zh-CN" altLang="en-US" sz="2800" dirty="0">
              <a:latin typeface="Times New Roman" panose="02020603050405020304" pitchFamily="18" charset="0"/>
              <a:ea typeface="仿宋_GB2312" pitchFamily="49" charset="-122"/>
              <a:sym typeface="Symbol" panose="05050102010706020507" pitchFamily="18" charset="2"/>
            </a:endParaRPr>
          </a:p>
          <a:p>
            <a:pPr>
              <a:spcBef>
                <a:spcPct val="20000"/>
              </a:spcBef>
            </a:pPr>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CN" sz="2800" dirty="0">
                <a:solidFill>
                  <a:srgbClr val="FF0066"/>
                </a:solidFill>
                <a:latin typeface="Times New Roman" panose="02020603050405020304" pitchFamily="18" charset="0"/>
                <a:ea typeface="仿宋_GB2312" pitchFamily="49" charset="-122"/>
                <a:sym typeface="Symbol" panose="05050102010706020507" pitchFamily="18" charset="2"/>
              </a:rPr>
              <a:t> (6) </a:t>
            </a:r>
            <a:r>
              <a:rPr lang="en-US" altLang="zh-CN" sz="2800" i="1" dirty="0">
                <a:latin typeface="Times New Roman" panose="02020603050405020304" pitchFamily="18" charset="0"/>
                <a:ea typeface="仿宋_GB2312" pitchFamily="49" charset="-122"/>
                <a:sym typeface="Symbol" panose="05050102010706020507" pitchFamily="18" charset="2"/>
              </a:rPr>
              <a:t>q</a:t>
            </a:r>
            <a:r>
              <a:rPr lang="en-US" altLang="zh-CN" sz="2800" dirty="0">
                <a:latin typeface="Times New Roman" panose="02020603050405020304" pitchFamily="18" charset="0"/>
                <a:ea typeface="仿宋_GB2312" pitchFamily="49" charset="-122"/>
                <a:sym typeface="Symbol" panose="05050102010706020507" pitchFamily="18" charset="2"/>
              </a:rPr>
              <a:t>accept </a:t>
            </a:r>
            <a:r>
              <a:rPr lang="zh-CN" altLang="en-US" sz="2800" dirty="0">
                <a:latin typeface="Times New Roman" panose="02020603050405020304" pitchFamily="18" charset="0"/>
                <a:ea typeface="仿宋_GB2312" pitchFamily="49" charset="-122"/>
                <a:sym typeface="Symbol" panose="05050102010706020507" pitchFamily="18" charset="2"/>
              </a:rPr>
              <a:t>是接受状态。</a:t>
            </a:r>
            <a:endParaRPr lang="en-US" altLang="zh-CN" sz="2800" dirty="0">
              <a:latin typeface="Times New Roman" panose="02020603050405020304" pitchFamily="18" charset="0"/>
              <a:ea typeface="仿宋_GB2312" pitchFamily="49" charset="-122"/>
              <a:sym typeface="Symbol" panose="05050102010706020507" pitchFamily="18" charset="2"/>
            </a:endParaRPr>
          </a:p>
          <a:p>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CN" sz="2800" dirty="0">
                <a:solidFill>
                  <a:srgbClr val="FF0066"/>
                </a:solidFill>
                <a:latin typeface="Times New Roman" panose="02020603050405020304" pitchFamily="18" charset="0"/>
                <a:ea typeface="仿宋_GB2312" pitchFamily="49" charset="-122"/>
                <a:sym typeface="Symbol" panose="05050102010706020507" pitchFamily="18" charset="2"/>
              </a:rPr>
              <a:t> (7) </a:t>
            </a:r>
            <a:r>
              <a:rPr lang="en-US" altLang="zh-TW" sz="2800" i="1" dirty="0">
                <a:latin typeface="Times New Roman" panose="02020603050405020304" pitchFamily="18" charset="0"/>
                <a:ea typeface="仿宋_GB2312" pitchFamily="49" charset="-122"/>
                <a:sym typeface="Symbol" panose="05050102010706020507" pitchFamily="18" charset="2"/>
              </a:rPr>
              <a:t>q</a:t>
            </a:r>
            <a:r>
              <a:rPr lang="en-US" altLang="zh-TW" sz="2800" dirty="0">
                <a:latin typeface="Times New Roman" panose="02020603050405020304" pitchFamily="18" charset="0"/>
                <a:ea typeface="仿宋_GB2312" pitchFamily="49" charset="-122"/>
                <a:sym typeface="Symbol" panose="05050102010706020507" pitchFamily="18" charset="2"/>
              </a:rPr>
              <a:t>reject </a:t>
            </a:r>
            <a:r>
              <a:rPr lang="zh-CN" altLang="en-US" sz="2800" dirty="0">
                <a:latin typeface="Times New Roman" panose="02020603050405020304" pitchFamily="18" charset="0"/>
                <a:ea typeface="仿宋_GB2312" pitchFamily="49" charset="-122"/>
                <a:sym typeface="Symbol" panose="05050102010706020507" pitchFamily="18" charset="2"/>
              </a:rPr>
              <a:t>是拒绝状态，</a:t>
            </a:r>
            <a:r>
              <a:rPr lang="en-US" altLang="zh-CN" sz="2800" i="1" dirty="0">
                <a:latin typeface="Times New Roman" panose="02020603050405020304" pitchFamily="18" charset="0"/>
                <a:ea typeface="仿宋_GB2312" pitchFamily="49" charset="-122"/>
                <a:sym typeface="Symbol" panose="05050102010706020507" pitchFamily="18" charset="2"/>
              </a:rPr>
              <a:t>q</a:t>
            </a:r>
            <a:r>
              <a:rPr lang="en-US" altLang="zh-CN" sz="2800" dirty="0">
                <a:latin typeface="Times New Roman" panose="02020603050405020304" pitchFamily="18" charset="0"/>
                <a:ea typeface="仿宋_GB2312" pitchFamily="49" charset="-122"/>
                <a:sym typeface="Symbol" panose="05050102010706020507" pitchFamily="18" charset="2"/>
              </a:rPr>
              <a:t>accept</a:t>
            </a:r>
            <a:r>
              <a:rPr lang="en-US" altLang="en-US" sz="2800" dirty="0">
                <a:latin typeface="Times New Roman" panose="02020603050405020304" pitchFamily="18" charset="0"/>
                <a:ea typeface="仿宋_GB2312" pitchFamily="49" charset="-122"/>
                <a:sym typeface="Symbol" panose="05050102010706020507" pitchFamily="18" charset="2"/>
              </a:rPr>
              <a:t>≠</a:t>
            </a:r>
            <a:r>
              <a:rPr lang="en-US" altLang="zh-TW" sz="2800" i="1" dirty="0">
                <a:latin typeface="Times New Roman" panose="02020603050405020304" pitchFamily="18" charset="0"/>
                <a:ea typeface="仿宋_GB2312" pitchFamily="49" charset="-122"/>
                <a:sym typeface="Symbol" panose="05050102010706020507" pitchFamily="18" charset="2"/>
              </a:rPr>
              <a:t>q</a:t>
            </a:r>
            <a:r>
              <a:rPr lang="en-US" altLang="zh-TW" sz="2800" dirty="0">
                <a:latin typeface="Times New Roman" panose="02020603050405020304" pitchFamily="18" charset="0"/>
                <a:ea typeface="仿宋_GB2312" pitchFamily="49" charset="-122"/>
                <a:sym typeface="Symbol" panose="05050102010706020507" pitchFamily="18" charset="2"/>
              </a:rPr>
              <a:t>reject</a:t>
            </a:r>
            <a:r>
              <a:rPr lang="zh-CN" altLang="en-US" sz="2800" dirty="0">
                <a:latin typeface="Times New Roman" panose="02020603050405020304" pitchFamily="18" charset="0"/>
                <a:ea typeface="仿宋_GB2312" pitchFamily="49" charset="-122"/>
                <a:sym typeface="Symbol" panose="05050102010706020507" pitchFamily="18" charset="2"/>
              </a:rPr>
              <a:t>。</a:t>
            </a:r>
            <a:endParaRPr lang="zh-TW" altLang="en-US" sz="2800" b="1" dirty="0">
              <a:latin typeface="Arial" panose="020B0604020202020204" pitchFamily="34" charset="0"/>
              <a:sym typeface="Symbol" panose="05050102010706020507" pitchFamily="18" charset="2"/>
            </a:endParaRPr>
          </a:p>
          <a:p>
            <a:pPr>
              <a:spcBef>
                <a:spcPct val="20000"/>
              </a:spcBef>
            </a:pPr>
            <a:endParaRPr lang="zh-TW" altLang="en-US" sz="2800" dirty="0">
              <a:latin typeface="Times New Roman" panose="02020603050405020304" pitchFamily="18" charset="0"/>
              <a:ea typeface="仿宋_GB2312" pitchFamily="49" charset="-122"/>
              <a:sym typeface="Symbol" panose="05050102010706020507" pitchFamily="18" charset="2"/>
            </a:endParaRPr>
          </a:p>
          <a:p>
            <a:pPr eaLnBrk="1" hangingPunct="1"/>
            <a:r>
              <a:rPr lang="zh-CN" altLang="en-US" sz="2800" dirty="0">
                <a:solidFill>
                  <a:srgbClr val="3333CC"/>
                </a:solidFill>
                <a:latin typeface="Times New Roman" panose="02020603050405020304" pitchFamily="18" charset="0"/>
                <a:ea typeface="仿宋_GB2312" pitchFamily="49" charset="-122"/>
                <a:sym typeface="Symbol" panose="05050102010706020507" pitchFamily="18" charset="2"/>
              </a:rPr>
              <a:t>例如	</a:t>
            </a:r>
            <a:r>
              <a:rPr lang="zh-CN" altLang="en-US" sz="2800" b="1" dirty="0">
                <a:latin typeface="Times New Roman" panose="02020603050405020304" pitchFamily="18" charset="0"/>
                <a:ea typeface="仿宋_GB2312" pitchFamily="49" charset="-122"/>
                <a:sym typeface="Symbol" panose="05050102010706020507" pitchFamily="18" charset="2"/>
              </a:rPr>
              <a:t>	</a:t>
            </a:r>
            <a:endParaRPr lang="en-US" altLang="zh-CN" sz="2800" b="1" dirty="0">
              <a:latin typeface="Times New Roman" panose="02020603050405020304" pitchFamily="18" charset="0"/>
              <a:ea typeface="仿宋_GB2312" pitchFamily="49" charset="-122"/>
              <a:sym typeface="Symbol" panose="05050102010706020507" pitchFamily="18" charset="2"/>
            </a:endParaRPr>
          </a:p>
          <a:p>
            <a:pPr eaLnBrk="1" hangingPunct="1"/>
            <a:r>
              <a:rPr lang="en-US" altLang="zh-CN" sz="2800" b="1" dirty="0">
                <a:latin typeface="Times New Roman" panose="02020603050405020304" pitchFamily="18" charset="0"/>
                <a:ea typeface="仿宋_GB2312" pitchFamily="49" charset="-122"/>
                <a:sym typeface="Symbol" panose="05050102010706020507" pitchFamily="18" charset="2"/>
              </a:rPr>
              <a:t>                                     </a:t>
            </a:r>
            <a:r>
              <a:rPr lang="zh-CN" altLang="en-US" sz="2800" b="1" dirty="0">
                <a:latin typeface="Times New Roman" panose="02020603050405020304" pitchFamily="18" charset="0"/>
                <a:ea typeface="仿宋_GB2312" pitchFamily="49" charset="-122"/>
                <a:sym typeface="Symbol" panose="05050102010706020507" pitchFamily="18" charset="2"/>
              </a:rPr>
              <a:t></a:t>
            </a:r>
            <a:r>
              <a:rPr lang="en-US" altLang="zh-CN" sz="2800" b="1" dirty="0">
                <a:latin typeface="Times New Roman" panose="02020603050405020304" pitchFamily="18" charset="0"/>
                <a:ea typeface="仿宋_GB2312" pitchFamily="49" charset="-122"/>
                <a:sym typeface="Symbol" panose="05050102010706020507" pitchFamily="18" charset="2"/>
              </a:rPr>
              <a:t>: (</a:t>
            </a:r>
            <a:r>
              <a:rPr lang="en-US" altLang="zh-CN" sz="2800" b="1" i="1" dirty="0">
                <a:latin typeface="Times New Roman" panose="02020603050405020304" pitchFamily="18" charset="0"/>
                <a:ea typeface="仿宋_GB2312" pitchFamily="49" charset="-122"/>
                <a:sym typeface="Symbol" panose="05050102010706020507" pitchFamily="18" charset="2"/>
              </a:rPr>
              <a:t>q</a:t>
            </a:r>
            <a:r>
              <a:rPr lang="en-US" altLang="zh-CN" sz="2800" b="1" dirty="0">
                <a:latin typeface="Times New Roman" panose="02020603050405020304" pitchFamily="18" charset="0"/>
                <a:ea typeface="仿宋_GB2312" pitchFamily="49" charset="-122"/>
                <a:sym typeface="Symbol" panose="05050102010706020507" pitchFamily="18" charset="2"/>
              </a:rPr>
              <a:t>, </a:t>
            </a:r>
            <a:r>
              <a:rPr lang="en-US" altLang="zh-CN" sz="2800" b="1" i="1" dirty="0">
                <a:latin typeface="Times New Roman" panose="02020603050405020304" pitchFamily="18" charset="0"/>
                <a:ea typeface="仿宋_GB2312" pitchFamily="49" charset="-122"/>
                <a:sym typeface="Symbol" panose="05050102010706020507" pitchFamily="18" charset="2"/>
              </a:rPr>
              <a:t>a</a:t>
            </a:r>
            <a:r>
              <a:rPr lang="en-US" altLang="zh-CN" sz="2800" b="1" dirty="0">
                <a:latin typeface="Times New Roman" panose="02020603050405020304" pitchFamily="18" charset="0"/>
                <a:ea typeface="仿宋_GB2312" pitchFamily="49" charset="-122"/>
                <a:sym typeface="Symbol" panose="05050102010706020507" pitchFamily="18" charset="2"/>
              </a:rPr>
              <a:t>) = (</a:t>
            </a:r>
            <a:r>
              <a:rPr lang="en-US" altLang="zh-CN" sz="2800" b="1" i="1" dirty="0">
                <a:latin typeface="Times New Roman" panose="02020603050405020304" pitchFamily="18" charset="0"/>
                <a:ea typeface="仿宋_GB2312" pitchFamily="49" charset="-122"/>
                <a:sym typeface="Symbol" panose="05050102010706020507" pitchFamily="18" charset="2"/>
              </a:rPr>
              <a:t>r</a:t>
            </a:r>
            <a:r>
              <a:rPr lang="en-US" altLang="zh-CN" sz="2800" b="1" dirty="0">
                <a:latin typeface="Times New Roman" panose="02020603050405020304" pitchFamily="18" charset="0"/>
                <a:ea typeface="仿宋_GB2312" pitchFamily="49" charset="-122"/>
                <a:sym typeface="Symbol" panose="05050102010706020507" pitchFamily="18" charset="2"/>
              </a:rPr>
              <a:t>, </a:t>
            </a:r>
            <a:r>
              <a:rPr lang="en-US" altLang="zh-CN" sz="2800" b="1" i="1" dirty="0">
                <a:latin typeface="Times New Roman" panose="02020603050405020304" pitchFamily="18" charset="0"/>
                <a:ea typeface="仿宋_GB2312" pitchFamily="49" charset="-122"/>
                <a:sym typeface="Symbol" panose="05050102010706020507" pitchFamily="18" charset="2"/>
              </a:rPr>
              <a:t>b</a:t>
            </a:r>
            <a:r>
              <a:rPr lang="en-US" altLang="zh-CN" sz="2800" b="1" dirty="0">
                <a:latin typeface="Times New Roman" panose="02020603050405020304" pitchFamily="18" charset="0"/>
                <a:ea typeface="仿宋_GB2312" pitchFamily="49" charset="-122"/>
                <a:sym typeface="Symbol" panose="05050102010706020507" pitchFamily="18" charset="2"/>
              </a:rPr>
              <a:t>, L)</a:t>
            </a:r>
            <a:endParaRPr lang="en-US" altLang="zh-CN" sz="2800" b="1" dirty="0">
              <a:latin typeface="Times New Roman" panose="02020603050405020304" pitchFamily="18" charset="0"/>
              <a:ea typeface="仿宋_GB2312" pitchFamily="49" charset="-122"/>
              <a:sym typeface="Symbol" panose="05050102010706020507" pitchFamily="18" charset="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占位符 11266"/>
          <p:cNvSpPr>
            <a:spLocks noGrp="1"/>
          </p:cNvSpPr>
          <p:nvPr>
            <p:ph type="body" idx="1"/>
          </p:nvPr>
        </p:nvSpPr>
        <p:spPr>
          <a:xfrm>
            <a:off x="634365" y="298450"/>
            <a:ext cx="10515600" cy="4351338"/>
          </a:xfrm>
        </p:spPr>
        <p:txBody>
          <a:bodyPr/>
          <a:p>
            <a:pPr>
              <a:buNone/>
            </a:pPr>
            <a:r>
              <a:rPr lang="zh-CN" altLang="en-US" b="1" dirty="0"/>
              <a:t>定义</a:t>
            </a:r>
            <a:r>
              <a:rPr lang="en-US" altLang="zh-CN" b="1" dirty="0"/>
              <a:t>1.2.1</a:t>
            </a:r>
            <a:r>
              <a:rPr lang="en-US" altLang="zh-CN" b="1"/>
              <a:t> </a:t>
            </a:r>
            <a:r>
              <a:rPr lang="en-US" altLang="zh-CN" dirty="0"/>
              <a:t> </a:t>
            </a:r>
            <a:r>
              <a:rPr lang="zh-CN" altLang="en-US" dirty="0"/>
              <a:t>设当前带上字符串为</a:t>
            </a:r>
            <a:r>
              <a:rPr lang="en-US" altLang="zh-CN"/>
              <a:t>x</a:t>
            </a:r>
            <a:r>
              <a:rPr lang="en-US" altLang="zh-CN" baseline="-25000"/>
              <a:t>1</a:t>
            </a:r>
            <a:r>
              <a:rPr lang="en-US" altLang="zh-CN"/>
              <a:t>x</a:t>
            </a:r>
            <a:r>
              <a:rPr lang="en-US" altLang="zh-CN" baseline="-25000"/>
              <a:t>2</a:t>
            </a:r>
            <a:r>
              <a:rPr lang="en-US" altLang="zh-CN"/>
              <a:t>  </a:t>
            </a:r>
            <a:r>
              <a:rPr lang="en-US" altLang="zh-CN">
                <a:latin typeface="Comic Sans MS" panose="030F0702030302020204" pitchFamily="66" charset="0"/>
              </a:rPr>
              <a:t>…</a:t>
            </a:r>
            <a:r>
              <a:rPr lang="en-US" altLang="zh-CN" err="1"/>
              <a:t> x</a:t>
            </a:r>
            <a:r>
              <a:rPr lang="en-US" altLang="zh-CN" baseline="-25000" err="1"/>
              <a:t>n</a:t>
            </a:r>
            <a:r>
              <a:rPr lang="zh-CN" altLang="en-US" dirty="0"/>
              <a:t>，当前状态为</a:t>
            </a:r>
            <a:r>
              <a:rPr lang="en-US" altLang="zh-CN" dirty="0"/>
              <a:t>q</a:t>
            </a:r>
            <a:r>
              <a:rPr lang="zh-CN" altLang="en-US" dirty="0"/>
              <a:t>，读头正在读</a:t>
            </a:r>
            <a:r>
              <a:rPr lang="en-US" altLang="zh-CN"/>
              <a:t>x</a:t>
            </a:r>
            <a:r>
              <a:rPr lang="en-US" altLang="zh-CN" baseline="-25000"/>
              <a:t>i</a:t>
            </a:r>
            <a:r>
              <a:rPr lang="en-US" altLang="zh-CN" dirty="0"/>
              <a:t> </a:t>
            </a:r>
            <a:r>
              <a:rPr lang="zh-CN" altLang="en-US" dirty="0"/>
              <a:t>，图灵机的</a:t>
            </a:r>
            <a:r>
              <a:rPr lang="zh-CN" altLang="en-US" dirty="0">
                <a:solidFill>
                  <a:srgbClr val="FF0000"/>
                </a:solidFill>
              </a:rPr>
              <a:t>瞬时</a:t>
            </a:r>
            <a:r>
              <a:rPr lang="zh-CN" dirty="0">
                <a:solidFill>
                  <a:srgbClr val="FF0000"/>
                </a:solidFill>
              </a:rPr>
              <a:t>格局</a:t>
            </a:r>
            <a:r>
              <a:rPr lang="en-US" altLang="zh-CN" dirty="0"/>
              <a:t>  </a:t>
            </a:r>
            <a:r>
              <a:rPr lang="zh-CN" altLang="en-US" dirty="0"/>
              <a:t>为</a:t>
            </a:r>
            <a:endParaRPr lang="zh-CN" altLang="en-US" dirty="0"/>
          </a:p>
          <a:p>
            <a:pPr>
              <a:buNone/>
            </a:pPr>
            <a:r>
              <a:rPr lang="zh-CN" altLang="en-US" dirty="0"/>
              <a:t>		</a:t>
            </a:r>
            <a:r>
              <a:rPr lang="en-US" altLang="zh-CN"/>
              <a:t>x</a:t>
            </a:r>
            <a:r>
              <a:rPr lang="en-US" altLang="zh-CN" baseline="-25000"/>
              <a:t>1</a:t>
            </a:r>
            <a:r>
              <a:rPr lang="en-US" altLang="zh-CN"/>
              <a:t>x</a:t>
            </a:r>
            <a:r>
              <a:rPr lang="en-US" altLang="zh-CN" baseline="-25000"/>
              <a:t>2</a:t>
            </a:r>
            <a:r>
              <a:rPr lang="en-US" altLang="zh-CN"/>
              <a:t> </a:t>
            </a:r>
            <a:r>
              <a:rPr lang="en-US" altLang="zh-CN">
                <a:latin typeface="Comic Sans MS" panose="030F0702030302020204" pitchFamily="66" charset="0"/>
              </a:rPr>
              <a:t>…</a:t>
            </a:r>
            <a:r>
              <a:rPr lang="en-US" altLang="zh-CN"/>
              <a:t> x</a:t>
            </a:r>
            <a:r>
              <a:rPr lang="en-US" altLang="zh-CN" baseline="-25000"/>
              <a:t>i-1</a:t>
            </a:r>
            <a:r>
              <a:rPr lang="en-US" altLang="zh-CN"/>
              <a:t> q x</a:t>
            </a:r>
            <a:r>
              <a:rPr lang="en-US" altLang="zh-CN" baseline="-25000"/>
              <a:t>i</a:t>
            </a:r>
            <a:r>
              <a:rPr lang="en-US" altLang="zh-CN"/>
              <a:t> </a:t>
            </a:r>
            <a:r>
              <a:rPr lang="en-US" altLang="zh-CN">
                <a:latin typeface="Comic Sans MS" panose="030F0702030302020204" pitchFamily="66" charset="0"/>
              </a:rPr>
              <a:t>…</a:t>
            </a:r>
            <a:r>
              <a:rPr lang="en-US" altLang="zh-CN" err="1"/>
              <a:t> x</a:t>
            </a:r>
            <a:r>
              <a:rPr lang="en-US" altLang="zh-CN" baseline="-25000" err="1"/>
              <a:t>n</a:t>
            </a:r>
            <a:endParaRPr lang="en-US" altLang="zh-CN" baseline="-25000"/>
          </a:p>
        </p:txBody>
      </p:sp>
      <p:sp>
        <p:nvSpPr>
          <p:cNvPr id="11268" name="动作按钮: 影片 11267">
            <a:hlinkClick r:id="rId1" action="ppaction://program"/>
          </p:cNvPr>
          <p:cNvSpPr/>
          <p:nvPr/>
        </p:nvSpPr>
        <p:spPr>
          <a:xfrm>
            <a:off x="8183563" y="5876925"/>
            <a:ext cx="288925" cy="288925"/>
          </a:xfrm>
          <a:prstGeom prst="actionButtonMovie">
            <a:avLst/>
          </a:prstGeom>
          <a:solidFill>
            <a:schemeClr val="accent1"/>
          </a:solidFill>
          <a:ln w="9525">
            <a:noFill/>
          </a:ln>
        </p:spPr>
        <p:txBody>
          <a:bodyPr/>
          <a:p>
            <a:endParaRPr lang="zh-CN" altLang="en-US"/>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Arial" panose="020B0604020202020204" pitchFamily="34" charset="0"/>
            </a:endParaRPr>
          </a:p>
        </p:txBody>
      </p:sp>
      <p:sp>
        <p:nvSpPr>
          <p:cNvPr id="12291" name="文本占位符 12290"/>
          <p:cNvSpPr>
            <a:spLocks noGrp="1"/>
          </p:cNvSpPr>
          <p:nvPr/>
        </p:nvSpPr>
        <p:spPr>
          <a:xfrm>
            <a:off x="452755" y="1916430"/>
            <a:ext cx="11654790" cy="4681220"/>
          </a:xfrm>
          <a:prstGeom prst="rect">
            <a:avLst/>
          </a:prstGeom>
        </p:spPr>
        <p:txBody>
          <a:bodyPr vert="horz" lIns="90000" tIns="46800" rIns="9000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定义</a:t>
            </a:r>
            <a:r>
              <a:rPr lang="en-US" altLang="zh-CN" b="1" dirty="0"/>
              <a:t>1.2.2</a:t>
            </a:r>
            <a:r>
              <a:rPr lang="en-US" altLang="zh-CN" dirty="0"/>
              <a:t>   </a:t>
            </a:r>
            <a:r>
              <a:rPr lang="zh-CN" altLang="en-US" dirty="0"/>
              <a:t>设当前的瞬时描述</a:t>
            </a:r>
            <a:endParaRPr lang="zh-CN" altLang="en-US" dirty="0"/>
          </a:p>
          <a:p>
            <a:pPr>
              <a:buNone/>
            </a:pPr>
            <a:r>
              <a:rPr lang="zh-CN" altLang="en-US"/>
              <a:t>		</a:t>
            </a:r>
            <a:r>
              <a:rPr lang="en-US" altLang="zh-CN"/>
              <a:t>ID</a:t>
            </a:r>
            <a:r>
              <a:rPr lang="en-US" altLang="zh-CN" baseline="-25000"/>
              <a:t>1</a:t>
            </a:r>
            <a:r>
              <a:rPr lang="en-US" altLang="zh-CN"/>
              <a:t>= x</a:t>
            </a:r>
            <a:r>
              <a:rPr lang="en-US" altLang="zh-CN" baseline="-25000"/>
              <a:t>1</a:t>
            </a:r>
            <a:r>
              <a:rPr lang="en-US" altLang="zh-CN"/>
              <a:t>x</a:t>
            </a:r>
            <a:r>
              <a:rPr lang="en-US" altLang="zh-CN" baseline="-25000"/>
              <a:t>2</a:t>
            </a:r>
            <a:r>
              <a:rPr lang="en-US" altLang="zh-CN"/>
              <a:t> </a:t>
            </a:r>
            <a:r>
              <a:rPr lang="en-US" altLang="zh-CN">
                <a:latin typeface="Comic Sans MS" panose="030F0702030302020204" pitchFamily="66" charset="0"/>
              </a:rPr>
              <a:t>…</a:t>
            </a:r>
            <a:r>
              <a:rPr lang="en-US" altLang="zh-CN"/>
              <a:t> x</a:t>
            </a:r>
            <a:r>
              <a:rPr lang="en-US" altLang="zh-CN" baseline="-25000"/>
              <a:t>i-1</a:t>
            </a:r>
            <a:r>
              <a:rPr lang="en-US" altLang="zh-CN"/>
              <a:t> q x</a:t>
            </a:r>
            <a:r>
              <a:rPr lang="en-US" altLang="zh-CN" baseline="-25000"/>
              <a:t>i</a:t>
            </a:r>
            <a:r>
              <a:rPr lang="en-US" altLang="zh-CN"/>
              <a:t> </a:t>
            </a:r>
            <a:r>
              <a:rPr lang="en-US" altLang="zh-CN">
                <a:latin typeface="Comic Sans MS" panose="030F0702030302020204" pitchFamily="66" charset="0"/>
              </a:rPr>
              <a:t>…</a:t>
            </a:r>
            <a:r>
              <a:rPr lang="en-US" altLang="zh-CN" err="1"/>
              <a:t> x</a:t>
            </a:r>
            <a:r>
              <a:rPr lang="en-US" altLang="zh-CN" baseline="-25000" err="1"/>
              <a:t>n</a:t>
            </a:r>
            <a:endParaRPr lang="en-US" altLang="zh-CN"/>
          </a:p>
          <a:p>
            <a:pPr>
              <a:buNone/>
            </a:pPr>
            <a:r>
              <a:rPr lang="zh-CN" altLang="en-US" dirty="0"/>
              <a:t>若有</a:t>
            </a:r>
            <a:r>
              <a:rPr lang="en-US" altLang="zh-CN" err="1"/>
              <a:t>δ(q</a:t>
            </a:r>
            <a:r>
              <a:rPr lang="en-US" altLang="zh-CN"/>
              <a:t>,  x</a:t>
            </a:r>
            <a:r>
              <a:rPr lang="en-US" altLang="zh-CN" baseline="-25000"/>
              <a:t> i</a:t>
            </a:r>
            <a:r>
              <a:rPr lang="en-US" altLang="zh-CN" dirty="0"/>
              <a:t>) = (p, y, L)</a:t>
            </a:r>
            <a:r>
              <a:rPr lang="zh-CN" altLang="en-US" dirty="0"/>
              <a:t>，则图灵机瞬时格局描述变为</a:t>
            </a:r>
            <a:endParaRPr lang="zh-CN" altLang="en-US" dirty="0"/>
          </a:p>
          <a:p>
            <a:pPr>
              <a:buNone/>
            </a:pPr>
            <a:r>
              <a:rPr lang="zh-CN" altLang="en-US"/>
              <a:t>		</a:t>
            </a:r>
            <a:r>
              <a:rPr lang="en-US" altLang="zh-CN"/>
              <a:t>ID</a:t>
            </a:r>
            <a:r>
              <a:rPr lang="en-US" altLang="zh-CN" baseline="-25000"/>
              <a:t>2</a:t>
            </a:r>
            <a:r>
              <a:rPr lang="en-US" altLang="zh-CN"/>
              <a:t> = </a:t>
            </a:r>
            <a:r>
              <a:rPr lang="en-US" altLang="zh-CN">
                <a:solidFill>
                  <a:srgbClr val="FF0000"/>
                </a:solidFill>
              </a:rPr>
              <a:t>x </a:t>
            </a:r>
            <a:r>
              <a:rPr lang="en-US" altLang="zh-CN" baseline="-25000">
                <a:solidFill>
                  <a:srgbClr val="FF0000"/>
                </a:solidFill>
              </a:rPr>
              <a:t>1</a:t>
            </a:r>
            <a:r>
              <a:rPr lang="en-US" altLang="zh-CN">
                <a:solidFill>
                  <a:srgbClr val="FF0000"/>
                </a:solidFill>
              </a:rPr>
              <a:t>x </a:t>
            </a:r>
            <a:r>
              <a:rPr lang="en-US" altLang="zh-CN" baseline="-25000">
                <a:solidFill>
                  <a:srgbClr val="FF0000"/>
                </a:solidFill>
              </a:rPr>
              <a:t>2</a:t>
            </a:r>
            <a:r>
              <a:rPr lang="en-US" altLang="zh-CN">
                <a:solidFill>
                  <a:srgbClr val="FF0000"/>
                </a:solidFill>
              </a:rPr>
              <a:t> </a:t>
            </a:r>
            <a:r>
              <a:rPr lang="en-US" altLang="zh-CN">
                <a:solidFill>
                  <a:srgbClr val="FF0000"/>
                </a:solidFill>
                <a:latin typeface="Comic Sans MS" panose="030F0702030302020204" pitchFamily="66" charset="0"/>
              </a:rPr>
              <a:t>…</a:t>
            </a:r>
            <a:r>
              <a:rPr lang="en-US" altLang="zh-CN">
                <a:solidFill>
                  <a:srgbClr val="FF0000"/>
                </a:solidFill>
              </a:rPr>
              <a:t>x </a:t>
            </a:r>
            <a:r>
              <a:rPr lang="en-US" altLang="zh-CN" baseline="-25000">
                <a:solidFill>
                  <a:srgbClr val="FF0000"/>
                </a:solidFill>
              </a:rPr>
              <a:t>i-2</a:t>
            </a:r>
            <a:r>
              <a:rPr lang="en-US" altLang="zh-CN">
                <a:solidFill>
                  <a:srgbClr val="FF0000"/>
                </a:solidFill>
              </a:rPr>
              <a:t>p x</a:t>
            </a:r>
            <a:r>
              <a:rPr lang="en-US" altLang="zh-CN" baseline="-25000">
                <a:solidFill>
                  <a:srgbClr val="FF0000"/>
                </a:solidFill>
              </a:rPr>
              <a:t> i-1</a:t>
            </a:r>
            <a:r>
              <a:rPr lang="en-US" altLang="zh-CN">
                <a:solidFill>
                  <a:srgbClr val="FF0000"/>
                </a:solidFill>
              </a:rPr>
              <a:t> y x</a:t>
            </a:r>
            <a:r>
              <a:rPr lang="en-US" altLang="zh-CN" baseline="-25000">
                <a:solidFill>
                  <a:srgbClr val="FF0000"/>
                </a:solidFill>
              </a:rPr>
              <a:t> i+1</a:t>
            </a:r>
            <a:r>
              <a:rPr lang="en-US" altLang="zh-CN">
                <a:solidFill>
                  <a:srgbClr val="FF0000"/>
                </a:solidFill>
              </a:rPr>
              <a:t>  </a:t>
            </a:r>
            <a:r>
              <a:rPr lang="en-US" altLang="zh-CN">
                <a:solidFill>
                  <a:srgbClr val="FF0000"/>
                </a:solidFill>
                <a:latin typeface="Comic Sans MS" panose="030F0702030302020204" pitchFamily="66" charset="0"/>
              </a:rPr>
              <a:t>…</a:t>
            </a:r>
            <a:r>
              <a:rPr lang="en-US" altLang="zh-CN">
                <a:solidFill>
                  <a:srgbClr val="FF0000"/>
                </a:solidFill>
              </a:rPr>
              <a:t> x</a:t>
            </a:r>
            <a:r>
              <a:rPr lang="en-US" altLang="zh-CN" baseline="-25000">
                <a:solidFill>
                  <a:srgbClr val="FF0000"/>
                </a:solidFill>
              </a:rPr>
              <a:t> n</a:t>
            </a:r>
            <a:r>
              <a:rPr lang="zh-CN" altLang="en-US" dirty="0"/>
              <a:t>；</a:t>
            </a:r>
            <a:endParaRPr lang="zh-CN" altLang="en-US" dirty="0"/>
          </a:p>
          <a:p>
            <a:pPr>
              <a:buNone/>
            </a:pPr>
            <a:r>
              <a:rPr lang="zh-CN" altLang="en-US" dirty="0"/>
              <a:t>若有  </a:t>
            </a:r>
            <a:r>
              <a:rPr lang="en-US" altLang="zh-CN" err="1"/>
              <a:t>δ(q</a:t>
            </a:r>
            <a:r>
              <a:rPr lang="en-US" altLang="zh-CN"/>
              <a:t>,  x</a:t>
            </a:r>
            <a:r>
              <a:rPr lang="en-US" altLang="zh-CN" baseline="-25000"/>
              <a:t> i</a:t>
            </a:r>
            <a:r>
              <a:rPr lang="en-US" altLang="zh-CN" dirty="0"/>
              <a:t>) = (p, y, R)</a:t>
            </a:r>
            <a:r>
              <a:rPr lang="zh-CN" altLang="en-US" dirty="0"/>
              <a:t>，则图灵机瞬时格局描述变为</a:t>
            </a:r>
            <a:endParaRPr lang="zh-CN" altLang="en-US" dirty="0"/>
          </a:p>
          <a:p>
            <a:pPr>
              <a:buNone/>
            </a:pPr>
            <a:r>
              <a:rPr lang="zh-CN" altLang="en-US"/>
              <a:t>		</a:t>
            </a:r>
            <a:r>
              <a:rPr lang="en-US" altLang="zh-CN"/>
              <a:t>ID</a:t>
            </a:r>
            <a:r>
              <a:rPr lang="en-US" altLang="zh-CN" baseline="-25000"/>
              <a:t>2</a:t>
            </a:r>
            <a:r>
              <a:rPr lang="en-US" altLang="zh-CN"/>
              <a:t> = </a:t>
            </a:r>
            <a:r>
              <a:rPr lang="en-US" altLang="zh-CN">
                <a:solidFill>
                  <a:srgbClr val="FF0000"/>
                </a:solidFill>
              </a:rPr>
              <a:t>x</a:t>
            </a:r>
            <a:r>
              <a:rPr lang="en-US" altLang="zh-CN" baseline="-25000">
                <a:solidFill>
                  <a:srgbClr val="FF0000"/>
                </a:solidFill>
              </a:rPr>
              <a:t>1</a:t>
            </a:r>
            <a:r>
              <a:rPr lang="en-US" altLang="zh-CN">
                <a:solidFill>
                  <a:srgbClr val="FF0000"/>
                </a:solidFill>
              </a:rPr>
              <a:t>x</a:t>
            </a:r>
            <a:r>
              <a:rPr lang="en-US" altLang="zh-CN" baseline="-25000">
                <a:solidFill>
                  <a:srgbClr val="FF0000"/>
                </a:solidFill>
              </a:rPr>
              <a:t>2</a:t>
            </a:r>
            <a:r>
              <a:rPr lang="en-US" altLang="zh-CN">
                <a:solidFill>
                  <a:srgbClr val="FF0000"/>
                </a:solidFill>
              </a:rPr>
              <a:t> </a:t>
            </a:r>
            <a:r>
              <a:rPr lang="en-US" altLang="zh-CN">
                <a:solidFill>
                  <a:srgbClr val="FF0000"/>
                </a:solidFill>
                <a:latin typeface="Comic Sans MS" panose="030F0702030302020204" pitchFamily="66" charset="0"/>
              </a:rPr>
              <a:t>…</a:t>
            </a:r>
            <a:r>
              <a:rPr lang="en-US" altLang="zh-CN">
                <a:solidFill>
                  <a:srgbClr val="FF0000"/>
                </a:solidFill>
              </a:rPr>
              <a:t> x</a:t>
            </a:r>
            <a:r>
              <a:rPr lang="en-US" altLang="zh-CN" baseline="-25000">
                <a:solidFill>
                  <a:srgbClr val="FF0000"/>
                </a:solidFill>
              </a:rPr>
              <a:t>i-1</a:t>
            </a:r>
            <a:r>
              <a:rPr lang="en-US" altLang="zh-CN">
                <a:solidFill>
                  <a:srgbClr val="FF0000"/>
                </a:solidFill>
              </a:rPr>
              <a:t> y px</a:t>
            </a:r>
            <a:r>
              <a:rPr lang="en-US" altLang="zh-CN" baseline="-25000">
                <a:solidFill>
                  <a:srgbClr val="FF0000"/>
                </a:solidFill>
              </a:rPr>
              <a:t>i+1</a:t>
            </a:r>
            <a:r>
              <a:rPr lang="en-US" altLang="zh-CN">
                <a:solidFill>
                  <a:srgbClr val="FF0000"/>
                </a:solidFill>
              </a:rPr>
              <a:t> </a:t>
            </a:r>
            <a:r>
              <a:rPr lang="en-US" altLang="zh-CN">
                <a:solidFill>
                  <a:srgbClr val="FF0000"/>
                </a:solidFill>
                <a:latin typeface="Comic Sans MS" panose="030F0702030302020204" pitchFamily="66" charset="0"/>
              </a:rPr>
              <a:t>…</a:t>
            </a:r>
            <a:r>
              <a:rPr lang="en-US" altLang="zh-CN" err="1">
                <a:solidFill>
                  <a:srgbClr val="FF0000"/>
                </a:solidFill>
              </a:rPr>
              <a:t> x</a:t>
            </a:r>
            <a:r>
              <a:rPr lang="en-US" altLang="zh-CN" baseline="-25000" err="1">
                <a:solidFill>
                  <a:srgbClr val="FF0000"/>
                </a:solidFill>
              </a:rPr>
              <a:t>n</a:t>
            </a:r>
            <a:r>
              <a:rPr lang="zh-CN" altLang="en-US" dirty="0"/>
              <a:t>。</a:t>
            </a:r>
            <a:endParaRPr lang="zh-CN" altLang="en-US" b="1"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7">
                                            <p:txEl>
                                              <p:charRg st="0" end="57"/>
                                            </p:txEl>
                                          </p:spTgt>
                                        </p:tgtEl>
                                        <p:attrNameLst>
                                          <p:attrName>style.visibility</p:attrName>
                                        </p:attrNameLst>
                                      </p:cBhvr>
                                      <p:to>
                                        <p:strVal val="visible"/>
                                      </p:to>
                                    </p:set>
                                    <p:animEffect transition="in" filter="diamond(in)">
                                      <p:cBhvr>
                                        <p:cTn id="7" dur="2000"/>
                                        <p:tgtEl>
                                          <p:spTgt spid="11267">
                                            <p:txEl>
                                              <p:charRg st="0" end="57"/>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1267">
                                            <p:txEl>
                                              <p:charRg st="57" end="81"/>
                                            </p:txEl>
                                          </p:spTgt>
                                        </p:tgtEl>
                                        <p:attrNameLst>
                                          <p:attrName>style.visibility</p:attrName>
                                        </p:attrNameLst>
                                      </p:cBhvr>
                                      <p:to>
                                        <p:strVal val="visible"/>
                                      </p:to>
                                    </p:set>
                                    <p:animEffect transition="in" filter="diamond(in)">
                                      <p:cBhvr>
                                        <p:cTn id="10" dur="2000"/>
                                        <p:tgtEl>
                                          <p:spTgt spid="11267">
                                            <p:txEl>
                                              <p:charRg st="57" end="8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slide(fromBottom)">
                                      <p:cBhvr>
                                        <p:cTn id="15" dur="500"/>
                                        <p:tgtEl>
                                          <p:spTgt spid="1126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2291">
                                            <p:txEl>
                                              <p:charRg st="0" end="17"/>
                                            </p:txEl>
                                          </p:spTgt>
                                        </p:tgtEl>
                                        <p:attrNameLst>
                                          <p:attrName>style.visibility</p:attrName>
                                        </p:attrNameLst>
                                      </p:cBhvr>
                                      <p:to>
                                        <p:strVal val="visible"/>
                                      </p:to>
                                    </p:set>
                                    <p:animEffect transition="in" filter="slide(fromBottom)">
                                      <p:cBhvr>
                                        <p:cTn id="20" dur="500"/>
                                        <p:tgtEl>
                                          <p:spTgt spid="12291">
                                            <p:txEl>
                                              <p:charRg st="0" end="17"/>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2291">
                                            <p:txEl>
                                              <p:charRg st="17" end="46"/>
                                            </p:txEl>
                                          </p:spTgt>
                                        </p:tgtEl>
                                        <p:attrNameLst>
                                          <p:attrName>style.visibility</p:attrName>
                                        </p:attrNameLst>
                                      </p:cBhvr>
                                      <p:to>
                                        <p:strVal val="visible"/>
                                      </p:to>
                                    </p:set>
                                    <p:animEffect transition="in" filter="slide(fromBottom)">
                                      <p:cBhvr>
                                        <p:cTn id="23" dur="500"/>
                                        <p:tgtEl>
                                          <p:spTgt spid="12291">
                                            <p:txEl>
                                              <p:charRg st="17" end="4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2291">
                                            <p:txEl>
                                              <p:charRg st="46" end="82"/>
                                            </p:txEl>
                                          </p:spTgt>
                                        </p:tgtEl>
                                        <p:attrNameLst>
                                          <p:attrName>style.visibility</p:attrName>
                                        </p:attrNameLst>
                                      </p:cBhvr>
                                      <p:to>
                                        <p:strVal val="visible"/>
                                      </p:to>
                                    </p:set>
                                    <p:animEffect transition="in" filter="slide(fromBottom)">
                                      <p:cBhvr>
                                        <p:cTn id="28" dur="500"/>
                                        <p:tgtEl>
                                          <p:spTgt spid="12291">
                                            <p:txEl>
                                              <p:charRg st="46" end="82"/>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2291">
                                            <p:txEl>
                                              <p:charRg st="82" end="127"/>
                                            </p:txEl>
                                          </p:spTgt>
                                        </p:tgtEl>
                                        <p:attrNameLst>
                                          <p:attrName>style.visibility</p:attrName>
                                        </p:attrNameLst>
                                      </p:cBhvr>
                                      <p:to>
                                        <p:strVal val="visible"/>
                                      </p:to>
                                    </p:set>
                                    <p:animEffect transition="in" filter="slide(fromBottom)">
                                      <p:cBhvr>
                                        <p:cTn id="31" dur="500"/>
                                        <p:tgtEl>
                                          <p:spTgt spid="12291">
                                            <p:txEl>
                                              <p:charRg st="82" end="12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12291">
                                            <p:txEl>
                                              <p:charRg st="127" end="165"/>
                                            </p:txEl>
                                          </p:spTgt>
                                        </p:tgtEl>
                                        <p:attrNameLst>
                                          <p:attrName>style.visibility</p:attrName>
                                        </p:attrNameLst>
                                      </p:cBhvr>
                                      <p:to>
                                        <p:strVal val="visible"/>
                                      </p:to>
                                    </p:set>
                                    <p:animEffect transition="in" filter="slide(fromBottom)">
                                      <p:cBhvr>
                                        <p:cTn id="36" dur="500"/>
                                        <p:tgtEl>
                                          <p:spTgt spid="12291">
                                            <p:txEl>
                                              <p:charRg st="127" end="165"/>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12291">
                                            <p:txEl>
                                              <p:charRg st="165" end="199"/>
                                            </p:txEl>
                                          </p:spTgt>
                                        </p:tgtEl>
                                        <p:attrNameLst>
                                          <p:attrName>style.visibility</p:attrName>
                                        </p:attrNameLst>
                                      </p:cBhvr>
                                      <p:to>
                                        <p:strVal val="visible"/>
                                      </p:to>
                                    </p:set>
                                    <p:animEffect transition="in" filter="slide(fromBottom)">
                                      <p:cBhvr>
                                        <p:cTn id="39" dur="500"/>
                                        <p:tgtEl>
                                          <p:spTgt spid="12291">
                                            <p:txEl>
                                              <p:charRg st="165"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t> </a:t>
            </a:r>
            <a:r>
              <a:rPr lang="zh-CN" altLang="en-US"/>
              <a:t>学习方法与要求</a:t>
            </a:r>
            <a:endParaRPr lang="zh-CN" altLang="en-US"/>
          </a:p>
        </p:txBody>
      </p:sp>
      <p:sp>
        <p:nvSpPr>
          <p:cNvPr id="2" name="文本占位符 1"/>
          <p:cNvSpPr/>
          <p:nvPr>
            <p:ph type="body" idx="1"/>
          </p:nvPr>
        </p:nvSpPr>
        <p:spPr/>
        <p:txBody>
          <a:bodyPr/>
          <a:p>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14:prism dir="d"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p:nvPr/>
        </p:nvSpPr>
        <p:spPr>
          <a:xfrm>
            <a:off x="2362200" y="838200"/>
            <a:ext cx="7772400" cy="768350"/>
          </a:xfrm>
          <a:prstGeom prst="rect">
            <a:avLst/>
          </a:prstGeom>
          <a:noFill/>
          <a:ln w="9525">
            <a:noFill/>
          </a:ln>
        </p:spPr>
        <p:txBody>
          <a:bodyPr>
            <a:spAutoFit/>
          </a:bodyPr>
          <a:p>
            <a:pPr marL="342900" indent="-342900">
              <a:spcBef>
                <a:spcPct val="20000"/>
              </a:spcBef>
            </a:pPr>
            <a:endParaRPr lang="en-US" altLang="zh-CN" sz="2000" dirty="0">
              <a:latin typeface="Arial" panose="020B0604020202020204" pitchFamily="34" charset="0"/>
            </a:endParaRPr>
          </a:p>
          <a:p>
            <a:pPr marL="342900" indent="-342900">
              <a:spcBef>
                <a:spcPct val="20000"/>
              </a:spcBef>
            </a:pPr>
            <a:endParaRPr lang="zh-CN" altLang="en-US" sz="2000" dirty="0">
              <a:latin typeface="Times New Roman" panose="02020603050405020304" pitchFamily="18" charset="0"/>
              <a:ea typeface="仿宋_GB2312" pitchFamily="49" charset="-122"/>
            </a:endParaRPr>
          </a:p>
        </p:txBody>
      </p:sp>
      <p:sp>
        <p:nvSpPr>
          <p:cNvPr id="17412" name="Rectangle 4"/>
          <p:cNvSpPr/>
          <p:nvPr/>
        </p:nvSpPr>
        <p:spPr>
          <a:xfrm>
            <a:off x="2362200" y="838200"/>
            <a:ext cx="7391400" cy="1137285"/>
          </a:xfrm>
          <a:prstGeom prst="rect">
            <a:avLst/>
          </a:prstGeom>
          <a:noFill/>
          <a:ln w="9525">
            <a:noFill/>
          </a:ln>
        </p:spPr>
        <p:txBody>
          <a:bodyPr>
            <a:spAutoFit/>
          </a:bodyPr>
          <a:p>
            <a:pPr marL="342900" indent="-342900">
              <a:spcBef>
                <a:spcPct val="20000"/>
              </a:spcBef>
            </a:pPr>
            <a:endParaRPr lang="zh-CN" altLang="en-US" sz="2000" dirty="0">
              <a:latin typeface="Times New Roman" panose="02020603050405020304" pitchFamily="18" charset="0"/>
              <a:ea typeface="仿宋_GB2312" pitchFamily="49" charset="-122"/>
            </a:endParaRPr>
          </a:p>
          <a:p>
            <a:pPr marL="342900" indent="-342900">
              <a:spcBef>
                <a:spcPct val="20000"/>
              </a:spcBef>
            </a:pPr>
            <a:endParaRPr lang="zh-CN" altLang="en-US" sz="2000" dirty="0">
              <a:latin typeface="Times New Roman" panose="02020603050405020304" pitchFamily="18" charset="0"/>
              <a:ea typeface="仿宋_GB2312" pitchFamily="49" charset="-122"/>
            </a:endParaRPr>
          </a:p>
          <a:p>
            <a:pPr marL="342900" indent="-342900">
              <a:spcBef>
                <a:spcPct val="20000"/>
              </a:spcBef>
            </a:pPr>
            <a:endParaRPr lang="zh-CN" altLang="en-US" sz="2000" dirty="0">
              <a:latin typeface="Times New Roman" panose="02020603050405020304" pitchFamily="18" charset="0"/>
              <a:ea typeface="仿宋_GB2312" pitchFamily="49" charset="-122"/>
            </a:endParaRPr>
          </a:p>
        </p:txBody>
      </p:sp>
      <p:sp>
        <p:nvSpPr>
          <p:cNvPr id="17413" name="Rectangle 5"/>
          <p:cNvSpPr/>
          <p:nvPr/>
        </p:nvSpPr>
        <p:spPr>
          <a:xfrm>
            <a:off x="1524000" y="-184150"/>
            <a:ext cx="309880" cy="368300"/>
          </a:xfrm>
          <a:prstGeom prst="rect">
            <a:avLst/>
          </a:prstGeom>
          <a:noFill/>
          <a:ln w="9525">
            <a:noFill/>
          </a:ln>
        </p:spPr>
        <p:txBody>
          <a:bodyPr wrap="none" anchor="ctr">
            <a:spAutoFit/>
          </a:bodyPr>
          <a:p>
            <a:pPr>
              <a:spcBef>
                <a:spcPct val="20000"/>
              </a:spcBef>
            </a:pPr>
            <a:endParaRPr lang="zh-CN" altLang="en-US" dirty="0">
              <a:latin typeface="Arial" panose="020B0604020202020204" pitchFamily="34" charset="0"/>
            </a:endParaRPr>
          </a:p>
        </p:txBody>
      </p:sp>
      <p:sp>
        <p:nvSpPr>
          <p:cNvPr id="17414" name="Rectangle 6"/>
          <p:cNvSpPr/>
          <p:nvPr/>
        </p:nvSpPr>
        <p:spPr>
          <a:xfrm>
            <a:off x="619125" y="337820"/>
            <a:ext cx="10954385" cy="6182360"/>
          </a:xfrm>
          <a:prstGeom prst="rect">
            <a:avLst/>
          </a:prstGeom>
          <a:noFill/>
          <a:ln w="9525">
            <a:noFill/>
          </a:ln>
        </p:spPr>
        <p:txBody>
          <a:bodyPr wrap="square" anchor="ctr">
            <a:spAutoFit/>
          </a:bodyPr>
          <a:p>
            <a:pPr indent="552450">
              <a:spcBef>
                <a:spcPct val="20000"/>
              </a:spcBef>
            </a:pPr>
            <a:r>
              <a:rPr lang="zh-CN" altLang="en-US" sz="3600" dirty="0">
                <a:latin typeface="Times New Roman" panose="02020603050405020304" pitchFamily="18" charset="0"/>
                <a:ea typeface="仿宋_GB2312" pitchFamily="49" charset="-122"/>
                <a:sym typeface="Symbol" panose="05050102010706020507" pitchFamily="18" charset="2"/>
              </a:rPr>
              <a:t>图灵机 </a:t>
            </a:r>
            <a:r>
              <a:rPr lang="en-US" altLang="zh-CN" sz="3600" i="1" dirty="0">
                <a:solidFill>
                  <a:srgbClr val="0000FF"/>
                </a:solidFill>
                <a:latin typeface="Times New Roman" panose="02020603050405020304" pitchFamily="18" charset="0"/>
                <a:ea typeface="仿宋_GB2312" pitchFamily="49" charset="-122"/>
                <a:sym typeface="Symbol" panose="05050102010706020507" pitchFamily="18" charset="2"/>
              </a:rPr>
              <a:t>M </a:t>
            </a:r>
            <a:r>
              <a:rPr lang="zh-CN" altLang="en-US" sz="3600" dirty="0">
                <a:solidFill>
                  <a:srgbClr val="0000FF"/>
                </a:solidFill>
                <a:latin typeface="Times New Roman" panose="02020603050405020304" pitchFamily="18" charset="0"/>
                <a:ea typeface="仿宋_GB2312" pitchFamily="49" charset="-122"/>
                <a:sym typeface="Symbol" panose="05050102010706020507" pitchFamily="18" charset="2"/>
              </a:rPr>
              <a:t>接受输入 </a:t>
            </a:r>
            <a:r>
              <a:rPr lang="en-US" altLang="zh-CN" sz="3600" i="1" dirty="0">
                <a:solidFill>
                  <a:srgbClr val="0000FF"/>
                </a:solidFill>
                <a:latin typeface="Times New Roman" panose="02020603050405020304" pitchFamily="18" charset="0"/>
                <a:ea typeface="仿宋_GB2312" pitchFamily="49" charset="-122"/>
                <a:sym typeface="Symbol" panose="05050102010706020507" pitchFamily="18" charset="2"/>
              </a:rPr>
              <a:t>w</a:t>
            </a:r>
            <a:r>
              <a:rPr lang="en-US" altLang="zh-CN" sz="3600" dirty="0">
                <a:latin typeface="Times New Roman" panose="02020603050405020304" pitchFamily="18" charset="0"/>
                <a:ea typeface="仿宋_GB2312" pitchFamily="49" charset="-122"/>
                <a:sym typeface="Symbol" panose="05050102010706020507" pitchFamily="18" charset="2"/>
              </a:rPr>
              <a:t> </a:t>
            </a:r>
            <a:r>
              <a:rPr lang="zh-CN" altLang="en-US" sz="3600" dirty="0">
                <a:latin typeface="Times New Roman" panose="02020603050405020304" pitchFamily="18" charset="0"/>
                <a:ea typeface="仿宋_GB2312" pitchFamily="49" charset="-122"/>
                <a:sym typeface="Symbol" panose="05050102010706020507" pitchFamily="18" charset="2"/>
              </a:rPr>
              <a:t>，如果存在格局的序列 </a:t>
            </a:r>
            <a:r>
              <a:rPr lang="en-US" altLang="zh-CN" sz="3600" i="1" dirty="0">
                <a:latin typeface="Times New Roman" panose="02020603050405020304" pitchFamily="18" charset="0"/>
                <a:ea typeface="仿宋_GB2312" pitchFamily="49" charset="-122"/>
                <a:sym typeface="Symbol" panose="05050102010706020507" pitchFamily="18" charset="2"/>
              </a:rPr>
              <a:t>C</a:t>
            </a:r>
            <a:r>
              <a:rPr lang="en-US" altLang="zh-CN" sz="3600" dirty="0">
                <a:latin typeface="Times New Roman" panose="02020603050405020304" pitchFamily="18" charset="0"/>
                <a:ea typeface="仿宋_GB2312" pitchFamily="49" charset="-122"/>
                <a:sym typeface="Symbol" panose="05050102010706020507" pitchFamily="18" charset="2"/>
              </a:rPr>
              <a:t>l, </a:t>
            </a:r>
            <a:r>
              <a:rPr lang="en-US" altLang="zh-CN" sz="3600" i="1" dirty="0">
                <a:latin typeface="Times New Roman" panose="02020603050405020304" pitchFamily="18" charset="0"/>
                <a:ea typeface="仿宋_GB2312" pitchFamily="49" charset="-122"/>
                <a:sym typeface="Symbol" panose="05050102010706020507" pitchFamily="18" charset="2"/>
              </a:rPr>
              <a:t>C</a:t>
            </a:r>
            <a:r>
              <a:rPr lang="en-US" altLang="zh-CN" sz="3600" dirty="0">
                <a:latin typeface="Times New Roman" panose="02020603050405020304" pitchFamily="18" charset="0"/>
                <a:ea typeface="仿宋_GB2312" pitchFamily="49" charset="-122"/>
                <a:sym typeface="Symbol" panose="05050102010706020507" pitchFamily="18" charset="2"/>
              </a:rPr>
              <a:t>2, …, </a:t>
            </a:r>
            <a:r>
              <a:rPr lang="en-US" altLang="zh-CN" sz="3600" i="1" dirty="0">
                <a:latin typeface="Times New Roman" panose="02020603050405020304" pitchFamily="18" charset="0"/>
                <a:ea typeface="仿宋_GB2312" pitchFamily="49" charset="-122"/>
                <a:sym typeface="Symbol" panose="05050102010706020507" pitchFamily="18" charset="2"/>
              </a:rPr>
              <a:t>Ck</a:t>
            </a:r>
            <a:r>
              <a:rPr lang="zh-CN" altLang="en-US" sz="3600" dirty="0">
                <a:latin typeface="Times New Roman" panose="02020603050405020304" pitchFamily="18" charset="0"/>
                <a:ea typeface="仿宋_GB2312" pitchFamily="49" charset="-122"/>
                <a:sym typeface="Symbol" panose="05050102010706020507" pitchFamily="18" charset="2"/>
              </a:rPr>
              <a:t>使得：</a:t>
            </a:r>
            <a:endParaRPr lang="en-US" altLang="zh-CN" sz="3600" dirty="0">
              <a:latin typeface="Times New Roman" panose="02020603050405020304" pitchFamily="18" charset="0"/>
              <a:ea typeface="仿宋_GB2312" pitchFamily="49" charset="-122"/>
              <a:sym typeface="Symbol" panose="05050102010706020507" pitchFamily="18" charset="2"/>
            </a:endParaRPr>
          </a:p>
          <a:p>
            <a:pPr indent="552450">
              <a:spcBef>
                <a:spcPct val="20000"/>
              </a:spcBef>
            </a:pPr>
            <a:endParaRPr lang="zh-CN" altLang="en-US" sz="3600" dirty="0">
              <a:latin typeface="Times New Roman" panose="02020603050405020304" pitchFamily="18" charset="0"/>
              <a:ea typeface="仿宋_GB2312" pitchFamily="49" charset="-122"/>
              <a:sym typeface="Symbol" panose="05050102010706020507" pitchFamily="18" charset="2"/>
            </a:endParaRPr>
          </a:p>
          <a:p>
            <a:pPr indent="552450">
              <a:spcBef>
                <a:spcPct val="20000"/>
              </a:spcBef>
            </a:pPr>
            <a:r>
              <a:rPr lang="zh-CN" altLang="en-US" sz="3600" dirty="0">
                <a:solidFill>
                  <a:srgbClr val="FF0066"/>
                </a:solidFill>
                <a:latin typeface="Times New Roman" panose="02020603050405020304" pitchFamily="18" charset="0"/>
                <a:ea typeface="仿宋_GB2312" pitchFamily="49" charset="-122"/>
                <a:sym typeface="Symbol" panose="05050102010706020507" pitchFamily="18" charset="2"/>
              </a:rPr>
              <a:t>     </a:t>
            </a:r>
            <a:r>
              <a:rPr lang="en-US" altLang="zh-CN" sz="3600" dirty="0">
                <a:solidFill>
                  <a:srgbClr val="FF0066"/>
                </a:solidFill>
                <a:latin typeface="Times New Roman" panose="02020603050405020304" pitchFamily="18" charset="0"/>
                <a:ea typeface="仿宋_GB2312" pitchFamily="49" charset="-122"/>
                <a:sym typeface="Symbol" panose="05050102010706020507" pitchFamily="18" charset="2"/>
              </a:rPr>
              <a:t>(1)</a:t>
            </a:r>
            <a:r>
              <a:rPr lang="en-US" altLang="zh-CN" sz="3600" dirty="0">
                <a:latin typeface="Times New Roman" panose="02020603050405020304" pitchFamily="18" charset="0"/>
                <a:ea typeface="仿宋_GB2312" pitchFamily="49" charset="-122"/>
                <a:sym typeface="Symbol" panose="05050102010706020507" pitchFamily="18" charset="2"/>
              </a:rPr>
              <a:t> </a:t>
            </a:r>
            <a:r>
              <a:rPr lang="en-US" altLang="zh-CN" sz="3600" i="1" dirty="0">
                <a:latin typeface="Times New Roman" panose="02020603050405020304" pitchFamily="18" charset="0"/>
                <a:ea typeface="仿宋_GB2312" pitchFamily="49" charset="-122"/>
                <a:sym typeface="Symbol" panose="05050102010706020507" pitchFamily="18" charset="2"/>
              </a:rPr>
              <a:t>C</a:t>
            </a:r>
            <a:r>
              <a:rPr lang="en-US" altLang="zh-CN" sz="3600" dirty="0">
                <a:latin typeface="Times New Roman" panose="02020603050405020304" pitchFamily="18" charset="0"/>
                <a:ea typeface="仿宋_GB2312" pitchFamily="49" charset="-122"/>
                <a:sym typeface="Symbol" panose="05050102010706020507" pitchFamily="18" charset="2"/>
              </a:rPr>
              <a:t>l </a:t>
            </a:r>
            <a:r>
              <a:rPr lang="zh-CN" altLang="en-US" sz="3600" dirty="0">
                <a:latin typeface="Times New Roman" panose="02020603050405020304" pitchFamily="18" charset="0"/>
                <a:ea typeface="仿宋_GB2312" pitchFamily="49" charset="-122"/>
                <a:sym typeface="Symbol" panose="05050102010706020507" pitchFamily="18" charset="2"/>
              </a:rPr>
              <a:t>是 </a:t>
            </a:r>
            <a:r>
              <a:rPr lang="en-US" altLang="zh-CN" sz="3600" i="1" dirty="0">
                <a:latin typeface="Times New Roman" panose="02020603050405020304" pitchFamily="18" charset="0"/>
                <a:ea typeface="仿宋_GB2312" pitchFamily="49" charset="-122"/>
                <a:sym typeface="Symbol" panose="05050102010706020507" pitchFamily="18" charset="2"/>
              </a:rPr>
              <a:t>M </a:t>
            </a:r>
            <a:r>
              <a:rPr lang="zh-CN" altLang="en-US" sz="3600" dirty="0">
                <a:latin typeface="Times New Roman" panose="02020603050405020304" pitchFamily="18" charset="0"/>
                <a:ea typeface="仿宋_GB2312" pitchFamily="49" charset="-122"/>
                <a:sym typeface="Symbol" panose="05050102010706020507" pitchFamily="18" charset="2"/>
              </a:rPr>
              <a:t>在输入 </a:t>
            </a:r>
            <a:r>
              <a:rPr lang="en-US" altLang="zh-CN" sz="3600" i="1" dirty="0">
                <a:latin typeface="Times New Roman" panose="02020603050405020304" pitchFamily="18" charset="0"/>
                <a:ea typeface="仿宋_GB2312" pitchFamily="49" charset="-122"/>
                <a:sym typeface="Symbol" panose="05050102010706020507" pitchFamily="18" charset="2"/>
              </a:rPr>
              <a:t>w </a:t>
            </a:r>
            <a:r>
              <a:rPr lang="zh-CN" altLang="en-US" sz="3600" dirty="0">
                <a:latin typeface="Times New Roman" panose="02020603050405020304" pitchFamily="18" charset="0"/>
                <a:ea typeface="仿宋_GB2312" pitchFamily="49" charset="-122"/>
                <a:sym typeface="Symbol" panose="05050102010706020507" pitchFamily="18" charset="2"/>
              </a:rPr>
              <a:t>上的起始格局；</a:t>
            </a:r>
            <a:endParaRPr lang="zh-CN" altLang="en-US" sz="3600" dirty="0">
              <a:latin typeface="Times New Roman" panose="02020603050405020304" pitchFamily="18" charset="0"/>
              <a:ea typeface="仿宋_GB2312" pitchFamily="49" charset="-122"/>
              <a:sym typeface="Symbol" panose="05050102010706020507" pitchFamily="18" charset="2"/>
            </a:endParaRPr>
          </a:p>
          <a:p>
            <a:pPr indent="552450">
              <a:spcBef>
                <a:spcPct val="20000"/>
              </a:spcBef>
            </a:pPr>
            <a:r>
              <a:rPr lang="zh-CN" altLang="en-US" sz="3600" dirty="0">
                <a:latin typeface="Times New Roman" panose="02020603050405020304" pitchFamily="18" charset="0"/>
                <a:ea typeface="仿宋_GB2312" pitchFamily="49" charset="-122"/>
                <a:sym typeface="Symbol" panose="05050102010706020507" pitchFamily="18" charset="2"/>
              </a:rPr>
              <a:t>     </a:t>
            </a:r>
            <a:r>
              <a:rPr lang="en-US" altLang="zh-CN" sz="3600" dirty="0">
                <a:solidFill>
                  <a:srgbClr val="FF0066"/>
                </a:solidFill>
                <a:latin typeface="Times New Roman" panose="02020603050405020304" pitchFamily="18" charset="0"/>
                <a:ea typeface="仿宋_GB2312" pitchFamily="49" charset="-122"/>
                <a:sym typeface="Symbol" panose="05050102010706020507" pitchFamily="18" charset="2"/>
              </a:rPr>
              <a:t>(2)</a:t>
            </a:r>
            <a:r>
              <a:rPr lang="en-US" altLang="zh-CN" sz="3600" dirty="0">
                <a:latin typeface="Times New Roman" panose="02020603050405020304" pitchFamily="18" charset="0"/>
                <a:ea typeface="仿宋_GB2312" pitchFamily="49" charset="-122"/>
                <a:sym typeface="Symbol" panose="05050102010706020507" pitchFamily="18" charset="2"/>
              </a:rPr>
              <a:t> </a:t>
            </a:r>
            <a:r>
              <a:rPr lang="zh-CN" altLang="en-US" sz="3600" dirty="0">
                <a:latin typeface="Times New Roman" panose="02020603050405020304" pitchFamily="18" charset="0"/>
                <a:ea typeface="仿宋_GB2312" pitchFamily="49" charset="-122"/>
                <a:sym typeface="Symbol" panose="05050102010706020507" pitchFamily="18" charset="2"/>
              </a:rPr>
              <a:t>每一个</a:t>
            </a:r>
            <a:r>
              <a:rPr lang="en-US" altLang="zh-CN" sz="3600" i="1" dirty="0">
                <a:latin typeface="Times New Roman" panose="02020603050405020304" pitchFamily="18" charset="0"/>
                <a:ea typeface="仿宋_GB2312" pitchFamily="49" charset="-122"/>
                <a:sym typeface="Symbol" panose="05050102010706020507" pitchFamily="18" charset="2"/>
              </a:rPr>
              <a:t>Ci </a:t>
            </a:r>
            <a:r>
              <a:rPr lang="zh-CN" altLang="en-US" sz="3600" dirty="0">
                <a:latin typeface="Times New Roman" panose="02020603050405020304" pitchFamily="18" charset="0"/>
                <a:ea typeface="仿宋_GB2312" pitchFamily="49" charset="-122"/>
                <a:sym typeface="Symbol" panose="05050102010706020507" pitchFamily="18" charset="2"/>
              </a:rPr>
              <a:t>产生 </a:t>
            </a:r>
            <a:r>
              <a:rPr lang="en-US" altLang="zh-CN" sz="3600" i="1" dirty="0">
                <a:latin typeface="Times New Roman" panose="02020603050405020304" pitchFamily="18" charset="0"/>
                <a:ea typeface="仿宋_GB2312" pitchFamily="49" charset="-122"/>
                <a:sym typeface="Symbol" panose="05050102010706020507" pitchFamily="18" charset="2"/>
              </a:rPr>
              <a:t>Ci</a:t>
            </a:r>
            <a:r>
              <a:rPr lang="en-US" altLang="zh-CN" sz="3600" dirty="0">
                <a:latin typeface="Times New Roman" panose="02020603050405020304" pitchFamily="18" charset="0"/>
                <a:ea typeface="仿宋_GB2312" pitchFamily="49" charset="-122"/>
                <a:sym typeface="Symbol" panose="05050102010706020507" pitchFamily="18" charset="2"/>
              </a:rPr>
              <a:t> +1</a:t>
            </a:r>
            <a:r>
              <a:rPr lang="zh-CN" altLang="en-US" sz="3600" dirty="0">
                <a:latin typeface="Times New Roman" panose="02020603050405020304" pitchFamily="18" charset="0"/>
                <a:ea typeface="仿宋_GB2312" pitchFamily="49" charset="-122"/>
                <a:sym typeface="Symbol" panose="05050102010706020507" pitchFamily="18" charset="2"/>
              </a:rPr>
              <a:t>；</a:t>
            </a:r>
            <a:endParaRPr lang="zh-CN" altLang="en-US" sz="3600" dirty="0">
              <a:latin typeface="Times New Roman" panose="02020603050405020304" pitchFamily="18" charset="0"/>
              <a:ea typeface="仿宋_GB2312" pitchFamily="49" charset="-122"/>
              <a:sym typeface="Symbol" panose="05050102010706020507" pitchFamily="18" charset="2"/>
            </a:endParaRPr>
          </a:p>
          <a:p>
            <a:pPr indent="552450">
              <a:spcBef>
                <a:spcPct val="20000"/>
              </a:spcBef>
            </a:pPr>
            <a:r>
              <a:rPr lang="zh-CN" altLang="en-US" sz="3600" dirty="0">
                <a:solidFill>
                  <a:srgbClr val="FF0066"/>
                </a:solidFill>
                <a:latin typeface="Times New Roman" panose="02020603050405020304" pitchFamily="18" charset="0"/>
                <a:ea typeface="仿宋_GB2312" pitchFamily="49" charset="-122"/>
                <a:sym typeface="Symbol" panose="05050102010706020507" pitchFamily="18" charset="2"/>
              </a:rPr>
              <a:t>     </a:t>
            </a:r>
            <a:r>
              <a:rPr lang="en-US" altLang="zh-CN" sz="3600" dirty="0">
                <a:solidFill>
                  <a:srgbClr val="FF0066"/>
                </a:solidFill>
                <a:latin typeface="Times New Roman" panose="02020603050405020304" pitchFamily="18" charset="0"/>
                <a:ea typeface="仿宋_GB2312" pitchFamily="49" charset="-122"/>
                <a:sym typeface="Symbol" panose="05050102010706020507" pitchFamily="18" charset="2"/>
              </a:rPr>
              <a:t>(3) </a:t>
            </a:r>
            <a:r>
              <a:rPr lang="en-US" altLang="zh-CN" sz="3600" i="1" dirty="0">
                <a:latin typeface="Times New Roman" panose="02020603050405020304" pitchFamily="18" charset="0"/>
                <a:ea typeface="仿宋_GB2312" pitchFamily="49" charset="-122"/>
                <a:sym typeface="Symbol" panose="05050102010706020507" pitchFamily="18" charset="2"/>
              </a:rPr>
              <a:t>Ck </a:t>
            </a:r>
            <a:r>
              <a:rPr lang="zh-CN" altLang="en-US" sz="3600" dirty="0">
                <a:latin typeface="Times New Roman" panose="02020603050405020304" pitchFamily="18" charset="0"/>
                <a:ea typeface="仿宋_GB2312" pitchFamily="49" charset="-122"/>
                <a:sym typeface="Symbol" panose="05050102010706020507" pitchFamily="18" charset="2"/>
              </a:rPr>
              <a:t>是接受格局。</a:t>
            </a:r>
            <a:endParaRPr lang="en-US" altLang="zh-CN" sz="3600" dirty="0">
              <a:latin typeface="Times New Roman" panose="02020603050405020304" pitchFamily="18" charset="0"/>
              <a:ea typeface="仿宋_GB2312" pitchFamily="49" charset="-122"/>
              <a:sym typeface="Symbol" panose="05050102010706020507" pitchFamily="18" charset="2"/>
            </a:endParaRPr>
          </a:p>
          <a:p>
            <a:pPr indent="552450">
              <a:spcBef>
                <a:spcPct val="20000"/>
              </a:spcBef>
            </a:pPr>
            <a:endParaRPr lang="zh-CN" altLang="en-US" sz="3600" dirty="0">
              <a:latin typeface="Times New Roman" panose="02020603050405020304" pitchFamily="18" charset="0"/>
              <a:ea typeface="仿宋_GB2312" pitchFamily="49" charset="-122"/>
              <a:sym typeface="Symbol" panose="05050102010706020507" pitchFamily="18" charset="2"/>
            </a:endParaRPr>
          </a:p>
          <a:p>
            <a:pPr indent="552450">
              <a:spcBef>
                <a:spcPct val="20000"/>
              </a:spcBef>
            </a:pPr>
            <a:r>
              <a:rPr lang="en-US" altLang="zh-CN" sz="3600" i="1" dirty="0">
                <a:latin typeface="Times New Roman" panose="02020603050405020304" pitchFamily="18" charset="0"/>
                <a:ea typeface="仿宋_GB2312" pitchFamily="49" charset="-122"/>
                <a:sym typeface="Symbol" panose="05050102010706020507" pitchFamily="18" charset="2"/>
              </a:rPr>
              <a:t>M</a:t>
            </a:r>
            <a:r>
              <a:rPr lang="en-US" altLang="zh-CN" sz="3600" dirty="0">
                <a:latin typeface="Times New Roman" panose="02020603050405020304" pitchFamily="18" charset="0"/>
                <a:ea typeface="仿宋_GB2312" pitchFamily="49" charset="-122"/>
                <a:sym typeface="Symbol" panose="05050102010706020507" pitchFamily="18" charset="2"/>
              </a:rPr>
              <a:t> </a:t>
            </a:r>
            <a:r>
              <a:rPr lang="zh-CN" altLang="en-US" sz="3600" dirty="0">
                <a:latin typeface="Times New Roman" panose="02020603050405020304" pitchFamily="18" charset="0"/>
                <a:ea typeface="仿宋_GB2312" pitchFamily="49" charset="-122"/>
                <a:sym typeface="Symbol" panose="05050102010706020507" pitchFamily="18" charset="2"/>
              </a:rPr>
              <a:t>接受的字符串的集合称为 </a:t>
            </a:r>
            <a:r>
              <a:rPr lang="en-US" altLang="zh-CN" sz="3600" i="1" dirty="0">
                <a:solidFill>
                  <a:srgbClr val="0000FF"/>
                </a:solidFill>
                <a:latin typeface="Times New Roman" panose="02020603050405020304" pitchFamily="18" charset="0"/>
                <a:ea typeface="仿宋_GB2312" pitchFamily="49" charset="-122"/>
                <a:sym typeface="Symbol" panose="05050102010706020507" pitchFamily="18" charset="2"/>
              </a:rPr>
              <a:t>M</a:t>
            </a:r>
            <a:r>
              <a:rPr lang="en-US" altLang="zh-CN" sz="3600" dirty="0">
                <a:solidFill>
                  <a:srgbClr val="0000FF"/>
                </a:solidFill>
                <a:latin typeface="Times New Roman" panose="02020603050405020304" pitchFamily="18" charset="0"/>
                <a:ea typeface="仿宋_GB2312" pitchFamily="49" charset="-122"/>
                <a:sym typeface="Symbol" panose="05050102010706020507" pitchFamily="18" charset="2"/>
              </a:rPr>
              <a:t> </a:t>
            </a:r>
            <a:r>
              <a:rPr lang="zh-CN" altLang="en-US" sz="3600" dirty="0">
                <a:solidFill>
                  <a:srgbClr val="0000FF"/>
                </a:solidFill>
                <a:latin typeface="Times New Roman" panose="02020603050405020304" pitchFamily="18" charset="0"/>
                <a:ea typeface="仿宋_GB2312" pitchFamily="49" charset="-122"/>
                <a:sym typeface="Symbol" panose="05050102010706020507" pitchFamily="18" charset="2"/>
              </a:rPr>
              <a:t>的语言</a:t>
            </a:r>
            <a:r>
              <a:rPr lang="zh-CN" altLang="en-US" sz="3600" dirty="0">
                <a:latin typeface="Times New Roman" panose="02020603050405020304" pitchFamily="18" charset="0"/>
                <a:ea typeface="仿宋_GB2312" pitchFamily="49" charset="-122"/>
                <a:sym typeface="Symbol" panose="05050102010706020507" pitchFamily="18" charset="2"/>
              </a:rPr>
              <a:t>，或被 </a:t>
            </a:r>
            <a:r>
              <a:rPr lang="en-US" altLang="zh-CN" sz="3600" i="1" dirty="0">
                <a:solidFill>
                  <a:srgbClr val="0000FF"/>
                </a:solidFill>
                <a:latin typeface="Times New Roman" panose="02020603050405020304" pitchFamily="18" charset="0"/>
                <a:ea typeface="仿宋_GB2312" pitchFamily="49" charset="-122"/>
                <a:sym typeface="Symbol" panose="05050102010706020507" pitchFamily="18" charset="2"/>
              </a:rPr>
              <a:t>M</a:t>
            </a:r>
            <a:r>
              <a:rPr lang="en-US" altLang="zh-CN" sz="3600" dirty="0">
                <a:solidFill>
                  <a:srgbClr val="0000FF"/>
                </a:solidFill>
                <a:latin typeface="Times New Roman" panose="02020603050405020304" pitchFamily="18" charset="0"/>
                <a:ea typeface="仿宋_GB2312" pitchFamily="49" charset="-122"/>
                <a:sym typeface="Symbol" panose="05050102010706020507" pitchFamily="18" charset="2"/>
              </a:rPr>
              <a:t> </a:t>
            </a:r>
            <a:r>
              <a:rPr lang="zh-CN" altLang="en-US" sz="3600" dirty="0">
                <a:solidFill>
                  <a:srgbClr val="0000FF"/>
                </a:solidFill>
                <a:latin typeface="Times New Roman" panose="02020603050405020304" pitchFamily="18" charset="0"/>
                <a:ea typeface="仿宋_GB2312" pitchFamily="49" charset="-122"/>
                <a:sym typeface="Symbol" panose="05050102010706020507" pitchFamily="18" charset="2"/>
              </a:rPr>
              <a:t>识别的语言</a:t>
            </a:r>
            <a:r>
              <a:rPr lang="zh-CN" altLang="en-US" sz="3600" dirty="0">
                <a:latin typeface="Times New Roman" panose="02020603050405020304" pitchFamily="18" charset="0"/>
                <a:ea typeface="仿宋_GB2312" pitchFamily="49" charset="-122"/>
                <a:sym typeface="Symbol" panose="05050102010706020507" pitchFamily="18" charset="2"/>
              </a:rPr>
              <a:t>，记为 </a:t>
            </a:r>
            <a:r>
              <a:rPr lang="en-US" altLang="zh-CN" sz="3600" i="1" dirty="0">
                <a:solidFill>
                  <a:srgbClr val="FF0000"/>
                </a:solidFill>
                <a:latin typeface="Times New Roman" panose="02020603050405020304" pitchFamily="18" charset="0"/>
                <a:ea typeface="仿宋_GB2312" pitchFamily="49" charset="-122"/>
                <a:sym typeface="Symbol" panose="05050102010706020507" pitchFamily="18" charset="2"/>
              </a:rPr>
              <a:t>L</a:t>
            </a:r>
            <a:r>
              <a:rPr lang="en-US" altLang="zh-CN" sz="3600" dirty="0">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600" i="1" dirty="0">
                <a:solidFill>
                  <a:srgbClr val="FF0000"/>
                </a:solidFill>
                <a:latin typeface="Times New Roman" panose="02020603050405020304" pitchFamily="18" charset="0"/>
                <a:ea typeface="仿宋_GB2312" pitchFamily="49" charset="-122"/>
                <a:sym typeface="Symbol" panose="05050102010706020507" pitchFamily="18" charset="2"/>
              </a:rPr>
              <a:t>M</a:t>
            </a:r>
            <a:r>
              <a:rPr lang="en-US" altLang="zh-CN" sz="3600" dirty="0">
                <a:solidFill>
                  <a:srgbClr val="FF0000"/>
                </a:solidFill>
                <a:latin typeface="Times New Roman" panose="02020603050405020304" pitchFamily="18" charset="0"/>
                <a:ea typeface="仿宋_GB2312" pitchFamily="49" charset="-122"/>
                <a:sym typeface="Symbol" panose="05050102010706020507" pitchFamily="18" charset="2"/>
              </a:rPr>
              <a:t>)</a:t>
            </a:r>
            <a:r>
              <a:rPr lang="zh-CN" altLang="en-US" sz="3600" dirty="0">
                <a:latin typeface="Times New Roman" panose="02020603050405020304" pitchFamily="18" charset="0"/>
                <a:ea typeface="仿宋_GB2312" pitchFamily="49" charset="-122"/>
                <a:sym typeface="Symbol" panose="05050102010706020507" pitchFamily="18" charset="2"/>
              </a:rPr>
              <a:t>。</a:t>
            </a:r>
            <a:endParaRPr lang="zh-CN" altLang="en-US" sz="2000" dirty="0">
              <a:latin typeface="Times New Roman" panose="02020603050405020304" pitchFamily="18" charset="0"/>
              <a:ea typeface="仿宋_GB2312" pitchFamily="49" charset="-122"/>
              <a:sym typeface="Symbol" panose="05050102010706020507" pitchFamily="18" charset="2"/>
            </a:endParaRPr>
          </a:p>
          <a:p>
            <a:pPr indent="552450">
              <a:spcBef>
                <a:spcPct val="20000"/>
              </a:spcBef>
            </a:pPr>
            <a:endParaRPr lang="en-US" altLang="zh-CN" sz="2400" dirty="0">
              <a:latin typeface="Times New Roman" panose="02020603050405020304" pitchFamily="18" charset="0"/>
              <a:ea typeface="仿宋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26695"/>
            <a:ext cx="10515600" cy="5950585"/>
          </a:xfrm>
        </p:spPr>
        <p:txBody>
          <a:bodyPr>
            <a:normAutofit lnSpcReduction="20000"/>
          </a:bodyPr>
          <a:p>
            <a:pPr>
              <a:lnSpc>
                <a:spcPct val="90000"/>
              </a:lnSpc>
            </a:pPr>
            <a:endParaRPr lang="zh-CN" altLang="en-US" sz="2400" dirty="0">
              <a:sym typeface="+mn-ea"/>
            </a:endParaRPr>
          </a:p>
          <a:p>
            <a:pPr algn="ctr">
              <a:lnSpc>
                <a:spcPct val="90000"/>
              </a:lnSpc>
            </a:pPr>
            <a:r>
              <a:rPr lang="zh-CN" altLang="en-US" sz="4000" dirty="0">
                <a:sym typeface="+mn-ea"/>
              </a:rPr>
              <a:t>例</a:t>
            </a:r>
            <a:r>
              <a:rPr lang="en-US" altLang="zh-CN" sz="4000" dirty="0">
                <a:sym typeface="+mn-ea"/>
              </a:rPr>
              <a:t>1</a:t>
            </a:r>
            <a:endParaRPr lang="zh-CN" altLang="en-US" sz="2400" dirty="0">
              <a:sym typeface="+mn-ea"/>
            </a:endParaRPr>
          </a:p>
          <a:p>
            <a:pPr>
              <a:lnSpc>
                <a:spcPct val="150000"/>
              </a:lnSpc>
            </a:pPr>
            <a:r>
              <a:rPr lang="zh-CN" altLang="en-US" sz="2400" dirty="0">
                <a:sym typeface="+mn-ea"/>
              </a:rPr>
              <a:t>如果带子上的输入信息是</a:t>
            </a:r>
            <a:r>
              <a:rPr lang="en-US" altLang="zh-CN" sz="2400" dirty="0">
                <a:sym typeface="+mn-ea"/>
              </a:rPr>
              <a:t>10100010</a:t>
            </a:r>
            <a:r>
              <a:rPr lang="zh-CN" altLang="en-US" sz="2400" dirty="0">
                <a:sym typeface="+mn-ea"/>
              </a:rPr>
              <a:t>，读入头对准最右边第一个为</a:t>
            </a:r>
            <a:r>
              <a:rPr lang="en-US" altLang="zh-CN" sz="2400" dirty="0">
                <a:sym typeface="+mn-ea"/>
              </a:rPr>
              <a:t>0</a:t>
            </a:r>
            <a:r>
              <a:rPr lang="zh-CN" altLang="en-US" sz="2400" dirty="0">
                <a:sym typeface="+mn-ea"/>
              </a:rPr>
              <a:t>的方格，状态为初始状态</a:t>
            </a:r>
            <a:r>
              <a:rPr lang="en-US" altLang="zh-CN" sz="2400" dirty="0">
                <a:sym typeface="+mn-ea"/>
              </a:rPr>
              <a:t>q1</a:t>
            </a:r>
            <a:r>
              <a:rPr lang="zh-CN" altLang="en-US" sz="2400" dirty="0">
                <a:sym typeface="+mn-ea"/>
              </a:rPr>
              <a:t>。按照以下规则执行之后，输出正确的计算结果。</a:t>
            </a:r>
            <a:endParaRPr lang="zh-CN" altLang="en-US" sz="2400" dirty="0">
              <a:sym typeface="+mn-ea"/>
            </a:endParaRPr>
          </a:p>
          <a:p>
            <a:pPr>
              <a:lnSpc>
                <a:spcPct val="90000"/>
              </a:lnSpc>
            </a:pPr>
            <a:r>
              <a:rPr lang="en-US" altLang="zh-CN" sz="2400">
                <a:sym typeface="+mn-ea"/>
              </a:rPr>
              <a:t>q1 0 1 L q2 </a:t>
            </a:r>
            <a:endParaRPr lang="en-US" altLang="zh-CN" sz="2400">
              <a:sym typeface="+mn-ea"/>
            </a:endParaRPr>
          </a:p>
          <a:p>
            <a:pPr>
              <a:lnSpc>
                <a:spcPct val="90000"/>
              </a:lnSpc>
            </a:pPr>
            <a:r>
              <a:rPr lang="en-US" altLang="zh-CN" sz="2400">
                <a:sym typeface="+mn-ea"/>
              </a:rPr>
              <a:t>q1 1 0 L q3 </a:t>
            </a:r>
            <a:endParaRPr lang="en-US" altLang="zh-CN" sz="2400">
              <a:sym typeface="+mn-ea"/>
            </a:endParaRPr>
          </a:p>
          <a:p>
            <a:pPr>
              <a:lnSpc>
                <a:spcPct val="90000"/>
              </a:lnSpc>
            </a:pPr>
            <a:r>
              <a:rPr lang="en-US" altLang="zh-CN" sz="2400">
                <a:sym typeface="+mn-ea"/>
              </a:rPr>
              <a:t>q1 b b N q4 </a:t>
            </a:r>
            <a:endParaRPr lang="en-US" altLang="zh-CN" sz="2400">
              <a:sym typeface="+mn-ea"/>
            </a:endParaRPr>
          </a:p>
          <a:p>
            <a:pPr>
              <a:lnSpc>
                <a:spcPct val="90000"/>
              </a:lnSpc>
            </a:pPr>
            <a:r>
              <a:rPr lang="en-US" altLang="zh-CN" sz="2400">
                <a:sym typeface="+mn-ea"/>
              </a:rPr>
              <a:t>q2 0 0 L q2 </a:t>
            </a:r>
            <a:endParaRPr lang="en-US" altLang="zh-CN" sz="2400">
              <a:sym typeface="+mn-ea"/>
            </a:endParaRPr>
          </a:p>
          <a:p>
            <a:pPr>
              <a:lnSpc>
                <a:spcPct val="90000"/>
              </a:lnSpc>
            </a:pPr>
            <a:r>
              <a:rPr lang="en-US" altLang="zh-CN" sz="2400">
                <a:sym typeface="+mn-ea"/>
              </a:rPr>
              <a:t>q2 1 1 L q2 </a:t>
            </a:r>
            <a:endParaRPr lang="en-US" altLang="zh-CN" sz="2400">
              <a:sym typeface="+mn-ea"/>
            </a:endParaRPr>
          </a:p>
          <a:p>
            <a:pPr>
              <a:lnSpc>
                <a:spcPct val="90000"/>
              </a:lnSpc>
            </a:pPr>
            <a:r>
              <a:rPr lang="en-US" altLang="zh-CN" sz="2400">
                <a:sym typeface="+mn-ea"/>
              </a:rPr>
              <a:t>q2 b b N q4 </a:t>
            </a:r>
            <a:endParaRPr lang="en-US" altLang="zh-CN" sz="2400">
              <a:sym typeface="+mn-ea"/>
            </a:endParaRPr>
          </a:p>
          <a:p>
            <a:pPr>
              <a:lnSpc>
                <a:spcPct val="90000"/>
              </a:lnSpc>
            </a:pPr>
            <a:r>
              <a:rPr lang="en-US" altLang="zh-CN" sz="2400">
                <a:sym typeface="+mn-ea"/>
              </a:rPr>
              <a:t>q3 0 1 L q2 </a:t>
            </a:r>
            <a:endParaRPr lang="en-US" altLang="zh-CN" sz="2400">
              <a:sym typeface="+mn-ea"/>
            </a:endParaRPr>
          </a:p>
          <a:p>
            <a:pPr>
              <a:lnSpc>
                <a:spcPct val="90000"/>
              </a:lnSpc>
            </a:pPr>
            <a:r>
              <a:rPr lang="en-US" altLang="zh-CN" sz="2400">
                <a:sym typeface="+mn-ea"/>
              </a:rPr>
              <a:t>q3 1 0 L q3 </a:t>
            </a:r>
            <a:endParaRPr lang="en-US" altLang="zh-CN" sz="2400">
              <a:sym typeface="+mn-ea"/>
            </a:endParaRPr>
          </a:p>
          <a:p>
            <a:pPr>
              <a:lnSpc>
                <a:spcPct val="90000"/>
              </a:lnSpc>
            </a:pPr>
            <a:r>
              <a:rPr lang="en-US" altLang="zh-CN" sz="2400">
                <a:sym typeface="+mn-ea"/>
              </a:rPr>
              <a:t>q3 b b N q4</a:t>
            </a:r>
            <a:endParaRPr lang="en-US" altLang="zh-CN" sz="2400"/>
          </a:p>
          <a:p>
            <a:endParaRPr lang="zh-CN" altLang="en-US"/>
          </a:p>
        </p:txBody>
      </p:sp>
      <p:pic>
        <p:nvPicPr>
          <p:cNvPr id="730116" name="图片 730115"/>
          <p:cNvPicPr>
            <a:picLocks noChangeAspect="1"/>
          </p:cNvPicPr>
          <p:nvPr/>
        </p:nvPicPr>
        <p:blipFill>
          <a:blip r:embed="rId1"/>
          <a:stretch>
            <a:fillRect/>
          </a:stretch>
        </p:blipFill>
        <p:spPr>
          <a:xfrm>
            <a:off x="3180080" y="2183765"/>
            <a:ext cx="4966335" cy="4251960"/>
          </a:xfrm>
          <a:prstGeom prst="rect">
            <a:avLst/>
          </a:prstGeom>
          <a:noFill/>
          <a:ln w="9525">
            <a:noFill/>
          </a:ln>
        </p:spPr>
      </p:pic>
      <p:sp>
        <p:nvSpPr>
          <p:cNvPr id="4" name="文本框 3"/>
          <p:cNvSpPr txBox="1"/>
          <p:nvPr/>
        </p:nvSpPr>
        <p:spPr>
          <a:xfrm>
            <a:off x="8674100" y="3832860"/>
            <a:ext cx="3328670" cy="1383665"/>
          </a:xfrm>
          <a:prstGeom prst="rect">
            <a:avLst/>
          </a:prstGeom>
          <a:noFill/>
        </p:spPr>
        <p:txBody>
          <a:bodyPr wrap="square" rtlCol="0">
            <a:spAutoFit/>
          </a:bodyPr>
          <a:p>
            <a:pPr algn="ctr"/>
            <a:r>
              <a:rPr lang="zh-CN" altLang="en-US" sz="2800"/>
              <a:t>结论</a:t>
            </a:r>
            <a:endParaRPr lang="zh-CN" altLang="en-US" sz="2800"/>
          </a:p>
          <a:p>
            <a:pPr algn="ctr"/>
            <a:endParaRPr lang="zh-CN" altLang="en-US" sz="2800"/>
          </a:p>
          <a:p>
            <a:r>
              <a:rPr lang="zh-CN" altLang="en-US" sz="2800"/>
              <a:t>该图灵机计算</a:t>
            </a:r>
            <a:r>
              <a:rPr lang="en-US" altLang="zh-CN" sz="2800"/>
              <a:t>x+1</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0116"/>
                                        </p:tgtEl>
                                        <p:attrNameLst>
                                          <p:attrName>style.visibility</p:attrName>
                                        </p:attrNameLst>
                                      </p:cBhvr>
                                      <p:to>
                                        <p:strVal val="visible"/>
                                      </p:to>
                                    </p:set>
                                    <p:animEffect transition="in" filter="blinds(horizontal)">
                                      <p:cBhvr>
                                        <p:cTn id="7" dur="500"/>
                                        <p:tgtEl>
                                          <p:spTgt spid="730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文本占位符 31746"/>
          <p:cNvSpPr>
            <a:spLocks noGrp="1"/>
          </p:cNvSpPr>
          <p:nvPr>
            <p:ph type="body" idx="1"/>
          </p:nvPr>
        </p:nvSpPr>
        <p:spPr>
          <a:xfrm>
            <a:off x="838200" y="847725"/>
            <a:ext cx="10515600" cy="4351338"/>
          </a:xfrm>
        </p:spPr>
        <p:txBody>
          <a:bodyPr/>
          <a:p>
            <a:pPr>
              <a:buNone/>
            </a:pPr>
            <a:r>
              <a:rPr lang="zh-CN" altLang="en-US" sz="2800" b="1" dirty="0"/>
              <a:t>【例</a:t>
            </a:r>
            <a:r>
              <a:rPr lang="en-US" altLang="zh-CN" sz="2800" b="1" dirty="0"/>
              <a:t>2</a:t>
            </a:r>
            <a:r>
              <a:rPr lang="zh-CN" altLang="en-US" sz="2800" b="1" dirty="0"/>
              <a:t>】设计一个图灵机，计算二个自然数</a:t>
            </a:r>
            <a:r>
              <a:rPr lang="en-US" altLang="zh-CN" sz="2800" b="1" dirty="0"/>
              <a:t>m</a:t>
            </a:r>
            <a:r>
              <a:rPr lang="zh-CN" altLang="en-US" sz="2800" b="1" dirty="0"/>
              <a:t>、</a:t>
            </a:r>
            <a:r>
              <a:rPr lang="en-US" altLang="zh-CN" sz="2800" b="1" dirty="0"/>
              <a:t>n</a:t>
            </a:r>
            <a:r>
              <a:rPr lang="zh-CN" altLang="en-US" sz="2800" b="1" dirty="0"/>
              <a:t>的减法： </a:t>
            </a:r>
            <a:endParaRPr lang="zh-CN" altLang="en-US" sz="2800" b="1" dirty="0"/>
          </a:p>
          <a:p>
            <a:pPr>
              <a:buNone/>
            </a:pPr>
            <a:endParaRPr lang="zh-CN" altLang="en-US" sz="2800" b="1" dirty="0"/>
          </a:p>
          <a:p>
            <a:pPr>
              <a:buNone/>
            </a:pPr>
            <a:endParaRPr lang="zh-CN" altLang="en-US" sz="2800" b="1" dirty="0"/>
          </a:p>
          <a:p>
            <a:pPr>
              <a:buNone/>
            </a:pPr>
            <a:r>
              <a:rPr lang="zh-CN" altLang="en-US" sz="2800" b="1" dirty="0"/>
              <a:t>			</a:t>
            </a:r>
            <a:endParaRPr lang="zh-CN" altLang="en-US" sz="2800" b="1" dirty="0"/>
          </a:p>
          <a:p>
            <a:pPr>
              <a:buNone/>
            </a:pPr>
            <a:r>
              <a:rPr lang="zh-CN" altLang="en-US" sz="2800" b="1" dirty="0"/>
              <a:t>设计时，整数</a:t>
            </a:r>
            <a:r>
              <a:rPr lang="en-US" altLang="zh-CN" sz="2800" b="1" dirty="0"/>
              <a:t>n</a:t>
            </a:r>
            <a:r>
              <a:rPr lang="zh-CN" altLang="en-US" sz="2800" b="1" dirty="0"/>
              <a:t>用</a:t>
            </a:r>
            <a:r>
              <a:rPr lang="en-US" altLang="zh-CN" sz="2800" b="1"/>
              <a:t>0</a:t>
            </a:r>
            <a:r>
              <a:rPr lang="en-US" altLang="zh-CN" sz="2800" b="1" baseline="30000"/>
              <a:t>n</a:t>
            </a:r>
            <a:r>
              <a:rPr lang="zh-CN" altLang="en-US" sz="2800" b="1" dirty="0"/>
              <a:t>表示。开始时，带上符号为 </a:t>
            </a:r>
            <a:r>
              <a:rPr lang="en-US" altLang="zh-CN" sz="2800" b="1"/>
              <a:t>0</a:t>
            </a:r>
            <a:r>
              <a:rPr lang="en-US" altLang="zh-CN" sz="2800" b="1" baseline="30000"/>
              <a:t>m</a:t>
            </a:r>
            <a:r>
              <a:rPr lang="en-US" altLang="zh-CN" sz="2800" b="1"/>
              <a:t>10</a:t>
            </a:r>
            <a:r>
              <a:rPr lang="en-US" altLang="zh-CN" sz="2800" b="1" baseline="30000"/>
              <a:t>n</a:t>
            </a:r>
            <a:r>
              <a:rPr lang="zh-CN" altLang="en-US" sz="2800" b="1" dirty="0"/>
              <a:t>，结束时，带上符号为</a:t>
            </a:r>
            <a:r>
              <a:rPr lang="en-US" altLang="zh-CN" sz="2800" b="1" dirty="0"/>
              <a:t>0</a:t>
            </a:r>
            <a:r>
              <a:rPr lang="zh-CN" altLang="en-US" sz="2800" b="1" dirty="0"/>
              <a:t>。每当在</a:t>
            </a:r>
            <a:r>
              <a:rPr lang="en-US" altLang="zh-CN" sz="2800" b="1" dirty="0"/>
              <a:t>1</a:t>
            </a:r>
            <a:r>
              <a:rPr lang="zh-CN" altLang="en-US" sz="2800" b="1" dirty="0"/>
              <a:t>的左边将一个</a:t>
            </a:r>
            <a:r>
              <a:rPr lang="en-US" altLang="zh-CN" sz="2800" b="1" dirty="0"/>
              <a:t>0</a:t>
            </a:r>
            <a:r>
              <a:rPr lang="zh-CN" altLang="en-US" sz="2800" b="1" dirty="0"/>
              <a:t>改变为</a:t>
            </a:r>
            <a:r>
              <a:rPr lang="en-US" altLang="zh-CN" sz="2800" b="1" dirty="0"/>
              <a:t>B</a:t>
            </a:r>
            <a:r>
              <a:rPr lang="zh-CN" altLang="en-US" sz="2800" b="1" dirty="0"/>
              <a:t>，就在</a:t>
            </a:r>
            <a:r>
              <a:rPr lang="en-US" altLang="zh-CN" sz="2800" b="1" dirty="0"/>
              <a:t>1</a:t>
            </a:r>
            <a:r>
              <a:rPr lang="zh-CN" altLang="en-US" sz="2800" b="1" dirty="0"/>
              <a:t>的右边将一个</a:t>
            </a:r>
            <a:r>
              <a:rPr lang="en-US" altLang="zh-CN" sz="2800" b="1" dirty="0"/>
              <a:t>0</a:t>
            </a:r>
            <a:r>
              <a:rPr lang="zh-CN" altLang="en-US" sz="2800" b="1" dirty="0"/>
              <a:t>改为</a:t>
            </a:r>
            <a:r>
              <a:rPr lang="en-US" altLang="zh-CN" sz="2800" b="1" dirty="0"/>
              <a:t>1</a:t>
            </a:r>
            <a:r>
              <a:rPr lang="zh-CN" altLang="en-US" sz="2800" b="1" dirty="0"/>
              <a:t>，若</a:t>
            </a:r>
            <a:r>
              <a:rPr lang="en-US" altLang="zh-CN" sz="2800" b="1" dirty="0"/>
              <a:t>1</a:t>
            </a:r>
            <a:r>
              <a:rPr lang="zh-CN" altLang="en-US" sz="2800" b="1" dirty="0"/>
              <a:t>的右边无</a:t>
            </a:r>
            <a:r>
              <a:rPr lang="en-US" altLang="zh-CN" sz="2800" b="1" dirty="0"/>
              <a:t>0</a:t>
            </a:r>
            <a:r>
              <a:rPr lang="zh-CN" altLang="en-US" sz="2800" b="1" dirty="0"/>
              <a:t>时，再将左边改为</a:t>
            </a:r>
            <a:r>
              <a:rPr lang="en-US" altLang="zh-CN" sz="2800" b="1" dirty="0"/>
              <a:t>B</a:t>
            </a:r>
            <a:r>
              <a:rPr lang="zh-CN" altLang="en-US" sz="2800" b="1" dirty="0"/>
              <a:t>的</a:t>
            </a:r>
            <a:r>
              <a:rPr lang="en-US" altLang="zh-CN" sz="2800" b="1" dirty="0"/>
              <a:t>0</a:t>
            </a:r>
            <a:r>
              <a:rPr lang="zh-CN" altLang="en-US" sz="2800" b="1" dirty="0"/>
              <a:t>恢复回来。</a:t>
            </a:r>
            <a:endParaRPr lang="zh-CN" altLang="en-US" sz="2800" b="1" dirty="0"/>
          </a:p>
        </p:txBody>
      </p:sp>
      <p:sp>
        <p:nvSpPr>
          <p:cNvPr id="31748" name="文本框 31747"/>
          <p:cNvSpPr txBox="1"/>
          <p:nvPr/>
        </p:nvSpPr>
        <p:spPr>
          <a:xfrm>
            <a:off x="1827213" y="5264150"/>
            <a:ext cx="3189287" cy="368300"/>
          </a:xfrm>
          <a:prstGeom prst="rect">
            <a:avLst/>
          </a:prstGeom>
          <a:noFill/>
          <a:ln w="9525">
            <a:noFill/>
          </a:ln>
        </p:spPr>
        <p:txBody>
          <a:bodyPr>
            <a:spAutoFit/>
          </a:bodyPr>
          <a:p>
            <a:endParaRPr dirty="0">
              <a:latin typeface="Arial" panose="020B0604020202020204" pitchFamily="34" charset="0"/>
            </a:endParaRPr>
          </a:p>
        </p:txBody>
      </p:sp>
      <p:sp>
        <p:nvSpPr>
          <p:cNvPr id="31749" name="文本框 31748"/>
          <p:cNvSpPr txBox="1"/>
          <p:nvPr/>
        </p:nvSpPr>
        <p:spPr>
          <a:xfrm>
            <a:off x="3719513" y="1730375"/>
            <a:ext cx="4465637" cy="1814830"/>
          </a:xfrm>
          <a:prstGeom prst="rect">
            <a:avLst/>
          </a:prstGeom>
          <a:noFill/>
          <a:ln w="9525">
            <a:noFill/>
          </a:ln>
        </p:spPr>
        <p:txBody>
          <a:bodyPr>
            <a:spAutoFit/>
          </a:bodyPr>
          <a:p>
            <a:pPr>
              <a:spcBef>
                <a:spcPct val="50000"/>
              </a:spcBef>
            </a:pPr>
            <a:r>
              <a:rPr lang="en-US" altLang="zh-CN" b="1">
                <a:latin typeface="Arial" panose="020B0604020202020204" pitchFamily="34" charset="0"/>
              </a:rPr>
              <a:t>	      </a:t>
            </a:r>
            <a:r>
              <a:rPr lang="en-US" altLang="zh-CN" sz="2800" b="1" err="1">
                <a:latin typeface="Comic Sans MS" panose="030F0702030302020204" pitchFamily="66" charset="0"/>
              </a:rPr>
              <a:t>m-n</a:t>
            </a:r>
            <a:r>
              <a:rPr lang="en-US" altLang="zh-CN" sz="2800" b="1">
                <a:latin typeface="Comic Sans MS" panose="030F0702030302020204" pitchFamily="66" charset="0"/>
              </a:rPr>
              <a:t> </a:t>
            </a:r>
            <a:r>
              <a:rPr lang="zh-CN" altLang="en-US" sz="2800" b="1" dirty="0">
                <a:latin typeface="华文新魏" pitchFamily="2" charset="-122"/>
                <a:ea typeface="华文新魏" pitchFamily="2" charset="-122"/>
              </a:rPr>
              <a:t>若</a:t>
            </a:r>
            <a:r>
              <a:rPr lang="en-US" altLang="zh-CN" sz="2800" b="1" err="1">
                <a:latin typeface="华文新魏" pitchFamily="2" charset="-122"/>
                <a:ea typeface="华文新魏" pitchFamily="2" charset="-122"/>
              </a:rPr>
              <a:t>m≥n</a:t>
            </a:r>
            <a:endParaRPr lang="en-US" altLang="zh-CN" sz="2800" b="1">
              <a:latin typeface="华文新魏" pitchFamily="2" charset="-122"/>
              <a:ea typeface="华文新魏" pitchFamily="2" charset="-122"/>
            </a:endParaRPr>
          </a:p>
          <a:p>
            <a:pPr>
              <a:spcBef>
                <a:spcPct val="50000"/>
              </a:spcBef>
            </a:pPr>
            <a:r>
              <a:rPr lang="en-US" altLang="zh-CN" sz="2800" b="1" dirty="0">
                <a:latin typeface="Comic Sans MS" panose="030F0702030302020204" pitchFamily="66" charset="0"/>
              </a:rPr>
              <a:t>m</a:t>
            </a:r>
            <a:r>
              <a:rPr lang="zh-CN" altLang="en-US" sz="2800" b="1" dirty="0">
                <a:latin typeface="Comic Sans MS" panose="030F0702030302020204" pitchFamily="66" charset="0"/>
              </a:rPr>
              <a:t>－</a:t>
            </a:r>
            <a:r>
              <a:rPr lang="en-US" altLang="zh-CN" sz="2800" b="1">
                <a:latin typeface="Comic Sans MS" panose="030F0702030302020204" pitchFamily="66" charset="0"/>
              </a:rPr>
              <a:t>n=</a:t>
            </a:r>
            <a:endParaRPr lang="en-US" altLang="zh-CN" sz="2800" b="1">
              <a:latin typeface="Comic Sans MS" panose="030F0702030302020204" pitchFamily="66" charset="0"/>
            </a:endParaRPr>
          </a:p>
          <a:p>
            <a:pPr>
              <a:spcBef>
                <a:spcPct val="50000"/>
              </a:spcBef>
            </a:pPr>
            <a:r>
              <a:rPr lang="en-US" altLang="zh-CN" sz="2800" b="1">
                <a:latin typeface="Comic Sans MS" panose="030F0702030302020204" pitchFamily="66" charset="0"/>
              </a:rPr>
              <a:t>	   0    </a:t>
            </a:r>
            <a:r>
              <a:rPr lang="zh-CN" altLang="en-US" sz="2800" b="1" dirty="0">
                <a:latin typeface="Comic Sans MS" panose="030F0702030302020204" pitchFamily="66" charset="0"/>
                <a:ea typeface="华文新魏" pitchFamily="2" charset="-122"/>
              </a:rPr>
              <a:t>否则</a:t>
            </a:r>
            <a:endParaRPr lang="zh-CN" altLang="en-US" b="1" dirty="0">
              <a:latin typeface="Arial" panose="020B0604020202020204" pitchFamily="34" charset="0"/>
            </a:endParaRPr>
          </a:p>
        </p:txBody>
      </p:sp>
      <p:sp>
        <p:nvSpPr>
          <p:cNvPr id="31751" name="左大括号 31750"/>
          <p:cNvSpPr/>
          <p:nvPr/>
        </p:nvSpPr>
        <p:spPr>
          <a:xfrm>
            <a:off x="4872038" y="1974850"/>
            <a:ext cx="201612" cy="1368425"/>
          </a:xfrm>
          <a:prstGeom prst="leftBrace">
            <a:avLst>
              <a:gd name="adj1" fmla="val 56561"/>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 name="灯片编号占位符 1"/>
          <p:cNvSpPr/>
          <p:nvPr>
            <p:ph type="sldNum" sz="quarter" idx="12"/>
          </p:nvPr>
        </p:nvSpPr>
        <p:spPr>
          <a:xfrm>
            <a:off x="8610600" y="5378450"/>
            <a:ext cx="2743200" cy="365125"/>
          </a:xfrm>
        </p:spPr>
        <p:txBody>
          <a:bodyPr/>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747">
                                            <p:txEl>
                                              <p:charRg st="0" end="30"/>
                                            </p:txEl>
                                          </p:spTgt>
                                        </p:tgtEl>
                                        <p:attrNameLst>
                                          <p:attrName>style.visibility</p:attrName>
                                        </p:attrNameLst>
                                      </p:cBhvr>
                                      <p:to>
                                        <p:strVal val="visible"/>
                                      </p:to>
                                    </p:set>
                                    <p:animEffect transition="in" filter="slide(fromBottom)">
                                      <p:cBhvr>
                                        <p:cTn id="7" dur="500"/>
                                        <p:tgtEl>
                                          <p:spTgt spid="31747">
                                            <p:txEl>
                                              <p:charRg st="0" end="3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1747">
                                            <p:txEl>
                                              <p:charRg st="32" end="36"/>
                                            </p:txEl>
                                          </p:spTgt>
                                        </p:tgtEl>
                                        <p:attrNameLst>
                                          <p:attrName>style.visibility</p:attrName>
                                        </p:attrNameLst>
                                      </p:cBhvr>
                                      <p:to>
                                        <p:strVal val="visible"/>
                                      </p:to>
                                    </p:set>
                                    <p:animEffect transition="in" filter="slide(fromBottom)">
                                      <p:cBhvr>
                                        <p:cTn id="10" dur="500"/>
                                        <p:tgtEl>
                                          <p:spTgt spid="31747">
                                            <p:txEl>
                                              <p:charRg st="32" end="3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slide(fromBottom)">
                                      <p:cBhvr>
                                        <p:cTn id="15" dur="500"/>
                                        <p:tgtEl>
                                          <p:spTgt spid="31749"/>
                                        </p:tgtEl>
                                      </p:cBhvr>
                                    </p:animEffect>
                                  </p:childTnLst>
                                </p:cTn>
                              </p:par>
                              <p:par>
                                <p:cTn id="16" presetID="12" presetClass="entr" presetSubtype="4" fill="hold" nodeType="withEffect">
                                  <p:stCondLst>
                                    <p:cond delay="0"/>
                                  </p:stCondLst>
                                  <p:childTnLst>
                                    <p:set>
                                      <p:cBhvr>
                                        <p:cTn id="17" dur="1" fill="hold">
                                          <p:stCondLst>
                                            <p:cond delay="0"/>
                                          </p:stCondLst>
                                        </p:cTn>
                                        <p:tgtEl>
                                          <p:spTgt spid="31751"/>
                                        </p:tgtEl>
                                        <p:attrNameLst>
                                          <p:attrName>style.visibility</p:attrName>
                                        </p:attrNameLst>
                                      </p:cBhvr>
                                      <p:to>
                                        <p:strVal val="visible"/>
                                      </p:to>
                                    </p:set>
                                    <p:animEffect transition="in" filter="slide(fromBottom)">
                                      <p:cBhvr>
                                        <p:cTn id="18" dur="500"/>
                                        <p:tgtEl>
                                          <p:spTgt spid="3175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1747">
                                            <p:txEl>
                                              <p:charRg st="36" end="130"/>
                                            </p:txEl>
                                          </p:spTgt>
                                        </p:tgtEl>
                                        <p:attrNameLst>
                                          <p:attrName>style.visibility</p:attrName>
                                        </p:attrNameLst>
                                      </p:cBhvr>
                                      <p:to>
                                        <p:strVal val="visible"/>
                                      </p:to>
                                    </p:set>
                                    <p:animEffect transition="in" filter="slide(fromBottom)">
                                      <p:cBhvr>
                                        <p:cTn id="23" dur="500"/>
                                        <p:tgtEl>
                                          <p:spTgt spid="31747">
                                            <p:txEl>
                                              <p:charRg st="36"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72" name="内容占位符 32771"/>
          <p:cNvGraphicFramePr/>
          <p:nvPr>
            <p:ph idx="1"/>
          </p:nvPr>
        </p:nvGraphicFramePr>
        <p:xfrm>
          <a:off x="116840" y="755650"/>
          <a:ext cx="6738620" cy="5083175"/>
        </p:xfrm>
        <a:graphic>
          <a:graphicData uri="http://schemas.openxmlformats.org/presentationml/2006/ole">
            <mc:AlternateContent xmlns:mc="http://schemas.openxmlformats.org/markup-compatibility/2006">
              <mc:Choice xmlns:v="urn:schemas-microsoft-com:vml" Requires="v">
                <p:oleObj spid="_x0000_s3076" name="" r:id="rId1" imgW="4152900" imgH="2828925" progId="Paint.Picture">
                  <p:embed/>
                </p:oleObj>
              </mc:Choice>
              <mc:Fallback>
                <p:oleObj name="" r:id="rId1" imgW="4152900" imgH="2828925" progId="Paint.Picture">
                  <p:embed/>
                  <p:pic>
                    <p:nvPicPr>
                      <p:cNvPr id="0" name="图片 3075"/>
                      <p:cNvPicPr/>
                      <p:nvPr/>
                    </p:nvPicPr>
                    <p:blipFill>
                      <a:blip r:embed="rId2"/>
                      <a:stretch>
                        <a:fillRect/>
                      </a:stretch>
                    </p:blipFill>
                    <p:spPr>
                      <a:xfrm>
                        <a:off x="116840" y="755650"/>
                        <a:ext cx="6738620" cy="5083175"/>
                      </a:xfrm>
                      <a:prstGeom prst="rect">
                        <a:avLst/>
                      </a:prstGeom>
                      <a:noFill/>
                      <a:ln w="38100">
                        <a:miter/>
                      </a:ln>
                    </p:spPr>
                  </p:pic>
                </p:oleObj>
              </mc:Fallback>
            </mc:AlternateContent>
          </a:graphicData>
        </a:graphic>
      </p:graphicFrame>
      <p:sp>
        <p:nvSpPr>
          <p:cNvPr id="32774" name="文本框 32773"/>
          <p:cNvSpPr txBox="1"/>
          <p:nvPr/>
        </p:nvSpPr>
        <p:spPr>
          <a:xfrm>
            <a:off x="4008438" y="3573463"/>
            <a:ext cx="347980" cy="368300"/>
          </a:xfrm>
          <a:prstGeom prst="rect">
            <a:avLst/>
          </a:prstGeom>
          <a:noFill/>
          <a:ln w="9525">
            <a:noFill/>
          </a:ln>
        </p:spPr>
        <p:txBody>
          <a:bodyPr wrap="none" anchor="t">
            <a:spAutoFit/>
          </a:bodyPr>
          <a:p>
            <a:r>
              <a:rPr lang="en-US" altLang="zh-CN" b="1">
                <a:latin typeface="Arial" panose="020B0604020202020204" pitchFamily="34" charset="0"/>
              </a:rPr>
              <a:t>R</a:t>
            </a:r>
            <a:endParaRPr lang="en-US" altLang="zh-CN" b="1">
              <a:latin typeface="Arial" panose="020B0604020202020204" pitchFamily="34" charset="0"/>
            </a:endParaRPr>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Arial" panose="020B0604020202020204" pitchFamily="34" charset="0"/>
            </a:endParaRPr>
          </a:p>
        </p:txBody>
      </p:sp>
      <p:sp>
        <p:nvSpPr>
          <p:cNvPr id="3" name="文本框 2"/>
          <p:cNvSpPr txBox="1"/>
          <p:nvPr/>
        </p:nvSpPr>
        <p:spPr>
          <a:xfrm>
            <a:off x="7234555" y="249555"/>
            <a:ext cx="4118610" cy="7293610"/>
          </a:xfrm>
          <a:prstGeom prst="rect">
            <a:avLst/>
          </a:prstGeom>
          <a:noFill/>
        </p:spPr>
        <p:txBody>
          <a:bodyPr wrap="square" rtlCol="0" anchor="t">
            <a:spAutoFit/>
          </a:bodyPr>
          <a:p>
            <a:r>
              <a:rPr lang="zh-CN" altLang="en-US">
                <a:sym typeface="+mn-ea"/>
              </a:rPr>
              <a:t>例如：</a:t>
            </a:r>
            <a:r>
              <a:rPr lang="en-US" altLang="zh-CN">
                <a:sym typeface="+mn-ea"/>
              </a:rPr>
              <a:t>4-2</a:t>
            </a:r>
            <a:endParaRPr lang="en-US" altLang="zh-CN"/>
          </a:p>
          <a:p>
            <a:r>
              <a:rPr lang="en-US" altLang="zh-CN">
                <a:sym typeface="+mn-ea"/>
              </a:rPr>
              <a:t> </a:t>
            </a:r>
            <a:endParaRPr lang="en-US" altLang="zh-CN"/>
          </a:p>
          <a:p>
            <a:r>
              <a:rPr lang="en-US" altLang="zh-CN">
                <a:solidFill>
                  <a:srgbClr val="FF0000"/>
                </a:solidFill>
                <a:sym typeface="+mn-ea"/>
              </a:rPr>
              <a:t>0</a:t>
            </a:r>
            <a:r>
              <a:rPr lang="en-US" altLang="zh-CN">
                <a:sym typeface="+mn-ea"/>
              </a:rPr>
              <a:t>0001010     q0,0-&gt;B,R,q1</a:t>
            </a:r>
            <a:endParaRPr lang="en-US" altLang="zh-CN">
              <a:sym typeface="+mn-ea"/>
            </a:endParaRPr>
          </a:p>
          <a:p>
            <a:r>
              <a:rPr lang="en-US" altLang="zh-CN">
                <a:sym typeface="+mn-ea"/>
              </a:rPr>
              <a:t>B</a:t>
            </a:r>
            <a:r>
              <a:rPr lang="en-US" altLang="zh-CN">
                <a:solidFill>
                  <a:srgbClr val="FF0000"/>
                </a:solidFill>
                <a:sym typeface="+mn-ea"/>
              </a:rPr>
              <a:t>0</a:t>
            </a:r>
            <a:r>
              <a:rPr lang="en-US" altLang="zh-CN">
                <a:sym typeface="+mn-ea"/>
              </a:rPr>
              <a:t>001010     q1,0-&gt;0,R,q1</a:t>
            </a:r>
            <a:endParaRPr lang="en-US" altLang="zh-CN">
              <a:sym typeface="+mn-ea"/>
            </a:endParaRPr>
          </a:p>
          <a:p>
            <a:r>
              <a:rPr lang="en-US" altLang="zh-CN">
                <a:sym typeface="+mn-ea"/>
              </a:rPr>
              <a:t>.........................................</a:t>
            </a:r>
            <a:endParaRPr lang="en-US" altLang="zh-CN">
              <a:sym typeface="+mn-ea"/>
            </a:endParaRPr>
          </a:p>
          <a:p>
            <a:r>
              <a:rPr lang="en-US" altLang="zh-CN">
                <a:sym typeface="+mn-ea"/>
              </a:rPr>
              <a:t>B000</a:t>
            </a:r>
            <a:r>
              <a:rPr lang="en-US" altLang="zh-CN">
                <a:solidFill>
                  <a:srgbClr val="FF0000"/>
                </a:solidFill>
                <a:sym typeface="+mn-ea"/>
              </a:rPr>
              <a:t>1</a:t>
            </a:r>
            <a:r>
              <a:rPr lang="en-US" altLang="zh-CN">
                <a:sym typeface="+mn-ea"/>
              </a:rPr>
              <a:t>010     q1,1-&gt;1,R,q2</a:t>
            </a:r>
            <a:endParaRPr lang="en-US" altLang="zh-CN">
              <a:sym typeface="+mn-ea"/>
            </a:endParaRPr>
          </a:p>
          <a:p>
            <a:r>
              <a:rPr lang="en-US" altLang="zh-CN">
                <a:sym typeface="+mn-ea"/>
              </a:rPr>
              <a:t>B0001</a:t>
            </a:r>
            <a:r>
              <a:rPr lang="en-US" altLang="zh-CN">
                <a:solidFill>
                  <a:srgbClr val="FF0000"/>
                </a:solidFill>
                <a:sym typeface="+mn-ea"/>
              </a:rPr>
              <a:t>0</a:t>
            </a:r>
            <a:r>
              <a:rPr lang="en-US" altLang="zh-CN">
                <a:sym typeface="+mn-ea"/>
              </a:rPr>
              <a:t>10     q2,0-&gt;1,L,q4</a:t>
            </a:r>
            <a:endParaRPr lang="en-US" altLang="zh-CN">
              <a:sym typeface="+mn-ea"/>
            </a:endParaRPr>
          </a:p>
          <a:p>
            <a:r>
              <a:rPr lang="en-US" altLang="zh-CN">
                <a:sym typeface="+mn-ea"/>
              </a:rPr>
              <a:t>B000</a:t>
            </a:r>
            <a:r>
              <a:rPr lang="en-US" altLang="zh-CN">
                <a:solidFill>
                  <a:srgbClr val="FF0000"/>
                </a:solidFill>
                <a:sym typeface="+mn-ea"/>
              </a:rPr>
              <a:t>1</a:t>
            </a:r>
            <a:r>
              <a:rPr lang="en-US" altLang="zh-CN">
                <a:sym typeface="+mn-ea"/>
              </a:rPr>
              <a:t>110     q4,1-&gt;1,L,q4</a:t>
            </a:r>
            <a:endParaRPr lang="en-US" altLang="zh-CN">
              <a:sym typeface="+mn-ea"/>
            </a:endParaRPr>
          </a:p>
          <a:p>
            <a:r>
              <a:rPr lang="en-US" altLang="zh-CN">
                <a:sym typeface="+mn-ea"/>
              </a:rPr>
              <a:t>B00</a:t>
            </a:r>
            <a:r>
              <a:rPr lang="en-US" altLang="zh-CN">
                <a:solidFill>
                  <a:srgbClr val="FF0000"/>
                </a:solidFill>
                <a:sym typeface="+mn-ea"/>
              </a:rPr>
              <a:t>0</a:t>
            </a:r>
            <a:r>
              <a:rPr lang="en-US" altLang="zh-CN">
                <a:sym typeface="+mn-ea"/>
              </a:rPr>
              <a:t>1110      q4,0-&gt;0,L,q4</a:t>
            </a:r>
            <a:endParaRPr lang="en-US" altLang="zh-CN">
              <a:sym typeface="+mn-ea"/>
            </a:endParaRPr>
          </a:p>
          <a:p>
            <a:r>
              <a:rPr lang="en-US" altLang="zh-CN">
                <a:sym typeface="+mn-ea"/>
              </a:rPr>
              <a:t>.........................................</a:t>
            </a:r>
            <a:endParaRPr lang="en-US" altLang="zh-CN">
              <a:sym typeface="+mn-ea"/>
            </a:endParaRPr>
          </a:p>
          <a:p>
            <a:r>
              <a:rPr lang="en-US" altLang="zh-CN">
                <a:solidFill>
                  <a:srgbClr val="FF0000"/>
                </a:solidFill>
                <a:sym typeface="+mn-ea"/>
              </a:rPr>
              <a:t>B</a:t>
            </a:r>
            <a:r>
              <a:rPr lang="en-US" altLang="zh-CN">
                <a:sym typeface="+mn-ea"/>
              </a:rPr>
              <a:t>0001110      q4,B-&gt;B,R,q0</a:t>
            </a:r>
            <a:endParaRPr lang="en-US" altLang="zh-CN">
              <a:sym typeface="+mn-ea"/>
            </a:endParaRPr>
          </a:p>
          <a:p>
            <a:r>
              <a:rPr lang="en-US" altLang="zh-CN">
                <a:sym typeface="+mn-ea"/>
              </a:rPr>
              <a:t>B</a:t>
            </a:r>
            <a:r>
              <a:rPr lang="en-US" altLang="zh-CN">
                <a:solidFill>
                  <a:srgbClr val="FF0000"/>
                </a:solidFill>
                <a:sym typeface="+mn-ea"/>
              </a:rPr>
              <a:t>0</a:t>
            </a:r>
            <a:r>
              <a:rPr lang="en-US" altLang="zh-CN">
                <a:sym typeface="+mn-ea"/>
              </a:rPr>
              <a:t>001110      q0,0-&gt;B,R,q1</a:t>
            </a:r>
            <a:endParaRPr lang="en-US" altLang="zh-CN">
              <a:sym typeface="+mn-ea"/>
            </a:endParaRPr>
          </a:p>
          <a:p>
            <a:r>
              <a:rPr lang="en-US" altLang="zh-CN">
                <a:sym typeface="+mn-ea"/>
              </a:rPr>
              <a:t>BB</a:t>
            </a:r>
            <a:r>
              <a:rPr lang="en-US" altLang="zh-CN">
                <a:solidFill>
                  <a:srgbClr val="FF0000"/>
                </a:solidFill>
                <a:sym typeface="+mn-ea"/>
              </a:rPr>
              <a:t>0</a:t>
            </a:r>
            <a:r>
              <a:rPr lang="en-US" altLang="zh-CN">
                <a:sym typeface="+mn-ea"/>
              </a:rPr>
              <a:t>01110      q1,0-&gt;0,R,q1</a:t>
            </a:r>
            <a:endParaRPr lang="en-US" altLang="zh-CN">
              <a:sym typeface="+mn-ea"/>
            </a:endParaRPr>
          </a:p>
          <a:p>
            <a:r>
              <a:rPr lang="en-US" altLang="zh-CN">
                <a:sym typeface="+mn-ea"/>
              </a:rPr>
              <a:t>..........................................</a:t>
            </a:r>
            <a:endParaRPr lang="en-US" altLang="zh-CN">
              <a:sym typeface="+mn-ea"/>
            </a:endParaRPr>
          </a:p>
          <a:p>
            <a:r>
              <a:rPr lang="en-US" altLang="zh-CN">
                <a:sym typeface="+mn-ea"/>
              </a:rPr>
              <a:t>BB</a:t>
            </a:r>
            <a:r>
              <a:rPr lang="en-US" altLang="zh-CN">
                <a:solidFill>
                  <a:srgbClr val="FF0000"/>
                </a:solidFill>
                <a:sym typeface="+mn-ea"/>
              </a:rPr>
              <a:t>0</a:t>
            </a:r>
            <a:r>
              <a:rPr lang="en-US" altLang="zh-CN">
                <a:sym typeface="+mn-ea"/>
              </a:rPr>
              <a:t>01111       q0,0-&gt;B,R,q1</a:t>
            </a:r>
            <a:endParaRPr lang="en-US" altLang="zh-CN">
              <a:sym typeface="+mn-ea"/>
            </a:endParaRPr>
          </a:p>
          <a:p>
            <a:r>
              <a:rPr lang="en-US" altLang="zh-CN">
                <a:sym typeface="+mn-ea"/>
              </a:rPr>
              <a:t>............................................</a:t>
            </a:r>
            <a:endParaRPr lang="en-US" altLang="zh-CN">
              <a:sym typeface="+mn-ea"/>
            </a:endParaRPr>
          </a:p>
          <a:p>
            <a:r>
              <a:rPr lang="en-US" altLang="zh-CN">
                <a:sym typeface="+mn-ea"/>
              </a:rPr>
              <a:t>BB00111</a:t>
            </a:r>
            <a:r>
              <a:rPr lang="en-US" altLang="zh-CN">
                <a:solidFill>
                  <a:srgbClr val="FF0000"/>
                </a:solidFill>
                <a:sym typeface="+mn-ea"/>
              </a:rPr>
              <a:t>1</a:t>
            </a:r>
            <a:r>
              <a:rPr lang="en-US" altLang="zh-CN">
                <a:sym typeface="+mn-ea"/>
              </a:rPr>
              <a:t>       q2,1-&gt;1,R,q2</a:t>
            </a:r>
            <a:endParaRPr lang="en-US" altLang="zh-CN">
              <a:sym typeface="+mn-ea"/>
            </a:endParaRPr>
          </a:p>
          <a:p>
            <a:r>
              <a:rPr lang="en-US" altLang="zh-CN">
                <a:solidFill>
                  <a:srgbClr val="FF0000"/>
                </a:solidFill>
                <a:sym typeface="+mn-ea"/>
              </a:rPr>
              <a:t>B</a:t>
            </a:r>
            <a:r>
              <a:rPr lang="en-US" altLang="zh-CN">
                <a:sym typeface="+mn-ea"/>
              </a:rPr>
              <a:t>B001111       q2,B-&gt;B,L,q3</a:t>
            </a:r>
            <a:endParaRPr lang="en-US" altLang="zh-CN">
              <a:sym typeface="+mn-ea"/>
            </a:endParaRPr>
          </a:p>
          <a:p>
            <a:r>
              <a:rPr lang="en-US" altLang="zh-CN">
                <a:sym typeface="+mn-ea"/>
              </a:rPr>
              <a:t>BB00111</a:t>
            </a:r>
            <a:r>
              <a:rPr lang="en-US" altLang="zh-CN">
                <a:solidFill>
                  <a:srgbClr val="FF0000"/>
                </a:solidFill>
                <a:sym typeface="+mn-ea"/>
              </a:rPr>
              <a:t>1       </a:t>
            </a:r>
            <a:r>
              <a:rPr lang="en-US" altLang="zh-CN">
                <a:solidFill>
                  <a:schemeClr val="tx1"/>
                </a:solidFill>
                <a:sym typeface="+mn-ea"/>
              </a:rPr>
              <a:t>q3,1-&gt;B,L,q3</a:t>
            </a:r>
            <a:endParaRPr lang="en-US" altLang="zh-CN">
              <a:sym typeface="+mn-ea"/>
            </a:endParaRPr>
          </a:p>
          <a:p>
            <a:r>
              <a:rPr lang="en-US" altLang="zh-CN">
                <a:sym typeface="+mn-ea"/>
              </a:rPr>
              <a:t>BBB</a:t>
            </a:r>
            <a:r>
              <a:rPr lang="en-US" altLang="zh-CN">
                <a:solidFill>
                  <a:srgbClr val="FF0000"/>
                </a:solidFill>
                <a:sym typeface="+mn-ea"/>
              </a:rPr>
              <a:t>0</a:t>
            </a:r>
            <a:r>
              <a:rPr lang="en-US" altLang="zh-CN">
                <a:sym typeface="+mn-ea"/>
              </a:rPr>
              <a:t>BBBB     q3,0-&gt;0,L,q3</a:t>
            </a:r>
            <a:endParaRPr lang="en-US" altLang="zh-CN">
              <a:sym typeface="+mn-ea"/>
            </a:endParaRPr>
          </a:p>
          <a:p>
            <a:r>
              <a:rPr lang="en-US" altLang="zh-CN">
                <a:sym typeface="+mn-ea"/>
              </a:rPr>
              <a:t>BB</a:t>
            </a:r>
            <a:r>
              <a:rPr lang="en-US" altLang="zh-CN">
                <a:solidFill>
                  <a:srgbClr val="FF0000"/>
                </a:solidFill>
                <a:sym typeface="+mn-ea"/>
              </a:rPr>
              <a:t>B</a:t>
            </a:r>
            <a:r>
              <a:rPr lang="en-US" altLang="zh-CN">
                <a:sym typeface="+mn-ea"/>
              </a:rPr>
              <a:t>0BBBB        q3,B-&gt;0,S,q6</a:t>
            </a:r>
            <a:endParaRPr lang="en-US" altLang="zh-CN">
              <a:sym typeface="+mn-ea"/>
            </a:endParaRPr>
          </a:p>
          <a:p>
            <a:r>
              <a:rPr lang="en-US" altLang="zh-CN">
                <a:sym typeface="+mn-ea"/>
              </a:rPr>
              <a:t>BB00BBBB</a:t>
            </a:r>
            <a:endParaRPr lang="en-US" altLang="zh-CN">
              <a:sym typeface="+mn-ea"/>
            </a:endParaRPr>
          </a:p>
          <a:p>
            <a:r>
              <a:rPr lang="en-US" altLang="zh-CN">
                <a:sym typeface="+mn-ea"/>
              </a:rPr>
              <a:t>   </a:t>
            </a:r>
            <a:endParaRPr lang="en-US" altLang="zh-CN">
              <a:sym typeface="+mn-ea"/>
            </a:endParaRPr>
          </a:p>
          <a:p>
            <a:endParaRPr lang="en-US" altLang="zh-CN">
              <a:sym typeface="+mn-ea"/>
            </a:endParaRPr>
          </a:p>
          <a:p>
            <a:endParaRPr lang="en-US" altLang="zh-CN">
              <a:sym typeface="+mn-ea"/>
            </a:endParaRPr>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132715"/>
            <a:ext cx="10515600" cy="1325563"/>
          </a:xfrm>
        </p:spPr>
        <p:txBody>
          <a:bodyPr vert="horz" wrap="square" lIns="91440" tIns="45720" rIns="91440" bIns="45720" rtlCol="0" anchor="ctr">
            <a:normAutofit/>
          </a:bodyPr>
          <a:lstStyle/>
          <a:p>
            <a:r>
              <a:rPr lang="zh-CN" altLang="en-US" dirty="0">
                <a:solidFill>
                  <a:schemeClr val="tx1"/>
                </a:solidFill>
              </a:rPr>
              <a:t>图灵机的计算边界</a:t>
            </a:r>
            <a:r>
              <a:rPr lang="en-US" altLang="zh-CN" dirty="0">
                <a:solidFill>
                  <a:schemeClr val="tx1"/>
                </a:solidFill>
              </a:rPr>
              <a:t>——</a:t>
            </a:r>
            <a:r>
              <a:rPr lang="zh-CN" altLang="en-US" dirty="0">
                <a:solidFill>
                  <a:schemeClr val="tx1"/>
                </a:solidFill>
              </a:rPr>
              <a:t>停机问题</a:t>
            </a:r>
            <a:endParaRPr lang="zh-CN" altLang="en-US" dirty="0">
              <a:solidFill>
                <a:schemeClr val="tx1"/>
              </a:solidFill>
            </a:endParaRPr>
          </a:p>
        </p:txBody>
      </p:sp>
      <p:sp>
        <p:nvSpPr>
          <p:cNvPr id="3" name="内容占位符 2"/>
          <p:cNvSpPr>
            <a:spLocks noGrp="1"/>
          </p:cNvSpPr>
          <p:nvPr>
            <p:ph idx="1"/>
            <p:custDataLst>
              <p:tags r:id="rId2"/>
            </p:custDataLst>
          </p:nvPr>
        </p:nvSpPr>
        <p:spPr>
          <a:xfrm>
            <a:off x="838200" y="1553210"/>
            <a:ext cx="10515600" cy="1040130"/>
          </a:xfrm>
        </p:spPr>
        <p:txBody>
          <a:bodyPr>
            <a:normAutofit/>
          </a:bodyPr>
          <a:lstStyle/>
          <a:p>
            <a:pPr algn="just">
              <a:lnSpc>
                <a:spcPct val="120000"/>
              </a:lnSpc>
            </a:pPr>
            <a:r>
              <a:rPr lang="zh-CN" altLang="en-US" sz="2000" dirty="0"/>
              <a:t>停机问题就是判断任意一个程序是否会在有限的时间之内结束运行的问题。该问题等价于如下的判定问题：任给一个图灵机P和输入w, 图灵机P在输入w下是否能够最终停止。</a:t>
            </a:r>
            <a:endParaRPr lang="zh-CN" altLang="en-US" sz="2000" dirty="0"/>
          </a:p>
          <a:p>
            <a:pPr algn="just">
              <a:lnSpc>
                <a:spcPct val="120000"/>
              </a:lnSpc>
            </a:pPr>
            <a:endParaRPr lang="zh-CN" altLang="en-US" sz="2000" dirty="0"/>
          </a:p>
        </p:txBody>
      </p:sp>
      <p:sp>
        <p:nvSpPr>
          <p:cNvPr id="4" name="文本框 3"/>
          <p:cNvSpPr txBox="1"/>
          <p:nvPr/>
        </p:nvSpPr>
        <p:spPr>
          <a:xfrm>
            <a:off x="1172845" y="2476500"/>
            <a:ext cx="10180955" cy="645160"/>
          </a:xfrm>
          <a:prstGeom prst="rect">
            <a:avLst/>
          </a:prstGeom>
          <a:noFill/>
        </p:spPr>
        <p:txBody>
          <a:bodyPr wrap="square" rtlCol="0" anchor="t">
            <a:spAutoFit/>
          </a:bodyPr>
          <a:p>
            <a:r>
              <a:rPr lang="zh-CN" altLang="en-US"/>
              <a:t>假设停机问题有解，即：存在图灵机</a:t>
            </a:r>
            <a:r>
              <a:rPr lang="en-US" altLang="zh-CN"/>
              <a:t>W</a:t>
            </a:r>
            <a:r>
              <a:rPr lang="zh-CN" altLang="en-US"/>
              <a:t>(P, I)可以给出图灵机P在输入I的情况下是否可停机。假设若P在输入I时可停机，H输出</a:t>
            </a:r>
            <a:r>
              <a:rPr lang="en-US" altLang="zh-CN"/>
              <a:t>1</a:t>
            </a:r>
            <a:r>
              <a:rPr lang="zh-CN" altLang="en-US"/>
              <a:t>，反之输出</a:t>
            </a:r>
            <a:r>
              <a:rPr lang="en-US" altLang="zh-CN"/>
              <a:t>0</a:t>
            </a:r>
            <a:r>
              <a:rPr lang="zh-CN" altLang="en-US"/>
              <a:t>。</a:t>
            </a:r>
            <a:endParaRPr lang="zh-CN" altLang="en-US"/>
          </a:p>
        </p:txBody>
      </p:sp>
      <p:sp>
        <p:nvSpPr>
          <p:cNvPr id="5" name="文本框 4"/>
          <p:cNvSpPr txBox="1"/>
          <p:nvPr/>
        </p:nvSpPr>
        <p:spPr>
          <a:xfrm>
            <a:off x="1172845" y="3238500"/>
            <a:ext cx="10500360" cy="368300"/>
          </a:xfrm>
          <a:prstGeom prst="rect">
            <a:avLst/>
          </a:prstGeom>
          <a:noFill/>
        </p:spPr>
        <p:txBody>
          <a:bodyPr wrap="square" rtlCol="0" anchor="t">
            <a:spAutoFit/>
          </a:bodyPr>
          <a:p>
            <a:r>
              <a:rPr lang="zh-CN" altLang="en-US"/>
              <a:t>int </a:t>
            </a:r>
            <a:r>
              <a:rPr lang="en-US" altLang="zh-CN"/>
              <a:t>W</a:t>
            </a:r>
            <a:r>
              <a:rPr lang="zh-CN" altLang="en-US"/>
              <a:t>(procedure,Input); // 这里的</a:t>
            </a:r>
            <a:r>
              <a:rPr lang="en-US" altLang="zh-CN"/>
              <a:t>W</a:t>
            </a:r>
            <a:r>
              <a:rPr lang="zh-CN" altLang="en-US"/>
              <a:t>函数有两种返回值，</a:t>
            </a:r>
            <a:r>
              <a:rPr lang="en-US" altLang="zh-CN"/>
              <a:t>1</a:t>
            </a:r>
            <a:r>
              <a:rPr lang="zh-CN" altLang="en-US"/>
              <a:t>当</a:t>
            </a:r>
            <a:r>
              <a:rPr lang="en-US" altLang="zh-CN"/>
              <a:t>procedure</a:t>
            </a:r>
            <a:r>
              <a:rPr lang="zh-CN" altLang="en-US"/>
              <a:t>死循环  或</a:t>
            </a:r>
            <a:r>
              <a:rPr lang="en-US" altLang="zh-CN"/>
              <a:t>0</a:t>
            </a:r>
            <a:r>
              <a:rPr lang="zh-CN" altLang="en-US"/>
              <a:t>当</a:t>
            </a:r>
            <a:r>
              <a:rPr lang="en-US" altLang="zh-CN"/>
              <a:t>procedure</a:t>
            </a:r>
            <a:r>
              <a:rPr lang="zh-CN" altLang="en-US"/>
              <a:t>停机 </a:t>
            </a:r>
            <a:endParaRPr lang="zh-CN" altLang="en-US"/>
          </a:p>
        </p:txBody>
      </p:sp>
      <p:sp>
        <p:nvSpPr>
          <p:cNvPr id="6" name="文本框 5"/>
          <p:cNvSpPr txBox="1"/>
          <p:nvPr/>
        </p:nvSpPr>
        <p:spPr>
          <a:xfrm>
            <a:off x="1172845" y="3878580"/>
            <a:ext cx="3561080" cy="2584450"/>
          </a:xfrm>
          <a:prstGeom prst="rect">
            <a:avLst/>
          </a:prstGeom>
          <a:noFill/>
        </p:spPr>
        <p:txBody>
          <a:bodyPr wrap="square" rtlCol="0" anchor="t">
            <a:spAutoFit/>
          </a:bodyPr>
          <a:p>
            <a:r>
              <a:rPr lang="zh-CN" altLang="en-US"/>
              <a:t>构造一个新的图灵机</a:t>
            </a:r>
            <a:r>
              <a:rPr lang="en-US" altLang="zh-CN"/>
              <a:t>K</a:t>
            </a:r>
            <a:endParaRPr lang="zh-CN" altLang="en-US"/>
          </a:p>
          <a:p>
            <a:r>
              <a:rPr lang="zh-CN" altLang="en-US"/>
              <a:t>int K(</a:t>
            </a:r>
            <a:r>
              <a:rPr lang="en-US" altLang="zh-CN"/>
              <a:t>P</a:t>
            </a:r>
            <a:r>
              <a:rPr lang="zh-CN" altLang="en-US"/>
              <a:t>)  </a:t>
            </a:r>
            <a:endParaRPr lang="zh-CN" altLang="en-US"/>
          </a:p>
          <a:p>
            <a:r>
              <a:rPr lang="zh-CN" altLang="en-US"/>
              <a:t>{  </a:t>
            </a:r>
            <a:endParaRPr lang="zh-CN" altLang="en-US"/>
          </a:p>
          <a:p>
            <a:r>
              <a:rPr lang="zh-CN" altLang="en-US"/>
              <a:t>    if (</a:t>
            </a:r>
            <a:r>
              <a:rPr lang="en-US" altLang="zh-CN"/>
              <a:t>W</a:t>
            </a:r>
            <a:r>
              <a:rPr lang="zh-CN" altLang="en-US"/>
              <a:t>(</a:t>
            </a:r>
            <a:r>
              <a:rPr lang="en-US" altLang="zh-CN"/>
              <a:t>P</a:t>
            </a:r>
            <a:r>
              <a:rPr lang="zh-CN" altLang="en-US"/>
              <a:t>,P) == 1){  </a:t>
            </a:r>
            <a:endParaRPr lang="zh-CN" altLang="en-US"/>
          </a:p>
          <a:p>
            <a:r>
              <a:rPr lang="zh-CN" altLang="en-US"/>
              <a:t>        return 0;   </a:t>
            </a:r>
            <a:endParaRPr lang="zh-CN" altLang="en-US"/>
          </a:p>
          <a:p>
            <a:r>
              <a:rPr lang="zh-CN" altLang="en-US"/>
              <a:t>    }else{ </a:t>
            </a:r>
            <a:endParaRPr lang="zh-CN" altLang="en-US"/>
          </a:p>
          <a:p>
            <a:r>
              <a:rPr lang="zh-CN" altLang="en-US"/>
              <a:t>        while(1){} // 死循环  </a:t>
            </a:r>
            <a:endParaRPr lang="zh-CN" altLang="en-US"/>
          </a:p>
          <a:p>
            <a:r>
              <a:rPr lang="zh-CN" altLang="en-US"/>
              <a:t>    }  </a:t>
            </a:r>
            <a:endParaRPr lang="zh-CN" altLang="en-US"/>
          </a:p>
          <a:p>
            <a:r>
              <a:rPr lang="zh-CN" altLang="en-US"/>
              <a:t>} </a:t>
            </a:r>
            <a:endParaRPr lang="zh-CN" altLang="en-US"/>
          </a:p>
        </p:txBody>
      </p:sp>
      <p:sp>
        <p:nvSpPr>
          <p:cNvPr id="7" name="文本框 6"/>
          <p:cNvSpPr txBox="1"/>
          <p:nvPr/>
        </p:nvSpPr>
        <p:spPr>
          <a:xfrm>
            <a:off x="4903470" y="3878580"/>
            <a:ext cx="7006590" cy="922020"/>
          </a:xfrm>
          <a:prstGeom prst="rect">
            <a:avLst/>
          </a:prstGeom>
          <a:noFill/>
        </p:spPr>
        <p:txBody>
          <a:bodyPr wrap="square" rtlCol="0" anchor="t">
            <a:spAutoFit/>
          </a:bodyPr>
          <a:p>
            <a:r>
              <a:rPr lang="zh-CN" altLang="en-US"/>
              <a:t>现在判断</a:t>
            </a:r>
            <a:r>
              <a:rPr lang="en-US" altLang="zh-CN"/>
              <a:t>K</a:t>
            </a:r>
            <a:r>
              <a:rPr lang="zh-CN" altLang="en-US"/>
              <a:t>是否会对输入</a:t>
            </a:r>
            <a:r>
              <a:rPr lang="en-US" altLang="zh-CN"/>
              <a:t>K</a:t>
            </a:r>
            <a:r>
              <a:rPr lang="zh-CN" altLang="en-US"/>
              <a:t>停机：</a:t>
            </a:r>
            <a:endParaRPr lang="zh-CN" altLang="en-US"/>
          </a:p>
          <a:p>
            <a:r>
              <a:rPr lang="zh-CN" altLang="en-US"/>
              <a:t>若</a:t>
            </a:r>
            <a:r>
              <a:rPr lang="en-US" altLang="zh-CN"/>
              <a:t>K</a:t>
            </a:r>
            <a:r>
              <a:rPr lang="zh-CN" altLang="en-US"/>
              <a:t>不停机，则</a:t>
            </a:r>
            <a:r>
              <a:rPr lang="en-US" altLang="zh-CN"/>
              <a:t>W</a:t>
            </a:r>
            <a:r>
              <a:rPr lang="zh-CN" altLang="en-US"/>
              <a:t>(K,K)==1，但是根据程序</a:t>
            </a:r>
            <a:r>
              <a:rPr lang="en-US" altLang="zh-CN"/>
              <a:t>K</a:t>
            </a:r>
            <a:r>
              <a:rPr lang="zh-CN" altLang="en-US"/>
              <a:t>可以知道</a:t>
            </a:r>
            <a:r>
              <a:rPr lang="en-US" altLang="zh-CN"/>
              <a:t>K</a:t>
            </a:r>
            <a:r>
              <a:rPr lang="zh-CN" altLang="en-US"/>
              <a:t>停机。</a:t>
            </a:r>
            <a:endParaRPr lang="zh-CN" altLang="en-US"/>
          </a:p>
          <a:p>
            <a:r>
              <a:rPr lang="zh-CN" altLang="en-US"/>
              <a:t>假设</a:t>
            </a:r>
            <a:r>
              <a:rPr lang="en-US" altLang="zh-CN"/>
              <a:t>K</a:t>
            </a:r>
            <a:r>
              <a:rPr lang="zh-CN" altLang="en-US"/>
              <a:t>停机，则</a:t>
            </a:r>
            <a:r>
              <a:rPr lang="en-US" altLang="zh-CN"/>
              <a:t>W(K,K)=0</a:t>
            </a:r>
            <a:r>
              <a:rPr lang="zh-CN" altLang="en-US"/>
              <a:t>，但根据程序</a:t>
            </a:r>
            <a:r>
              <a:rPr lang="en-US" altLang="zh-CN"/>
              <a:t>K</a:t>
            </a:r>
            <a:r>
              <a:rPr lang="zh-CN" altLang="en-US"/>
              <a:t>可知</a:t>
            </a:r>
            <a:r>
              <a:rPr lang="en-US" altLang="zh-CN"/>
              <a:t>K</a:t>
            </a:r>
            <a:r>
              <a:rPr lang="zh-CN" altLang="en-US"/>
              <a:t>不停机</a:t>
            </a:r>
            <a:endParaRPr lang="zh-CN" altLang="en-US"/>
          </a:p>
        </p:txBody>
      </p:sp>
      <p:sp>
        <p:nvSpPr>
          <p:cNvPr id="8" name="文本框 7"/>
          <p:cNvSpPr txBox="1"/>
          <p:nvPr/>
        </p:nvSpPr>
        <p:spPr>
          <a:xfrm>
            <a:off x="4903470" y="5222875"/>
            <a:ext cx="7006590" cy="460375"/>
          </a:xfrm>
          <a:prstGeom prst="rect">
            <a:avLst/>
          </a:prstGeom>
          <a:noFill/>
        </p:spPr>
        <p:txBody>
          <a:bodyPr wrap="square" rtlCol="0" anchor="t">
            <a:spAutoFit/>
          </a:bodyPr>
          <a:p>
            <a:r>
              <a:rPr lang="zh-CN" sz="2400"/>
              <a:t>结论</a:t>
            </a:r>
            <a:r>
              <a:rPr lang="en-US" altLang="zh-CN" sz="2400"/>
              <a:t>——</a:t>
            </a:r>
            <a:r>
              <a:rPr lang="zh-CN" altLang="en-US" sz="2400"/>
              <a:t>停机问题不可解！</a:t>
            </a:r>
            <a:endParaRPr lang="zh-CN" altLang="en-US" sz="24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57175" y="-142875"/>
            <a:ext cx="12463145" cy="714375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10"/>
          <p:cNvSpPr txBox="1"/>
          <p:nvPr/>
        </p:nvSpPr>
        <p:spPr>
          <a:xfrm>
            <a:off x="695325" y="287338"/>
            <a:ext cx="10801350" cy="521970"/>
          </a:xfrm>
          <a:prstGeom prst="rect">
            <a:avLst/>
          </a:prstGeom>
          <a:noFill/>
          <a:ln w="9525">
            <a:noFill/>
          </a:ln>
        </p:spPr>
        <p:txBody>
          <a:bodyPr wrap="square" anchor="t">
            <a:spAutoFit/>
          </a:bodyPr>
          <a:p>
            <a:pPr lvl="0"/>
            <a:r>
              <a:rPr lang="zh-CN" altLang="en-US" sz="2800" b="1" dirty="0">
                <a:latin typeface="微软雅黑" panose="020B0503020204020204" charset="-122"/>
                <a:ea typeface="微软雅黑" panose="020B0503020204020204" charset="-122"/>
              </a:rPr>
              <a:t>起源和应用成就</a:t>
            </a:r>
            <a:endParaRPr lang="zh-CN" altLang="en-US" sz="2800" b="1" dirty="0">
              <a:latin typeface="微软雅黑" panose="020B0503020204020204" charset="-122"/>
              <a:ea typeface="微软雅黑" panose="020B0503020204020204" charset="-122"/>
            </a:endParaRPr>
          </a:p>
        </p:txBody>
      </p:sp>
      <p:sp>
        <p:nvSpPr>
          <p:cNvPr id="47106" name="灯片编号占位符 3"/>
          <p:cNvSpPr>
            <a:spLocks noGrp="1"/>
          </p:cNvSpPr>
          <p:nvPr>
            <p:ph type="sldNum" sz="quarter" idx="12"/>
          </p:nvPr>
        </p:nvSpPr>
        <p:spPr>
          <a:noFill/>
          <a:ln>
            <a:noFill/>
          </a:ln>
        </p:spPr>
        <p:txBody>
          <a:bodyPr lIns="91440" tIns="45720" rIns="91440" bIns="45720" anchor="ctr"/>
          <a:p>
            <a:fld id="{9A0DB2DC-4C9A-4742-B13C-FB6460FD3503}" type="slidenum">
              <a:rPr lang="zh-CN" altLang="en-US"/>
            </a:fld>
            <a:endParaRPr lang="zh-CN" altLang="en-US" dirty="0"/>
          </a:p>
        </p:txBody>
      </p:sp>
      <p:sp>
        <p:nvSpPr>
          <p:cNvPr id="7" name="矩形 6"/>
          <p:cNvSpPr/>
          <p:nvPr/>
        </p:nvSpPr>
        <p:spPr>
          <a:xfrm>
            <a:off x="0" y="3235325"/>
            <a:ext cx="12192000" cy="61913"/>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a:off x="1398588" y="3070225"/>
            <a:ext cx="363538" cy="363538"/>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b="1" strike="noStrike" noProof="1">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5001260" y="3091815"/>
            <a:ext cx="363538" cy="363538"/>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b="1" strike="noStrike" noProof="1">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9169718" y="3091815"/>
            <a:ext cx="363538" cy="363538"/>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b="1" strike="noStrike" noProof="1">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1032510" y="3552825"/>
            <a:ext cx="3151505" cy="2977712"/>
            <a:chOff x="1050836" y="3820884"/>
            <a:chExt cx="3115714" cy="2394878"/>
          </a:xfrm>
        </p:grpSpPr>
        <p:sp>
          <p:nvSpPr>
            <p:cNvPr id="19" name="矩形 9"/>
            <p:cNvSpPr/>
            <p:nvPr/>
          </p:nvSpPr>
          <p:spPr>
            <a:xfrm>
              <a:off x="1050836" y="3820884"/>
              <a:ext cx="3115714" cy="2394209"/>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47115" name="文本框 8"/>
            <p:cNvSpPr txBox="1"/>
            <p:nvPr/>
          </p:nvSpPr>
          <p:spPr>
            <a:xfrm>
              <a:off x="1106272" y="4117254"/>
              <a:ext cx="3004843" cy="2098508"/>
            </a:xfrm>
            <a:prstGeom prst="rect">
              <a:avLst/>
            </a:prstGeom>
            <a:noFill/>
            <a:ln w="9525">
              <a:noFill/>
            </a:ln>
          </p:spPr>
          <p:txBody>
            <a:bodyPr wrap="square" anchor="t">
              <a:spAutoFit/>
            </a:bodyPr>
            <a:p>
              <a:pPr lvl="0">
                <a:lnSpc>
                  <a:spcPct val="130000"/>
                </a:lnSpc>
              </a:pPr>
              <a:r>
                <a:rPr lang="en-US" altLang="zh-CN" b="1" dirty="0">
                  <a:solidFill>
                    <a:schemeClr val="bg1"/>
                  </a:solidFill>
                  <a:latin typeface="Times New Roman" panose="02020603050405020304" pitchFamily="18" charset="0"/>
                  <a:ea typeface="楷体_GB2312" pitchFamily="49" charset="-122"/>
                  <a:sym typeface="+mn-ea"/>
                </a:rPr>
                <a:t>1943</a:t>
              </a:r>
              <a:r>
                <a:rPr lang="zh-CN" altLang="en-US" b="1" dirty="0">
                  <a:solidFill>
                    <a:schemeClr val="bg1"/>
                  </a:solidFill>
                  <a:latin typeface="Times New Roman" panose="02020603050405020304" pitchFamily="18" charset="0"/>
                  <a:ea typeface="楷体_GB2312" pitchFamily="49" charset="-122"/>
                  <a:sym typeface="+mn-ea"/>
                </a:rPr>
                <a:t>年建成了第一个神经网络模型</a:t>
              </a:r>
              <a:r>
                <a:rPr lang="en-US" altLang="zh-CN" b="1" dirty="0">
                  <a:solidFill>
                    <a:schemeClr val="bg1"/>
                  </a:solidFill>
                  <a:latin typeface="Times New Roman" panose="02020603050405020304" pitchFamily="18" charset="0"/>
                  <a:ea typeface="楷体_GB2312" pitchFamily="49" charset="-122"/>
                  <a:sym typeface="+mn-ea"/>
                </a:rPr>
                <a:t>(MP</a:t>
              </a:r>
              <a:r>
                <a:rPr lang="zh-CN" altLang="en-US" b="1" dirty="0">
                  <a:solidFill>
                    <a:schemeClr val="bg1"/>
                  </a:solidFill>
                  <a:latin typeface="Times New Roman" panose="02020603050405020304" pitchFamily="18" charset="0"/>
                  <a:ea typeface="楷体_GB2312" pitchFamily="49" charset="-122"/>
                  <a:sym typeface="+mn-ea"/>
                </a:rPr>
                <a:t>模型</a:t>
              </a:r>
              <a:r>
                <a:rPr lang="en-US" altLang="zh-CN" b="1" dirty="0">
                  <a:solidFill>
                    <a:schemeClr val="bg1"/>
                  </a:solidFill>
                  <a:latin typeface="Times New Roman" panose="02020603050405020304" pitchFamily="18" charset="0"/>
                  <a:ea typeface="楷体_GB2312" pitchFamily="49" charset="-122"/>
                  <a:sym typeface="+mn-ea"/>
                </a:rPr>
                <a:t>)</a:t>
              </a:r>
              <a:endParaRPr lang="en-US" altLang="zh-CN" b="1" dirty="0">
                <a:solidFill>
                  <a:schemeClr val="bg1"/>
                </a:solidFill>
                <a:latin typeface="Times New Roman" panose="02020603050405020304" pitchFamily="18" charset="0"/>
                <a:ea typeface="楷体_GB2312" pitchFamily="49" charset="-122"/>
                <a:sym typeface="+mn-ea"/>
              </a:endParaRPr>
            </a:p>
            <a:p>
              <a:pPr lvl="0">
                <a:lnSpc>
                  <a:spcPct val="130000"/>
                </a:lnSpc>
              </a:pPr>
              <a:r>
                <a:rPr lang="en-US" altLang="zh-CN" b="1" dirty="0">
                  <a:solidFill>
                    <a:schemeClr val="bg1"/>
                  </a:solidFill>
                  <a:latin typeface="Times New Roman" panose="02020603050405020304" pitchFamily="18" charset="0"/>
                  <a:ea typeface="楷体_GB2312" pitchFamily="49" charset="-122"/>
                  <a:sym typeface="+mn-ea"/>
                </a:rPr>
                <a:t>1950</a:t>
              </a:r>
              <a:r>
                <a:rPr lang="zh-CN" altLang="en-US" b="1" dirty="0">
                  <a:solidFill>
                    <a:schemeClr val="bg1"/>
                  </a:solidFill>
                  <a:latin typeface="Times New Roman" panose="02020603050405020304" pitchFamily="18" charset="0"/>
                  <a:ea typeface="楷体_GB2312" pitchFamily="49" charset="-122"/>
                  <a:sym typeface="+mn-ea"/>
                </a:rPr>
                <a:t>年图灵发表题为</a:t>
              </a:r>
              <a:r>
                <a:rPr lang="en-US" altLang="zh-CN" b="1" dirty="0">
                  <a:solidFill>
                    <a:schemeClr val="bg1"/>
                  </a:solidFill>
                  <a:latin typeface="Times New Roman" panose="02020603050405020304" pitchFamily="18" charset="0"/>
                  <a:ea typeface="楷体_GB2312" pitchFamily="49" charset="-122"/>
                  <a:sym typeface="+mn-ea"/>
                </a:rPr>
                <a:t>《</a:t>
              </a:r>
              <a:r>
                <a:rPr lang="zh-CN" altLang="en-US" b="1" dirty="0">
                  <a:solidFill>
                    <a:schemeClr val="bg1"/>
                  </a:solidFill>
                  <a:latin typeface="Times New Roman" panose="02020603050405020304" pitchFamily="18" charset="0"/>
                  <a:ea typeface="楷体_GB2312" pitchFamily="49" charset="-122"/>
                  <a:sym typeface="+mn-ea"/>
                </a:rPr>
                <a:t>计算机能思维吗？</a:t>
              </a:r>
              <a:r>
                <a:rPr lang="en-US" altLang="zh-CN" b="1" dirty="0">
                  <a:solidFill>
                    <a:schemeClr val="bg1"/>
                  </a:solidFill>
                  <a:latin typeface="Times New Roman" panose="02020603050405020304" pitchFamily="18" charset="0"/>
                  <a:ea typeface="楷体_GB2312" pitchFamily="49" charset="-122"/>
                  <a:sym typeface="+mn-ea"/>
                </a:rPr>
                <a:t>》</a:t>
              </a:r>
              <a:endParaRPr lang="en-US" altLang="zh-CN" b="1" dirty="0">
                <a:solidFill>
                  <a:schemeClr val="bg1"/>
                </a:solidFill>
                <a:latin typeface="Times New Roman" panose="02020603050405020304" pitchFamily="18" charset="0"/>
                <a:ea typeface="楷体_GB2312" pitchFamily="49" charset="-122"/>
                <a:sym typeface="+mn-ea"/>
              </a:endParaRPr>
            </a:p>
            <a:p>
              <a:pPr lvl="0">
                <a:lnSpc>
                  <a:spcPct val="130000"/>
                </a:lnSpc>
              </a:pPr>
              <a:r>
                <a:rPr lang="en-US" altLang="zh-CN" dirty="0">
                  <a:solidFill>
                    <a:schemeClr val="bg1"/>
                  </a:solidFill>
                  <a:latin typeface="微软雅黑" panose="020B0503020204020204" charset="-122"/>
                  <a:ea typeface="微软雅黑" panose="020B0503020204020204" charset="-122"/>
                </a:rPr>
                <a:t>1956</a:t>
              </a:r>
              <a:r>
                <a:rPr lang="zh-CN" altLang="en-US" dirty="0">
                  <a:solidFill>
                    <a:schemeClr val="bg1"/>
                  </a:solidFill>
                  <a:latin typeface="微软雅黑" panose="020B0503020204020204" charset="-122"/>
                  <a:ea typeface="微软雅黑" panose="020B0503020204020204" charset="-122"/>
                </a:rPr>
                <a:t>年维纳的</a:t>
              </a:r>
              <a:r>
                <a:rPr lang="zh-CN" altLang="en-US" b="1" dirty="0">
                  <a:solidFill>
                    <a:schemeClr val="bg1"/>
                  </a:solidFill>
                  <a:latin typeface="Times New Roman" panose="02020603050405020304" pitchFamily="18" charset="0"/>
                  <a:ea typeface="楷体_GB2312" pitchFamily="49" charset="-122"/>
                  <a:sym typeface="+mn-ea"/>
                </a:rPr>
                <a:t>控制论向人工智能的渗透，形成了行为主义学派</a:t>
              </a:r>
              <a:endParaRPr lang="zh-CN" altLang="en-US" b="1" dirty="0">
                <a:solidFill>
                  <a:schemeClr val="bg1"/>
                </a:solidFill>
                <a:latin typeface="Times New Roman" panose="02020603050405020304" pitchFamily="18" charset="0"/>
                <a:ea typeface="楷体_GB2312" pitchFamily="49" charset="-122"/>
                <a:sym typeface="+mn-ea"/>
              </a:endParaRPr>
            </a:p>
          </p:txBody>
        </p:sp>
      </p:grpSp>
      <p:sp>
        <p:nvSpPr>
          <p:cNvPr id="33" name="文本框 32"/>
          <p:cNvSpPr txBox="1"/>
          <p:nvPr/>
        </p:nvSpPr>
        <p:spPr>
          <a:xfrm>
            <a:off x="46990" y="2608263"/>
            <a:ext cx="3068320" cy="460375"/>
          </a:xfrm>
          <a:prstGeom prst="rect">
            <a:avLst/>
          </a:prstGeom>
          <a:noFill/>
          <a:ln w="9525">
            <a:noFill/>
          </a:ln>
        </p:spPr>
        <p:txBody>
          <a:bodyPr wrap="none" anchor="t">
            <a:spAutoFit/>
          </a:bodyPr>
          <a:p>
            <a:pPr lvl="0" algn="ctr"/>
            <a:r>
              <a:rPr lang="en-US" altLang="zh-CN" sz="2400" b="1" dirty="0">
                <a:solidFill>
                  <a:schemeClr val="tx1"/>
                </a:solidFill>
                <a:latin typeface="微软雅黑" panose="020B0503020204020204" charset="-122"/>
                <a:ea typeface="微软雅黑" panose="020B0503020204020204" charset="-122"/>
              </a:rPr>
              <a:t>20</a:t>
            </a:r>
            <a:r>
              <a:rPr lang="zh-CN" altLang="en-US" sz="2400" b="1" dirty="0">
                <a:solidFill>
                  <a:schemeClr val="tx1"/>
                </a:solidFill>
                <a:latin typeface="微软雅黑" panose="020B0503020204020204" charset="-122"/>
                <a:ea typeface="微软雅黑" panose="020B0503020204020204" charset="-122"/>
              </a:rPr>
              <a:t>世纪</a:t>
            </a:r>
            <a:r>
              <a:rPr lang="en-US" altLang="zh-CN" sz="2400" b="1" dirty="0">
                <a:solidFill>
                  <a:schemeClr val="tx1"/>
                </a:solidFill>
                <a:latin typeface="微软雅黑" panose="020B0503020204020204" charset="-122"/>
                <a:ea typeface="微软雅黑" panose="020B0503020204020204" charset="-122"/>
              </a:rPr>
              <a:t>50</a:t>
            </a:r>
            <a:r>
              <a:rPr lang="zh-CN" altLang="en-US" sz="2400" b="1" dirty="0">
                <a:solidFill>
                  <a:schemeClr val="tx1"/>
                </a:solidFill>
                <a:latin typeface="微软雅黑" panose="020B0503020204020204" charset="-122"/>
                <a:ea typeface="微软雅黑" panose="020B0503020204020204" charset="-122"/>
              </a:rPr>
              <a:t>年代孕育期</a:t>
            </a:r>
            <a:endParaRPr lang="zh-CN" altLang="en-US" sz="2400" b="1" dirty="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4015423" y="3434080"/>
            <a:ext cx="3487420" cy="460375"/>
          </a:xfrm>
          <a:prstGeom prst="rect">
            <a:avLst/>
          </a:prstGeom>
          <a:noFill/>
          <a:ln w="9525">
            <a:noFill/>
          </a:ln>
        </p:spPr>
        <p:txBody>
          <a:bodyPr wrap="none" anchor="t">
            <a:spAutoFit/>
          </a:bodyPr>
          <a:p>
            <a:pPr lvl="0" algn="ctr"/>
            <a:r>
              <a:rPr lang="en-US" altLang="zh-CN" sz="2400" b="1" dirty="0">
                <a:solidFill>
                  <a:srgbClr val="404040"/>
                </a:solidFill>
                <a:latin typeface="Verdana" panose="020B0604030504040204" pitchFamily="34" charset="0"/>
                <a:ea typeface="微软雅黑" panose="020B0503020204020204" charset="-122"/>
              </a:rPr>
              <a:t>20</a:t>
            </a:r>
            <a:r>
              <a:rPr lang="zh-CN" altLang="en-US" sz="2400" b="1" dirty="0">
                <a:solidFill>
                  <a:srgbClr val="404040"/>
                </a:solidFill>
                <a:latin typeface="Verdana" panose="020B0604030504040204" pitchFamily="34" charset="0"/>
                <a:ea typeface="微软雅黑" panose="020B0503020204020204" charset="-122"/>
              </a:rPr>
              <a:t>世纪</a:t>
            </a:r>
            <a:r>
              <a:rPr lang="en-US" altLang="zh-CN" sz="2400" b="1" dirty="0">
                <a:solidFill>
                  <a:srgbClr val="404040"/>
                </a:solidFill>
                <a:latin typeface="Verdana" panose="020B0604030504040204" pitchFamily="34" charset="0"/>
                <a:ea typeface="微软雅黑" panose="020B0503020204020204" charset="-122"/>
              </a:rPr>
              <a:t>60</a:t>
            </a:r>
            <a:r>
              <a:rPr lang="zh-CN" altLang="en-US" sz="2400" b="1" dirty="0">
                <a:solidFill>
                  <a:srgbClr val="404040"/>
                </a:solidFill>
                <a:latin typeface="Verdana" panose="020B0604030504040204" pitchFamily="34" charset="0"/>
                <a:ea typeface="微软雅黑" panose="020B0503020204020204" charset="-122"/>
              </a:rPr>
              <a:t>年代后形成期</a:t>
            </a:r>
            <a:endParaRPr lang="zh-CN" altLang="en-US" sz="2400" b="1" dirty="0">
              <a:solidFill>
                <a:srgbClr val="404040"/>
              </a:solidFill>
              <a:latin typeface="Verdana" panose="020B0604030504040204" pitchFamily="34" charset="0"/>
              <a:ea typeface="微软雅黑" panose="020B0503020204020204" charset="-122"/>
            </a:endParaRPr>
          </a:p>
        </p:txBody>
      </p:sp>
      <p:grpSp>
        <p:nvGrpSpPr>
          <p:cNvPr id="2" name="组合 1"/>
          <p:cNvGrpSpPr/>
          <p:nvPr/>
        </p:nvGrpSpPr>
        <p:grpSpPr>
          <a:xfrm>
            <a:off x="4576445" y="288290"/>
            <a:ext cx="3299460" cy="2758440"/>
            <a:chOff x="3521602" y="948168"/>
            <a:chExt cx="3115714" cy="1805472"/>
          </a:xfrm>
        </p:grpSpPr>
        <p:sp>
          <p:nvSpPr>
            <p:cNvPr id="14" name="矩形 9"/>
            <p:cNvSpPr/>
            <p:nvPr/>
          </p:nvSpPr>
          <p:spPr>
            <a:xfrm flipV="1">
              <a:off x="3521602"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47124" name="文本框 8"/>
            <p:cNvSpPr txBox="1"/>
            <p:nvPr/>
          </p:nvSpPr>
          <p:spPr>
            <a:xfrm>
              <a:off x="3577038" y="1043083"/>
              <a:ext cx="3004843" cy="1472141"/>
            </a:xfrm>
            <a:prstGeom prst="rect">
              <a:avLst/>
            </a:prstGeom>
            <a:noFill/>
            <a:ln w="9525">
              <a:noFill/>
            </a:ln>
          </p:spPr>
          <p:txBody>
            <a:bodyPr wrap="square" anchor="t">
              <a:spAutoFit/>
            </a:bodyPr>
            <a:p>
              <a:pPr lvl="0">
                <a:lnSpc>
                  <a:spcPct val="130000"/>
                </a:lnSpc>
              </a:pPr>
              <a:r>
                <a:rPr lang="zh-CN" altLang="en-US" b="1" dirty="0">
                  <a:solidFill>
                    <a:schemeClr val="bg1"/>
                  </a:solidFill>
                  <a:latin typeface="Times New Roman" panose="02020603050405020304" pitchFamily="18" charset="0"/>
                  <a:ea typeface="楷体_GB2312" pitchFamily="49" charset="-122"/>
                  <a:sym typeface="+mn-ea"/>
                </a:rPr>
                <a:t>麦卡锡</a:t>
              </a:r>
              <a:r>
                <a:rPr lang="en-US" altLang="zh-CN" b="1" dirty="0">
                  <a:solidFill>
                    <a:schemeClr val="bg1"/>
                  </a:solidFill>
                  <a:latin typeface="Times New Roman" panose="02020603050405020304" pitchFamily="18" charset="0"/>
                  <a:ea typeface="楷体_GB2312" pitchFamily="49" charset="-122"/>
                  <a:sym typeface="+mn-ea"/>
                </a:rPr>
                <a:t>1956</a:t>
              </a:r>
              <a:r>
                <a:rPr lang="zh-CN" altLang="en-US" b="1" dirty="0">
                  <a:solidFill>
                    <a:schemeClr val="bg1"/>
                  </a:solidFill>
                  <a:latin typeface="Times New Roman" panose="02020603050405020304" pitchFamily="18" charset="0"/>
                  <a:ea typeface="楷体_GB2312" pitchFamily="49" charset="-122"/>
                  <a:sym typeface="+mn-ea"/>
                </a:rPr>
                <a:t>年发起第一次人工智能大会并正式提出</a:t>
              </a:r>
              <a:r>
                <a:rPr lang="en-US" altLang="zh-CN" b="1" dirty="0">
                  <a:solidFill>
                    <a:schemeClr val="bg1"/>
                  </a:solidFill>
                  <a:latin typeface="Times New Roman" panose="02020603050405020304" pitchFamily="18" charset="0"/>
                  <a:ea typeface="楷体_GB2312" pitchFamily="49" charset="-122"/>
                  <a:sym typeface="+mn-ea"/>
                </a:rPr>
                <a:t>AI</a:t>
              </a:r>
              <a:endParaRPr lang="en-US" altLang="zh-CN" b="1" dirty="0">
                <a:solidFill>
                  <a:schemeClr val="bg1"/>
                </a:solidFill>
                <a:latin typeface="Times New Roman" panose="02020603050405020304" pitchFamily="18" charset="0"/>
                <a:ea typeface="楷体_GB2312" pitchFamily="49" charset="-122"/>
                <a:sym typeface="+mn-ea"/>
              </a:endParaRPr>
            </a:p>
            <a:p>
              <a:pPr lvl="0">
                <a:lnSpc>
                  <a:spcPct val="130000"/>
                </a:lnSpc>
              </a:pPr>
              <a:r>
                <a:rPr lang="en-US" altLang="zh-CN" b="1" dirty="0">
                  <a:solidFill>
                    <a:schemeClr val="bg1"/>
                  </a:solidFill>
                  <a:latin typeface="Times New Roman" panose="02020603050405020304" pitchFamily="18" charset="0"/>
                  <a:ea typeface="楷体_GB2312" pitchFamily="49" charset="-122"/>
                  <a:sym typeface="+mn-ea"/>
                </a:rPr>
                <a:t>1960</a:t>
              </a:r>
              <a:r>
                <a:rPr lang="zh-CN" altLang="en-US" b="1" dirty="0">
                  <a:solidFill>
                    <a:schemeClr val="bg1"/>
                  </a:solidFill>
                  <a:latin typeface="Times New Roman" panose="02020603050405020304" pitchFamily="18" charset="0"/>
                  <a:ea typeface="楷体_GB2312" pitchFamily="49" charset="-122"/>
                  <a:sym typeface="+mn-ea"/>
                </a:rPr>
                <a:t>年，麦卡西又研制了人工智能语言</a:t>
              </a:r>
              <a:r>
                <a:rPr lang="en-US" altLang="zh-CN" b="1" dirty="0">
                  <a:solidFill>
                    <a:schemeClr val="bg1"/>
                  </a:solidFill>
                  <a:latin typeface="Times New Roman" panose="02020603050405020304" pitchFamily="18" charset="0"/>
                  <a:ea typeface="楷体_GB2312" pitchFamily="49" charset="-122"/>
                  <a:sym typeface="+mn-ea"/>
                </a:rPr>
                <a:t>LISP</a:t>
              </a:r>
              <a:r>
                <a:rPr lang="zh-CN" altLang="en-US" b="1" dirty="0">
                  <a:solidFill>
                    <a:schemeClr val="bg1"/>
                  </a:solidFill>
                  <a:latin typeface="Times New Roman" panose="02020603050405020304" pitchFamily="18" charset="0"/>
                  <a:ea typeface="楷体_GB2312" pitchFamily="49" charset="-122"/>
                  <a:sym typeface="+mn-ea"/>
                </a:rPr>
                <a:t>。</a:t>
              </a:r>
              <a:endParaRPr lang="zh-CN" altLang="en-US" b="1" dirty="0">
                <a:solidFill>
                  <a:schemeClr val="bg1"/>
                </a:solidFill>
                <a:latin typeface="Times New Roman" panose="02020603050405020304" pitchFamily="18" charset="0"/>
                <a:ea typeface="楷体_GB2312" pitchFamily="49" charset="-122"/>
                <a:sym typeface="+mn-ea"/>
              </a:endParaRPr>
            </a:p>
            <a:p>
              <a:pPr lvl="0">
                <a:lnSpc>
                  <a:spcPct val="130000"/>
                </a:lnSpc>
              </a:pPr>
              <a:r>
                <a:rPr lang="en-US" altLang="zh-CN" b="1" dirty="0">
                  <a:solidFill>
                    <a:schemeClr val="bg1"/>
                  </a:solidFill>
                  <a:latin typeface="Times New Roman" panose="02020603050405020304" pitchFamily="18" charset="0"/>
                  <a:ea typeface="楷体_GB2312" pitchFamily="49" charset="-122"/>
                  <a:sym typeface="+mn-ea"/>
                </a:rPr>
                <a:t>1965</a:t>
              </a:r>
              <a:r>
                <a:rPr lang="zh-CN" altLang="en-US" b="1" dirty="0">
                  <a:solidFill>
                    <a:schemeClr val="bg1"/>
                  </a:solidFill>
                  <a:latin typeface="Times New Roman" panose="02020603050405020304" pitchFamily="18" charset="0"/>
                  <a:ea typeface="楷体_GB2312" pitchFamily="49" charset="-122"/>
                  <a:sym typeface="+mn-ea"/>
                </a:rPr>
                <a:t>年，鲁宾逊提出了</a:t>
              </a:r>
              <a:r>
                <a:rPr lang="zh-CN" altLang="en-US" b="1" dirty="0">
                  <a:solidFill>
                    <a:srgbClr val="FF0000"/>
                  </a:solidFill>
                  <a:latin typeface="Times New Roman" panose="02020603050405020304" pitchFamily="18" charset="0"/>
                  <a:ea typeface="楷体_GB2312" pitchFamily="49" charset="-122"/>
                  <a:sym typeface="+mn-ea"/>
                </a:rPr>
                <a:t>归结（消解）原理</a:t>
              </a:r>
              <a:r>
                <a:rPr lang="zh-CN" altLang="en-US" b="1" dirty="0">
                  <a:solidFill>
                    <a:schemeClr val="bg1"/>
                  </a:solidFill>
                  <a:latin typeface="Times New Roman" panose="02020603050405020304" pitchFamily="18" charset="0"/>
                  <a:ea typeface="楷体_GB2312" pitchFamily="49" charset="-122"/>
                  <a:sym typeface="+mn-ea"/>
                </a:rPr>
                <a:t>。</a:t>
              </a:r>
              <a:endParaRPr lang="zh-CN" altLang="en-US" b="1" dirty="0">
                <a:solidFill>
                  <a:schemeClr val="bg1"/>
                </a:solidFill>
                <a:latin typeface="Times New Roman" panose="02020603050405020304" pitchFamily="18" charset="0"/>
                <a:ea typeface="楷体_GB2312" pitchFamily="49" charset="-122"/>
                <a:sym typeface="+mn-ea"/>
              </a:endParaRPr>
            </a:p>
          </p:txBody>
        </p:sp>
      </p:grpSp>
      <p:grpSp>
        <p:nvGrpSpPr>
          <p:cNvPr id="5" name="组合 4"/>
          <p:cNvGrpSpPr/>
          <p:nvPr/>
        </p:nvGrpSpPr>
        <p:grpSpPr>
          <a:xfrm>
            <a:off x="8765858" y="3591243"/>
            <a:ext cx="3116262" cy="1855849"/>
            <a:chOff x="5936246" y="3820884"/>
            <a:chExt cx="3115714" cy="1856348"/>
          </a:xfrm>
        </p:grpSpPr>
        <p:sp>
          <p:nvSpPr>
            <p:cNvPr id="24" name="矩形 9"/>
            <p:cNvSpPr/>
            <p:nvPr/>
          </p:nvSpPr>
          <p:spPr>
            <a:xfrm>
              <a:off x="593624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47129" name="文本框 8"/>
            <p:cNvSpPr txBox="1"/>
            <p:nvPr/>
          </p:nvSpPr>
          <p:spPr>
            <a:xfrm>
              <a:off x="5991682" y="4147106"/>
              <a:ext cx="3004843" cy="1530126"/>
            </a:xfrm>
            <a:prstGeom prst="rect">
              <a:avLst/>
            </a:prstGeom>
            <a:noFill/>
            <a:ln w="9525">
              <a:noFill/>
            </a:ln>
          </p:spPr>
          <p:txBody>
            <a:bodyPr wrap="square" anchor="t">
              <a:spAutoFit/>
            </a:bodyPr>
            <a:p>
              <a:pPr lvl="0">
                <a:lnSpc>
                  <a:spcPct val="130000"/>
                </a:lnSpc>
              </a:pPr>
              <a:r>
                <a:rPr lang="zh-CN" altLang="en-US" dirty="0">
                  <a:solidFill>
                    <a:srgbClr val="FFFFFF"/>
                  </a:solidFill>
                  <a:latin typeface="微软雅黑" panose="020B0503020204020204" charset="-122"/>
                  <a:ea typeface="微软雅黑" panose="020B0503020204020204" charset="-122"/>
                </a:rPr>
                <a:t>三大学派形成，逻辑推理、产生式规则、专家系统、神经网络的基本理论和应用快速发展</a:t>
              </a:r>
              <a:endParaRPr lang="zh-CN" altLang="en-US" dirty="0">
                <a:solidFill>
                  <a:srgbClr val="FFFFFF"/>
                </a:solidFill>
                <a:latin typeface="微软雅黑" panose="020B0503020204020204" charset="-122"/>
                <a:ea typeface="微软雅黑" panose="020B0503020204020204" charset="-122"/>
              </a:endParaRPr>
            </a:p>
          </p:txBody>
        </p:sp>
      </p:grpSp>
      <p:sp>
        <p:nvSpPr>
          <p:cNvPr id="4" name="文本框 3"/>
          <p:cNvSpPr txBox="1"/>
          <p:nvPr/>
        </p:nvSpPr>
        <p:spPr>
          <a:xfrm>
            <a:off x="8082280" y="2459673"/>
            <a:ext cx="3068320" cy="460375"/>
          </a:xfrm>
          <a:prstGeom prst="rect">
            <a:avLst/>
          </a:prstGeom>
          <a:noFill/>
          <a:ln w="9525">
            <a:noFill/>
          </a:ln>
        </p:spPr>
        <p:txBody>
          <a:bodyPr wrap="none" anchor="t">
            <a:spAutoFit/>
          </a:bodyPr>
          <a:p>
            <a:pPr lvl="0" algn="ctr"/>
            <a:r>
              <a:rPr lang="en-US" sz="2400" b="1" dirty="0">
                <a:solidFill>
                  <a:schemeClr val="accent1"/>
                </a:solidFill>
                <a:latin typeface="微软雅黑" panose="020B0503020204020204" charset="-122"/>
                <a:ea typeface="微软雅黑" panose="020B0503020204020204" charset="-122"/>
              </a:rPr>
              <a:t>20</a:t>
            </a:r>
            <a:r>
              <a:rPr lang="zh-CN" altLang="en-US" sz="2400" b="1" dirty="0">
                <a:solidFill>
                  <a:schemeClr val="accent1"/>
                </a:solidFill>
                <a:latin typeface="微软雅黑" panose="020B0503020204020204" charset="-122"/>
                <a:ea typeface="微软雅黑" panose="020B0503020204020204" charset="-122"/>
              </a:rPr>
              <a:t>世纪</a:t>
            </a:r>
            <a:r>
              <a:rPr lang="en-US" altLang="zh-CN" sz="2400" b="1" dirty="0">
                <a:solidFill>
                  <a:schemeClr val="accent1"/>
                </a:solidFill>
                <a:latin typeface="微软雅黑" panose="020B0503020204020204" charset="-122"/>
                <a:ea typeface="微软雅黑" panose="020B0503020204020204" charset="-122"/>
              </a:rPr>
              <a:t>90</a:t>
            </a:r>
            <a:r>
              <a:rPr lang="zh-CN" altLang="en-US" sz="2400" b="1" dirty="0">
                <a:solidFill>
                  <a:schemeClr val="accent1"/>
                </a:solidFill>
                <a:latin typeface="微软雅黑" panose="020B0503020204020204" charset="-122"/>
                <a:ea typeface="微软雅黑" panose="020B0503020204020204" charset="-122"/>
              </a:rPr>
              <a:t>年代发展期</a:t>
            </a:r>
            <a:endParaRPr lang="zh-CN" altLang="en-US" sz="2400" b="1" dirty="0">
              <a:solidFill>
                <a:schemeClr val="accent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000000"/>
                                          </p:val>
                                        </p:tav>
                                        <p:tav tm="100000">
                                          <p:val>
                                            <p:strVal val="#ppt_w"/>
                                          </p:val>
                                        </p:tav>
                                      </p:tavLst>
                                    </p:anim>
                                    <p:anim calcmode="lin" valueType="num">
                                      <p:cBhvr>
                                        <p:cTn id="11" dur="500" fill="hold"/>
                                        <p:tgtEl>
                                          <p:spTgt spid="8"/>
                                        </p:tgtEl>
                                        <p:attrNameLst>
                                          <p:attrName>ppt_h</p:attrName>
                                        </p:attrNameLst>
                                      </p:cBhvr>
                                      <p:tavLst>
                                        <p:tav tm="0">
                                          <p:val>
                                            <p:fltVal val="0.000000"/>
                                          </p:val>
                                        </p:tav>
                                        <p:tav tm="100000">
                                          <p:val>
                                            <p:strVal val="#ppt_h"/>
                                          </p:val>
                                        </p:tav>
                                      </p:tavLst>
                                    </p:anim>
                                    <p:animEffect transition="in" filter="fade">
                                      <p:cBhvr>
                                        <p:cTn id="12" dur="500"/>
                                        <p:tgtEl>
                                          <p:spTgt spid="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000000"/>
                                          </p:val>
                                        </p:tav>
                                        <p:tav tm="100000">
                                          <p:val>
                                            <p:strVal val="#ppt_w"/>
                                          </p:val>
                                        </p:tav>
                                      </p:tavLst>
                                    </p:anim>
                                    <p:anim calcmode="lin" valueType="num">
                                      <p:cBhvr>
                                        <p:cTn id="16" dur="500" fill="hold"/>
                                        <p:tgtEl>
                                          <p:spTgt spid="9"/>
                                        </p:tgtEl>
                                        <p:attrNameLst>
                                          <p:attrName>ppt_h</p:attrName>
                                        </p:attrNameLst>
                                      </p:cBhvr>
                                      <p:tavLst>
                                        <p:tav tm="0">
                                          <p:val>
                                            <p:fltVal val="0.000000"/>
                                          </p:val>
                                        </p:tav>
                                        <p:tav tm="100000">
                                          <p:val>
                                            <p:strVal val="#ppt_h"/>
                                          </p:val>
                                        </p:tav>
                                      </p:tavLst>
                                    </p:anim>
                                    <p:animEffect transition="in" filter="fade">
                                      <p:cBhvr>
                                        <p:cTn id="17" dur="500"/>
                                        <p:tgtEl>
                                          <p:spTgt spid="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000000"/>
                                          </p:val>
                                        </p:tav>
                                        <p:tav tm="100000">
                                          <p:val>
                                            <p:strVal val="#ppt_w"/>
                                          </p:val>
                                        </p:tav>
                                      </p:tavLst>
                                    </p:anim>
                                    <p:anim calcmode="lin" valueType="num">
                                      <p:cBhvr>
                                        <p:cTn id="21" dur="500" fill="hold"/>
                                        <p:tgtEl>
                                          <p:spTgt spid="10"/>
                                        </p:tgtEl>
                                        <p:attrNameLst>
                                          <p:attrName>ppt_h</p:attrName>
                                        </p:attrNameLst>
                                      </p:cBhvr>
                                      <p:tavLst>
                                        <p:tav tm="0">
                                          <p:val>
                                            <p:fltVal val="0.000000"/>
                                          </p:val>
                                        </p:tav>
                                        <p:tav tm="100000">
                                          <p:val>
                                            <p:strVal val="#ppt_h"/>
                                          </p:val>
                                        </p:tav>
                                      </p:tavLst>
                                    </p:anim>
                                    <p:animEffect transition="in" filter="fade">
                                      <p:cBhvr>
                                        <p:cTn id="22" dur="500"/>
                                        <p:tgtEl>
                                          <p:spTgt spid="10"/>
                                        </p:tgtEl>
                                      </p:cBhvr>
                                    </p:animEffect>
                                  </p:childTnLst>
                                </p:cTn>
                              </p:par>
                              <p:par>
                                <p:cTn id="23" presetID="12" presetClass="entr" presetSubtype="4" fill="hold" grpId="0" nodeType="withEffect">
                                  <p:stCondLst>
                                    <p:cond delay="300"/>
                                  </p:stCondLst>
                                  <p:childTnLst>
                                    <p:set>
                                      <p:cBhvr>
                                        <p:cTn id="24" dur="1" fill="hold">
                                          <p:stCondLst>
                                            <p:cond delay="0"/>
                                          </p:stCondLst>
                                        </p:cTn>
                                        <p:tgtEl>
                                          <p:spTgt spid="33"/>
                                        </p:tgtEl>
                                        <p:attrNameLst>
                                          <p:attrName>style.visibility</p:attrName>
                                        </p:attrNameLst>
                                      </p:cBhvr>
                                      <p:to>
                                        <p:strVal val="visible"/>
                                      </p:to>
                                    </p:set>
                                    <p:anim calcmode="lin" valueType="num">
                                      <p:cBhvr>
                                        <p:cTn id="25" dur="500"/>
                                        <p:tgtEl>
                                          <p:spTgt spid="33"/>
                                        </p:tgtEl>
                                        <p:attrNameLst>
                                          <p:attrName>ppt_y</p:attrName>
                                        </p:attrNameLst>
                                      </p:cBhvr>
                                      <p:tavLst>
                                        <p:tav tm="0">
                                          <p:val>
                                            <p:strVal val="#ppt_y+#ppt_h*1.125000"/>
                                          </p:val>
                                        </p:tav>
                                        <p:tav tm="100000">
                                          <p:val>
                                            <p:strVal val="#ppt_y"/>
                                          </p:val>
                                        </p:tav>
                                      </p:tavLst>
                                    </p:anim>
                                    <p:animEffect transition="in" filter="wipe(up)">
                                      <p:cBhvr>
                                        <p:cTn id="26" dur="500"/>
                                        <p:tgtEl>
                                          <p:spTgt spid="33"/>
                                        </p:tgtEl>
                                      </p:cBhvr>
                                    </p:animEffect>
                                  </p:childTnLst>
                                </p:cTn>
                              </p:par>
                              <p:par>
                                <p:cTn id="27" presetID="12" presetClass="entr" presetSubtype="1" fill="hold" grpId="0" nodeType="withEffect">
                                  <p:stCondLst>
                                    <p:cond delay="60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p:tgtEl>
                                          <p:spTgt spid="34"/>
                                        </p:tgtEl>
                                        <p:attrNameLst>
                                          <p:attrName>ppt_y</p:attrName>
                                        </p:attrNameLst>
                                      </p:cBhvr>
                                      <p:tavLst>
                                        <p:tav tm="0">
                                          <p:val>
                                            <p:strVal val="#ppt_y-#ppt_h*1.125000"/>
                                          </p:val>
                                        </p:tav>
                                        <p:tav tm="100000">
                                          <p:val>
                                            <p:strVal val="#ppt_y"/>
                                          </p:val>
                                        </p:tav>
                                      </p:tavLst>
                                    </p:anim>
                                    <p:animEffect transition="in" filter="wipe(down)">
                                      <p:cBhvr>
                                        <p:cTn id="30" dur="500"/>
                                        <p:tgtEl>
                                          <p:spTgt spid="34"/>
                                        </p:tgtEl>
                                      </p:cBhvr>
                                    </p:animEffect>
                                  </p:childTnLst>
                                </p:cTn>
                              </p:par>
                              <p:par>
                                <p:cTn id="31" presetID="12" presetClass="entr" presetSubtype="1" fill="hold" nodeType="withEffect">
                                  <p:stCondLst>
                                    <p:cond delay="30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par>
                                <p:cTn id="35" presetID="12" presetClass="entr" presetSubtype="4" fill="hold" nodeType="withEffect">
                                  <p:stCondLst>
                                    <p:cond delay="60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p:tgtEl>
                                          <p:spTgt spid="2"/>
                                        </p:tgtEl>
                                        <p:attrNameLst>
                                          <p:attrName>ppt_y</p:attrName>
                                        </p:attrNameLst>
                                      </p:cBhvr>
                                      <p:tavLst>
                                        <p:tav tm="0">
                                          <p:val>
                                            <p:strVal val="#ppt_y+#ppt_h*1.125000"/>
                                          </p:val>
                                        </p:tav>
                                        <p:tav tm="100000">
                                          <p:val>
                                            <p:strVal val="#ppt_y"/>
                                          </p:val>
                                        </p:tav>
                                      </p:tavLst>
                                    </p:anim>
                                    <p:animEffect transition="in" filter="wipe(up)">
                                      <p:cBhvr>
                                        <p:cTn id="38" dur="500"/>
                                        <p:tgtEl>
                                          <p:spTgt spid="2"/>
                                        </p:tgtEl>
                                      </p:cBhvr>
                                    </p:animEffect>
                                  </p:childTnLst>
                                </p:cTn>
                              </p:par>
                              <p:par>
                                <p:cTn id="39" presetID="12" presetClass="entr" presetSubtype="1" fill="hold" nodeType="withEffect">
                                  <p:stCondLst>
                                    <p:cond delay="9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p:tgtEl>
                                          <p:spTgt spid="5"/>
                                        </p:tgtEl>
                                        <p:attrNameLst>
                                          <p:attrName>ppt_y</p:attrName>
                                        </p:attrNameLst>
                                      </p:cBhvr>
                                      <p:tavLst>
                                        <p:tav tm="0">
                                          <p:val>
                                            <p:strVal val="#ppt_y-#ppt_h*1.125000"/>
                                          </p:val>
                                        </p:tav>
                                        <p:tav tm="100000">
                                          <p:val>
                                            <p:strVal val="#ppt_y"/>
                                          </p:val>
                                        </p:tav>
                                      </p:tavLst>
                                    </p:anim>
                                    <p:animEffect transition="in" filter="wipe(down)">
                                      <p:cBhvr>
                                        <p:cTn id="42" dur="500"/>
                                        <p:tgtEl>
                                          <p:spTgt spid="5"/>
                                        </p:tgtEl>
                                      </p:cBhvr>
                                    </p:animEffect>
                                  </p:childTnLst>
                                </p:cTn>
                              </p:par>
                              <p:par>
                                <p:cTn id="43" presetID="12" presetClass="entr" presetSubtype="4" fill="hold" grpId="0" nodeType="withEffect">
                                  <p:stCondLst>
                                    <p:cond delay="30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tgtEl>
                                          <p:spTgt spid="4"/>
                                        </p:tgtEl>
                                        <p:attrNameLst>
                                          <p:attrName>ppt_y</p:attrName>
                                        </p:attrNameLst>
                                      </p:cBhvr>
                                      <p:tavLst>
                                        <p:tav tm="0">
                                          <p:val>
                                            <p:strVal val="#ppt_y+#ppt_h*1.125000"/>
                                          </p:val>
                                        </p:tav>
                                        <p:tav tm="100000">
                                          <p:val>
                                            <p:strVal val="#ppt_y"/>
                                          </p:val>
                                        </p:tav>
                                      </p:tavLst>
                                    </p:anim>
                                    <p:animEffect transition="in" filter="wipe(up)">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33" grpId="0"/>
      <p:bldP spid="34"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10"/>
          <p:cNvSpPr txBox="1"/>
          <p:nvPr/>
        </p:nvSpPr>
        <p:spPr>
          <a:xfrm>
            <a:off x="695325" y="287338"/>
            <a:ext cx="10801350" cy="521970"/>
          </a:xfrm>
          <a:prstGeom prst="rect">
            <a:avLst/>
          </a:prstGeom>
          <a:noFill/>
          <a:ln w="9525">
            <a:noFill/>
          </a:ln>
        </p:spPr>
        <p:txBody>
          <a:bodyPr wrap="square" anchor="t">
            <a:spAutoFit/>
          </a:bodyPr>
          <a:p>
            <a:pPr lvl="0"/>
            <a:r>
              <a:rPr lang="zh-CN" altLang="en-US" sz="2800" b="1" dirty="0">
                <a:latin typeface="微软雅黑" panose="020B0503020204020204" charset="-122"/>
                <a:ea typeface="微软雅黑" panose="020B0503020204020204" charset="-122"/>
              </a:rPr>
              <a:t>起源和应用成就</a:t>
            </a:r>
            <a:endParaRPr lang="zh-CN" altLang="en-US" sz="2800" b="1" dirty="0">
              <a:latin typeface="微软雅黑" panose="020B0503020204020204" charset="-122"/>
              <a:ea typeface="微软雅黑" panose="020B0503020204020204" charset="-122"/>
            </a:endParaRPr>
          </a:p>
        </p:txBody>
      </p:sp>
      <p:sp>
        <p:nvSpPr>
          <p:cNvPr id="47106" name="灯片编号占位符 3"/>
          <p:cNvSpPr>
            <a:spLocks noGrp="1"/>
          </p:cNvSpPr>
          <p:nvPr>
            <p:ph type="sldNum" sz="quarter" idx="12"/>
          </p:nvPr>
        </p:nvSpPr>
        <p:spPr>
          <a:noFill/>
          <a:ln>
            <a:noFill/>
          </a:ln>
        </p:spPr>
        <p:txBody>
          <a:bodyPr lIns="91440" tIns="45720" rIns="91440" bIns="45720" anchor="ctr"/>
          <a:p>
            <a:fld id="{9A0DB2DC-4C9A-4742-B13C-FB6460FD3503}" type="slidenum">
              <a:rPr lang="zh-CN" altLang="en-US"/>
            </a:fld>
            <a:endParaRPr lang="zh-CN" altLang="en-US" dirty="0"/>
          </a:p>
        </p:txBody>
      </p:sp>
      <p:sp>
        <p:nvSpPr>
          <p:cNvPr id="7" name="矩形 6"/>
          <p:cNvSpPr/>
          <p:nvPr/>
        </p:nvSpPr>
        <p:spPr>
          <a:xfrm>
            <a:off x="0" y="3235325"/>
            <a:ext cx="12192000" cy="61913"/>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a:off x="1398588" y="3070225"/>
            <a:ext cx="363538" cy="363538"/>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b="1" strike="noStrike" noProof="1">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5001260" y="3091815"/>
            <a:ext cx="363538" cy="363538"/>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b="1" strike="noStrike" noProof="1">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9169718" y="3091815"/>
            <a:ext cx="363538" cy="363538"/>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b="1" strike="noStrike" noProof="1">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1032510" y="3552825"/>
            <a:ext cx="3151505" cy="2244864"/>
            <a:chOff x="1050836" y="3820884"/>
            <a:chExt cx="3115714" cy="1805472"/>
          </a:xfrm>
        </p:grpSpPr>
        <p:sp>
          <p:nvSpPr>
            <p:cNvPr id="19" name="矩形 9"/>
            <p:cNvSpPr/>
            <p:nvPr/>
          </p:nvSpPr>
          <p:spPr>
            <a:xfrm>
              <a:off x="105083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47115" name="文本框 8"/>
            <p:cNvSpPr txBox="1"/>
            <p:nvPr/>
          </p:nvSpPr>
          <p:spPr>
            <a:xfrm>
              <a:off x="1106272" y="4117254"/>
              <a:ext cx="3004843" cy="1230301"/>
            </a:xfrm>
            <a:prstGeom prst="rect">
              <a:avLst/>
            </a:prstGeom>
            <a:noFill/>
            <a:ln w="9525">
              <a:noFill/>
            </a:ln>
          </p:spPr>
          <p:txBody>
            <a:bodyPr wrap="square" anchor="t">
              <a:spAutoFit/>
            </a:bodyPr>
            <a:p>
              <a:pPr lvl="0">
                <a:lnSpc>
                  <a:spcPct val="130000"/>
                </a:lnSpc>
              </a:pPr>
              <a:r>
                <a:rPr lang="zh-CN" altLang="en-US" dirty="0">
                  <a:solidFill>
                    <a:srgbClr val="FFFFFF"/>
                  </a:solidFill>
                  <a:latin typeface="微软雅黑" panose="020B0503020204020204" charset="-122"/>
                  <a:ea typeface="微软雅黑" panose="020B0503020204020204" charset="-122"/>
                </a:rPr>
                <a:t>除深度学习以外的所有方法都已经成型，并开始实际应用，普遍认为机器智能的时代已经来临。</a:t>
              </a:r>
              <a:endParaRPr lang="zh-CN" altLang="en-US" dirty="0">
                <a:solidFill>
                  <a:srgbClr val="FFFFFF"/>
                </a:solidFill>
                <a:latin typeface="微软雅黑" panose="020B0503020204020204" charset="-122"/>
                <a:ea typeface="微软雅黑" panose="020B0503020204020204" charset="-122"/>
              </a:endParaRPr>
            </a:p>
          </p:txBody>
        </p:sp>
      </p:grpSp>
      <p:sp>
        <p:nvSpPr>
          <p:cNvPr id="33" name="文本框 32"/>
          <p:cNvSpPr txBox="1"/>
          <p:nvPr/>
        </p:nvSpPr>
        <p:spPr>
          <a:xfrm>
            <a:off x="539750" y="2608263"/>
            <a:ext cx="2082800" cy="460375"/>
          </a:xfrm>
          <a:prstGeom prst="rect">
            <a:avLst/>
          </a:prstGeom>
          <a:noFill/>
          <a:ln w="9525">
            <a:noFill/>
          </a:ln>
        </p:spPr>
        <p:txBody>
          <a:bodyPr wrap="none" anchor="t">
            <a:spAutoFit/>
          </a:bodyPr>
          <a:p>
            <a:pPr lvl="0" algn="ctr"/>
            <a:r>
              <a:rPr lang="en-US" altLang="zh-CN" sz="2400" b="1" dirty="0">
                <a:solidFill>
                  <a:schemeClr val="accent1"/>
                </a:solidFill>
                <a:latin typeface="微软雅黑" panose="020B0503020204020204" charset="-122"/>
                <a:ea typeface="微软雅黑" panose="020B0503020204020204" charset="-122"/>
              </a:rPr>
              <a:t>90</a:t>
            </a:r>
            <a:r>
              <a:rPr lang="zh-CN" altLang="en-US" sz="2400" b="1" dirty="0">
                <a:solidFill>
                  <a:schemeClr val="accent1"/>
                </a:solidFill>
                <a:latin typeface="微软雅黑" panose="020B0503020204020204" charset="-122"/>
                <a:ea typeface="微软雅黑" panose="020B0503020204020204" charset="-122"/>
              </a:rPr>
              <a:t>年代发展期</a:t>
            </a:r>
            <a:endParaRPr lang="zh-CN" altLang="en-US" sz="2400" b="1" dirty="0">
              <a:solidFill>
                <a:schemeClr val="accent1"/>
              </a:solidFill>
              <a:latin typeface="微软雅黑" panose="020B0503020204020204" charset="-122"/>
              <a:ea typeface="微软雅黑" panose="020B0503020204020204" charset="-122"/>
            </a:endParaRPr>
          </a:p>
        </p:txBody>
      </p:sp>
      <p:sp>
        <p:nvSpPr>
          <p:cNvPr id="34" name="文本框 33"/>
          <p:cNvSpPr txBox="1"/>
          <p:nvPr/>
        </p:nvSpPr>
        <p:spPr>
          <a:xfrm>
            <a:off x="4118928" y="3434080"/>
            <a:ext cx="3280410" cy="460375"/>
          </a:xfrm>
          <a:prstGeom prst="rect">
            <a:avLst/>
          </a:prstGeom>
          <a:noFill/>
          <a:ln w="9525">
            <a:noFill/>
          </a:ln>
        </p:spPr>
        <p:txBody>
          <a:bodyPr wrap="none" anchor="t">
            <a:spAutoFit/>
          </a:bodyPr>
          <a:p>
            <a:pPr lvl="0" algn="ctr"/>
            <a:r>
              <a:rPr lang="en-US" altLang="zh-CN" sz="2400" b="1" dirty="0">
                <a:solidFill>
                  <a:srgbClr val="404040"/>
                </a:solidFill>
                <a:latin typeface="Verdana" panose="020B0604030504040204" pitchFamily="34" charset="0"/>
                <a:ea typeface="微软雅黑" panose="020B0503020204020204" charset="-122"/>
              </a:rPr>
              <a:t>2000-2010</a:t>
            </a:r>
            <a:r>
              <a:rPr lang="zh-CN" altLang="en-US" sz="2400" b="1" dirty="0">
                <a:solidFill>
                  <a:srgbClr val="404040"/>
                </a:solidFill>
                <a:latin typeface="Verdana" panose="020B0604030504040204" pitchFamily="34" charset="0"/>
                <a:ea typeface="微软雅黑" panose="020B0503020204020204" charset="-122"/>
              </a:rPr>
              <a:t>年消沉期</a:t>
            </a:r>
            <a:endParaRPr lang="zh-CN" altLang="en-US" sz="2400" b="1" dirty="0">
              <a:solidFill>
                <a:srgbClr val="404040"/>
              </a:solidFill>
              <a:latin typeface="Verdana" panose="020B0604030504040204" pitchFamily="34" charset="0"/>
              <a:ea typeface="微软雅黑" panose="020B0503020204020204" charset="-122"/>
            </a:endParaRPr>
          </a:p>
        </p:txBody>
      </p:sp>
      <p:grpSp>
        <p:nvGrpSpPr>
          <p:cNvPr id="2" name="组合 1"/>
          <p:cNvGrpSpPr/>
          <p:nvPr/>
        </p:nvGrpSpPr>
        <p:grpSpPr>
          <a:xfrm>
            <a:off x="4576445" y="1137920"/>
            <a:ext cx="3299460" cy="1908841"/>
            <a:chOff x="3521602" y="948168"/>
            <a:chExt cx="3115714" cy="1805472"/>
          </a:xfrm>
        </p:grpSpPr>
        <p:sp>
          <p:nvSpPr>
            <p:cNvPr id="14" name="矩形 9"/>
            <p:cNvSpPr/>
            <p:nvPr/>
          </p:nvSpPr>
          <p:spPr>
            <a:xfrm flipV="1">
              <a:off x="3521602"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47124" name="文本框 8"/>
            <p:cNvSpPr txBox="1"/>
            <p:nvPr/>
          </p:nvSpPr>
          <p:spPr>
            <a:xfrm>
              <a:off x="3577038" y="1043083"/>
              <a:ext cx="3004843" cy="1106930"/>
            </a:xfrm>
            <a:prstGeom prst="rect">
              <a:avLst/>
            </a:prstGeom>
            <a:noFill/>
            <a:ln w="9525">
              <a:noFill/>
            </a:ln>
          </p:spPr>
          <p:txBody>
            <a:bodyPr wrap="square" anchor="t">
              <a:spAutoFit/>
            </a:bodyPr>
            <a:p>
              <a:pPr lvl="0">
                <a:lnSpc>
                  <a:spcPct val="130000"/>
                </a:lnSpc>
              </a:pPr>
              <a:r>
                <a:rPr lang="zh-CN" altLang="en-US" dirty="0">
                  <a:solidFill>
                    <a:srgbClr val="FFFFFF"/>
                  </a:solidFill>
                  <a:latin typeface="微软雅黑" panose="020B0503020204020204" charset="-122"/>
                  <a:ea typeface="微软雅黑" panose="020B0503020204020204" charset="-122"/>
                </a:rPr>
                <a:t>消沉时期，机器学习在实际应用中被认为基本失败。特别是神经网络的应用基本上被放弃</a:t>
              </a:r>
              <a:endParaRPr lang="zh-CN" altLang="en-US" dirty="0">
                <a:solidFill>
                  <a:srgbClr val="FFFFFF"/>
                </a:solidFill>
                <a:latin typeface="微软雅黑" panose="020B0503020204020204" charset="-122"/>
                <a:ea typeface="微软雅黑" panose="020B0503020204020204" charset="-122"/>
              </a:endParaRPr>
            </a:p>
          </p:txBody>
        </p:sp>
      </p:grpSp>
      <p:grpSp>
        <p:nvGrpSpPr>
          <p:cNvPr id="5" name="组合 4"/>
          <p:cNvGrpSpPr/>
          <p:nvPr/>
        </p:nvGrpSpPr>
        <p:grpSpPr>
          <a:xfrm>
            <a:off x="8765858" y="3591243"/>
            <a:ext cx="3116262" cy="1804987"/>
            <a:chOff x="5936246" y="3820884"/>
            <a:chExt cx="3115714" cy="1805472"/>
          </a:xfrm>
        </p:grpSpPr>
        <p:sp>
          <p:nvSpPr>
            <p:cNvPr id="24" name="矩形 9"/>
            <p:cNvSpPr/>
            <p:nvPr/>
          </p:nvSpPr>
          <p:spPr>
            <a:xfrm>
              <a:off x="593624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endParaRPr kumimoji="1" lang="zh-CN" altLang="en-US" sz="3200" strike="noStrike" noProof="1">
                <a:latin typeface="微软雅黑" panose="020B0503020204020204" charset="-122"/>
                <a:ea typeface="微软雅黑" panose="020B0503020204020204" charset="-122"/>
                <a:cs typeface="微软雅黑" panose="020B0503020204020204" charset="-122"/>
              </a:endParaRPr>
            </a:p>
          </p:txBody>
        </p:sp>
        <p:sp>
          <p:nvSpPr>
            <p:cNvPr id="47129" name="文本框 8"/>
            <p:cNvSpPr txBox="1"/>
            <p:nvPr/>
          </p:nvSpPr>
          <p:spPr>
            <a:xfrm>
              <a:off x="5991682" y="4147106"/>
              <a:ext cx="3004843" cy="1170619"/>
            </a:xfrm>
            <a:prstGeom prst="rect">
              <a:avLst/>
            </a:prstGeom>
            <a:noFill/>
            <a:ln w="9525">
              <a:noFill/>
            </a:ln>
          </p:spPr>
          <p:txBody>
            <a:bodyPr wrap="square" anchor="t">
              <a:spAutoFit/>
            </a:bodyPr>
            <a:p>
              <a:pPr lvl="0">
                <a:lnSpc>
                  <a:spcPct val="130000"/>
                </a:lnSpc>
              </a:pPr>
              <a:r>
                <a:rPr lang="zh-CN" altLang="en-US" dirty="0">
                  <a:solidFill>
                    <a:srgbClr val="FFFFFF"/>
                  </a:solidFill>
                  <a:latin typeface="微软雅黑" panose="020B0503020204020204" charset="-122"/>
                  <a:ea typeface="微软雅黑" panose="020B0503020204020204" charset="-122"/>
                </a:rPr>
                <a:t>深度学习异军突起，几个重要的成功事件使得人们认为机器学习无所不能</a:t>
              </a:r>
              <a:endParaRPr lang="zh-CN" altLang="en-US" dirty="0">
                <a:solidFill>
                  <a:srgbClr val="FFFFFF"/>
                </a:solidFill>
                <a:latin typeface="微软雅黑" panose="020B0503020204020204" charset="-122"/>
                <a:ea typeface="微软雅黑" panose="020B0503020204020204" charset="-122"/>
              </a:endParaRPr>
            </a:p>
          </p:txBody>
        </p:sp>
      </p:grpSp>
      <p:sp>
        <p:nvSpPr>
          <p:cNvPr id="4" name="文本框 3"/>
          <p:cNvSpPr txBox="1"/>
          <p:nvPr/>
        </p:nvSpPr>
        <p:spPr>
          <a:xfrm>
            <a:off x="8691880" y="2459673"/>
            <a:ext cx="1849120" cy="460375"/>
          </a:xfrm>
          <a:prstGeom prst="rect">
            <a:avLst/>
          </a:prstGeom>
          <a:noFill/>
          <a:ln w="9525">
            <a:noFill/>
          </a:ln>
        </p:spPr>
        <p:txBody>
          <a:bodyPr wrap="none" anchor="t">
            <a:spAutoFit/>
          </a:bodyPr>
          <a:p>
            <a:pPr lvl="0" algn="ctr"/>
            <a:r>
              <a:rPr lang="en-US" altLang="zh-CN" sz="2400" b="1" dirty="0">
                <a:solidFill>
                  <a:schemeClr val="accent1"/>
                </a:solidFill>
                <a:latin typeface="微软雅黑" panose="020B0503020204020204" charset="-122"/>
                <a:ea typeface="微软雅黑" panose="020B0503020204020204" charset="-122"/>
              </a:rPr>
              <a:t>2015</a:t>
            </a:r>
            <a:r>
              <a:rPr lang="zh-CN" altLang="en-US" sz="2400" b="1" dirty="0">
                <a:solidFill>
                  <a:schemeClr val="accent1"/>
                </a:solidFill>
                <a:latin typeface="微软雅黑" panose="020B0503020204020204" charset="-122"/>
                <a:ea typeface="微软雅黑" panose="020B0503020204020204" charset="-122"/>
              </a:rPr>
              <a:t>年至今</a:t>
            </a:r>
            <a:endParaRPr lang="zh-CN" altLang="en-US" sz="2400" b="1" dirty="0">
              <a:solidFill>
                <a:schemeClr val="accent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000000"/>
                                          </p:val>
                                        </p:tav>
                                        <p:tav tm="100000">
                                          <p:val>
                                            <p:strVal val="#ppt_w"/>
                                          </p:val>
                                        </p:tav>
                                      </p:tavLst>
                                    </p:anim>
                                    <p:anim calcmode="lin" valueType="num">
                                      <p:cBhvr>
                                        <p:cTn id="11" dur="500" fill="hold"/>
                                        <p:tgtEl>
                                          <p:spTgt spid="8"/>
                                        </p:tgtEl>
                                        <p:attrNameLst>
                                          <p:attrName>ppt_h</p:attrName>
                                        </p:attrNameLst>
                                      </p:cBhvr>
                                      <p:tavLst>
                                        <p:tav tm="0">
                                          <p:val>
                                            <p:fltVal val="0.000000"/>
                                          </p:val>
                                        </p:tav>
                                        <p:tav tm="100000">
                                          <p:val>
                                            <p:strVal val="#ppt_h"/>
                                          </p:val>
                                        </p:tav>
                                      </p:tavLst>
                                    </p:anim>
                                    <p:animEffect transition="in" filter="fade">
                                      <p:cBhvr>
                                        <p:cTn id="12" dur="500"/>
                                        <p:tgtEl>
                                          <p:spTgt spid="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000000"/>
                                          </p:val>
                                        </p:tav>
                                        <p:tav tm="100000">
                                          <p:val>
                                            <p:strVal val="#ppt_w"/>
                                          </p:val>
                                        </p:tav>
                                      </p:tavLst>
                                    </p:anim>
                                    <p:anim calcmode="lin" valueType="num">
                                      <p:cBhvr>
                                        <p:cTn id="16" dur="500" fill="hold"/>
                                        <p:tgtEl>
                                          <p:spTgt spid="9"/>
                                        </p:tgtEl>
                                        <p:attrNameLst>
                                          <p:attrName>ppt_h</p:attrName>
                                        </p:attrNameLst>
                                      </p:cBhvr>
                                      <p:tavLst>
                                        <p:tav tm="0">
                                          <p:val>
                                            <p:fltVal val="0.000000"/>
                                          </p:val>
                                        </p:tav>
                                        <p:tav tm="100000">
                                          <p:val>
                                            <p:strVal val="#ppt_h"/>
                                          </p:val>
                                        </p:tav>
                                      </p:tavLst>
                                    </p:anim>
                                    <p:animEffect transition="in" filter="fade">
                                      <p:cBhvr>
                                        <p:cTn id="17" dur="500"/>
                                        <p:tgtEl>
                                          <p:spTgt spid="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000000"/>
                                          </p:val>
                                        </p:tav>
                                        <p:tav tm="100000">
                                          <p:val>
                                            <p:strVal val="#ppt_w"/>
                                          </p:val>
                                        </p:tav>
                                      </p:tavLst>
                                    </p:anim>
                                    <p:anim calcmode="lin" valueType="num">
                                      <p:cBhvr>
                                        <p:cTn id="21" dur="500" fill="hold"/>
                                        <p:tgtEl>
                                          <p:spTgt spid="10"/>
                                        </p:tgtEl>
                                        <p:attrNameLst>
                                          <p:attrName>ppt_h</p:attrName>
                                        </p:attrNameLst>
                                      </p:cBhvr>
                                      <p:tavLst>
                                        <p:tav tm="0">
                                          <p:val>
                                            <p:fltVal val="0.000000"/>
                                          </p:val>
                                        </p:tav>
                                        <p:tav tm="100000">
                                          <p:val>
                                            <p:strVal val="#ppt_h"/>
                                          </p:val>
                                        </p:tav>
                                      </p:tavLst>
                                    </p:anim>
                                    <p:animEffect transition="in" filter="fade">
                                      <p:cBhvr>
                                        <p:cTn id="22" dur="500"/>
                                        <p:tgtEl>
                                          <p:spTgt spid="10"/>
                                        </p:tgtEl>
                                      </p:cBhvr>
                                    </p:animEffect>
                                  </p:childTnLst>
                                </p:cTn>
                              </p:par>
                              <p:par>
                                <p:cTn id="23" presetID="12" presetClass="entr" presetSubtype="4" fill="hold" grpId="0" nodeType="withEffect">
                                  <p:stCondLst>
                                    <p:cond delay="300"/>
                                  </p:stCondLst>
                                  <p:childTnLst>
                                    <p:set>
                                      <p:cBhvr>
                                        <p:cTn id="24" dur="1" fill="hold">
                                          <p:stCondLst>
                                            <p:cond delay="0"/>
                                          </p:stCondLst>
                                        </p:cTn>
                                        <p:tgtEl>
                                          <p:spTgt spid="33"/>
                                        </p:tgtEl>
                                        <p:attrNameLst>
                                          <p:attrName>style.visibility</p:attrName>
                                        </p:attrNameLst>
                                      </p:cBhvr>
                                      <p:to>
                                        <p:strVal val="visible"/>
                                      </p:to>
                                    </p:set>
                                    <p:anim calcmode="lin" valueType="num">
                                      <p:cBhvr>
                                        <p:cTn id="25" dur="500"/>
                                        <p:tgtEl>
                                          <p:spTgt spid="33"/>
                                        </p:tgtEl>
                                        <p:attrNameLst>
                                          <p:attrName>ppt_y</p:attrName>
                                        </p:attrNameLst>
                                      </p:cBhvr>
                                      <p:tavLst>
                                        <p:tav tm="0">
                                          <p:val>
                                            <p:strVal val="#ppt_y+#ppt_h*1.125000"/>
                                          </p:val>
                                        </p:tav>
                                        <p:tav tm="100000">
                                          <p:val>
                                            <p:strVal val="#ppt_y"/>
                                          </p:val>
                                        </p:tav>
                                      </p:tavLst>
                                    </p:anim>
                                    <p:animEffect transition="in" filter="wipe(up)">
                                      <p:cBhvr>
                                        <p:cTn id="26" dur="500"/>
                                        <p:tgtEl>
                                          <p:spTgt spid="33"/>
                                        </p:tgtEl>
                                      </p:cBhvr>
                                    </p:animEffect>
                                  </p:childTnLst>
                                </p:cTn>
                              </p:par>
                              <p:par>
                                <p:cTn id="27" presetID="12" presetClass="entr" presetSubtype="1" fill="hold" grpId="0" nodeType="withEffect">
                                  <p:stCondLst>
                                    <p:cond delay="60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p:tgtEl>
                                          <p:spTgt spid="34"/>
                                        </p:tgtEl>
                                        <p:attrNameLst>
                                          <p:attrName>ppt_y</p:attrName>
                                        </p:attrNameLst>
                                      </p:cBhvr>
                                      <p:tavLst>
                                        <p:tav tm="0">
                                          <p:val>
                                            <p:strVal val="#ppt_y-#ppt_h*1.125000"/>
                                          </p:val>
                                        </p:tav>
                                        <p:tav tm="100000">
                                          <p:val>
                                            <p:strVal val="#ppt_y"/>
                                          </p:val>
                                        </p:tav>
                                      </p:tavLst>
                                    </p:anim>
                                    <p:animEffect transition="in" filter="wipe(down)">
                                      <p:cBhvr>
                                        <p:cTn id="30" dur="500"/>
                                        <p:tgtEl>
                                          <p:spTgt spid="34"/>
                                        </p:tgtEl>
                                      </p:cBhvr>
                                    </p:animEffect>
                                  </p:childTnLst>
                                </p:cTn>
                              </p:par>
                              <p:par>
                                <p:cTn id="31" presetID="12" presetClass="entr" presetSubtype="1" fill="hold" nodeType="withEffect">
                                  <p:stCondLst>
                                    <p:cond delay="30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par>
                                <p:cTn id="35" presetID="12" presetClass="entr" presetSubtype="4" fill="hold" nodeType="withEffect">
                                  <p:stCondLst>
                                    <p:cond delay="60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p:tgtEl>
                                          <p:spTgt spid="2"/>
                                        </p:tgtEl>
                                        <p:attrNameLst>
                                          <p:attrName>ppt_y</p:attrName>
                                        </p:attrNameLst>
                                      </p:cBhvr>
                                      <p:tavLst>
                                        <p:tav tm="0">
                                          <p:val>
                                            <p:strVal val="#ppt_y+#ppt_h*1.125000"/>
                                          </p:val>
                                        </p:tav>
                                        <p:tav tm="100000">
                                          <p:val>
                                            <p:strVal val="#ppt_y"/>
                                          </p:val>
                                        </p:tav>
                                      </p:tavLst>
                                    </p:anim>
                                    <p:animEffect transition="in" filter="wipe(up)">
                                      <p:cBhvr>
                                        <p:cTn id="38" dur="500"/>
                                        <p:tgtEl>
                                          <p:spTgt spid="2"/>
                                        </p:tgtEl>
                                      </p:cBhvr>
                                    </p:animEffect>
                                  </p:childTnLst>
                                </p:cTn>
                              </p:par>
                              <p:par>
                                <p:cTn id="39" presetID="12" presetClass="entr" presetSubtype="1" fill="hold" nodeType="withEffect">
                                  <p:stCondLst>
                                    <p:cond delay="9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p:tgtEl>
                                          <p:spTgt spid="5"/>
                                        </p:tgtEl>
                                        <p:attrNameLst>
                                          <p:attrName>ppt_y</p:attrName>
                                        </p:attrNameLst>
                                      </p:cBhvr>
                                      <p:tavLst>
                                        <p:tav tm="0">
                                          <p:val>
                                            <p:strVal val="#ppt_y-#ppt_h*1.125000"/>
                                          </p:val>
                                        </p:tav>
                                        <p:tav tm="100000">
                                          <p:val>
                                            <p:strVal val="#ppt_y"/>
                                          </p:val>
                                        </p:tav>
                                      </p:tavLst>
                                    </p:anim>
                                    <p:animEffect transition="in" filter="wipe(down)">
                                      <p:cBhvr>
                                        <p:cTn id="42" dur="500"/>
                                        <p:tgtEl>
                                          <p:spTgt spid="5"/>
                                        </p:tgtEl>
                                      </p:cBhvr>
                                    </p:animEffect>
                                  </p:childTnLst>
                                </p:cTn>
                              </p:par>
                              <p:par>
                                <p:cTn id="43" presetID="12" presetClass="entr" presetSubtype="4" fill="hold" grpId="0" nodeType="withEffect">
                                  <p:stCondLst>
                                    <p:cond delay="30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tgtEl>
                                          <p:spTgt spid="4"/>
                                        </p:tgtEl>
                                        <p:attrNameLst>
                                          <p:attrName>ppt_y</p:attrName>
                                        </p:attrNameLst>
                                      </p:cBhvr>
                                      <p:tavLst>
                                        <p:tav tm="0">
                                          <p:val>
                                            <p:strVal val="#ppt_y+#ppt_h*1.125000"/>
                                          </p:val>
                                        </p:tav>
                                        <p:tav tm="100000">
                                          <p:val>
                                            <p:strVal val="#ppt_y"/>
                                          </p:val>
                                        </p:tav>
                                      </p:tavLst>
                                    </p:anim>
                                    <p:animEffect transition="in" filter="wipe(up)">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33" grpId="0"/>
      <p:bldP spid="34"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42645" y="475615"/>
            <a:ext cx="10506710" cy="59067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sz="quarter" idx="13"/>
          </p:nvPr>
        </p:nvPicPr>
        <p:blipFill>
          <a:blip r:embed="rId1"/>
          <a:stretch>
            <a:fillRect/>
          </a:stretch>
        </p:blipFill>
        <p:spPr>
          <a:xfrm>
            <a:off x="1151890" y="551815"/>
            <a:ext cx="9886950" cy="5558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a:xfrm>
            <a:off x="838200" y="-45085"/>
            <a:ext cx="10515600" cy="913765"/>
          </a:xfrm>
        </p:spPr>
        <p:txBody>
          <a:bodyPr anchor="b"/>
          <a:p>
            <a:pPr algn="ctr"/>
            <a:r>
              <a:rPr lang="zh-CN" altLang="en-US" dirty="0"/>
              <a:t>教材和参考资料</a:t>
            </a:r>
            <a:endParaRPr lang="zh-CN" altLang="en-US" dirty="0"/>
          </a:p>
        </p:txBody>
      </p:sp>
      <p:sp>
        <p:nvSpPr>
          <p:cNvPr id="89091" name="文本占位符 89090"/>
          <p:cNvSpPr>
            <a:spLocks noGrp="1"/>
          </p:cNvSpPr>
          <p:nvPr>
            <p:ph type="body" idx="1"/>
          </p:nvPr>
        </p:nvSpPr>
        <p:spPr>
          <a:xfrm>
            <a:off x="482600" y="1459230"/>
            <a:ext cx="11038205" cy="4537075"/>
          </a:xfrm>
        </p:spPr>
        <p:txBody>
          <a:bodyPr/>
          <a:p>
            <a:pPr marL="0" indent="0">
              <a:lnSpc>
                <a:spcPct val="80000"/>
              </a:lnSpc>
              <a:buNone/>
            </a:pPr>
            <a:endParaRPr lang="en-US" altLang="zh-CN" sz="2000"/>
          </a:p>
          <a:p>
            <a:pPr>
              <a:lnSpc>
                <a:spcPct val="80000"/>
              </a:lnSpc>
            </a:pPr>
            <a:endParaRPr lang="zh-CN" altLang="en-US" sz="2000" dirty="0"/>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 name="文本框 2"/>
          <p:cNvSpPr txBox="1"/>
          <p:nvPr/>
        </p:nvSpPr>
        <p:spPr>
          <a:xfrm>
            <a:off x="435610" y="711835"/>
            <a:ext cx="11320780" cy="5492750"/>
          </a:xfrm>
          <a:prstGeom prst="rect">
            <a:avLst/>
          </a:prstGeom>
          <a:noFill/>
        </p:spPr>
        <p:txBody>
          <a:bodyPr wrap="square" rtlCol="0" anchor="t">
            <a:spAutoFit/>
          </a:bodyPr>
          <a:p>
            <a:pPr fontAlgn="auto">
              <a:lnSpc>
                <a:spcPct val="150000"/>
              </a:lnSpc>
            </a:pPr>
            <a:r>
              <a:rPr lang="en-US" altLang="zh-CN">
                <a:sym typeface="+mn-ea"/>
              </a:rPr>
              <a:t>1</a:t>
            </a:r>
            <a:r>
              <a:rPr lang="zh-CN" altLang="en-US">
                <a:sym typeface="+mn-ea"/>
              </a:rPr>
              <a:t>.《人工智能及其应用（第5版）》</a:t>
            </a:r>
            <a:endParaRPr lang="zh-CN" altLang="en-US"/>
          </a:p>
          <a:p>
            <a:pPr fontAlgn="auto">
              <a:lnSpc>
                <a:spcPct val="150000"/>
              </a:lnSpc>
            </a:pPr>
            <a:r>
              <a:rPr lang="zh-CN" altLang="en-US">
                <a:sym typeface="+mn-ea"/>
              </a:rPr>
              <a:t>   作者:蔡自兴 刘丽珏 蔡竞峰 陈白帆出版社:清华大学出版社出版时间:2016年07月 </a:t>
            </a:r>
            <a:endParaRPr lang="en-US" altLang="zh-CN">
              <a:sym typeface="+mn-ea"/>
            </a:endParaRPr>
          </a:p>
          <a:p>
            <a:pPr fontAlgn="auto">
              <a:lnSpc>
                <a:spcPct val="150000"/>
              </a:lnSpc>
            </a:pPr>
            <a:r>
              <a:rPr lang="en-US" altLang="zh-CN">
                <a:sym typeface="+mn-ea"/>
              </a:rPr>
              <a:t>2</a:t>
            </a:r>
            <a:r>
              <a:rPr lang="zh-CN" altLang="en-US">
                <a:sym typeface="+mn-ea"/>
              </a:rPr>
              <a:t>. http://www.runoob.com/python/python-intro.html</a:t>
            </a:r>
            <a:endParaRPr lang="zh-CN" altLang="en-US"/>
          </a:p>
          <a:p>
            <a:pPr fontAlgn="auto">
              <a:lnSpc>
                <a:spcPct val="150000"/>
              </a:lnSpc>
            </a:pPr>
            <a:r>
              <a:rPr lang="en-US" altLang="zh-CN"/>
              <a:t>3</a:t>
            </a:r>
            <a:r>
              <a:rPr lang="zh-CN" altLang="en-US"/>
              <a:t>.《计算智能导论（第2版）》</a:t>
            </a:r>
            <a:endParaRPr lang="zh-CN" altLang="en-US"/>
          </a:p>
          <a:p>
            <a:pPr fontAlgn="auto">
              <a:lnSpc>
                <a:spcPct val="150000"/>
              </a:lnSpc>
            </a:pPr>
            <a:r>
              <a:rPr lang="zh-CN" altLang="en-US"/>
              <a:t>作者:（南非）英吉布雷切特　著，谭营　等译出版社:清华大学出版社出版时间:2010年06月 </a:t>
            </a:r>
            <a:endParaRPr lang="zh-CN" altLang="en-US"/>
          </a:p>
          <a:p>
            <a:pPr fontAlgn="auto">
              <a:lnSpc>
                <a:spcPct val="150000"/>
              </a:lnSpc>
            </a:pPr>
            <a:r>
              <a:rPr lang="zh-CN" altLang="en-US"/>
              <a:t>国际标准书号ISBN：9787302222057</a:t>
            </a:r>
            <a:endParaRPr lang="zh-CN" altLang="en-US"/>
          </a:p>
          <a:p>
            <a:pPr fontAlgn="auto">
              <a:lnSpc>
                <a:spcPct val="150000"/>
              </a:lnSpc>
            </a:pPr>
            <a:r>
              <a:rPr lang="en-US" altLang="zh-CN"/>
              <a:t>4</a:t>
            </a:r>
            <a:r>
              <a:rPr lang="zh-CN" altLang="en-US"/>
              <a:t>.《神经网络与深度学习》</a:t>
            </a:r>
            <a:endParaRPr lang="zh-CN" altLang="en-US"/>
          </a:p>
          <a:p>
            <a:pPr fontAlgn="auto">
              <a:lnSpc>
                <a:spcPct val="150000"/>
              </a:lnSpc>
            </a:pPr>
            <a:r>
              <a:rPr lang="zh-CN" altLang="en-US"/>
              <a:t>   作者:邱锡鹏　https://nndl.github.io/</a:t>
            </a:r>
            <a:endParaRPr lang="zh-CN" altLang="en-US"/>
          </a:p>
          <a:p>
            <a:pPr fontAlgn="auto">
              <a:lnSpc>
                <a:spcPct val="150000"/>
              </a:lnSpc>
            </a:pPr>
            <a:r>
              <a:rPr lang="en-US" altLang="zh-CN"/>
              <a:t>5</a:t>
            </a:r>
            <a:r>
              <a:rPr lang="zh-CN" altLang="en-US"/>
              <a:t>.《神经⽹络与深度学习》</a:t>
            </a:r>
            <a:endParaRPr lang="zh-CN" altLang="en-US"/>
          </a:p>
          <a:p>
            <a:pPr fontAlgn="auto">
              <a:lnSpc>
                <a:spcPct val="150000"/>
              </a:lnSpc>
            </a:pPr>
            <a:r>
              <a:rPr lang="zh-CN" altLang="en-US"/>
              <a:t>   作者:Michael Nielsen </a:t>
            </a:r>
            <a:endParaRPr lang="zh-CN" altLang="en-US"/>
          </a:p>
          <a:p>
            <a:pPr fontAlgn="auto">
              <a:lnSpc>
                <a:spcPct val="150000"/>
              </a:lnSpc>
            </a:pPr>
            <a:r>
              <a:rPr lang="en-US" altLang="zh-CN"/>
              <a:t>6</a:t>
            </a:r>
            <a:r>
              <a:rPr lang="zh-CN" altLang="en-US"/>
              <a:t>. http://deeplearning.net/tutorial/ </a:t>
            </a:r>
            <a:endParaRPr lang="zh-CN" altLang="en-US"/>
          </a:p>
          <a:p>
            <a:pPr fontAlgn="auto">
              <a:lnSpc>
                <a:spcPct val="150000"/>
              </a:lnSpc>
            </a:pPr>
            <a:r>
              <a:rPr lang="en-US" altLang="zh-CN"/>
              <a:t>7. MOOC</a:t>
            </a:r>
            <a:r>
              <a:rPr lang="zh-CN" altLang="en-US"/>
              <a:t>课程《人工智能：模型与算法》浙江大学 吴飞</a:t>
            </a:r>
            <a:endParaRPr lang="zh-CN" altLang="en-US"/>
          </a:p>
          <a:p>
            <a:pPr fontAlgn="auto">
              <a:lnSpc>
                <a:spcPct val="150000"/>
              </a:lnSpc>
            </a:pP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sz="quarter" idx="13"/>
          </p:nvPr>
        </p:nvPicPr>
        <p:blipFill>
          <a:blip r:embed="rId1"/>
          <a:stretch>
            <a:fillRect/>
          </a:stretch>
        </p:blipFill>
        <p:spPr>
          <a:xfrm>
            <a:off x="1151890" y="551815"/>
            <a:ext cx="9886950" cy="55587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10235" y="845820"/>
            <a:ext cx="10971530" cy="4342765"/>
          </a:xfrm>
          <a:prstGeom prst="rect">
            <a:avLst/>
          </a:prstGeom>
        </p:spPr>
      </p:pic>
      <p:sp>
        <p:nvSpPr>
          <p:cNvPr id="52" name="文本框 51"/>
          <p:cNvSpPr txBox="1"/>
          <p:nvPr/>
        </p:nvSpPr>
        <p:spPr>
          <a:xfrm>
            <a:off x="952500" y="292735"/>
            <a:ext cx="8182610" cy="460375"/>
          </a:xfrm>
          <a:prstGeom prst="rect">
            <a:avLst/>
          </a:prstGeom>
          <a:noFill/>
        </p:spPr>
        <p:txBody>
          <a:bodyPr wrap="square" rtlCol="0" anchor="t">
            <a:spAutoFit/>
          </a:bodyPr>
          <a:p>
            <a:r>
              <a:rPr lang="en-US" altLang="zh-CN" sz="2400">
                <a:latin typeface="隶书" pitchFamily="49" charset="-122"/>
                <a:ea typeface="隶书" pitchFamily="49" charset="-122"/>
              </a:rPr>
              <a:t>2012</a:t>
            </a:r>
            <a:r>
              <a:rPr lang="zh-CN" altLang="en-US" sz="2400">
                <a:latin typeface="隶书" pitchFamily="49" charset="-122"/>
                <a:ea typeface="隶书" pitchFamily="49" charset="-122"/>
              </a:rPr>
              <a:t>年多伦多大学</a:t>
            </a:r>
            <a:r>
              <a:rPr lang="en-US" altLang="zh-CN" sz="2400">
                <a:latin typeface="隶书" pitchFamily="49" charset="-122"/>
                <a:ea typeface="隶书" pitchFamily="49" charset="-122"/>
              </a:rPr>
              <a:t>Hinton</a:t>
            </a:r>
            <a:r>
              <a:rPr lang="zh-CN" altLang="en-US" sz="2400">
                <a:latin typeface="隶书" pitchFamily="49" charset="-122"/>
                <a:ea typeface="隶书" pitchFamily="49" charset="-122"/>
              </a:rPr>
              <a:t>提出</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深度置信网络</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 </a:t>
            </a:r>
            <a:endParaRPr lang="zh-CN" altLang="en-US" sz="2400">
              <a:latin typeface="隶书" pitchFamily="49" charset="-122"/>
              <a:ea typeface="隶书" pitchFamily="49" charset="-122"/>
            </a:endParaRPr>
          </a:p>
        </p:txBody>
      </p:sp>
      <p:sp>
        <p:nvSpPr>
          <p:cNvPr id="3" name="文本框 2"/>
          <p:cNvSpPr txBox="1"/>
          <p:nvPr/>
        </p:nvSpPr>
        <p:spPr>
          <a:xfrm>
            <a:off x="610235" y="5363845"/>
            <a:ext cx="10617200" cy="645160"/>
          </a:xfrm>
          <a:prstGeom prst="rect">
            <a:avLst/>
          </a:prstGeom>
          <a:noFill/>
        </p:spPr>
        <p:txBody>
          <a:bodyPr wrap="square" rtlCol="0" anchor="t">
            <a:spAutoFit/>
          </a:bodyPr>
          <a:p>
            <a:r>
              <a:rPr lang="zh-CN" altLang="en-US"/>
              <a:t>到2016年，大赛中冠军团队的图像辨识错误率已经达到约2.9%，已经远远超过人类的5.1%。</a:t>
            </a:r>
            <a:endParaRPr lang="zh-CN" altLang="en-US"/>
          </a:p>
          <a:p>
            <a:r>
              <a:rPr lang="zh-CN" altLang="en-US"/>
              <a:t>而在语音辨识研究方面，IBM Watson已经可以将错误率降低到5.5%。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文本框 51"/>
          <p:cNvSpPr txBox="1"/>
          <p:nvPr/>
        </p:nvSpPr>
        <p:spPr>
          <a:xfrm>
            <a:off x="952500" y="292735"/>
            <a:ext cx="10422255" cy="1198880"/>
          </a:xfrm>
          <a:prstGeom prst="rect">
            <a:avLst/>
          </a:prstGeom>
          <a:noFill/>
        </p:spPr>
        <p:txBody>
          <a:bodyPr wrap="square" rtlCol="0" anchor="t">
            <a:spAutoFit/>
          </a:bodyPr>
          <a:p>
            <a:r>
              <a:rPr lang="en-US" altLang="zh-CN" sz="2400">
                <a:latin typeface="隶书" pitchFamily="49" charset="-122"/>
                <a:ea typeface="隶书" pitchFamily="49" charset="-122"/>
              </a:rPr>
              <a:t>2012</a:t>
            </a:r>
            <a:r>
              <a:rPr lang="zh-CN" altLang="en-US" sz="2400">
                <a:latin typeface="隶书" pitchFamily="49" charset="-122"/>
                <a:ea typeface="隶书" pitchFamily="49" charset="-122"/>
              </a:rPr>
              <a:t>年</a:t>
            </a:r>
            <a:r>
              <a:rPr lang="en-US" altLang="zh-CN" sz="2400">
                <a:latin typeface="隶书" pitchFamily="49" charset="-122"/>
                <a:ea typeface="隶书" pitchFamily="49" charset="-122"/>
              </a:rPr>
              <a:t>google</a:t>
            </a:r>
            <a:r>
              <a:rPr lang="zh-CN" altLang="en-US" sz="2400">
                <a:latin typeface="隶书" pitchFamily="49" charset="-122"/>
                <a:ea typeface="隶书" pitchFamily="49" charset="-122"/>
              </a:rPr>
              <a:t>使用16000个</a:t>
            </a:r>
            <a:r>
              <a:rPr lang="en-US" altLang="zh-CN" sz="2400">
                <a:latin typeface="隶书" pitchFamily="49" charset="-122"/>
                <a:ea typeface="隶书" pitchFamily="49" charset="-122"/>
              </a:rPr>
              <a:t>GPU</a:t>
            </a:r>
            <a:r>
              <a:rPr lang="zh-CN" altLang="en-US" sz="2400">
                <a:latin typeface="隶书" pitchFamily="49" charset="-122"/>
                <a:ea typeface="隶书" pitchFamily="49" charset="-122"/>
              </a:rPr>
              <a:t>处理器连接，内部构造有10亿个神经网络节点 ，从</a:t>
            </a:r>
            <a:r>
              <a:rPr lang="en-US" altLang="zh-CN" sz="2400">
                <a:latin typeface="隶书" pitchFamily="49" charset="-122"/>
                <a:ea typeface="隶书" pitchFamily="49" charset="-122"/>
              </a:rPr>
              <a:t>youtube</a:t>
            </a:r>
            <a:r>
              <a:rPr lang="zh-CN" altLang="en-US" sz="2400">
                <a:latin typeface="隶书" pitchFamily="49" charset="-122"/>
                <a:ea typeface="隶书" pitchFamily="49" charset="-122"/>
              </a:rPr>
              <a:t>上抓取了</a:t>
            </a:r>
            <a:r>
              <a:rPr lang="en-US" altLang="zh-CN" sz="2400">
                <a:latin typeface="隶书" pitchFamily="49" charset="-122"/>
                <a:ea typeface="隶书" pitchFamily="49" charset="-122"/>
              </a:rPr>
              <a:t>1000</a:t>
            </a:r>
            <a:r>
              <a:rPr lang="zh-CN" altLang="en-US" sz="2400">
                <a:latin typeface="隶书" pitchFamily="49" charset="-122"/>
                <a:ea typeface="隶书" pitchFamily="49" charset="-122"/>
              </a:rPr>
              <a:t>万个视频进行训练，运行三个月后正式宣布，该系统能够成功的在视频中识别猫。</a:t>
            </a:r>
            <a:endParaRPr lang="zh-CN" altLang="en-US" sz="2400">
              <a:latin typeface="隶书" pitchFamily="49" charset="-122"/>
              <a:ea typeface="隶书" pitchFamily="49" charset="-122"/>
            </a:endParaRPr>
          </a:p>
        </p:txBody>
      </p:sp>
      <p:pic>
        <p:nvPicPr>
          <p:cNvPr id="4" name="图片 3"/>
          <p:cNvPicPr>
            <a:picLocks noChangeAspect="1"/>
          </p:cNvPicPr>
          <p:nvPr/>
        </p:nvPicPr>
        <p:blipFill>
          <a:blip r:embed="rId1"/>
          <a:stretch>
            <a:fillRect/>
          </a:stretch>
        </p:blipFill>
        <p:spPr>
          <a:xfrm>
            <a:off x="3254375" y="1491615"/>
            <a:ext cx="5683250" cy="4904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99795" y="342265"/>
            <a:ext cx="10726420" cy="1476375"/>
          </a:xfrm>
          <a:prstGeom prst="rect">
            <a:avLst/>
          </a:prstGeom>
          <a:noFill/>
        </p:spPr>
        <p:txBody>
          <a:bodyPr wrap="square" rtlCol="0" anchor="t">
            <a:spAutoFit/>
          </a:bodyPr>
          <a:p>
            <a:r>
              <a:rPr lang="zh-CN" altLang="en-US"/>
              <a:t>2016年3月，阿尔法围棋与围棋世界冠军、职业九段棋手李世石进行围棋人机大战，以4比1的总比分获胜；2016年末2017年初，该程序在中国棋类网站上以“大师”（Master）为注册帐号与中日韩数十位围棋高手进行快棋对决，连续60局无一败绩；2017年5月，在中国乌镇围棋峰会上，它与排名世界第一的世界围棋冠军柯洁对战，以3比0的总比分获胜。2017年10月18日，DeepMind团队公布了最强版阿尔法围棋，代号AlphaGo Zero。</a:t>
            </a:r>
            <a:endParaRPr lang="zh-CN" altLang="en-US"/>
          </a:p>
        </p:txBody>
      </p:sp>
      <p:pic>
        <p:nvPicPr>
          <p:cNvPr id="4" name="图片 3"/>
          <p:cNvPicPr>
            <a:picLocks noChangeAspect="1"/>
          </p:cNvPicPr>
          <p:nvPr/>
        </p:nvPicPr>
        <p:blipFill>
          <a:blip r:embed="rId1"/>
          <a:stretch>
            <a:fillRect/>
          </a:stretch>
        </p:blipFill>
        <p:spPr>
          <a:xfrm>
            <a:off x="2572385" y="2440940"/>
            <a:ext cx="7047865" cy="27997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582920" y="41910"/>
            <a:ext cx="5805170" cy="6774815"/>
          </a:xfrm>
          <a:prstGeom prst="rect">
            <a:avLst/>
          </a:prstGeom>
        </p:spPr>
      </p:pic>
      <p:pic>
        <p:nvPicPr>
          <p:cNvPr id="4" name="图片 3"/>
          <p:cNvPicPr>
            <a:picLocks noChangeAspect="1"/>
          </p:cNvPicPr>
          <p:nvPr/>
        </p:nvPicPr>
        <p:blipFill>
          <a:blip r:embed="rId2"/>
          <a:stretch>
            <a:fillRect/>
          </a:stretch>
        </p:blipFill>
        <p:spPr>
          <a:xfrm>
            <a:off x="59690" y="751205"/>
            <a:ext cx="5227320" cy="44894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t>1.3 </a:t>
            </a:r>
            <a:r>
              <a:rPr lang="zh-CN" altLang="en-US"/>
              <a:t>研究与应用领域</a:t>
            </a:r>
            <a:endParaRPr lang="zh-CN" altLang="en-US"/>
          </a:p>
        </p:txBody>
      </p:sp>
      <p:sp>
        <p:nvSpPr>
          <p:cNvPr id="2" name="文本占位符 1"/>
          <p:cNvSpPr/>
          <p:nvPr>
            <p:ph type="body" idx="1"/>
          </p:nvPr>
        </p:nvSpPr>
        <p:spPr/>
        <p:txBody>
          <a:bodyPr/>
          <a:p>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14:prism dir="d" isInverted="1"/>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982980" y="612775"/>
            <a:ext cx="10600055" cy="59594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225675" y="1825625"/>
            <a:ext cx="7739380" cy="43516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0"/>
          <p:cNvSpPr txBox="1"/>
          <p:nvPr/>
        </p:nvSpPr>
        <p:spPr>
          <a:xfrm>
            <a:off x="695325" y="287655"/>
            <a:ext cx="10801350" cy="521970"/>
          </a:xfrm>
          <a:prstGeom prst="rect">
            <a:avLst/>
          </a:prstGeom>
          <a:noFill/>
          <a:ln w="9525">
            <a:noFill/>
          </a:ln>
        </p:spPr>
        <p:txBody>
          <a:bodyPr wrap="square" anchor="t">
            <a:spAutoFit/>
          </a:bodyPr>
          <a:p>
            <a:r>
              <a:rPr lang="zh-CN" altLang="en-US" sz="2800" b="1" dirty="0">
                <a:solidFill>
                  <a:srgbClr val="FF0000"/>
                </a:solidFill>
                <a:latin typeface="微软雅黑" panose="020B0503020204020204" charset="-122"/>
                <a:ea typeface="微软雅黑" panose="020B0503020204020204" charset="-122"/>
              </a:rPr>
              <a:t>按照研究领域进行分类</a:t>
            </a:r>
            <a:r>
              <a:rPr lang="en-US" altLang="zh-CN" sz="2800" b="1" dirty="0">
                <a:solidFill>
                  <a:srgbClr val="FF0000"/>
                </a:solidFill>
                <a:latin typeface="微软雅黑" panose="020B0503020204020204" charset="-122"/>
                <a:ea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rPr>
              <a:t>面向逻辑、面向数据、面向问题</a:t>
            </a:r>
            <a:r>
              <a:rPr lang="en-US" altLang="zh-CN" sz="2800" b="1" dirty="0">
                <a:solidFill>
                  <a:srgbClr val="FF0000"/>
                </a:solidFill>
                <a:latin typeface="微软雅黑" panose="020B0503020204020204" charset="-122"/>
                <a:ea typeface="微软雅黑" panose="020B0503020204020204" charset="-122"/>
              </a:rPr>
              <a:t>)</a:t>
            </a:r>
            <a:endParaRPr lang="en-US" altLang="zh-CN" sz="2800" b="1" dirty="0">
              <a:solidFill>
                <a:srgbClr val="FF0000"/>
              </a:solidFill>
              <a:latin typeface="微软雅黑" panose="020B0503020204020204" charset="-122"/>
              <a:ea typeface="微软雅黑" panose="020B0503020204020204" charset="-122"/>
            </a:endParaRPr>
          </a:p>
        </p:txBody>
      </p:sp>
      <p:sp>
        <p:nvSpPr>
          <p:cNvPr id="12290" name="灯片编号占位符 3"/>
          <p:cNvSpPr>
            <a:spLocks noGrp="1"/>
          </p:cNvSpPr>
          <p:nvPr>
            <p:ph type="sldNum" sz="quarter" idx="12"/>
          </p:nvPr>
        </p:nvSpPr>
        <p:spPr>
          <a:noFill/>
          <a:ln>
            <a:noFill/>
          </a:ln>
        </p:spPr>
        <p:txBody>
          <a:bodyPr lIns="91440" tIns="45720" rIns="91440" bIns="45720" anchor="ctr"/>
          <a:lstStyle>
            <a:lvl1pPr marL="0" lvl="0" indent="0" algn="l" defTabSz="914400" eaLnBrk="1" fontAlgn="base" latinLnBrk="0" hangingPunct="1">
              <a:lnSpc>
                <a:spcPct val="100000"/>
              </a:lnSpc>
              <a:spcBef>
                <a:spcPct val="0"/>
              </a:spcBef>
              <a:spcAft>
                <a:spcPct val="0"/>
              </a:spcAft>
              <a:buNone/>
              <a:defRPr sz="1800" kern="1200">
                <a:solidFill>
                  <a:schemeClr val="tx1"/>
                </a:solidFill>
                <a:latin typeface="Verdana" panose="020B0604030504040204" pitchFamily="34" charset="0"/>
                <a:ea typeface="微软雅黑" panose="020B0503020204020204"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Verdana" panose="020B0604030504040204" pitchFamily="34" charset="0"/>
                <a:ea typeface="微软雅黑" panose="020B0503020204020204" charset="-122"/>
                <a:cs typeface="+mn-cs"/>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Verdana" panose="020B0604030504040204" pitchFamily="34" charset="0"/>
                <a:ea typeface="微软雅黑" panose="020B0503020204020204" charset="-122"/>
                <a:cs typeface="+mn-cs"/>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Verdana" panose="020B0604030504040204" pitchFamily="34" charset="0"/>
                <a:ea typeface="微软雅黑" panose="020B0503020204020204" charset="-122"/>
                <a:cs typeface="+mn-cs"/>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Verdana" panose="020B0604030504040204" pitchFamily="34" charset="0"/>
                <a:ea typeface="微软雅黑" panose="020B0503020204020204" charset="-122"/>
                <a:cs typeface="+mn-cs"/>
              </a:defRPr>
            </a:lvl5pPr>
          </a:lstStyle>
          <a:p>
            <a:pPr lvl="0" algn="ctr"/>
            <a:fld id="{9A0DB2DC-4C9A-4742-B13C-FB6460FD3503}" type="slidenum">
              <a:rPr lang="zh-CN" altLang="en-US" sz="2000" b="1">
                <a:solidFill>
                  <a:schemeClr val="bg1"/>
                </a:solidFill>
              </a:rPr>
            </a:fld>
            <a:endParaRPr lang="zh-CN" altLang="en-US" sz="2000" b="1" dirty="0">
              <a:solidFill>
                <a:schemeClr val="bg1"/>
              </a:solidFill>
            </a:endParaRPr>
          </a:p>
        </p:txBody>
      </p:sp>
      <p:grpSp>
        <p:nvGrpSpPr>
          <p:cNvPr id="28" name="组合 27"/>
          <p:cNvGrpSpPr/>
          <p:nvPr/>
        </p:nvGrpSpPr>
        <p:grpSpPr>
          <a:xfrm>
            <a:off x="695325" y="3314700"/>
            <a:ext cx="3087688" cy="2703513"/>
            <a:chOff x="695325" y="3604930"/>
            <a:chExt cx="3086964" cy="2703795"/>
          </a:xfrm>
        </p:grpSpPr>
        <p:sp>
          <p:nvSpPr>
            <p:cNvPr id="10" name="矩形 9"/>
            <p:cNvSpPr/>
            <p:nvPr/>
          </p:nvSpPr>
          <p:spPr>
            <a:xfrm>
              <a:off x="695325" y="3693073"/>
              <a:ext cx="3086964" cy="2615652"/>
            </a:xfrm>
            <a:prstGeom prst="rect">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sp>
          <p:nvSpPr>
            <p:cNvPr id="12" name="等腰三角形 11"/>
            <p:cNvSpPr/>
            <p:nvPr/>
          </p:nvSpPr>
          <p:spPr>
            <a:xfrm>
              <a:off x="2105896" y="3604930"/>
              <a:ext cx="265823" cy="88143"/>
            </a:xfrm>
            <a:prstGeom prst="triangle">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grpSp>
      <p:grpSp>
        <p:nvGrpSpPr>
          <p:cNvPr id="27" name="组合 26"/>
          <p:cNvGrpSpPr/>
          <p:nvPr/>
        </p:nvGrpSpPr>
        <p:grpSpPr>
          <a:xfrm>
            <a:off x="700088" y="1017588"/>
            <a:ext cx="3078162" cy="2046287"/>
            <a:chOff x="699613" y="1308554"/>
            <a:chExt cx="3078389" cy="2045001"/>
          </a:xfrm>
        </p:grpSpPr>
        <p:sp>
          <p:nvSpPr>
            <p:cNvPr id="15" name="矩形 14"/>
            <p:cNvSpPr/>
            <p:nvPr/>
          </p:nvSpPr>
          <p:spPr>
            <a:xfrm>
              <a:off x="699613" y="1308554"/>
              <a:ext cx="3078389" cy="1956858"/>
            </a:xfrm>
            <a:prstGeom prst="rect">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sp>
          <p:nvSpPr>
            <p:cNvPr id="17" name="等腰三角形 16"/>
            <p:cNvSpPr/>
            <p:nvPr/>
          </p:nvSpPr>
          <p:spPr>
            <a:xfrm rot="10800000">
              <a:off x="2105897" y="3265412"/>
              <a:ext cx="265822" cy="88143"/>
            </a:xfrm>
            <a:prstGeom prst="triangle">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grpSp>
      <p:grpSp>
        <p:nvGrpSpPr>
          <p:cNvPr id="29" name="组合 28"/>
          <p:cNvGrpSpPr/>
          <p:nvPr/>
        </p:nvGrpSpPr>
        <p:grpSpPr>
          <a:xfrm>
            <a:off x="4552950" y="3314700"/>
            <a:ext cx="3086100" cy="2703513"/>
            <a:chOff x="695325" y="3604930"/>
            <a:chExt cx="3086964" cy="2703795"/>
          </a:xfrm>
        </p:grpSpPr>
        <p:sp>
          <p:nvSpPr>
            <p:cNvPr id="30" name="矩形 29"/>
            <p:cNvSpPr/>
            <p:nvPr/>
          </p:nvSpPr>
          <p:spPr>
            <a:xfrm>
              <a:off x="695325" y="3693073"/>
              <a:ext cx="3086964" cy="2615652"/>
            </a:xfrm>
            <a:prstGeom prst="rect">
              <a:avLst/>
            </a:prstGeom>
            <a:solidFill>
              <a:srgbClr val="404040"/>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sp>
          <p:nvSpPr>
            <p:cNvPr id="31" name="等腰三角形 30"/>
            <p:cNvSpPr/>
            <p:nvPr/>
          </p:nvSpPr>
          <p:spPr>
            <a:xfrm>
              <a:off x="2105896" y="3604930"/>
              <a:ext cx="265823" cy="88143"/>
            </a:xfrm>
            <a:prstGeom prst="triangle">
              <a:avLst/>
            </a:prstGeom>
            <a:solidFill>
              <a:srgbClr val="404040"/>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grpSp>
      <p:grpSp>
        <p:nvGrpSpPr>
          <p:cNvPr id="32" name="组合 31"/>
          <p:cNvGrpSpPr/>
          <p:nvPr/>
        </p:nvGrpSpPr>
        <p:grpSpPr>
          <a:xfrm>
            <a:off x="4418965" y="1017588"/>
            <a:ext cx="3216910" cy="2046287"/>
            <a:chOff x="562514" y="1308554"/>
            <a:chExt cx="3215488" cy="2045001"/>
          </a:xfrm>
        </p:grpSpPr>
        <p:sp>
          <p:nvSpPr>
            <p:cNvPr id="33" name="矩形 32"/>
            <p:cNvSpPr/>
            <p:nvPr/>
          </p:nvSpPr>
          <p:spPr>
            <a:xfrm>
              <a:off x="562514" y="1308554"/>
              <a:ext cx="3215488" cy="1957109"/>
            </a:xfrm>
            <a:prstGeom prst="rect">
              <a:avLst/>
            </a:prstGeom>
            <a:solidFill>
              <a:srgbClr val="404040"/>
            </a:solidFill>
            <a:ln w="25400" cap="flat" cmpd="sng" algn="ctr">
              <a:noFill/>
              <a:prstDash val="solid"/>
            </a:ln>
            <a:effectLst/>
          </p:spPr>
          <p:txBody>
            <a:bodyPr rtlCol="0" anchor="ctr"/>
            <a:lstStyle/>
            <a:p>
              <a:pPr algn="ctr" defTabSz="913765" fontAlgn="auto"/>
              <a:endParaRPr lang="zh-CN" altLang="en-US" sz="1860" b="1" strike="noStrike" noProof="1" dirty="0">
                <a:sym typeface="+mn-ea"/>
              </a:endParaRPr>
            </a:p>
            <a:p>
              <a:pPr algn="ctr" defTabSz="913765" fontAlgn="auto"/>
              <a:endParaRPr lang="zh-CN" altLang="en-US" sz="1860" b="1" strike="noStrike" noProof="1" dirty="0">
                <a:sym typeface="+mn-ea"/>
              </a:endParaRPr>
            </a:p>
            <a:p>
              <a:pPr algn="ctr" defTabSz="913765" fontAlgn="auto">
                <a:lnSpc>
                  <a:spcPct val="150000"/>
                </a:lnSpc>
              </a:pPr>
              <a:r>
                <a:rPr lang="zh-CN" altLang="en-US" strike="noStrike" noProof="1" dirty="0">
                  <a:solidFill>
                    <a:srgbClr val="FFFFFF"/>
                  </a:solidFill>
                  <a:uFillTx/>
                  <a:latin typeface="Calibri" panose="020F0502020204030204"/>
                  <a:ea typeface="微软雅黑" panose="020B0503020204020204" charset="-122"/>
                  <a:sym typeface="+mn-ea"/>
                </a:rPr>
                <a:t>计算型和能量型神经网络</a:t>
              </a:r>
              <a:endParaRPr lang="zh-CN" altLang="en-US" strike="noStrike" noProof="1" dirty="0">
                <a:solidFill>
                  <a:srgbClr val="FFFFFF"/>
                </a:solidFill>
                <a:uFillTx/>
                <a:latin typeface="Calibri" panose="020F0502020204030204"/>
                <a:ea typeface="微软雅黑" panose="020B0503020204020204" charset="-122"/>
                <a:sym typeface="+mn-ea"/>
              </a:endParaRPr>
            </a:p>
            <a:p>
              <a:pPr algn="ctr" defTabSz="913765" fontAlgn="auto">
                <a:lnSpc>
                  <a:spcPct val="150000"/>
                </a:lnSpc>
              </a:pPr>
              <a:r>
                <a:rPr lang="zh-CN" altLang="en-US" strike="noStrike" noProof="1" dirty="0">
                  <a:solidFill>
                    <a:srgbClr val="FFFFFF"/>
                  </a:solidFill>
                  <a:uFillTx/>
                  <a:latin typeface="Calibri" panose="020F0502020204030204"/>
                  <a:ea typeface="微软雅黑" panose="020B0503020204020204" charset="-122"/>
                  <a:sym typeface="+mn-ea"/>
                </a:rPr>
                <a:t>卷积神经网络和循环神经网络</a:t>
              </a:r>
              <a:endParaRPr lang="zh-CN" altLang="en-US" strike="noStrike" noProof="1" dirty="0">
                <a:solidFill>
                  <a:srgbClr val="FFFFFF"/>
                </a:solidFill>
                <a:uFillTx/>
                <a:latin typeface="Calibri" panose="020F0502020204030204"/>
                <a:ea typeface="微软雅黑" panose="020B0503020204020204" charset="-122"/>
                <a:sym typeface="+mn-ea"/>
              </a:endParaRPr>
            </a:p>
            <a:p>
              <a:pPr algn="ctr" defTabSz="913765" fontAlgn="auto">
                <a:lnSpc>
                  <a:spcPct val="150000"/>
                </a:lnSpc>
              </a:pPr>
              <a:r>
                <a:rPr lang="en-US" altLang="zh-CN" strike="noStrike" noProof="1" dirty="0">
                  <a:solidFill>
                    <a:srgbClr val="FFFFFF"/>
                  </a:solidFill>
                  <a:uFillTx/>
                  <a:latin typeface="Calibri" panose="020F0502020204030204"/>
                  <a:ea typeface="微软雅黑" panose="020B0503020204020204" charset="-122"/>
                  <a:sym typeface="+mn-ea"/>
                </a:rPr>
                <a:t>DBN</a:t>
              </a:r>
              <a:r>
                <a:rPr lang="zh-CN" altLang="en-US" strike="noStrike" noProof="1" dirty="0">
                  <a:solidFill>
                    <a:srgbClr val="FFFFFF"/>
                  </a:solidFill>
                  <a:uFillTx/>
                  <a:latin typeface="Calibri" panose="020F0502020204030204"/>
                  <a:ea typeface="微软雅黑" panose="020B0503020204020204" charset="-122"/>
                  <a:sym typeface="+mn-ea"/>
                </a:rPr>
                <a:t>、</a:t>
              </a:r>
              <a:r>
                <a:rPr lang="en-US" altLang="zh-CN" strike="noStrike" noProof="1" dirty="0">
                  <a:solidFill>
                    <a:srgbClr val="FFFFFF"/>
                  </a:solidFill>
                  <a:uFillTx/>
                  <a:latin typeface="Calibri" panose="020F0502020204030204"/>
                  <a:ea typeface="微软雅黑" panose="020B0503020204020204" charset="-122"/>
                  <a:sym typeface="+mn-ea"/>
                </a:rPr>
                <a:t>RBM</a:t>
              </a:r>
              <a:r>
                <a:rPr lang="zh-CN" altLang="en-US" strike="noStrike" noProof="1" dirty="0">
                  <a:solidFill>
                    <a:srgbClr val="FFFFFF"/>
                  </a:solidFill>
                  <a:uFillTx/>
                  <a:latin typeface="Calibri" panose="020F0502020204030204"/>
                  <a:ea typeface="微软雅黑" panose="020B0503020204020204" charset="-122"/>
                  <a:sym typeface="+mn-ea"/>
                </a:rPr>
                <a:t>网络</a:t>
              </a:r>
              <a:endParaRPr lang="zh-CN" altLang="en-US" strike="noStrike" noProof="1" dirty="0">
                <a:solidFill>
                  <a:srgbClr val="FFFFFF"/>
                </a:solidFill>
                <a:uFillTx/>
                <a:latin typeface="Calibri" panose="020F0502020204030204"/>
                <a:ea typeface="微软雅黑" panose="020B0503020204020204" charset="-122"/>
                <a:sym typeface="+mn-ea"/>
              </a:endParaRPr>
            </a:p>
          </p:txBody>
        </p:sp>
        <p:sp>
          <p:nvSpPr>
            <p:cNvPr id="34" name="等腰三角形 33"/>
            <p:cNvSpPr/>
            <p:nvPr/>
          </p:nvSpPr>
          <p:spPr>
            <a:xfrm rot="10800000">
              <a:off x="2105897" y="3265412"/>
              <a:ext cx="265822" cy="88143"/>
            </a:xfrm>
            <a:prstGeom prst="triangle">
              <a:avLst/>
            </a:prstGeom>
            <a:solidFill>
              <a:srgbClr val="404040"/>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grpSp>
      <p:grpSp>
        <p:nvGrpSpPr>
          <p:cNvPr id="36" name="组合 35"/>
          <p:cNvGrpSpPr/>
          <p:nvPr/>
        </p:nvGrpSpPr>
        <p:grpSpPr>
          <a:xfrm>
            <a:off x="8408988" y="3314700"/>
            <a:ext cx="3087687" cy="2703513"/>
            <a:chOff x="695325" y="3604930"/>
            <a:chExt cx="3086964" cy="2703795"/>
          </a:xfrm>
        </p:grpSpPr>
        <p:sp>
          <p:nvSpPr>
            <p:cNvPr id="37" name="矩形 36"/>
            <p:cNvSpPr/>
            <p:nvPr/>
          </p:nvSpPr>
          <p:spPr>
            <a:xfrm>
              <a:off x="695325" y="3693073"/>
              <a:ext cx="3086964" cy="2615652"/>
            </a:xfrm>
            <a:prstGeom prst="rect">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sp>
          <p:nvSpPr>
            <p:cNvPr id="38" name="等腰三角形 37"/>
            <p:cNvSpPr/>
            <p:nvPr/>
          </p:nvSpPr>
          <p:spPr>
            <a:xfrm>
              <a:off x="2105896" y="3604930"/>
              <a:ext cx="265823" cy="88143"/>
            </a:xfrm>
            <a:prstGeom prst="triangle">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grpSp>
      <p:grpSp>
        <p:nvGrpSpPr>
          <p:cNvPr id="39" name="组合 38"/>
          <p:cNvGrpSpPr/>
          <p:nvPr/>
        </p:nvGrpSpPr>
        <p:grpSpPr>
          <a:xfrm>
            <a:off x="8413750" y="1017588"/>
            <a:ext cx="3078163" cy="2046287"/>
            <a:chOff x="699613" y="1308554"/>
            <a:chExt cx="3078389" cy="2045001"/>
          </a:xfrm>
        </p:grpSpPr>
        <p:sp>
          <p:nvSpPr>
            <p:cNvPr id="40" name="矩形 39"/>
            <p:cNvSpPr/>
            <p:nvPr/>
          </p:nvSpPr>
          <p:spPr>
            <a:xfrm>
              <a:off x="699613" y="1308554"/>
              <a:ext cx="3078389" cy="1956858"/>
            </a:xfrm>
            <a:prstGeom prst="rect">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sp>
          <p:nvSpPr>
            <p:cNvPr id="41" name="等腰三角形 40"/>
            <p:cNvSpPr/>
            <p:nvPr/>
          </p:nvSpPr>
          <p:spPr>
            <a:xfrm rot="10800000">
              <a:off x="2105897" y="3265412"/>
              <a:ext cx="265822" cy="88143"/>
            </a:xfrm>
            <a:prstGeom prst="triangle">
              <a:avLst/>
            </a:prstGeom>
            <a:solidFill>
              <a:schemeClr val="accent1"/>
            </a:solidFill>
            <a:ln w="25400" cap="flat" cmpd="sng" algn="ctr">
              <a:noFill/>
              <a:prstDash val="solid"/>
            </a:ln>
            <a:effectLst/>
          </p:spPr>
          <p:txBody>
            <a:bodyPr rtlCol="0" anchor="ctr"/>
            <a:lstStyle/>
            <a:p>
              <a:pPr algn="ctr" defTabSz="913765" fontAlgn="auto"/>
              <a:endParaRPr lang="zh-CN" altLang="en-US" sz="1865" strike="noStrike" kern="0" noProof="1">
                <a:solidFill>
                  <a:prstClr val="white"/>
                </a:solidFill>
                <a:latin typeface="Calibri" panose="020F0502020204030204"/>
                <a:ea typeface="微软雅黑" panose="020B0503020204020204" charset="-122"/>
              </a:endParaRPr>
            </a:p>
          </p:txBody>
        </p:sp>
      </p:grpSp>
      <p:sp>
        <p:nvSpPr>
          <p:cNvPr id="42" name="矩形 41"/>
          <p:cNvSpPr/>
          <p:nvPr/>
        </p:nvSpPr>
        <p:spPr>
          <a:xfrm>
            <a:off x="695325" y="1017905"/>
            <a:ext cx="2069465" cy="583565"/>
          </a:xfrm>
          <a:prstGeom prst="rect">
            <a:avLst/>
          </a:prstGeom>
          <a:noFill/>
          <a:ln w="9525">
            <a:noFill/>
          </a:ln>
        </p:spPr>
        <p:txBody>
          <a:bodyPr wrap="square" anchor="t">
            <a:spAutoFit/>
          </a:bodyPr>
          <a:p>
            <a:pPr algn="ctr"/>
            <a:r>
              <a:rPr lang="zh-CN" altLang="en-US" sz="3200" b="1" dirty="0">
                <a:solidFill>
                  <a:schemeClr val="bg1"/>
                </a:solidFill>
                <a:latin typeface="微软雅黑" panose="020B0503020204020204" charset="-122"/>
                <a:ea typeface="微软雅黑" panose="020B0503020204020204" charset="-122"/>
              </a:rPr>
              <a:t>知识推理</a:t>
            </a:r>
            <a:endParaRPr lang="zh-CN" altLang="en-US" sz="3200" b="1" dirty="0">
              <a:solidFill>
                <a:schemeClr val="bg1"/>
              </a:solidFill>
              <a:latin typeface="微软雅黑" panose="020B0503020204020204" charset="-122"/>
              <a:ea typeface="微软雅黑" panose="020B0503020204020204" charset="-122"/>
            </a:endParaRPr>
          </a:p>
        </p:txBody>
      </p:sp>
      <p:sp>
        <p:nvSpPr>
          <p:cNvPr id="44" name="矩形 43"/>
          <p:cNvSpPr/>
          <p:nvPr/>
        </p:nvSpPr>
        <p:spPr>
          <a:xfrm>
            <a:off x="695325" y="3402965"/>
            <a:ext cx="1899920" cy="583565"/>
          </a:xfrm>
          <a:prstGeom prst="rect">
            <a:avLst/>
          </a:prstGeom>
        </p:spPr>
        <p:txBody>
          <a:bodyPr wrap="square">
            <a:spAutoFit/>
          </a:bodyPr>
          <a:lstStyle/>
          <a:p>
            <a:pPr algn="ctr" fontAlgn="auto"/>
            <a:r>
              <a:rPr lang="zh-CN" altLang="en-US" sz="3200" b="1" strike="noStrike" noProof="1" dirty="0">
                <a:solidFill>
                  <a:srgbClr val="FFFFFF"/>
                </a:solidFill>
                <a:uFillTx/>
                <a:latin typeface="+mn-ea"/>
                <a:sym typeface="+mn-ea"/>
              </a:rPr>
              <a:t>进化算法</a:t>
            </a:r>
            <a:endParaRPr lang="zh-CN" altLang="en-US" sz="3200" b="1" strike="noStrike" noProof="1" dirty="0">
              <a:solidFill>
                <a:srgbClr val="FFFFFF"/>
              </a:solidFill>
              <a:uFillTx/>
              <a:latin typeface="+mn-ea"/>
              <a:sym typeface="+mn-ea"/>
            </a:endParaRPr>
          </a:p>
        </p:txBody>
      </p:sp>
      <p:sp>
        <p:nvSpPr>
          <p:cNvPr id="45" name="矩形 44"/>
          <p:cNvSpPr/>
          <p:nvPr/>
        </p:nvSpPr>
        <p:spPr>
          <a:xfrm>
            <a:off x="4551680" y="1017905"/>
            <a:ext cx="1941195" cy="583565"/>
          </a:xfrm>
          <a:prstGeom prst="rect">
            <a:avLst/>
          </a:prstGeom>
        </p:spPr>
        <p:txBody>
          <a:bodyPr wrap="square">
            <a:spAutoFit/>
          </a:bodyPr>
          <a:lstStyle/>
          <a:p>
            <a:pPr algn="ctr" fontAlgn="auto"/>
            <a:r>
              <a:rPr lang="zh-CN" altLang="en-US" sz="3200" strike="noStrike" noProof="1" dirty="0">
                <a:solidFill>
                  <a:schemeClr val="bg1"/>
                </a:solidFill>
                <a:uFillTx/>
                <a:latin typeface="+mn-lt"/>
                <a:ea typeface="+mn-ea"/>
                <a:cs typeface="+mn-cs"/>
                <a:sym typeface="+mn-ea"/>
              </a:rPr>
              <a:t>神经网络</a:t>
            </a:r>
            <a:endParaRPr lang="zh-CN" altLang="en-US" sz="3200" b="1" strike="noStrike" noProof="1" dirty="0">
              <a:solidFill>
                <a:schemeClr val="bg1"/>
              </a:solidFill>
              <a:uFillTx/>
              <a:latin typeface="+mn-ea"/>
              <a:sym typeface="+mn-ea"/>
            </a:endParaRPr>
          </a:p>
        </p:txBody>
      </p:sp>
      <p:sp>
        <p:nvSpPr>
          <p:cNvPr id="46" name="矩形 45"/>
          <p:cNvSpPr/>
          <p:nvPr/>
        </p:nvSpPr>
        <p:spPr>
          <a:xfrm>
            <a:off x="4551680" y="3402965"/>
            <a:ext cx="1941195" cy="583565"/>
          </a:xfrm>
          <a:prstGeom prst="rect">
            <a:avLst/>
          </a:prstGeom>
          <a:noFill/>
          <a:ln w="9525">
            <a:noFill/>
          </a:ln>
        </p:spPr>
        <p:txBody>
          <a:bodyPr wrap="square" anchor="t">
            <a:spAutoFit/>
          </a:bodyPr>
          <a:p>
            <a:pPr algn="ctr"/>
            <a:r>
              <a:rPr lang="zh-CN" altLang="en-US" sz="3200" b="1" dirty="0">
                <a:solidFill>
                  <a:schemeClr val="bg1"/>
                </a:solidFill>
                <a:latin typeface="微软雅黑" panose="020B0503020204020204" charset="-122"/>
                <a:ea typeface="微软雅黑" panose="020B0503020204020204" charset="-122"/>
              </a:rPr>
              <a:t>群体计算</a:t>
            </a:r>
            <a:endParaRPr lang="zh-CN" altLang="en-US" sz="3200" b="1" dirty="0">
              <a:solidFill>
                <a:schemeClr val="bg1"/>
              </a:solidFill>
              <a:latin typeface="微软雅黑" panose="020B0503020204020204" charset="-122"/>
              <a:ea typeface="微软雅黑" panose="020B0503020204020204" charset="-122"/>
            </a:endParaRPr>
          </a:p>
        </p:txBody>
      </p:sp>
      <p:sp>
        <p:nvSpPr>
          <p:cNvPr id="47" name="矩形 46"/>
          <p:cNvSpPr/>
          <p:nvPr/>
        </p:nvSpPr>
        <p:spPr>
          <a:xfrm>
            <a:off x="8409305" y="997585"/>
            <a:ext cx="1873885" cy="583565"/>
          </a:xfrm>
          <a:prstGeom prst="rect">
            <a:avLst/>
          </a:prstGeom>
        </p:spPr>
        <p:txBody>
          <a:bodyPr wrap="square">
            <a:spAutoFit/>
          </a:bodyPr>
          <a:lstStyle/>
          <a:p>
            <a:pPr algn="ctr" fontAlgn="auto"/>
            <a:r>
              <a:rPr lang="zh-CN" altLang="en-US" sz="3200" b="1" strike="noStrike" noProof="1" dirty="0">
                <a:solidFill>
                  <a:srgbClr val="FFFFFF"/>
                </a:solidFill>
                <a:uFillTx/>
                <a:latin typeface="+mn-lt"/>
                <a:ea typeface="+mn-ea"/>
                <a:cs typeface="+mn-cs"/>
                <a:sym typeface="+mn-ea"/>
              </a:rPr>
              <a:t>机器学习</a:t>
            </a:r>
            <a:endParaRPr lang="zh-CN" altLang="en-US" sz="3200" b="1" strike="noStrike" noProof="1" dirty="0">
              <a:solidFill>
                <a:srgbClr val="FFFFFF"/>
              </a:solidFill>
              <a:uFillTx/>
              <a:latin typeface="+mn-ea"/>
              <a:sym typeface="+mn-ea"/>
            </a:endParaRPr>
          </a:p>
        </p:txBody>
      </p:sp>
      <p:sp>
        <p:nvSpPr>
          <p:cNvPr id="2" name="文本框 1"/>
          <p:cNvSpPr txBox="1"/>
          <p:nvPr/>
        </p:nvSpPr>
        <p:spPr>
          <a:xfrm>
            <a:off x="1104583" y="1601153"/>
            <a:ext cx="2540000" cy="1337945"/>
          </a:xfrm>
          <a:prstGeom prst="rect">
            <a:avLst/>
          </a:prstGeom>
          <a:noFill/>
        </p:spPr>
        <p:txBody>
          <a:bodyPr wrap="square" rtlCol="0" anchor="t">
            <a:spAutoFit/>
          </a:bodyPr>
          <a:p>
            <a:pPr fontAlgn="auto">
              <a:lnSpc>
                <a:spcPct val="150000"/>
              </a:lnSpc>
              <a:buNone/>
            </a:pPr>
            <a:r>
              <a:rPr lang="zh-CN" altLang="en-US" b="1" noProof="1" dirty="0">
                <a:solidFill>
                  <a:srgbClr val="FFFFFF"/>
                </a:solidFill>
                <a:latin typeface="+mn-lt"/>
                <a:ea typeface="+mn-ea"/>
                <a:cs typeface="+mn-cs"/>
                <a:sym typeface="+mn-ea"/>
              </a:rPr>
              <a:t>知识表示与推理</a:t>
            </a:r>
            <a:endParaRPr lang="zh-CN" altLang="en-US" b="1" noProof="1" dirty="0">
              <a:solidFill>
                <a:srgbClr val="FFFFFF"/>
              </a:solidFill>
              <a:latin typeface="+mn-lt"/>
              <a:ea typeface="+mn-ea"/>
              <a:cs typeface="+mn-cs"/>
              <a:sym typeface="+mn-ea"/>
            </a:endParaRPr>
          </a:p>
          <a:p>
            <a:pPr fontAlgn="auto">
              <a:lnSpc>
                <a:spcPct val="150000"/>
              </a:lnSpc>
              <a:buNone/>
            </a:pPr>
            <a:r>
              <a:rPr lang="zh-CN" altLang="en-US" b="1" noProof="1" dirty="0">
                <a:solidFill>
                  <a:srgbClr val="FFFFFF"/>
                </a:solidFill>
                <a:latin typeface="+mn-lt"/>
                <a:ea typeface="+mn-ea"/>
                <a:cs typeface="+mn-cs"/>
                <a:sym typeface="+mn-ea"/>
              </a:rPr>
              <a:t>产生式规则和专家系统</a:t>
            </a:r>
            <a:endParaRPr lang="zh-CN" altLang="en-US" b="1" noProof="1" dirty="0">
              <a:solidFill>
                <a:srgbClr val="FFFFFF"/>
              </a:solidFill>
              <a:latin typeface="+mn-lt"/>
              <a:ea typeface="+mn-ea"/>
              <a:cs typeface="+mn-cs"/>
              <a:sym typeface="+mn-ea"/>
            </a:endParaRPr>
          </a:p>
          <a:p>
            <a:pPr fontAlgn="auto">
              <a:lnSpc>
                <a:spcPct val="150000"/>
              </a:lnSpc>
              <a:buNone/>
            </a:pPr>
            <a:r>
              <a:rPr lang="zh-CN" altLang="en-US" b="1" noProof="1" dirty="0">
                <a:solidFill>
                  <a:srgbClr val="FFFFFF"/>
                </a:solidFill>
                <a:sym typeface="+mn-ea"/>
              </a:rPr>
              <a:t>语义网络与知识图谱</a:t>
            </a:r>
            <a:endParaRPr lang="zh-CN" altLang="en-US" b="1" noProof="1" dirty="0">
              <a:solidFill>
                <a:srgbClr val="FFFFFF"/>
              </a:solidFill>
              <a:sym typeface="+mn-ea"/>
            </a:endParaRPr>
          </a:p>
        </p:txBody>
      </p:sp>
      <p:sp>
        <p:nvSpPr>
          <p:cNvPr id="3" name="文本框 2"/>
          <p:cNvSpPr txBox="1"/>
          <p:nvPr/>
        </p:nvSpPr>
        <p:spPr>
          <a:xfrm>
            <a:off x="8409305" y="1740535"/>
            <a:ext cx="3077845" cy="1198880"/>
          </a:xfrm>
          <a:prstGeom prst="rect">
            <a:avLst/>
          </a:prstGeom>
          <a:noFill/>
        </p:spPr>
        <p:txBody>
          <a:bodyPr wrap="square" rtlCol="0" anchor="t">
            <a:spAutoFit/>
          </a:bodyPr>
          <a:p>
            <a:pPr fontAlgn="auto">
              <a:buNone/>
            </a:pPr>
            <a:r>
              <a:rPr lang="zh-CN" altLang="en-US" b="1" noProof="1" dirty="0">
                <a:solidFill>
                  <a:srgbClr val="FFFFFF"/>
                </a:solidFill>
                <a:latin typeface="+mn-lt"/>
                <a:ea typeface="+mn-ea"/>
                <a:cs typeface="+mn-cs"/>
                <a:sym typeface="+mn-ea"/>
              </a:rPr>
              <a:t> </a:t>
            </a:r>
            <a:r>
              <a:rPr lang="zh-CN" altLang="en-US" dirty="0">
                <a:solidFill>
                  <a:srgbClr val="FFFFFF"/>
                </a:solidFill>
                <a:uFillTx/>
                <a:latin typeface="Calibri" panose="020F0502020204030204"/>
                <a:sym typeface="+mn-ea"/>
              </a:rPr>
              <a:t>监督学习和非监督学习 </a:t>
            </a:r>
            <a:endParaRPr lang="zh-CN" altLang="en-US" dirty="0">
              <a:solidFill>
                <a:srgbClr val="FFFFFF"/>
              </a:solidFill>
              <a:uFillTx/>
              <a:latin typeface="Calibri" panose="020F0502020204030204"/>
              <a:sym typeface="+mn-ea"/>
            </a:endParaRPr>
          </a:p>
          <a:p>
            <a:pPr fontAlgn="auto">
              <a:buNone/>
            </a:pPr>
            <a:r>
              <a:rPr lang="zh-CN" altLang="en-US" dirty="0">
                <a:solidFill>
                  <a:srgbClr val="FFFFFF"/>
                </a:solidFill>
                <a:uFillTx/>
                <a:latin typeface="Calibri" panose="020F0502020204030204"/>
                <a:sym typeface="+mn-ea"/>
              </a:rPr>
              <a:t> 统计学习</a:t>
            </a:r>
            <a:endParaRPr lang="zh-CN" altLang="en-US" dirty="0">
              <a:solidFill>
                <a:srgbClr val="FFFFFF"/>
              </a:solidFill>
              <a:uFillTx/>
              <a:latin typeface="Calibri" panose="020F0502020204030204"/>
              <a:sym typeface="+mn-ea"/>
            </a:endParaRPr>
          </a:p>
          <a:p>
            <a:pPr fontAlgn="auto">
              <a:buNone/>
            </a:pPr>
            <a:r>
              <a:rPr lang="zh-CN" altLang="en-US" dirty="0">
                <a:solidFill>
                  <a:srgbClr val="FFFFFF"/>
                </a:solidFill>
                <a:uFillTx/>
                <a:latin typeface="Calibri" panose="020F0502020204030204"/>
                <a:sym typeface="+mn-ea"/>
              </a:rPr>
              <a:t> 迁移学习</a:t>
            </a:r>
            <a:endParaRPr lang="zh-CN" altLang="en-US" dirty="0">
              <a:solidFill>
                <a:srgbClr val="FFFFFF"/>
              </a:solidFill>
              <a:uFillTx/>
              <a:latin typeface="Calibri" panose="020F0502020204030204"/>
              <a:sym typeface="+mn-ea"/>
            </a:endParaRPr>
          </a:p>
          <a:p>
            <a:pPr fontAlgn="auto">
              <a:buNone/>
            </a:pPr>
            <a:r>
              <a:rPr lang="zh-CN" altLang="en-US" dirty="0">
                <a:solidFill>
                  <a:srgbClr val="FFFFFF"/>
                </a:solidFill>
                <a:uFillTx/>
                <a:latin typeface="Calibri" panose="020F0502020204030204"/>
                <a:sym typeface="+mn-ea"/>
              </a:rPr>
              <a:t>集成学习</a:t>
            </a:r>
            <a:r>
              <a:rPr lang="zh-CN" altLang="en-US" noProof="1" dirty="0">
                <a:latin typeface="+mn-lt"/>
                <a:ea typeface="+mn-ea"/>
                <a:cs typeface="+mn-cs"/>
                <a:sym typeface="+mn-ea"/>
              </a:rPr>
              <a:t> </a:t>
            </a:r>
            <a:endParaRPr lang="zh-CN" altLang="en-US" noProof="1"/>
          </a:p>
        </p:txBody>
      </p:sp>
      <p:sp>
        <p:nvSpPr>
          <p:cNvPr id="7" name="矩形 6"/>
          <p:cNvSpPr/>
          <p:nvPr/>
        </p:nvSpPr>
        <p:spPr>
          <a:xfrm>
            <a:off x="8413750" y="3402965"/>
            <a:ext cx="1869440" cy="583565"/>
          </a:xfrm>
          <a:prstGeom prst="rect">
            <a:avLst/>
          </a:prstGeom>
          <a:noFill/>
          <a:ln w="9525">
            <a:noFill/>
          </a:ln>
        </p:spPr>
        <p:txBody>
          <a:bodyPr wrap="square" anchor="t">
            <a:spAutoFit/>
          </a:bodyPr>
          <a:p>
            <a:pPr algn="ctr"/>
            <a:r>
              <a:rPr lang="zh-CN" altLang="en-US" sz="3200" b="1" dirty="0">
                <a:solidFill>
                  <a:schemeClr val="bg1"/>
                </a:solidFill>
                <a:latin typeface="微软雅黑" panose="020B0503020204020204" charset="-122"/>
                <a:ea typeface="微软雅黑" panose="020B0503020204020204" charset="-122"/>
              </a:rPr>
              <a:t>强化学习</a:t>
            </a:r>
            <a:endParaRPr lang="zh-CN" altLang="en-US" sz="3200" b="1" dirty="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9135745" y="3986530"/>
            <a:ext cx="1873885" cy="1337945"/>
          </a:xfrm>
          <a:prstGeom prst="rect">
            <a:avLst/>
          </a:prstGeom>
          <a:noFill/>
        </p:spPr>
        <p:txBody>
          <a:bodyPr wrap="square" rtlCol="0" anchor="t">
            <a:spAutoFit/>
          </a:bodyPr>
          <a:p>
            <a:pPr fontAlgn="auto">
              <a:lnSpc>
                <a:spcPct val="150000"/>
              </a:lnSpc>
            </a:pPr>
            <a:endParaRPr lang="zh-CN" altLang="en-US" noProof="1" dirty="0">
              <a:solidFill>
                <a:srgbClr val="FFFFFF"/>
              </a:solidFill>
              <a:sym typeface="+mn-ea"/>
            </a:endParaRPr>
          </a:p>
          <a:p>
            <a:pPr fontAlgn="auto">
              <a:lnSpc>
                <a:spcPct val="150000"/>
              </a:lnSpc>
            </a:pPr>
            <a:r>
              <a:rPr lang="en-US" noProof="1" dirty="0">
                <a:solidFill>
                  <a:srgbClr val="FFFFFF"/>
                </a:solidFill>
                <a:latin typeface="+mn-lt"/>
                <a:ea typeface="+mn-ea"/>
                <a:cs typeface="+mn-cs"/>
                <a:sym typeface="+mn-ea"/>
              </a:rPr>
              <a:t>Q</a:t>
            </a:r>
            <a:r>
              <a:rPr lang="zh-CN" altLang="en-US" noProof="1" dirty="0">
                <a:solidFill>
                  <a:srgbClr val="FFFFFF"/>
                </a:solidFill>
                <a:latin typeface="+mn-lt"/>
                <a:ea typeface="+mn-ea"/>
                <a:cs typeface="+mn-cs"/>
                <a:sym typeface="+mn-ea"/>
              </a:rPr>
              <a:t>学习</a:t>
            </a:r>
            <a:endParaRPr lang="zh-CN" altLang="en-US" noProof="1" dirty="0">
              <a:solidFill>
                <a:srgbClr val="FFFFFF"/>
              </a:solidFill>
              <a:latin typeface="+mn-lt"/>
              <a:ea typeface="+mn-ea"/>
              <a:cs typeface="+mn-cs"/>
              <a:sym typeface="+mn-ea"/>
            </a:endParaRPr>
          </a:p>
          <a:p>
            <a:pPr fontAlgn="auto">
              <a:lnSpc>
                <a:spcPct val="150000"/>
              </a:lnSpc>
            </a:pPr>
            <a:r>
              <a:rPr lang="zh-CN" altLang="en-US" noProof="1" dirty="0">
                <a:solidFill>
                  <a:srgbClr val="FFFFFF"/>
                </a:solidFill>
                <a:latin typeface="+mn-lt"/>
                <a:ea typeface="+mn-ea"/>
                <a:cs typeface="+mn-cs"/>
                <a:sym typeface="+mn-ea"/>
              </a:rPr>
              <a:t>深度</a:t>
            </a:r>
            <a:r>
              <a:rPr lang="en-US" altLang="zh-CN" noProof="1" dirty="0">
                <a:solidFill>
                  <a:srgbClr val="FFFFFF"/>
                </a:solidFill>
                <a:latin typeface="+mn-lt"/>
                <a:ea typeface="+mn-ea"/>
                <a:cs typeface="+mn-cs"/>
                <a:sym typeface="+mn-ea"/>
              </a:rPr>
              <a:t>Q</a:t>
            </a:r>
            <a:r>
              <a:rPr lang="zh-CN" altLang="en-US" noProof="1" dirty="0">
                <a:solidFill>
                  <a:srgbClr val="FFFFFF"/>
                </a:solidFill>
                <a:latin typeface="+mn-lt"/>
                <a:ea typeface="+mn-ea"/>
                <a:cs typeface="+mn-cs"/>
                <a:sym typeface="+mn-ea"/>
              </a:rPr>
              <a:t>学习</a:t>
            </a:r>
            <a:endParaRPr lang="zh-CN" altLang="en-US" noProof="1" dirty="0">
              <a:solidFill>
                <a:srgbClr val="FFFFFF"/>
              </a:solidFill>
              <a:latin typeface="+mn-lt"/>
              <a:ea typeface="+mn-ea"/>
              <a:cs typeface="+mn-cs"/>
              <a:sym typeface="+mn-ea"/>
            </a:endParaRPr>
          </a:p>
        </p:txBody>
      </p:sp>
      <p:sp>
        <p:nvSpPr>
          <p:cNvPr id="9" name="文本框 8"/>
          <p:cNvSpPr txBox="1"/>
          <p:nvPr/>
        </p:nvSpPr>
        <p:spPr>
          <a:xfrm>
            <a:off x="1204595" y="4406900"/>
            <a:ext cx="1677670" cy="922020"/>
          </a:xfrm>
          <a:prstGeom prst="rect">
            <a:avLst/>
          </a:prstGeom>
          <a:noFill/>
        </p:spPr>
        <p:txBody>
          <a:bodyPr wrap="square" rtlCol="0" anchor="t">
            <a:spAutoFit/>
          </a:bodyPr>
          <a:p>
            <a:pPr fontAlgn="auto">
              <a:buNone/>
            </a:pPr>
            <a:r>
              <a:rPr lang="zh-CN" altLang="en-US" dirty="0">
                <a:solidFill>
                  <a:srgbClr val="FFFFFF"/>
                </a:solidFill>
                <a:uFillTx/>
                <a:latin typeface="Calibri" panose="020F0502020204030204"/>
                <a:sym typeface="+mn-ea"/>
              </a:rPr>
              <a:t>遗传算法</a:t>
            </a:r>
            <a:endParaRPr lang="zh-CN" altLang="en-US" dirty="0">
              <a:solidFill>
                <a:srgbClr val="FFFFFF"/>
              </a:solidFill>
              <a:uFillTx/>
              <a:latin typeface="Calibri" panose="020F0502020204030204"/>
              <a:sym typeface="+mn-ea"/>
            </a:endParaRPr>
          </a:p>
          <a:p>
            <a:pPr fontAlgn="auto">
              <a:buNone/>
            </a:pPr>
            <a:r>
              <a:rPr lang="zh-CN" altLang="en-US" dirty="0">
                <a:solidFill>
                  <a:srgbClr val="FFFFFF"/>
                </a:solidFill>
                <a:uFillTx/>
                <a:latin typeface="Calibri" panose="020F0502020204030204"/>
                <a:sym typeface="+mn-ea"/>
              </a:rPr>
              <a:t>遗传规划</a:t>
            </a:r>
            <a:endParaRPr lang="zh-CN" altLang="en-US" dirty="0">
              <a:solidFill>
                <a:srgbClr val="FFFFFF"/>
              </a:solidFill>
              <a:uFillTx/>
              <a:latin typeface="Calibri" panose="020F0502020204030204"/>
              <a:sym typeface="+mn-ea"/>
            </a:endParaRPr>
          </a:p>
          <a:p>
            <a:pPr fontAlgn="auto">
              <a:buNone/>
            </a:pPr>
            <a:r>
              <a:rPr lang="zh-CN" altLang="en-US" dirty="0">
                <a:solidFill>
                  <a:srgbClr val="FFFFFF"/>
                </a:solidFill>
                <a:uFillTx/>
                <a:latin typeface="Calibri" panose="020F0502020204030204"/>
                <a:sym typeface="+mn-ea"/>
              </a:rPr>
              <a:t>遗传编程</a:t>
            </a:r>
            <a:r>
              <a:rPr lang="zh-CN" altLang="en-US" noProof="1" dirty="0">
                <a:latin typeface="+mn-lt"/>
                <a:ea typeface="+mn-ea"/>
                <a:cs typeface="+mn-cs"/>
                <a:sym typeface="+mn-ea"/>
              </a:rPr>
              <a:t> </a:t>
            </a:r>
            <a:endParaRPr lang="zh-CN" altLang="en-US" noProof="1"/>
          </a:p>
        </p:txBody>
      </p:sp>
      <p:sp>
        <p:nvSpPr>
          <p:cNvPr id="11" name="文本框 10"/>
          <p:cNvSpPr txBox="1"/>
          <p:nvPr/>
        </p:nvSpPr>
        <p:spPr>
          <a:xfrm>
            <a:off x="5047615" y="4406900"/>
            <a:ext cx="2098040" cy="645160"/>
          </a:xfrm>
          <a:prstGeom prst="rect">
            <a:avLst/>
          </a:prstGeom>
          <a:noFill/>
        </p:spPr>
        <p:txBody>
          <a:bodyPr wrap="square" rtlCol="0" anchor="t">
            <a:spAutoFit/>
          </a:bodyPr>
          <a:p>
            <a:pPr fontAlgn="auto">
              <a:buNone/>
            </a:pPr>
            <a:r>
              <a:rPr lang="zh-CN" altLang="en-US" b="1" noProof="1" dirty="0">
                <a:solidFill>
                  <a:srgbClr val="FFFFFF"/>
                </a:solidFill>
                <a:latin typeface="+mn-lt"/>
                <a:ea typeface="+mn-ea"/>
                <a:cs typeface="+mn-cs"/>
                <a:sym typeface="+mn-ea"/>
              </a:rPr>
              <a:t> </a:t>
            </a:r>
            <a:r>
              <a:rPr lang="zh-CN" altLang="en-US" dirty="0">
                <a:solidFill>
                  <a:srgbClr val="FFFFFF"/>
                </a:solidFill>
                <a:uFillTx/>
                <a:latin typeface="Calibri" panose="020F0502020204030204"/>
                <a:sym typeface="+mn-ea"/>
              </a:rPr>
              <a:t>蚁群算法</a:t>
            </a:r>
            <a:endParaRPr lang="zh-CN" altLang="en-US" dirty="0">
              <a:solidFill>
                <a:srgbClr val="FFFFFF"/>
              </a:solidFill>
              <a:uFillTx/>
              <a:latin typeface="Calibri" panose="020F0502020204030204"/>
              <a:sym typeface="+mn-ea"/>
            </a:endParaRPr>
          </a:p>
          <a:p>
            <a:pPr fontAlgn="auto">
              <a:buNone/>
            </a:pPr>
            <a:r>
              <a:rPr lang="zh-CN" altLang="en-US" dirty="0">
                <a:solidFill>
                  <a:srgbClr val="FFFFFF"/>
                </a:solidFill>
                <a:uFillTx/>
                <a:latin typeface="Calibri" panose="020F0502020204030204"/>
                <a:sym typeface="+mn-ea"/>
              </a:rPr>
              <a:t>粒子群算法</a:t>
            </a:r>
            <a:r>
              <a:rPr lang="zh-CN" altLang="en-US" noProof="1" dirty="0">
                <a:latin typeface="+mn-lt"/>
                <a:ea typeface="+mn-ea"/>
                <a:cs typeface="+mn-cs"/>
                <a:sym typeface="+mn-ea"/>
              </a:rPr>
              <a:t> </a:t>
            </a: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1" fill="hold" nodeType="withEffect">
                                  <p:stCondLst>
                                    <p:cond delay="30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par>
                                <p:cTn id="11" presetID="22" presetClass="entr" presetSubtype="4" fill="hold" nodeType="withEffect">
                                  <p:stCondLst>
                                    <p:cond delay="60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1" fill="hold" nodeType="withEffect">
                                  <p:stCondLst>
                                    <p:cond delay="90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par>
                                <p:cTn id="17" presetID="22" presetClass="entr" presetSubtype="4" fill="hold" nodeType="withEffect">
                                  <p:stCondLst>
                                    <p:cond delay="120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1" fill="hold" nodeType="withEffect">
                                  <p:stCondLst>
                                    <p:cond delay="150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par>
                                <p:cTn id="23" presetID="50" presetClass="entr" presetSubtype="0" decel="100000" fill="hold" grpId="0" nodeType="withEffect">
                                  <p:stCondLst>
                                    <p:cond delay="1800"/>
                                  </p:stCondLst>
                                  <p:childTnLst>
                                    <p:set>
                                      <p:cBhvr>
                                        <p:cTn id="24" dur="1" fill="hold">
                                          <p:stCondLst>
                                            <p:cond delay="0"/>
                                          </p:stCondLst>
                                        </p:cTn>
                                        <p:tgtEl>
                                          <p:spTgt spid="42"/>
                                        </p:tgtEl>
                                        <p:attrNameLst>
                                          <p:attrName>style.visibility</p:attrName>
                                        </p:attrNameLst>
                                      </p:cBhvr>
                                      <p:to>
                                        <p:strVal val="visible"/>
                                      </p:to>
                                    </p:set>
                                    <p:anim calcmode="lin" valueType="num">
                                      <p:cBhvr>
                                        <p:cTn id="25" dur="750" fill="hold"/>
                                        <p:tgtEl>
                                          <p:spTgt spid="42"/>
                                        </p:tgtEl>
                                        <p:attrNameLst>
                                          <p:attrName>ppt_w</p:attrName>
                                        </p:attrNameLst>
                                      </p:cBhvr>
                                      <p:tavLst>
                                        <p:tav tm="0">
                                          <p:val>
                                            <p:strVal val="#ppt_w+.3"/>
                                          </p:val>
                                        </p:tav>
                                        <p:tav tm="100000">
                                          <p:val>
                                            <p:strVal val="#ppt_w"/>
                                          </p:val>
                                        </p:tav>
                                      </p:tavLst>
                                    </p:anim>
                                    <p:anim calcmode="lin" valueType="num">
                                      <p:cBhvr>
                                        <p:cTn id="26" dur="750" fill="hold"/>
                                        <p:tgtEl>
                                          <p:spTgt spid="42"/>
                                        </p:tgtEl>
                                        <p:attrNameLst>
                                          <p:attrName>ppt_h</p:attrName>
                                        </p:attrNameLst>
                                      </p:cBhvr>
                                      <p:tavLst>
                                        <p:tav tm="0">
                                          <p:val>
                                            <p:strVal val="#ppt_h"/>
                                          </p:val>
                                        </p:tav>
                                        <p:tav tm="100000">
                                          <p:val>
                                            <p:strVal val="#ppt_h"/>
                                          </p:val>
                                        </p:tav>
                                      </p:tavLst>
                                    </p:anim>
                                    <p:animEffect transition="in" filter="fade">
                                      <p:cBhvr>
                                        <p:cTn id="27" dur="750"/>
                                        <p:tgtEl>
                                          <p:spTgt spid="42"/>
                                        </p:tgtEl>
                                      </p:cBhvr>
                                    </p:animEffect>
                                  </p:childTnLst>
                                </p:cTn>
                              </p:par>
                              <p:par>
                                <p:cTn id="28" presetID="50" presetClass="entr" presetSubtype="0" decel="100000" fill="hold" grpId="0" nodeType="withEffect">
                                  <p:stCondLst>
                                    <p:cond delay="1800"/>
                                  </p:stCondLst>
                                  <p:childTnLst>
                                    <p:set>
                                      <p:cBhvr>
                                        <p:cTn id="29" dur="1" fill="hold">
                                          <p:stCondLst>
                                            <p:cond delay="0"/>
                                          </p:stCondLst>
                                        </p:cTn>
                                        <p:tgtEl>
                                          <p:spTgt spid="44"/>
                                        </p:tgtEl>
                                        <p:attrNameLst>
                                          <p:attrName>style.visibility</p:attrName>
                                        </p:attrNameLst>
                                      </p:cBhvr>
                                      <p:to>
                                        <p:strVal val="visible"/>
                                      </p:to>
                                    </p:set>
                                    <p:anim calcmode="lin" valueType="num">
                                      <p:cBhvr>
                                        <p:cTn id="30" dur="750" fill="hold"/>
                                        <p:tgtEl>
                                          <p:spTgt spid="44"/>
                                        </p:tgtEl>
                                        <p:attrNameLst>
                                          <p:attrName>ppt_w</p:attrName>
                                        </p:attrNameLst>
                                      </p:cBhvr>
                                      <p:tavLst>
                                        <p:tav tm="0">
                                          <p:val>
                                            <p:strVal val="#ppt_w+.3"/>
                                          </p:val>
                                        </p:tav>
                                        <p:tav tm="100000">
                                          <p:val>
                                            <p:strVal val="#ppt_w"/>
                                          </p:val>
                                        </p:tav>
                                      </p:tavLst>
                                    </p:anim>
                                    <p:anim calcmode="lin" valueType="num">
                                      <p:cBhvr>
                                        <p:cTn id="31" dur="750" fill="hold"/>
                                        <p:tgtEl>
                                          <p:spTgt spid="44"/>
                                        </p:tgtEl>
                                        <p:attrNameLst>
                                          <p:attrName>ppt_h</p:attrName>
                                        </p:attrNameLst>
                                      </p:cBhvr>
                                      <p:tavLst>
                                        <p:tav tm="0">
                                          <p:val>
                                            <p:strVal val="#ppt_h"/>
                                          </p:val>
                                        </p:tav>
                                        <p:tav tm="100000">
                                          <p:val>
                                            <p:strVal val="#ppt_h"/>
                                          </p:val>
                                        </p:tav>
                                      </p:tavLst>
                                    </p:anim>
                                    <p:animEffect transition="in" filter="fade">
                                      <p:cBhvr>
                                        <p:cTn id="32" dur="750"/>
                                        <p:tgtEl>
                                          <p:spTgt spid="44"/>
                                        </p:tgtEl>
                                      </p:cBhvr>
                                    </p:animEffect>
                                  </p:childTnLst>
                                </p:cTn>
                              </p:par>
                              <p:par>
                                <p:cTn id="33" presetID="50" presetClass="entr" presetSubtype="0" decel="100000" fill="hold" grpId="0" nodeType="withEffect">
                                  <p:stCondLst>
                                    <p:cond delay="1800"/>
                                  </p:stCondLst>
                                  <p:childTnLst>
                                    <p:set>
                                      <p:cBhvr>
                                        <p:cTn id="34" dur="1" fill="hold">
                                          <p:stCondLst>
                                            <p:cond delay="0"/>
                                          </p:stCondLst>
                                        </p:cTn>
                                        <p:tgtEl>
                                          <p:spTgt spid="45"/>
                                        </p:tgtEl>
                                        <p:attrNameLst>
                                          <p:attrName>style.visibility</p:attrName>
                                        </p:attrNameLst>
                                      </p:cBhvr>
                                      <p:to>
                                        <p:strVal val="visible"/>
                                      </p:to>
                                    </p:set>
                                    <p:anim calcmode="lin" valueType="num">
                                      <p:cBhvr>
                                        <p:cTn id="35" dur="750" fill="hold"/>
                                        <p:tgtEl>
                                          <p:spTgt spid="45"/>
                                        </p:tgtEl>
                                        <p:attrNameLst>
                                          <p:attrName>ppt_w</p:attrName>
                                        </p:attrNameLst>
                                      </p:cBhvr>
                                      <p:tavLst>
                                        <p:tav tm="0">
                                          <p:val>
                                            <p:strVal val="#ppt_w+.3"/>
                                          </p:val>
                                        </p:tav>
                                        <p:tav tm="100000">
                                          <p:val>
                                            <p:strVal val="#ppt_w"/>
                                          </p:val>
                                        </p:tav>
                                      </p:tavLst>
                                    </p:anim>
                                    <p:anim calcmode="lin" valueType="num">
                                      <p:cBhvr>
                                        <p:cTn id="36" dur="750" fill="hold"/>
                                        <p:tgtEl>
                                          <p:spTgt spid="45"/>
                                        </p:tgtEl>
                                        <p:attrNameLst>
                                          <p:attrName>ppt_h</p:attrName>
                                        </p:attrNameLst>
                                      </p:cBhvr>
                                      <p:tavLst>
                                        <p:tav tm="0">
                                          <p:val>
                                            <p:strVal val="#ppt_h"/>
                                          </p:val>
                                        </p:tav>
                                        <p:tav tm="100000">
                                          <p:val>
                                            <p:strVal val="#ppt_h"/>
                                          </p:val>
                                        </p:tav>
                                      </p:tavLst>
                                    </p:anim>
                                    <p:animEffect transition="in" filter="fade">
                                      <p:cBhvr>
                                        <p:cTn id="37" dur="750"/>
                                        <p:tgtEl>
                                          <p:spTgt spid="45"/>
                                        </p:tgtEl>
                                      </p:cBhvr>
                                    </p:animEffect>
                                  </p:childTnLst>
                                </p:cTn>
                              </p:par>
                              <p:par>
                                <p:cTn id="38" presetID="50" presetClass="entr" presetSubtype="0" decel="100000" fill="hold" grpId="0" nodeType="withEffect">
                                  <p:stCondLst>
                                    <p:cond delay="18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750" fill="hold"/>
                                        <p:tgtEl>
                                          <p:spTgt spid="46"/>
                                        </p:tgtEl>
                                        <p:attrNameLst>
                                          <p:attrName>ppt_w</p:attrName>
                                        </p:attrNameLst>
                                      </p:cBhvr>
                                      <p:tavLst>
                                        <p:tav tm="0">
                                          <p:val>
                                            <p:strVal val="#ppt_w+.3"/>
                                          </p:val>
                                        </p:tav>
                                        <p:tav tm="100000">
                                          <p:val>
                                            <p:strVal val="#ppt_w"/>
                                          </p:val>
                                        </p:tav>
                                      </p:tavLst>
                                    </p:anim>
                                    <p:anim calcmode="lin" valueType="num">
                                      <p:cBhvr>
                                        <p:cTn id="41" dur="750" fill="hold"/>
                                        <p:tgtEl>
                                          <p:spTgt spid="46"/>
                                        </p:tgtEl>
                                        <p:attrNameLst>
                                          <p:attrName>ppt_h</p:attrName>
                                        </p:attrNameLst>
                                      </p:cBhvr>
                                      <p:tavLst>
                                        <p:tav tm="0">
                                          <p:val>
                                            <p:strVal val="#ppt_h"/>
                                          </p:val>
                                        </p:tav>
                                        <p:tav tm="100000">
                                          <p:val>
                                            <p:strVal val="#ppt_h"/>
                                          </p:val>
                                        </p:tav>
                                      </p:tavLst>
                                    </p:anim>
                                    <p:animEffect transition="in" filter="fade">
                                      <p:cBhvr>
                                        <p:cTn id="42" dur="750"/>
                                        <p:tgtEl>
                                          <p:spTgt spid="46"/>
                                        </p:tgtEl>
                                      </p:cBhvr>
                                    </p:animEffect>
                                  </p:childTnLst>
                                </p:cTn>
                              </p:par>
                              <p:par>
                                <p:cTn id="43" presetID="50" presetClass="entr" presetSubtype="0" decel="100000" fill="hold" grpId="0" nodeType="withEffect">
                                  <p:stCondLst>
                                    <p:cond delay="1800"/>
                                  </p:stCondLst>
                                  <p:childTnLst>
                                    <p:set>
                                      <p:cBhvr>
                                        <p:cTn id="44" dur="1" fill="hold">
                                          <p:stCondLst>
                                            <p:cond delay="0"/>
                                          </p:stCondLst>
                                        </p:cTn>
                                        <p:tgtEl>
                                          <p:spTgt spid="47"/>
                                        </p:tgtEl>
                                        <p:attrNameLst>
                                          <p:attrName>style.visibility</p:attrName>
                                        </p:attrNameLst>
                                      </p:cBhvr>
                                      <p:to>
                                        <p:strVal val="visible"/>
                                      </p:to>
                                    </p:set>
                                    <p:anim calcmode="lin" valueType="num">
                                      <p:cBhvr>
                                        <p:cTn id="45" dur="750" fill="hold"/>
                                        <p:tgtEl>
                                          <p:spTgt spid="47"/>
                                        </p:tgtEl>
                                        <p:attrNameLst>
                                          <p:attrName>ppt_w</p:attrName>
                                        </p:attrNameLst>
                                      </p:cBhvr>
                                      <p:tavLst>
                                        <p:tav tm="0">
                                          <p:val>
                                            <p:strVal val="#ppt_w+.3"/>
                                          </p:val>
                                        </p:tav>
                                        <p:tav tm="100000">
                                          <p:val>
                                            <p:strVal val="#ppt_w"/>
                                          </p:val>
                                        </p:tav>
                                      </p:tavLst>
                                    </p:anim>
                                    <p:anim calcmode="lin" valueType="num">
                                      <p:cBhvr>
                                        <p:cTn id="46" dur="750" fill="hold"/>
                                        <p:tgtEl>
                                          <p:spTgt spid="47"/>
                                        </p:tgtEl>
                                        <p:attrNameLst>
                                          <p:attrName>ppt_h</p:attrName>
                                        </p:attrNameLst>
                                      </p:cBhvr>
                                      <p:tavLst>
                                        <p:tav tm="0">
                                          <p:val>
                                            <p:strVal val="#ppt_h"/>
                                          </p:val>
                                        </p:tav>
                                        <p:tav tm="100000">
                                          <p:val>
                                            <p:strVal val="#ppt_h"/>
                                          </p:val>
                                        </p:tav>
                                      </p:tavLst>
                                    </p:anim>
                                    <p:animEffect transition="in" filter="fade">
                                      <p:cBhvr>
                                        <p:cTn id="47" dur="750"/>
                                        <p:tgtEl>
                                          <p:spTgt spid="47"/>
                                        </p:tgtEl>
                                      </p:cBhvr>
                                    </p:animEffect>
                                  </p:childTnLst>
                                </p:cTn>
                              </p:par>
                              <p:par>
                                <p:cTn id="48" presetID="50" presetClass="entr" presetSubtype="0" decel="100000" fill="hold" grpId="0" nodeType="withEffect">
                                  <p:stCondLst>
                                    <p:cond delay="1800"/>
                                  </p:stCondLst>
                                  <p:childTnLst>
                                    <p:set>
                                      <p:cBhvr>
                                        <p:cTn id="49" dur="1" fill="hold">
                                          <p:stCondLst>
                                            <p:cond delay="0"/>
                                          </p:stCondLst>
                                        </p:cTn>
                                        <p:tgtEl>
                                          <p:spTgt spid="7"/>
                                        </p:tgtEl>
                                        <p:attrNameLst>
                                          <p:attrName>style.visibility</p:attrName>
                                        </p:attrNameLst>
                                      </p:cBhvr>
                                      <p:to>
                                        <p:strVal val="visible"/>
                                      </p:to>
                                    </p:set>
                                    <p:anim calcmode="lin" valueType="num">
                                      <p:cBhvr>
                                        <p:cTn id="50" dur="750" fill="hold"/>
                                        <p:tgtEl>
                                          <p:spTgt spid="7"/>
                                        </p:tgtEl>
                                        <p:attrNameLst>
                                          <p:attrName>ppt_w</p:attrName>
                                        </p:attrNameLst>
                                      </p:cBhvr>
                                      <p:tavLst>
                                        <p:tav tm="0">
                                          <p:val>
                                            <p:strVal val="#ppt_w+.3"/>
                                          </p:val>
                                        </p:tav>
                                        <p:tav tm="100000">
                                          <p:val>
                                            <p:strVal val="#ppt_w"/>
                                          </p:val>
                                        </p:tav>
                                      </p:tavLst>
                                    </p:anim>
                                    <p:anim calcmode="lin" valueType="num">
                                      <p:cBhvr>
                                        <p:cTn id="51" dur="750" fill="hold"/>
                                        <p:tgtEl>
                                          <p:spTgt spid="7"/>
                                        </p:tgtEl>
                                        <p:attrNameLst>
                                          <p:attrName>ppt_h</p:attrName>
                                        </p:attrNameLst>
                                      </p:cBhvr>
                                      <p:tavLst>
                                        <p:tav tm="0">
                                          <p:val>
                                            <p:strVal val="#ppt_h"/>
                                          </p:val>
                                        </p:tav>
                                        <p:tav tm="100000">
                                          <p:val>
                                            <p:strVal val="#ppt_h"/>
                                          </p:val>
                                        </p:tav>
                                      </p:tavLst>
                                    </p:anim>
                                    <p:animEffect transition="in" filter="fade">
                                      <p:cBhvr>
                                        <p:cTn id="5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5" grpId="0"/>
      <p:bldP spid="46" grpId="0"/>
      <p:bldP spid="47"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xfrm>
            <a:off x="2133600" y="-90170"/>
            <a:ext cx="7772400" cy="1143000"/>
          </a:xfrm>
        </p:spPr>
        <p:txBody>
          <a:bodyPr anchor="ctr"/>
          <a:p>
            <a:pPr algn="l"/>
            <a:r>
              <a:rPr lang="zh-CN" altLang="en-US" sz="3200" dirty="0">
                <a:latin typeface="黑体" panose="02010609060101010101" charset="-122"/>
                <a:ea typeface="黑体" panose="02010609060101010101" charset="-122"/>
              </a:rPr>
              <a:t>按照应用领域分类</a:t>
            </a:r>
            <a:endParaRPr lang="zh-CN" altLang="en-US" sz="3200">
              <a:latin typeface="黑体" panose="02010609060101010101" charset="-122"/>
              <a:ea typeface="黑体" panose="02010609060101010101" charset="-122"/>
            </a:endParaRPr>
          </a:p>
        </p:txBody>
      </p:sp>
      <p:sp>
        <p:nvSpPr>
          <p:cNvPr id="34819" name="文本占位符 34818"/>
          <p:cNvSpPr>
            <a:spLocks noGrp="1"/>
          </p:cNvSpPr>
          <p:nvPr>
            <p:ph type="body" idx="1"/>
          </p:nvPr>
        </p:nvSpPr>
        <p:spPr>
          <a:xfrm>
            <a:off x="926465" y="1052830"/>
            <a:ext cx="9770745" cy="5523865"/>
          </a:xfrm>
        </p:spPr>
        <p:txBody>
          <a:bodyPr>
            <a:noAutofit/>
          </a:bodyPr>
          <a:p>
            <a:pPr algn="just">
              <a:buNone/>
            </a:pPr>
            <a:r>
              <a:rPr lang="en-US" altLang="zh-CN" sz="2100" dirty="0">
                <a:latin typeface="黑体" panose="02010609060101010101" charset="-122"/>
                <a:ea typeface="黑体" panose="02010609060101010101" charset="-122"/>
              </a:rPr>
              <a:t>1</a:t>
            </a:r>
            <a:r>
              <a:rPr lang="zh-CN" altLang="en-US" sz="2100" dirty="0">
                <a:latin typeface="黑体" panose="02010609060101010101" charset="-122"/>
                <a:ea typeface="黑体" panose="02010609060101010101" charset="-122"/>
              </a:rPr>
              <a:t>．</a:t>
            </a:r>
            <a:r>
              <a:rPr lang="zh-CN" altLang="en-US" sz="2100" dirty="0">
                <a:latin typeface="黑体" panose="02010609060101010101" charset="-122"/>
                <a:ea typeface="黑体" panose="02010609060101010101" charset="-122"/>
                <a:sym typeface="+mn-ea"/>
              </a:rPr>
              <a:t>自然语言理解</a:t>
            </a:r>
            <a:r>
              <a:rPr lang="en-US" altLang="zh-CN" sz="2100" dirty="0">
                <a:latin typeface="黑体" panose="02010609060101010101" charset="-122"/>
                <a:ea typeface="黑体" panose="02010609060101010101" charset="-122"/>
                <a:sym typeface="+mn-ea"/>
              </a:rPr>
              <a:t>——</a:t>
            </a:r>
            <a:r>
              <a:rPr lang="zh-CN" altLang="en-US" sz="2100" dirty="0">
                <a:latin typeface="黑体" panose="02010609060101010101" charset="-122"/>
                <a:ea typeface="黑体" panose="02010609060101010101" charset="-122"/>
                <a:sym typeface="+mn-ea"/>
              </a:rPr>
              <a:t>机器翻译、语义搜索、语义</a:t>
            </a:r>
            <a:r>
              <a:rPr lang="en-US" altLang="zh-CN" sz="2100" dirty="0">
                <a:latin typeface="黑体" panose="02010609060101010101" charset="-122"/>
                <a:ea typeface="黑体" panose="02010609060101010101" charset="-122"/>
                <a:sym typeface="+mn-ea"/>
              </a:rPr>
              <a:t>Web</a:t>
            </a:r>
            <a:r>
              <a:rPr lang="zh-CN" altLang="en-US" sz="2100" dirty="0">
                <a:latin typeface="黑体" panose="02010609060101010101" charset="-122"/>
                <a:ea typeface="黑体" panose="02010609060101010101" charset="-122"/>
                <a:sym typeface="+mn-ea"/>
              </a:rPr>
              <a:t>、知识图谱</a:t>
            </a:r>
            <a:endParaRPr lang="zh-CN" altLang="en-US" sz="2100" dirty="0">
              <a:latin typeface="黑体" panose="02010609060101010101" charset="-122"/>
              <a:ea typeface="黑体" panose="02010609060101010101" charset="-122"/>
              <a:sym typeface="+mn-ea"/>
            </a:endParaRPr>
          </a:p>
          <a:p>
            <a:pPr algn="just">
              <a:buNone/>
            </a:pPr>
            <a:r>
              <a:rPr lang="en-US" altLang="zh-CN" sz="2100" dirty="0">
                <a:latin typeface="黑体" panose="02010609060101010101" charset="-122"/>
                <a:ea typeface="黑体" panose="02010609060101010101" charset="-122"/>
                <a:sym typeface="+mn-ea"/>
              </a:rPr>
              <a:t>2. </a:t>
            </a:r>
            <a:r>
              <a:rPr lang="zh-CN" altLang="en-US" sz="2100" dirty="0">
                <a:latin typeface="黑体" panose="02010609060101010101" charset="-122"/>
                <a:ea typeface="黑体" panose="02010609060101010101" charset="-122"/>
                <a:sym typeface="+mn-ea"/>
              </a:rPr>
              <a:t>计算机视觉  </a:t>
            </a:r>
            <a:r>
              <a:rPr lang="en-US" altLang="zh-CN" sz="2100" dirty="0">
                <a:latin typeface="黑体" panose="02010609060101010101" charset="-122"/>
                <a:ea typeface="黑体" panose="02010609060101010101" charset="-122"/>
                <a:sym typeface="+mn-ea"/>
              </a:rPr>
              <a:t>——</a:t>
            </a:r>
            <a:r>
              <a:rPr lang="zh-CN" altLang="en-US" sz="2100" dirty="0">
                <a:latin typeface="黑体" panose="02010609060101010101" charset="-122"/>
                <a:ea typeface="黑体" panose="02010609060101010101" charset="-122"/>
                <a:sym typeface="+mn-ea"/>
              </a:rPr>
              <a:t>图像识别、图像标注、图像分割</a:t>
            </a:r>
            <a:endParaRPr lang="zh-CN" altLang="en-US" sz="2100" dirty="0">
              <a:latin typeface="黑体" panose="02010609060101010101" charset="-122"/>
              <a:ea typeface="黑体" panose="02010609060101010101" charset="-122"/>
              <a:sym typeface="+mn-ea"/>
            </a:endParaRPr>
          </a:p>
          <a:p>
            <a:pPr algn="just">
              <a:buNone/>
            </a:pPr>
            <a:r>
              <a:rPr lang="en-US" altLang="zh-CN" sz="2100" dirty="0">
                <a:latin typeface="黑体" panose="02010609060101010101" charset="-122"/>
                <a:ea typeface="黑体" panose="02010609060101010101" charset="-122"/>
                <a:sym typeface="+mn-ea"/>
              </a:rPr>
              <a:t>3. </a:t>
            </a:r>
            <a:r>
              <a:rPr lang="zh-CN" altLang="en-US" sz="2100" dirty="0">
                <a:latin typeface="黑体" panose="02010609060101010101" charset="-122"/>
                <a:ea typeface="黑体" panose="02010609060101010101" charset="-122"/>
                <a:sym typeface="+mn-ea"/>
              </a:rPr>
              <a:t>语音识别    </a:t>
            </a:r>
            <a:r>
              <a:rPr lang="en-US" altLang="zh-CN" sz="2100" dirty="0">
                <a:latin typeface="黑体" panose="02010609060101010101" charset="-122"/>
                <a:ea typeface="黑体" panose="02010609060101010101" charset="-122"/>
                <a:sym typeface="+mn-ea"/>
              </a:rPr>
              <a:t>——</a:t>
            </a:r>
            <a:r>
              <a:rPr lang="zh-CN" altLang="en-US" sz="2100" dirty="0">
                <a:latin typeface="黑体" panose="02010609060101010101" charset="-122"/>
                <a:ea typeface="黑体" panose="02010609060101010101" charset="-122"/>
                <a:sym typeface="+mn-ea"/>
              </a:rPr>
              <a:t>在线翻译、同声传译</a:t>
            </a:r>
            <a:endParaRPr lang="zh-CN" altLang="en-US" sz="2100" dirty="0">
              <a:latin typeface="黑体" panose="02010609060101010101" charset="-122"/>
              <a:ea typeface="黑体" panose="02010609060101010101" charset="-122"/>
            </a:endParaRPr>
          </a:p>
          <a:p>
            <a:pPr algn="just">
              <a:buNone/>
            </a:pPr>
            <a:endParaRPr lang="zh-CN" altLang="en-US" sz="2100" dirty="0">
              <a:latin typeface="黑体" panose="02010609060101010101" charset="-122"/>
              <a:ea typeface="黑体" panose="02010609060101010101" charset="-122"/>
            </a:endParaRPr>
          </a:p>
          <a:p>
            <a:pPr algn="just">
              <a:buNone/>
            </a:pPr>
            <a:r>
              <a:rPr lang="en-US" altLang="zh-CN" sz="2100" dirty="0">
                <a:latin typeface="黑体" panose="02010609060101010101" charset="-122"/>
                <a:ea typeface="黑体" panose="02010609060101010101" charset="-122"/>
              </a:rPr>
              <a:t>4. </a:t>
            </a:r>
            <a:r>
              <a:rPr lang="zh-CN" altLang="en-US" sz="2100" dirty="0">
                <a:latin typeface="黑体" panose="02010609060101010101" charset="-122"/>
                <a:ea typeface="黑体" panose="02010609060101010101" charset="-122"/>
              </a:rPr>
              <a:t>机器人     </a:t>
            </a:r>
            <a:r>
              <a:rPr lang="en-US" altLang="zh-CN" sz="2100" dirty="0">
                <a:latin typeface="黑体" panose="02010609060101010101" charset="-122"/>
                <a:ea typeface="黑体" panose="02010609060101010101" charset="-122"/>
              </a:rPr>
              <a:t>—— </a:t>
            </a:r>
            <a:r>
              <a:rPr lang="zh-CN" altLang="en-US" sz="2100" dirty="0">
                <a:latin typeface="黑体" panose="02010609060101010101" charset="-122"/>
                <a:ea typeface="黑体" panose="02010609060101010101" charset="-122"/>
              </a:rPr>
              <a:t>机器人设计、自主机器人、仿生机器人</a:t>
            </a:r>
            <a:endParaRPr lang="zh-CN" altLang="en-US" sz="2100" dirty="0">
              <a:latin typeface="黑体" panose="02010609060101010101" charset="-122"/>
              <a:ea typeface="黑体" panose="02010609060101010101" charset="-122"/>
            </a:endParaRPr>
          </a:p>
          <a:p>
            <a:pPr algn="just">
              <a:buNone/>
            </a:pPr>
            <a:r>
              <a:rPr lang="en-US" altLang="zh-CN" sz="2100" dirty="0">
                <a:latin typeface="黑体" panose="02010609060101010101" charset="-122"/>
                <a:ea typeface="黑体" panose="02010609060101010101" charset="-122"/>
              </a:rPr>
              <a:t>5. </a:t>
            </a:r>
            <a:r>
              <a:rPr lang="zh-CN" altLang="en-US" sz="2100" dirty="0">
                <a:latin typeface="黑体" panose="02010609060101010101" charset="-122"/>
                <a:ea typeface="黑体" panose="02010609060101010101" charset="-122"/>
              </a:rPr>
              <a:t>控制系统   </a:t>
            </a:r>
            <a:r>
              <a:rPr lang="en-US" altLang="zh-CN" sz="2100" dirty="0">
                <a:latin typeface="黑体" panose="02010609060101010101" charset="-122"/>
                <a:ea typeface="黑体" panose="02010609060101010101" charset="-122"/>
              </a:rPr>
              <a:t>—— </a:t>
            </a:r>
            <a:r>
              <a:rPr lang="zh-CN" altLang="en-US" sz="2100" dirty="0">
                <a:latin typeface="黑体" panose="02010609060101010101" charset="-122"/>
                <a:ea typeface="黑体" panose="02010609060101010101" charset="-122"/>
              </a:rPr>
              <a:t>自动导航、自动驾驶</a:t>
            </a:r>
            <a:endParaRPr lang="zh-CN" altLang="en-US" sz="2100" dirty="0">
              <a:latin typeface="黑体" panose="02010609060101010101" charset="-122"/>
              <a:ea typeface="黑体" panose="02010609060101010101" charset="-122"/>
            </a:endParaRPr>
          </a:p>
          <a:p>
            <a:pPr algn="just">
              <a:buNone/>
            </a:pPr>
            <a:endParaRPr lang="zh-CN" altLang="en-US" sz="2100" dirty="0">
              <a:latin typeface="黑体" panose="02010609060101010101" charset="-122"/>
              <a:ea typeface="黑体" panose="02010609060101010101" charset="-122"/>
            </a:endParaRPr>
          </a:p>
          <a:p>
            <a:pPr algn="just">
              <a:buNone/>
            </a:pPr>
            <a:r>
              <a:rPr lang="en-US" altLang="zh-CN" sz="2100" dirty="0">
                <a:latin typeface="黑体" panose="02010609060101010101" charset="-122"/>
                <a:ea typeface="黑体" panose="02010609060101010101" charset="-122"/>
              </a:rPr>
              <a:t>6. </a:t>
            </a:r>
            <a:r>
              <a:rPr lang="zh-CN" altLang="en-US" sz="2100" dirty="0">
                <a:latin typeface="黑体" panose="02010609060101010101" charset="-122"/>
                <a:ea typeface="黑体" panose="02010609060101010101" charset="-122"/>
              </a:rPr>
              <a:t>智能决策支持 </a:t>
            </a:r>
            <a:r>
              <a:rPr lang="en-US" altLang="zh-CN" sz="2100" dirty="0">
                <a:latin typeface="黑体" panose="02010609060101010101" charset="-122"/>
                <a:ea typeface="黑体" panose="02010609060101010101" charset="-122"/>
              </a:rPr>
              <a:t>— </a:t>
            </a:r>
            <a:r>
              <a:rPr lang="zh-CN" altLang="en-US" sz="2100" dirty="0">
                <a:latin typeface="黑体" panose="02010609060101010101" charset="-122"/>
                <a:ea typeface="黑体" panose="02010609060101010101" charset="-122"/>
              </a:rPr>
              <a:t>行为预测、特征发现</a:t>
            </a:r>
            <a:endParaRPr lang="zh-CN" altLang="en-US" sz="2100" dirty="0">
              <a:latin typeface="黑体" panose="02010609060101010101" charset="-122"/>
              <a:ea typeface="黑体" panose="02010609060101010101" charset="-122"/>
            </a:endParaRPr>
          </a:p>
          <a:p>
            <a:pPr algn="just">
              <a:buNone/>
            </a:pPr>
            <a:r>
              <a:rPr lang="en-US" altLang="zh-CN" sz="2100" dirty="0">
                <a:latin typeface="黑体" panose="02010609060101010101" charset="-122"/>
                <a:ea typeface="黑体" panose="02010609060101010101" charset="-122"/>
                <a:sym typeface="+mn-ea"/>
              </a:rPr>
              <a:t>7</a:t>
            </a:r>
            <a:r>
              <a:rPr lang="zh-CN" altLang="en-US" sz="2100" dirty="0">
                <a:latin typeface="黑体" panose="02010609060101010101" charset="-122"/>
                <a:ea typeface="黑体" panose="02010609060101010101" charset="-122"/>
                <a:sym typeface="+mn-ea"/>
              </a:rPr>
              <a:t>．博弈       </a:t>
            </a:r>
            <a:r>
              <a:rPr lang="en-US" altLang="zh-CN" sz="2100" dirty="0">
                <a:latin typeface="黑体" panose="02010609060101010101" charset="-122"/>
                <a:ea typeface="黑体" panose="02010609060101010101" charset="-122"/>
                <a:sym typeface="+mn-ea"/>
              </a:rPr>
              <a:t>—— </a:t>
            </a:r>
            <a:r>
              <a:rPr lang="zh-CN" altLang="en-US" sz="2100" dirty="0">
                <a:latin typeface="黑体" panose="02010609060101010101" charset="-122"/>
                <a:ea typeface="黑体" panose="02010609060101010101" charset="-122"/>
                <a:sym typeface="+mn-ea"/>
              </a:rPr>
              <a:t>棋类和游戏</a:t>
            </a:r>
            <a:endParaRPr lang="zh-CN" altLang="en-US" sz="2100" dirty="0">
              <a:latin typeface="黑体" panose="02010609060101010101" charset="-122"/>
              <a:ea typeface="黑体" panose="02010609060101010101" charset="-122"/>
            </a:endParaRPr>
          </a:p>
          <a:p>
            <a:pPr algn="just">
              <a:buNone/>
            </a:pPr>
            <a:r>
              <a:rPr lang="en-US" altLang="zh-CN" sz="2100" dirty="0">
                <a:latin typeface="黑体" panose="02010609060101010101" charset="-122"/>
                <a:ea typeface="黑体" panose="02010609060101010101" charset="-122"/>
              </a:rPr>
              <a:t>8. </a:t>
            </a:r>
            <a:r>
              <a:rPr lang="zh-CN" altLang="en-US" sz="2100" dirty="0">
                <a:latin typeface="黑体" panose="02010609060101010101" charset="-122"/>
                <a:ea typeface="黑体" panose="02010609060101010101" charset="-122"/>
              </a:rPr>
              <a:t>定理证明  </a:t>
            </a:r>
            <a:endParaRPr lang="zh-CN" altLang="en-US" sz="2100" dirty="0">
              <a:latin typeface="黑体" panose="02010609060101010101" charset="-122"/>
              <a:ea typeface="黑体" panose="02010609060101010101" charset="-122"/>
            </a:endParaRPr>
          </a:p>
          <a:p>
            <a:pPr algn="just">
              <a:buNone/>
            </a:pPr>
            <a:r>
              <a:rPr lang="en-US" altLang="zh-CN" sz="2100" dirty="0">
                <a:latin typeface="黑体" panose="02010609060101010101" charset="-122"/>
                <a:ea typeface="黑体" panose="02010609060101010101" charset="-122"/>
              </a:rPr>
              <a:t>9</a:t>
            </a:r>
            <a:r>
              <a:rPr lang="zh-CN" altLang="en-US" sz="2100" dirty="0">
                <a:latin typeface="黑体" panose="02010609060101010101" charset="-122"/>
                <a:ea typeface="黑体" panose="02010609060101010101" charset="-122"/>
              </a:rPr>
              <a:t>．自动程序设计  </a:t>
            </a:r>
            <a:endParaRPr lang="zh-CN" altLang="en-US" sz="2100" dirty="0">
              <a:latin typeface="黑体" panose="02010609060101010101" charset="-122"/>
              <a:ea typeface="黑体" panose="02010609060101010101" charset="-122"/>
            </a:endParaRPr>
          </a:p>
          <a:p>
            <a:pPr>
              <a:buNone/>
            </a:pPr>
            <a:endParaRPr lang="zh-CN" altLang="en-US" sz="1800" dirty="0">
              <a:latin typeface="黑体" panose="02010609060101010101" charset="-122"/>
              <a:ea typeface="黑体" panose="02010609060101010101" charset="-122"/>
            </a:endParaRPr>
          </a:p>
        </p:txBody>
      </p:sp>
      <p:pic>
        <p:nvPicPr>
          <p:cNvPr id="34820" name="图片 34819" descr="D:\TangHong\PPT\线条类\pic2\bar161.gif"/>
          <p:cNvPicPr>
            <a:picLocks noChangeAspect="1"/>
          </p:cNvPicPr>
          <p:nvPr/>
        </p:nvPicPr>
        <p:blipFill>
          <a:blip r:embed="rId1"/>
          <a:stretch>
            <a:fillRect/>
          </a:stretch>
        </p:blipFill>
        <p:spPr>
          <a:xfrm>
            <a:off x="2286000" y="976630"/>
            <a:ext cx="7620000" cy="762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1"/>
            </p:custDataLst>
          </p:nvPr>
        </p:nvSpPr>
        <p:spPr>
          <a:xfrm>
            <a:off x="5046980" y="313055"/>
            <a:ext cx="2976245" cy="708025"/>
          </a:xfrm>
          <a:prstGeom prst="rect">
            <a:avLst/>
          </a:prstGeom>
          <a:noFill/>
        </p:spPr>
        <p:txBody>
          <a:bodyPr wrap="square" rtlCol="0" anchor="b" anchorCtr="0">
            <a:normAutofit/>
          </a:bodyPr>
          <a:lstStyle/>
          <a:p>
            <a:pPr algn="ctr"/>
            <a:r>
              <a:rPr lang="zh-CN" altLang="en-US" sz="3600" b="1" dirty="0">
                <a:solidFill>
                  <a:schemeClr val="tx1">
                    <a:lumMod val="75000"/>
                    <a:lumOff val="25000"/>
                  </a:schemeClr>
                </a:solidFill>
                <a:latin typeface="+mj-lt"/>
                <a:ea typeface="+mj-ea"/>
                <a:cs typeface="+mj-cs"/>
              </a:rPr>
              <a:t>考核方法</a:t>
            </a:r>
            <a:endParaRPr lang="zh-CN" altLang="en-US" sz="3600" b="1" dirty="0">
              <a:solidFill>
                <a:schemeClr val="tx1">
                  <a:lumMod val="75000"/>
                  <a:lumOff val="25000"/>
                </a:schemeClr>
              </a:solidFill>
              <a:latin typeface="+mj-lt"/>
              <a:ea typeface="+mj-ea"/>
              <a:cs typeface="+mj-cs"/>
            </a:endParaRPr>
          </a:p>
        </p:txBody>
      </p:sp>
      <p:sp>
        <p:nvSpPr>
          <p:cNvPr id="12" name="文本框 11"/>
          <p:cNvSpPr txBox="1"/>
          <p:nvPr>
            <p:custDataLst>
              <p:tags r:id="rId2"/>
            </p:custDataLst>
          </p:nvPr>
        </p:nvSpPr>
        <p:spPr>
          <a:xfrm>
            <a:off x="3085129" y="5222"/>
            <a:ext cx="1863907" cy="1891809"/>
          </a:xfrm>
          <a:prstGeom prst="rect">
            <a:avLst/>
          </a:prstGeom>
          <a:noFill/>
        </p:spPr>
        <p:txBody>
          <a:bodyPr vert="horz" wrap="square" lIns="0" tIns="0" rIns="0" bIns="0" rtlCol="0" anchor="ctr" anchorCtr="0">
            <a:noAutofit/>
          </a:bodyPr>
          <a:lstStyle/>
          <a:p>
            <a:pPr algn="r"/>
            <a:r>
              <a:rPr lang="en-US" altLang="zh-CN" sz="10000" b="1" dirty="0">
                <a:solidFill>
                  <a:schemeClr val="tx1">
                    <a:lumMod val="75000"/>
                    <a:lumOff val="25000"/>
                  </a:schemeClr>
                </a:solidFill>
              </a:rPr>
              <a:t>A</a:t>
            </a:r>
            <a:endParaRPr lang="zh-CN" altLang="en-US" sz="10000" b="1" dirty="0">
              <a:solidFill>
                <a:schemeClr val="tx1">
                  <a:lumMod val="75000"/>
                  <a:lumOff val="25000"/>
                </a:schemeClr>
              </a:solidFill>
            </a:endParaRPr>
          </a:p>
        </p:txBody>
      </p:sp>
      <p:sp>
        <p:nvSpPr>
          <p:cNvPr id="13" name="文本框 12"/>
          <p:cNvSpPr txBox="1"/>
          <p:nvPr>
            <p:custDataLst>
              <p:tags r:id="rId3"/>
            </p:custDataLst>
          </p:nvPr>
        </p:nvSpPr>
        <p:spPr>
          <a:xfrm>
            <a:off x="5046980" y="1028065"/>
            <a:ext cx="2975610" cy="398780"/>
          </a:xfrm>
          <a:prstGeom prst="rect">
            <a:avLst/>
          </a:prstGeom>
          <a:noFill/>
        </p:spPr>
        <p:txBody>
          <a:bodyPr vert="horz" wrap="square" rtlCol="0">
            <a:spAutoFit/>
          </a:bodyPr>
          <a:lstStyle/>
          <a:p>
            <a:pPr algn="dist"/>
            <a:r>
              <a:rPr lang="en-US" altLang="zh-CN" sz="2000" dirty="0">
                <a:solidFill>
                  <a:schemeClr val="tx1">
                    <a:lumMod val="75000"/>
                    <a:lumOff val="25000"/>
                  </a:schemeClr>
                </a:solidFill>
              </a:rPr>
              <a:t>artificial Intelligence</a:t>
            </a:r>
            <a:endParaRPr lang="en-US" altLang="zh-CN" sz="2000" dirty="0">
              <a:solidFill>
                <a:schemeClr val="tx1">
                  <a:lumMod val="75000"/>
                  <a:lumOff val="25000"/>
                </a:schemeClr>
              </a:solidFill>
            </a:endParaRPr>
          </a:p>
        </p:txBody>
      </p:sp>
      <p:sp>
        <p:nvSpPr>
          <p:cNvPr id="3" name="文本框 2"/>
          <p:cNvSpPr txBox="1"/>
          <p:nvPr>
            <p:custDataLst>
              <p:tags r:id="rId4"/>
            </p:custDataLst>
          </p:nvPr>
        </p:nvSpPr>
        <p:spPr>
          <a:xfrm>
            <a:off x="635000" y="5080"/>
            <a:ext cx="11362055" cy="4587875"/>
          </a:xfrm>
          <a:prstGeom prst="rect">
            <a:avLst/>
          </a:prstGeom>
          <a:noFill/>
        </p:spPr>
        <p:txBody>
          <a:bodyPr wrap="square" rtlCol="0" anchor="b" anchorCtr="0">
            <a:normAutofit/>
          </a:bodyPr>
          <a:p>
            <a:pPr algn="l" fontAlgn="auto">
              <a:lnSpc>
                <a:spcPct val="150000"/>
              </a:lnSpc>
            </a:pPr>
            <a:r>
              <a:rPr lang="en-US" sz="3600" b="1" dirty="0">
                <a:solidFill>
                  <a:schemeClr val="tx1">
                    <a:lumMod val="75000"/>
                    <a:lumOff val="25000"/>
                  </a:schemeClr>
                </a:solidFill>
                <a:latin typeface="+mj-lt"/>
                <a:ea typeface="+mj-ea"/>
                <a:cs typeface="+mj-cs"/>
                <a:sym typeface="+mn-ea"/>
              </a:rPr>
              <a:t>1. </a:t>
            </a:r>
            <a:r>
              <a:rPr lang="zh-CN" altLang="en-US" sz="3600" b="1" dirty="0">
                <a:solidFill>
                  <a:schemeClr val="tx1">
                    <a:lumMod val="75000"/>
                    <a:lumOff val="25000"/>
                  </a:schemeClr>
                </a:solidFill>
                <a:latin typeface="+mj-lt"/>
                <a:ea typeface="+mj-ea"/>
                <a:cs typeface="+mj-cs"/>
                <a:sym typeface="+mn-ea"/>
              </a:rPr>
              <a:t>平时作业：           </a:t>
            </a:r>
            <a:r>
              <a:rPr lang="en-US" altLang="zh-CN" sz="3600" b="1" dirty="0">
                <a:solidFill>
                  <a:schemeClr val="tx1">
                    <a:lumMod val="75000"/>
                    <a:lumOff val="25000"/>
                  </a:schemeClr>
                </a:solidFill>
                <a:latin typeface="+mj-lt"/>
                <a:ea typeface="+mj-ea"/>
                <a:cs typeface="+mj-cs"/>
                <a:sym typeface="+mn-ea"/>
              </a:rPr>
              <a:t>40%</a:t>
            </a:r>
            <a:endParaRPr lang="en-US" altLang="zh-CN" sz="3600" b="1" dirty="0">
              <a:solidFill>
                <a:schemeClr val="tx1">
                  <a:lumMod val="75000"/>
                  <a:lumOff val="25000"/>
                </a:schemeClr>
              </a:solidFill>
              <a:latin typeface="+mj-lt"/>
              <a:ea typeface="+mj-ea"/>
              <a:cs typeface="+mj-cs"/>
              <a:sym typeface="+mn-ea"/>
            </a:endParaRPr>
          </a:p>
          <a:p>
            <a:pPr algn="l" fontAlgn="auto">
              <a:lnSpc>
                <a:spcPct val="150000"/>
              </a:lnSpc>
            </a:pPr>
            <a:r>
              <a:rPr lang="en-US" altLang="zh-CN" sz="3600" b="1" dirty="0">
                <a:solidFill>
                  <a:schemeClr val="tx1">
                    <a:lumMod val="75000"/>
                    <a:lumOff val="25000"/>
                  </a:schemeClr>
                </a:solidFill>
                <a:latin typeface="+mj-lt"/>
                <a:ea typeface="+mj-ea"/>
                <a:cs typeface="+mj-cs"/>
                <a:sym typeface="+mn-ea"/>
              </a:rPr>
              <a:t>2. </a:t>
            </a:r>
            <a:r>
              <a:rPr lang="zh-CN" altLang="en-US" sz="3600" b="1" dirty="0">
                <a:solidFill>
                  <a:schemeClr val="tx1">
                    <a:lumMod val="75000"/>
                    <a:lumOff val="25000"/>
                  </a:schemeClr>
                </a:solidFill>
                <a:latin typeface="+mj-lt"/>
                <a:ea typeface="+mj-ea"/>
                <a:cs typeface="+mj-cs"/>
                <a:sym typeface="+mn-ea"/>
              </a:rPr>
              <a:t>综合实验：           </a:t>
            </a:r>
            <a:r>
              <a:rPr lang="en-US" altLang="zh-CN" sz="3600" b="1" dirty="0">
                <a:solidFill>
                  <a:schemeClr val="tx1">
                    <a:lumMod val="75000"/>
                    <a:lumOff val="25000"/>
                  </a:schemeClr>
                </a:solidFill>
                <a:latin typeface="+mj-lt"/>
                <a:ea typeface="+mj-ea"/>
                <a:cs typeface="+mj-cs"/>
                <a:sym typeface="+mn-ea"/>
              </a:rPr>
              <a:t>60%</a:t>
            </a:r>
            <a:endParaRPr lang="en-US" altLang="zh-CN" sz="3600" b="1" dirty="0">
              <a:solidFill>
                <a:schemeClr val="tx1">
                  <a:lumMod val="75000"/>
                  <a:lumOff val="25000"/>
                </a:schemeClr>
              </a:solidFill>
              <a:latin typeface="+mj-lt"/>
              <a:ea typeface="+mj-ea"/>
              <a:cs typeface="+mj-cs"/>
              <a:sym typeface="+mn-ea"/>
            </a:endParaRPr>
          </a:p>
          <a:p>
            <a:pPr algn="l" fontAlgn="auto">
              <a:lnSpc>
                <a:spcPct val="150000"/>
              </a:lnSpc>
            </a:pPr>
            <a:endParaRPr lang="en-US" altLang="zh-CN" sz="3600" b="1" dirty="0">
              <a:solidFill>
                <a:schemeClr val="tx1">
                  <a:lumMod val="75000"/>
                  <a:lumOff val="25000"/>
                </a:schemeClr>
              </a:solidFill>
              <a:latin typeface="+mj-lt"/>
              <a:ea typeface="+mj-ea"/>
              <a:cs typeface="+mj-cs"/>
              <a:sym typeface="+mn-ea"/>
            </a:endParaRPr>
          </a:p>
        </p:txBody>
      </p:sp>
    </p:spTree>
    <p:custDataLst>
      <p:tags r:id="rId5"/>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zh-CN"/>
              <a:t>习题</a:t>
            </a:r>
            <a:endParaRPr lang="zh-CN"/>
          </a:p>
        </p:txBody>
      </p:sp>
      <p:sp>
        <p:nvSpPr>
          <p:cNvPr id="2" name="文本占位符 1"/>
          <p:cNvSpPr/>
          <p:nvPr>
            <p:ph type="body" idx="1"/>
          </p:nvPr>
        </p:nvSpPr>
        <p:spPr/>
        <p:txBody>
          <a:bodyPr/>
          <a:p>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14:prism dir="d" isInverted="1"/>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6555"/>
            <a:ext cx="10515600" cy="5800725"/>
          </a:xfrm>
        </p:spPr>
        <p:txBody>
          <a:bodyPr/>
          <a:p>
            <a:r>
              <a:rPr lang="en-US" altLang="zh-CN"/>
              <a:t>1 </a:t>
            </a:r>
            <a:r>
              <a:rPr lang="zh-CN" altLang="en-US"/>
              <a:t>下面说法不正确的是：</a:t>
            </a:r>
            <a:endParaRPr lang="zh-CN" altLang="en-US"/>
          </a:p>
          <a:p>
            <a:r>
              <a:rPr lang="en-US" altLang="zh-CN"/>
              <a:t>A </a:t>
            </a:r>
            <a:r>
              <a:rPr lang="zh-CN" altLang="en-US"/>
              <a:t>神经网络是机器学习使用的一种学习模型</a:t>
            </a:r>
            <a:endParaRPr lang="zh-CN" altLang="en-US"/>
          </a:p>
          <a:p>
            <a:r>
              <a:rPr lang="en-US" altLang="zh-CN"/>
              <a:t>B </a:t>
            </a:r>
            <a:r>
              <a:rPr lang="zh-CN" altLang="en-US"/>
              <a:t>深度学习主要是指增加神经网络深度的学习模型</a:t>
            </a:r>
            <a:endParaRPr lang="zh-CN" altLang="en-US"/>
          </a:p>
          <a:p>
            <a:r>
              <a:rPr lang="en-US" altLang="zh-CN"/>
              <a:t>C </a:t>
            </a:r>
            <a:r>
              <a:rPr lang="zh-CN" altLang="en-US"/>
              <a:t>数据挖掘和机器学习没有区别</a:t>
            </a:r>
            <a:endParaRPr lang="zh-CN" altLang="en-US"/>
          </a:p>
          <a:p>
            <a:r>
              <a:rPr lang="en-US" altLang="zh-CN"/>
              <a:t>D </a:t>
            </a:r>
            <a:r>
              <a:rPr lang="zh-CN" altLang="en-US"/>
              <a:t>机器学习，逻辑推理都属于人工智能的范畴</a:t>
            </a:r>
            <a:endParaRPr lang="zh-CN" altLang="en-US"/>
          </a:p>
        </p:txBody>
      </p:sp>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占位符 76802"/>
          <p:cNvSpPr>
            <a:spLocks noGrp="1"/>
          </p:cNvSpPr>
          <p:nvPr>
            <p:ph type="body" idx="1"/>
          </p:nvPr>
        </p:nvSpPr>
        <p:spPr>
          <a:xfrm>
            <a:off x="911225" y="758190"/>
            <a:ext cx="9502775" cy="3886200"/>
          </a:xfrm>
        </p:spPr>
        <p:txBody>
          <a:bodyPr>
            <a:noAutofit/>
          </a:bodyPr>
          <a:p>
            <a:pPr marL="0" indent="0">
              <a:lnSpc>
                <a:spcPct val="140000"/>
              </a:lnSpc>
              <a:buNone/>
            </a:pP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a:t>
            </a:r>
            <a:r>
              <a:rPr lang="zh-CN" dirty="0">
                <a:latin typeface="黑体" panose="02010609060101010101" charset="-122"/>
                <a:ea typeface="黑体" panose="02010609060101010101" charset="-122"/>
              </a:rPr>
              <a:t>以下概念正确的是</a:t>
            </a:r>
            <a:endParaRPr lang="zh-CN"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A  </a:t>
            </a:r>
            <a:r>
              <a:rPr lang="zh-CN" altLang="en-US" dirty="0">
                <a:latin typeface="黑体" panose="02010609060101010101" charset="-122"/>
                <a:ea typeface="黑体" panose="02010609060101010101" charset="-122"/>
              </a:rPr>
              <a:t>人工智能就是机器学习</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B  </a:t>
            </a:r>
            <a:r>
              <a:rPr lang="zh-CN" altLang="en-US" dirty="0">
                <a:latin typeface="黑体" panose="02010609060101010101" charset="-122"/>
                <a:ea typeface="黑体" panose="02010609060101010101" charset="-122"/>
              </a:rPr>
              <a:t>深度学习是机器学习的一种学习方法</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C  </a:t>
            </a:r>
            <a:r>
              <a:rPr lang="zh-CN" altLang="en-US" dirty="0">
                <a:latin typeface="黑体" panose="02010609060101010101" charset="-122"/>
                <a:ea typeface="黑体" panose="02010609060101010101" charset="-122"/>
              </a:rPr>
              <a:t>人工智能就是深度学习</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D  </a:t>
            </a:r>
            <a:r>
              <a:rPr lang="zh-CN" altLang="en-US" dirty="0">
                <a:latin typeface="黑体" panose="02010609060101010101" charset="-122"/>
                <a:ea typeface="黑体" panose="02010609060101010101" charset="-122"/>
              </a:rPr>
              <a:t>机器学习就是人工智能</a:t>
            </a:r>
            <a:endParaRPr lang="zh-CN" altLang="en-US" dirty="0">
              <a:latin typeface="黑体" panose="02010609060101010101" charset="-122"/>
              <a:ea typeface="黑体" panose="02010609060101010101" charset="-122"/>
            </a:endParaRPr>
          </a:p>
        </p:txBody>
      </p:sp>
      <p:pic>
        <p:nvPicPr>
          <p:cNvPr id="76805" name="图片 76804" descr="j0293240">
            <a:hlinkClick r:id="rId1" action="ppaction://hlinksldjump"/>
          </p:cNvPr>
          <p:cNvPicPr>
            <a:picLocks noChangeAspect="1"/>
          </p:cNvPicPr>
          <p:nvPr/>
        </p:nvPicPr>
        <p:blipFill>
          <a:blip r:embed="rId2"/>
          <a:stretch>
            <a:fillRect/>
          </a:stretch>
        </p:blipFill>
        <p:spPr>
          <a:xfrm>
            <a:off x="8975725" y="5226050"/>
            <a:ext cx="946150" cy="698500"/>
          </a:xfrm>
          <a:prstGeom prst="rect">
            <a:avLst/>
          </a:prstGeom>
          <a:noFill/>
          <a:ln w="9525">
            <a:noFill/>
          </a:ln>
        </p:spPr>
      </p:pic>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B</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6555"/>
            <a:ext cx="10515600" cy="5800725"/>
          </a:xfrm>
        </p:spPr>
        <p:txBody>
          <a:bodyPr/>
          <a:p>
            <a:r>
              <a:rPr lang="zh-CN" altLang="en-US"/>
              <a:t>下面说法不正确的是：</a:t>
            </a:r>
            <a:endParaRPr lang="zh-CN" altLang="en-US"/>
          </a:p>
          <a:p>
            <a:r>
              <a:rPr lang="en-US" altLang="zh-CN"/>
              <a:t>A </a:t>
            </a:r>
            <a:r>
              <a:rPr lang="zh-CN" altLang="en-US"/>
              <a:t>目前的主流神经网络属于广义人工智能</a:t>
            </a:r>
            <a:endParaRPr lang="zh-CN" altLang="en-US"/>
          </a:p>
          <a:p>
            <a:r>
              <a:rPr lang="en-US" altLang="zh-CN"/>
              <a:t>B </a:t>
            </a:r>
            <a:r>
              <a:rPr lang="zh-CN" altLang="en-US"/>
              <a:t>仿生算法属于狭义智能的范畴</a:t>
            </a:r>
            <a:endParaRPr lang="zh-CN" altLang="en-US"/>
          </a:p>
          <a:p>
            <a:r>
              <a:rPr lang="en-US" altLang="zh-CN"/>
              <a:t>C </a:t>
            </a:r>
            <a:r>
              <a:rPr lang="zh-CN" altLang="en-US"/>
              <a:t>广义智能和狭义智能的主要区别在于是否对生物智能特征进行了仿真</a:t>
            </a:r>
            <a:endParaRPr lang="zh-CN" altLang="en-US"/>
          </a:p>
          <a:p>
            <a:r>
              <a:rPr lang="en-US" altLang="zh-CN"/>
              <a:t>D </a:t>
            </a:r>
            <a:r>
              <a:rPr lang="zh-CN" altLang="en-US"/>
              <a:t>目前在自然语言理解、图像处理等领域取得成功的算法大多属于狭义智能的范畴</a:t>
            </a:r>
            <a:endParaRPr lang="zh-CN" altLang="en-US"/>
          </a:p>
        </p:txBody>
      </p:sp>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6555"/>
            <a:ext cx="10515600" cy="5800725"/>
          </a:xfrm>
        </p:spPr>
        <p:txBody>
          <a:bodyPr/>
          <a:p>
            <a:r>
              <a:rPr lang="zh-CN" altLang="en-US"/>
              <a:t>下面说法不正确的是：</a:t>
            </a:r>
            <a:endParaRPr lang="zh-CN" altLang="en-US"/>
          </a:p>
          <a:p>
            <a:r>
              <a:rPr lang="en-US" altLang="zh-CN"/>
              <a:t>A </a:t>
            </a:r>
            <a:r>
              <a:rPr lang="zh-CN" altLang="en-US"/>
              <a:t>强人工智能在功能上要优于弱人工智能</a:t>
            </a:r>
            <a:endParaRPr lang="zh-CN" altLang="en-US"/>
          </a:p>
          <a:p>
            <a:r>
              <a:rPr lang="en-US" altLang="zh-CN"/>
              <a:t>B </a:t>
            </a:r>
            <a:r>
              <a:rPr lang="zh-CN" altLang="en-US"/>
              <a:t>强人工智能更注重应用效果而非智能的本质研究</a:t>
            </a:r>
            <a:endParaRPr lang="zh-CN" altLang="en-US"/>
          </a:p>
          <a:p>
            <a:r>
              <a:rPr lang="en-US" altLang="zh-CN"/>
              <a:t>C </a:t>
            </a:r>
            <a:r>
              <a:rPr lang="zh-CN" altLang="en-US"/>
              <a:t>弱人工智能假定机器只能接近无法达到人类的智能</a:t>
            </a:r>
            <a:endParaRPr lang="zh-CN" altLang="en-US"/>
          </a:p>
          <a:p>
            <a:r>
              <a:rPr lang="en-US" altLang="zh-CN"/>
              <a:t>D </a:t>
            </a:r>
            <a:r>
              <a:rPr lang="zh-CN" altLang="en-US"/>
              <a:t>弱人工智能认为智能的实质是是否具备自我意识</a:t>
            </a:r>
            <a:endParaRPr lang="zh-CN" altLang="en-US"/>
          </a:p>
        </p:txBody>
      </p:sp>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6555"/>
            <a:ext cx="10515600" cy="5800725"/>
          </a:xfrm>
        </p:spPr>
        <p:txBody>
          <a:bodyPr/>
          <a:p>
            <a:r>
              <a:rPr lang="zh-CN" altLang="en-US"/>
              <a:t>人工智能研究学派可以分为：</a:t>
            </a:r>
            <a:endParaRPr lang="zh-CN" altLang="en-US"/>
          </a:p>
          <a:p>
            <a:r>
              <a:rPr lang="en-US" altLang="zh-CN"/>
              <a:t>A </a:t>
            </a:r>
            <a:r>
              <a:rPr lang="zh-CN" altLang="en-US"/>
              <a:t>符号主义、联结主义和行为主义</a:t>
            </a:r>
            <a:endParaRPr lang="zh-CN" altLang="en-US"/>
          </a:p>
          <a:p>
            <a:r>
              <a:rPr lang="en-US" altLang="zh-CN"/>
              <a:t>B </a:t>
            </a:r>
            <a:r>
              <a:rPr lang="zh-CN" altLang="en-US"/>
              <a:t>逻辑推理、神经网络和强化学习</a:t>
            </a:r>
            <a:endParaRPr lang="zh-CN" altLang="en-US"/>
          </a:p>
          <a:p>
            <a:r>
              <a:rPr lang="en-US" altLang="zh-CN"/>
              <a:t>C </a:t>
            </a:r>
            <a:r>
              <a:rPr lang="zh-CN" altLang="en-US"/>
              <a:t>机器学习、进化计算、符号推理</a:t>
            </a:r>
            <a:endParaRPr lang="zh-CN" altLang="en-US"/>
          </a:p>
          <a:p>
            <a:r>
              <a:rPr lang="en-US" altLang="zh-CN"/>
              <a:t>D </a:t>
            </a:r>
            <a:r>
              <a:rPr lang="zh-CN" altLang="en-US"/>
              <a:t>强人工智能和弱人工智能</a:t>
            </a:r>
            <a:endParaRPr lang="zh-CN" altLang="en-US"/>
          </a:p>
        </p:txBody>
      </p:sp>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占位符 76802"/>
          <p:cNvSpPr>
            <a:spLocks noGrp="1"/>
          </p:cNvSpPr>
          <p:nvPr>
            <p:ph type="body" idx="1"/>
          </p:nvPr>
        </p:nvSpPr>
        <p:spPr>
          <a:xfrm>
            <a:off x="911225" y="758190"/>
            <a:ext cx="9502775" cy="3886200"/>
          </a:xfrm>
        </p:spPr>
        <p:txBody>
          <a:bodyPr>
            <a:noAutofit/>
          </a:bodyPr>
          <a:p>
            <a:pPr marL="0" indent="0">
              <a:lnSpc>
                <a:spcPct val="140000"/>
              </a:lnSpc>
              <a:buNone/>
            </a:pP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a:t>
            </a:r>
            <a:r>
              <a:rPr lang="zh-CN" dirty="0">
                <a:latin typeface="黑体" panose="02010609060101010101" charset="-122"/>
                <a:ea typeface="黑体" panose="02010609060101010101" charset="-122"/>
              </a:rPr>
              <a:t>下面哪一个概念用于比较机器和人的智能水平</a:t>
            </a:r>
            <a:endParaRPr lang="zh-CN"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A  </a:t>
            </a:r>
            <a:r>
              <a:rPr lang="zh-CN" altLang="en-US" dirty="0">
                <a:latin typeface="黑体" panose="02010609060101010101" charset="-122"/>
                <a:ea typeface="黑体" panose="02010609060101010101" charset="-122"/>
              </a:rPr>
              <a:t>摩尔定律</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B  </a:t>
            </a:r>
            <a:r>
              <a:rPr lang="zh-CN" altLang="en-US" dirty="0">
                <a:latin typeface="黑体" panose="02010609060101010101" charset="-122"/>
                <a:ea typeface="黑体" panose="02010609060101010101" charset="-122"/>
              </a:rPr>
              <a:t>香农定律</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C  </a:t>
            </a:r>
            <a:r>
              <a:rPr lang="zh-CN" altLang="en-US" dirty="0">
                <a:latin typeface="黑体" panose="02010609060101010101" charset="-122"/>
                <a:ea typeface="黑体" panose="02010609060101010101" charset="-122"/>
              </a:rPr>
              <a:t>图灵测试</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D  </a:t>
            </a:r>
            <a:r>
              <a:rPr lang="zh-CN" altLang="en-US" dirty="0">
                <a:latin typeface="黑体" panose="02010609060101010101" charset="-122"/>
                <a:ea typeface="黑体" panose="02010609060101010101" charset="-122"/>
              </a:rPr>
              <a:t>中文屋子</a:t>
            </a:r>
            <a:endParaRPr lang="zh-CN" altLang="en-US" dirty="0">
              <a:latin typeface="黑体" panose="02010609060101010101" charset="-122"/>
              <a:ea typeface="黑体" panose="02010609060101010101" charset="-122"/>
            </a:endParaRPr>
          </a:p>
        </p:txBody>
      </p:sp>
      <p:pic>
        <p:nvPicPr>
          <p:cNvPr id="76805" name="图片 76804" descr="j0293240">
            <a:hlinkClick r:id="rId1" action="ppaction://hlinksldjump"/>
          </p:cNvPr>
          <p:cNvPicPr>
            <a:picLocks noChangeAspect="1"/>
          </p:cNvPicPr>
          <p:nvPr/>
        </p:nvPicPr>
        <p:blipFill>
          <a:blip r:embed="rId2"/>
          <a:stretch>
            <a:fillRect/>
          </a:stretch>
        </p:blipFill>
        <p:spPr>
          <a:xfrm>
            <a:off x="8975725" y="5226050"/>
            <a:ext cx="946150" cy="698500"/>
          </a:xfrm>
          <a:prstGeom prst="rect">
            <a:avLst/>
          </a:prstGeom>
          <a:noFill/>
          <a:ln w="9525">
            <a:noFill/>
          </a:ln>
        </p:spPr>
      </p:pic>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占位符 76802"/>
          <p:cNvSpPr>
            <a:spLocks noGrp="1"/>
          </p:cNvSpPr>
          <p:nvPr>
            <p:ph type="body" idx="1"/>
          </p:nvPr>
        </p:nvSpPr>
        <p:spPr>
          <a:xfrm>
            <a:off x="911225" y="758190"/>
            <a:ext cx="9502775" cy="3886200"/>
          </a:xfrm>
        </p:spPr>
        <p:txBody>
          <a:bodyPr>
            <a:noAutofit/>
          </a:bodyPr>
          <a:p>
            <a:pPr marL="0" indent="0">
              <a:lnSpc>
                <a:spcPct val="140000"/>
              </a:lnSpc>
              <a:buNone/>
            </a:pP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a:t>
            </a:r>
            <a:r>
              <a:rPr lang="zh-CN" dirty="0">
                <a:latin typeface="黑体" panose="02010609060101010101" charset="-122"/>
                <a:ea typeface="黑体" panose="02010609060101010101" charset="-122"/>
              </a:rPr>
              <a:t>关于图灵机，正确的说法是？</a:t>
            </a:r>
            <a:endParaRPr lang="zh-CN"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A  </a:t>
            </a:r>
            <a:r>
              <a:rPr lang="zh-CN" altLang="en-US" dirty="0">
                <a:latin typeface="黑体" panose="02010609060101010101" charset="-122"/>
                <a:ea typeface="黑体" panose="02010609060101010101" charset="-122"/>
              </a:rPr>
              <a:t>图灵机的可能状态数是一个可数集合</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B  </a:t>
            </a:r>
            <a:r>
              <a:rPr lang="zh-CN" altLang="en-US" dirty="0">
                <a:latin typeface="黑体" panose="02010609060101010101" charset="-122"/>
                <a:ea typeface="黑体" panose="02010609060101010101" charset="-122"/>
              </a:rPr>
              <a:t>图灵机的迁移规则是从一个状态转移到另外一个状态</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C  </a:t>
            </a:r>
            <a:r>
              <a:rPr lang="zh-CN" altLang="en-US" dirty="0">
                <a:latin typeface="黑体" panose="02010609060101010101" charset="-122"/>
                <a:ea typeface="黑体" panose="02010609060101010101" charset="-122"/>
              </a:rPr>
              <a:t>停机问题是图灵机计算能力的上界</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D  </a:t>
            </a:r>
            <a:r>
              <a:rPr lang="zh-CN" altLang="en-US" dirty="0">
                <a:latin typeface="黑体" panose="02010609060101010101" charset="-122"/>
                <a:ea typeface="黑体" panose="02010609060101010101" charset="-122"/>
              </a:rPr>
              <a:t>图灵机能够完成四则运算，但是无法求解微分方程</a:t>
            </a:r>
            <a:endParaRPr lang="zh-CN" altLang="en-US" dirty="0">
              <a:latin typeface="黑体" panose="02010609060101010101" charset="-122"/>
              <a:ea typeface="黑体" panose="02010609060101010101" charset="-122"/>
            </a:endParaRPr>
          </a:p>
        </p:txBody>
      </p:sp>
      <p:pic>
        <p:nvPicPr>
          <p:cNvPr id="76805" name="图片 76804" descr="j0293240">
            <a:hlinkClick r:id="rId1" action="ppaction://hlinksldjump"/>
          </p:cNvPr>
          <p:cNvPicPr>
            <a:picLocks noChangeAspect="1"/>
          </p:cNvPicPr>
          <p:nvPr/>
        </p:nvPicPr>
        <p:blipFill>
          <a:blip r:embed="rId2"/>
          <a:stretch>
            <a:fillRect/>
          </a:stretch>
        </p:blipFill>
        <p:spPr>
          <a:xfrm>
            <a:off x="8975725" y="5226050"/>
            <a:ext cx="946150" cy="698500"/>
          </a:xfrm>
          <a:prstGeom prst="rect">
            <a:avLst/>
          </a:prstGeom>
          <a:noFill/>
          <a:ln w="9525">
            <a:noFill/>
          </a:ln>
        </p:spPr>
      </p:pic>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占位符 76802"/>
          <p:cNvSpPr>
            <a:spLocks noGrp="1"/>
          </p:cNvSpPr>
          <p:nvPr>
            <p:ph type="body" idx="1"/>
          </p:nvPr>
        </p:nvSpPr>
        <p:spPr>
          <a:xfrm>
            <a:off x="911225" y="758190"/>
            <a:ext cx="9502775" cy="3886200"/>
          </a:xfrm>
        </p:spPr>
        <p:txBody>
          <a:bodyPr>
            <a:noAutofit/>
          </a:bodyPr>
          <a:p>
            <a:pPr marL="0" indent="0">
              <a:lnSpc>
                <a:spcPct val="140000"/>
              </a:lnSpc>
              <a:buNone/>
            </a:pP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a:t>
            </a:r>
            <a:r>
              <a:rPr lang="zh-CN" dirty="0">
                <a:latin typeface="黑体" panose="02010609060101010101" charset="-122"/>
                <a:ea typeface="黑体" panose="02010609060101010101" charset="-122"/>
              </a:rPr>
              <a:t>如果一个问题或者任务无法由计算机完成，准确描述这个情况的是下面哪种说法？</a:t>
            </a:r>
            <a:endParaRPr lang="zh-CN"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A  </a:t>
            </a:r>
            <a:r>
              <a:rPr lang="zh-CN" altLang="en-US" dirty="0">
                <a:latin typeface="黑体" panose="02010609060101010101" charset="-122"/>
                <a:ea typeface="黑体" panose="02010609060101010101" charset="-122"/>
              </a:rPr>
              <a:t>任务的难度随任务规模呈非线性增加</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B  </a:t>
            </a:r>
            <a:r>
              <a:rPr lang="zh-CN" altLang="en-US" dirty="0">
                <a:latin typeface="黑体" panose="02010609060101010101" charset="-122"/>
                <a:ea typeface="黑体" panose="02010609060101010101" charset="-122"/>
              </a:rPr>
              <a:t>任务的难度随任务规模呈线性增加</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C  </a:t>
            </a:r>
            <a:r>
              <a:rPr lang="zh-CN" altLang="en-US" dirty="0">
                <a:latin typeface="黑体" panose="02010609060101010101" charset="-122"/>
                <a:ea typeface="黑体" panose="02010609060101010101" charset="-122"/>
              </a:rPr>
              <a:t>图灵不可停机</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D  </a:t>
            </a:r>
            <a:r>
              <a:rPr lang="zh-CN" altLang="en-US" dirty="0">
                <a:latin typeface="黑体" panose="02010609060101010101" charset="-122"/>
                <a:ea typeface="黑体" panose="02010609060101010101" charset="-122"/>
              </a:rPr>
              <a:t>问题规模太大以至于无法将问题相关数据装入计算机内存</a:t>
            </a:r>
            <a:endParaRPr lang="zh-CN" altLang="en-US" dirty="0">
              <a:latin typeface="黑体" panose="02010609060101010101" charset="-122"/>
              <a:ea typeface="黑体" panose="02010609060101010101" charset="-122"/>
            </a:endParaRPr>
          </a:p>
        </p:txBody>
      </p:sp>
      <p:pic>
        <p:nvPicPr>
          <p:cNvPr id="76805" name="图片 76804" descr="j0293240">
            <a:hlinkClick r:id="rId1" action="ppaction://hlinksldjump"/>
          </p:cNvPr>
          <p:cNvPicPr>
            <a:picLocks noChangeAspect="1"/>
          </p:cNvPicPr>
          <p:nvPr/>
        </p:nvPicPr>
        <p:blipFill>
          <a:blip r:embed="rId2"/>
          <a:stretch>
            <a:fillRect/>
          </a:stretch>
        </p:blipFill>
        <p:spPr>
          <a:xfrm>
            <a:off x="8975725" y="5226050"/>
            <a:ext cx="946150" cy="698500"/>
          </a:xfrm>
          <a:prstGeom prst="rect">
            <a:avLst/>
          </a:prstGeom>
          <a:noFill/>
          <a:ln w="9525">
            <a:noFill/>
          </a:ln>
        </p:spPr>
      </p:pic>
      <p:sp>
        <p:nvSpPr>
          <p:cNvPr id="3" name="矩形 2"/>
          <p:cNvSpPr/>
          <p:nvPr/>
        </p:nvSpPr>
        <p:spPr>
          <a:xfrm>
            <a:off x="6866255" y="5078095"/>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占位符 76802"/>
          <p:cNvSpPr>
            <a:spLocks noGrp="1"/>
          </p:cNvSpPr>
          <p:nvPr>
            <p:ph type="body" idx="1"/>
          </p:nvPr>
        </p:nvSpPr>
        <p:spPr>
          <a:xfrm>
            <a:off x="911225" y="758190"/>
            <a:ext cx="9502775" cy="3886200"/>
          </a:xfrm>
        </p:spPr>
        <p:txBody>
          <a:bodyPr>
            <a:noAutofit/>
          </a:bodyPr>
          <a:p>
            <a:pPr marL="0" indent="0">
              <a:lnSpc>
                <a:spcPct val="140000"/>
              </a:lnSpc>
              <a:buNone/>
            </a:pP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a:t>
            </a:r>
            <a:r>
              <a:rPr lang="zh-CN" dirty="0">
                <a:latin typeface="黑体" panose="02010609060101010101" charset="-122"/>
                <a:ea typeface="黑体" panose="02010609060101010101" charset="-122"/>
              </a:rPr>
              <a:t>停机问题不可解说明了？</a:t>
            </a:r>
            <a:endParaRPr lang="zh-CN"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A  </a:t>
            </a:r>
            <a:r>
              <a:rPr lang="zh-CN" altLang="en-US" dirty="0">
                <a:latin typeface="黑体" panose="02010609060101010101" charset="-122"/>
                <a:ea typeface="黑体" panose="02010609060101010101" charset="-122"/>
              </a:rPr>
              <a:t>有些问题对人类来说是无解的</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B  </a:t>
            </a:r>
            <a:r>
              <a:rPr lang="zh-CN" altLang="en-US" dirty="0">
                <a:latin typeface="黑体" panose="02010609060101010101" charset="-122"/>
                <a:ea typeface="黑体" panose="02010609060101010101" charset="-122"/>
              </a:rPr>
              <a:t>当问题规模太大时，计算机无法停止</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C  </a:t>
            </a:r>
            <a:r>
              <a:rPr lang="zh-CN" altLang="en-US" dirty="0">
                <a:latin typeface="黑体" panose="02010609060101010101" charset="-122"/>
                <a:ea typeface="黑体" panose="02010609060101010101" charset="-122"/>
              </a:rPr>
              <a:t>现代计算机存在计算能力的上限</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D  </a:t>
            </a:r>
            <a:r>
              <a:rPr lang="zh-CN" altLang="en-US" dirty="0">
                <a:latin typeface="黑体" panose="02010609060101010101" charset="-122"/>
                <a:ea typeface="黑体" panose="02010609060101010101" charset="-122"/>
              </a:rPr>
              <a:t>现代计算机存在计算能力的上限，从而不符合人工智能计算的定义</a:t>
            </a:r>
            <a:endParaRPr lang="zh-CN" altLang="en-US" dirty="0">
              <a:latin typeface="黑体" panose="02010609060101010101" charset="-122"/>
              <a:ea typeface="黑体" panose="02010609060101010101" charset="-122"/>
            </a:endParaRPr>
          </a:p>
        </p:txBody>
      </p:sp>
      <p:pic>
        <p:nvPicPr>
          <p:cNvPr id="76805" name="图片 76804" descr="j0293240">
            <a:hlinkClick r:id="rId1" action="ppaction://hlinksldjump"/>
          </p:cNvPr>
          <p:cNvPicPr>
            <a:picLocks noChangeAspect="1"/>
          </p:cNvPicPr>
          <p:nvPr/>
        </p:nvPicPr>
        <p:blipFill>
          <a:blip r:embed="rId2"/>
          <a:stretch>
            <a:fillRect/>
          </a:stretch>
        </p:blipFill>
        <p:spPr>
          <a:xfrm>
            <a:off x="8975725" y="5226050"/>
            <a:ext cx="946150" cy="698500"/>
          </a:xfrm>
          <a:prstGeom prst="rect">
            <a:avLst/>
          </a:prstGeom>
          <a:noFill/>
          <a:ln w="9525">
            <a:noFill/>
          </a:ln>
        </p:spPr>
      </p:pic>
      <p:sp>
        <p:nvSpPr>
          <p:cNvPr id="2" name="矩形 1"/>
          <p:cNvSpPr/>
          <p:nvPr/>
        </p:nvSpPr>
        <p:spPr>
          <a:xfrm>
            <a:off x="6602730" y="5338445"/>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2291080" y="313055"/>
            <a:ext cx="7772400" cy="1143000"/>
          </a:xfrm>
        </p:spPr>
        <p:txBody>
          <a:bodyPr anchor="ctr"/>
          <a:p>
            <a:pPr defTabSz="914400">
              <a:buSzPct val="100000"/>
            </a:pPr>
            <a:r>
              <a:rPr lang="zh-CN" altLang="en-US" sz="4400" kern="1200" baseline="0" dirty="0">
                <a:latin typeface="Verdana" panose="020B0604030504040204" pitchFamily="34" charset="0"/>
                <a:ea typeface="黑体" panose="02010609060101010101" charset="-122"/>
              </a:rPr>
              <a:t>第</a:t>
            </a:r>
            <a:r>
              <a:rPr lang="en-US" altLang="zh-CN" sz="4400" kern="1200" baseline="0" dirty="0">
                <a:latin typeface="Times New Roman" panose="02020603050405020304" pitchFamily="18" charset="0"/>
                <a:ea typeface="宋体" panose="02010600030101010101" pitchFamily="2" charset="-122"/>
                <a:cs typeface="Verdana" panose="020B0604030504040204" pitchFamily="34" charset="0"/>
              </a:rPr>
              <a:t>1</a:t>
            </a:r>
            <a:r>
              <a:rPr lang="zh-CN" altLang="en-US" sz="4400" kern="1200" baseline="0" dirty="0">
                <a:latin typeface="Verdana" panose="020B0604030504040204" pitchFamily="34" charset="0"/>
                <a:ea typeface="黑体" panose="02010609060101010101" charset="-122"/>
              </a:rPr>
              <a:t>章</a:t>
            </a:r>
            <a:r>
              <a:rPr lang="zh-CN" altLang="en-US" sz="4400" kern="1200" baseline="0" dirty="0">
                <a:latin typeface="Times New Roman" panose="02020603050405020304" pitchFamily="18" charset="0"/>
                <a:ea typeface="宋体" panose="02010600030101010101" pitchFamily="2" charset="-122"/>
                <a:cs typeface="Verdana" panose="020B0604030504040204" pitchFamily="34" charset="0"/>
              </a:rPr>
              <a:t>   </a:t>
            </a:r>
            <a:r>
              <a:rPr lang="zh-CN" altLang="en-US" sz="4400" kern="1200" baseline="0" dirty="0">
                <a:latin typeface="Verdana" panose="020B0604030504040204" pitchFamily="34" charset="0"/>
                <a:ea typeface="黑体" panose="02010609060101010101" charset="-122"/>
              </a:rPr>
              <a:t>人工智能概述</a:t>
            </a:r>
            <a:endParaRPr lang="zh-CN" altLang="en-US" sz="4400" kern="1200" baseline="0" dirty="0">
              <a:latin typeface="Times New Roman" panose="02020603050405020304" pitchFamily="18" charset="0"/>
              <a:ea typeface="宋体" panose="02010600030101010101" pitchFamily="2" charset="-122"/>
            </a:endParaRPr>
          </a:p>
        </p:txBody>
      </p:sp>
      <p:sp>
        <p:nvSpPr>
          <p:cNvPr id="2051" name="副标题 2050"/>
          <p:cNvSpPr>
            <a:spLocks noGrp="1"/>
          </p:cNvSpPr>
          <p:nvPr>
            <p:ph type="subTitle" idx="1"/>
          </p:nvPr>
        </p:nvSpPr>
        <p:spPr>
          <a:xfrm>
            <a:off x="2667000" y="1456055"/>
            <a:ext cx="7239000" cy="5273040"/>
          </a:xfrm>
        </p:spPr>
        <p:txBody>
          <a:bodyPr>
            <a:normAutofit lnSpcReduction="20000"/>
          </a:bodyPr>
          <a:p>
            <a:pPr algn="just" defTabSz="914400">
              <a:buSzPct val="100000"/>
            </a:pPr>
            <a:r>
              <a:rPr lang="en-US" altLang="zh-CN" b="1" kern="1200" baseline="0" dirty="0">
                <a:latin typeface="黑体" panose="02010609060101010101" charset="-122"/>
                <a:ea typeface="黑体" panose="02010609060101010101" charset="-122"/>
              </a:rPr>
              <a:t>1.1 </a:t>
            </a:r>
            <a:r>
              <a:rPr lang="zh-CN" altLang="en-US" b="1" kern="1200" baseline="0" dirty="0">
                <a:latin typeface="黑体" panose="02010609060101010101" charset="-122"/>
                <a:ea typeface="黑体" panose="02010609060101010101" charset="-122"/>
              </a:rPr>
              <a:t>什么是人工智能</a:t>
            </a:r>
            <a:endParaRPr lang="en-US" altLang="zh-CN" b="1" kern="1200" baseline="0" dirty="0">
              <a:latin typeface="黑体" panose="02010609060101010101" charset="-122"/>
              <a:ea typeface="黑体" panose="02010609060101010101" charset="-122"/>
            </a:endParaRPr>
          </a:p>
          <a:p>
            <a:pPr algn="just" defTabSz="914400">
              <a:buSzPct val="100000"/>
            </a:pPr>
            <a:r>
              <a:rPr lang="en-US" altLang="zh-CN" kern="1200" baseline="0" dirty="0">
                <a:latin typeface="黑体" panose="02010609060101010101" charset="-122"/>
                <a:ea typeface="黑体" panose="02010609060101010101" charset="-122"/>
              </a:rPr>
              <a:t>1.1.1 </a:t>
            </a:r>
            <a:r>
              <a:rPr lang="zh-CN" altLang="en-US" kern="1200" baseline="0" dirty="0">
                <a:latin typeface="黑体" panose="02010609060101010101" charset="-122"/>
                <a:ea typeface="黑体" panose="02010609060101010101" charset="-122"/>
              </a:rPr>
              <a:t>人工智能的概念</a:t>
            </a:r>
            <a:r>
              <a:rPr lang="en-US" altLang="zh-CN" kern="1200" baseline="0" dirty="0">
                <a:latin typeface="黑体" panose="02010609060101010101" charset="-122"/>
                <a:ea typeface="黑体" panose="02010609060101010101" charset="-122"/>
              </a:rPr>
              <a:t> </a:t>
            </a:r>
            <a:endParaRPr lang="en-US" altLang="zh-CN" kern="1200" baseline="0" dirty="0">
              <a:latin typeface="黑体" panose="02010609060101010101" charset="-122"/>
              <a:ea typeface="黑体" panose="02010609060101010101" charset="-122"/>
            </a:endParaRPr>
          </a:p>
          <a:p>
            <a:pPr algn="just" defTabSz="914400">
              <a:buSzPct val="100000"/>
            </a:pPr>
            <a:r>
              <a:rPr lang="en-US" altLang="zh-CN" kern="1200" baseline="0" dirty="0">
                <a:latin typeface="黑体" panose="02010609060101010101" charset="-122"/>
                <a:ea typeface="黑体" panose="02010609060101010101" charset="-122"/>
              </a:rPr>
              <a:t>1.1.2 </a:t>
            </a:r>
            <a:r>
              <a:rPr lang="zh-CN" altLang="en-US" kern="1200" baseline="0" dirty="0">
                <a:latin typeface="黑体" panose="02010609060101010101" charset="-122"/>
                <a:ea typeface="黑体" panose="02010609060101010101" charset="-122"/>
              </a:rPr>
              <a:t>人工智能的各种学派</a:t>
            </a:r>
            <a:endParaRPr lang="zh-CN" altLang="en-US" kern="1200" baseline="0" dirty="0">
              <a:latin typeface="黑体" panose="02010609060101010101" charset="-122"/>
              <a:ea typeface="黑体" panose="02010609060101010101" charset="-122"/>
            </a:endParaRPr>
          </a:p>
          <a:p>
            <a:pPr algn="just" defTabSz="914400">
              <a:buSzPct val="100000"/>
            </a:pPr>
            <a:r>
              <a:rPr lang="en-US" altLang="zh-CN" kern="1200" baseline="0" dirty="0">
                <a:latin typeface="黑体" panose="02010609060101010101" charset="-122"/>
                <a:ea typeface="黑体" panose="02010609060101010101" charset="-122"/>
              </a:rPr>
              <a:t>1.1.3 </a:t>
            </a:r>
            <a:r>
              <a:rPr lang="zh-CN" altLang="en-US" kern="1200" baseline="0" dirty="0">
                <a:latin typeface="黑体" panose="02010609060101010101" charset="-122"/>
                <a:ea typeface="黑体" panose="02010609060101010101" charset="-122"/>
              </a:rPr>
              <a:t>有关智能的判定问题	</a:t>
            </a:r>
            <a:endParaRPr lang="zh-CN" altLang="en-US" kern="1200" baseline="0" dirty="0">
              <a:latin typeface="黑体" panose="02010609060101010101" charset="-122"/>
              <a:ea typeface="黑体" panose="02010609060101010101" charset="-122"/>
            </a:endParaRPr>
          </a:p>
          <a:p>
            <a:pPr algn="just" defTabSz="914400">
              <a:buSzPct val="100000"/>
            </a:pPr>
            <a:r>
              <a:rPr lang="en-US" altLang="zh-CN" b="1" kern="1200" baseline="0" dirty="0">
                <a:latin typeface="黑体" panose="02010609060101010101" charset="-122"/>
                <a:ea typeface="黑体" panose="02010609060101010101" charset="-122"/>
              </a:rPr>
              <a:t>1.2 </a:t>
            </a:r>
            <a:r>
              <a:rPr lang="zh-CN" altLang="en-US" b="1" kern="1200" baseline="0" dirty="0">
                <a:latin typeface="黑体" panose="02010609060101010101" charset="-122"/>
                <a:ea typeface="黑体" panose="02010609060101010101" charset="-122"/>
              </a:rPr>
              <a:t>人工智能的起源与发展</a:t>
            </a:r>
            <a:endParaRPr lang="zh-CN" altLang="en-US" b="1" kern="1200" baseline="0" dirty="0">
              <a:latin typeface="黑体" panose="02010609060101010101" charset="-122"/>
              <a:ea typeface="黑体" panose="02010609060101010101" charset="-122"/>
            </a:endParaRPr>
          </a:p>
          <a:p>
            <a:pPr algn="just" defTabSz="914400">
              <a:buSzPct val="100000"/>
            </a:pPr>
            <a:r>
              <a:rPr lang="en-US" altLang="zh-CN" kern="1200" baseline="0" dirty="0">
                <a:latin typeface="黑体" panose="02010609060101010101" charset="-122"/>
                <a:ea typeface="黑体" panose="02010609060101010101" charset="-122"/>
              </a:rPr>
              <a:t>1.2.1 </a:t>
            </a:r>
            <a:r>
              <a:rPr lang="zh-CN" altLang="en-US" kern="1200" baseline="0" dirty="0">
                <a:latin typeface="黑体" panose="02010609060101010101" charset="-122"/>
                <a:ea typeface="黑体" panose="02010609060101010101" charset="-122"/>
              </a:rPr>
              <a:t>计算的基本原理</a:t>
            </a:r>
            <a:endParaRPr lang="zh-CN" altLang="en-US" kern="1200" baseline="0" dirty="0">
              <a:latin typeface="黑体" panose="02010609060101010101" charset="-122"/>
              <a:ea typeface="黑体" panose="02010609060101010101" charset="-122"/>
            </a:endParaRPr>
          </a:p>
          <a:p>
            <a:pPr algn="just" defTabSz="914400">
              <a:buSzPct val="100000"/>
            </a:pPr>
            <a:r>
              <a:rPr lang="en-US" altLang="zh-CN" kern="1200" baseline="0" dirty="0">
                <a:latin typeface="黑体" panose="02010609060101010101" charset="-122"/>
                <a:ea typeface="黑体" panose="02010609060101010101" charset="-122"/>
              </a:rPr>
              <a:t>1.2.2 </a:t>
            </a:r>
            <a:r>
              <a:rPr lang="zh-CN" altLang="en-US" kern="1200" baseline="0" dirty="0">
                <a:latin typeface="黑体" panose="02010609060101010101" charset="-122"/>
                <a:ea typeface="黑体" panose="02010609060101010101" charset="-122"/>
              </a:rPr>
              <a:t>人工智能的发展历程	</a:t>
            </a:r>
            <a:endParaRPr lang="zh-CN" altLang="en-US" kern="1200" baseline="0" dirty="0">
              <a:latin typeface="黑体" panose="02010609060101010101" charset="-122"/>
              <a:ea typeface="黑体" panose="02010609060101010101" charset="-122"/>
            </a:endParaRPr>
          </a:p>
          <a:p>
            <a:pPr algn="just" defTabSz="914400">
              <a:buSzPct val="100000"/>
            </a:pPr>
            <a:r>
              <a:rPr lang="en-US" altLang="zh-CN" b="1" kern="1200" baseline="0" dirty="0">
                <a:latin typeface="黑体" panose="02010609060101010101" charset="-122"/>
                <a:ea typeface="黑体" panose="02010609060101010101" charset="-122"/>
              </a:rPr>
              <a:t>1.3 </a:t>
            </a:r>
            <a:r>
              <a:rPr lang="zh-CN" altLang="en-US" b="1" kern="1200" baseline="0" dirty="0">
                <a:latin typeface="黑体" panose="02010609060101010101" charset="-122"/>
                <a:ea typeface="黑体" panose="02010609060101010101" charset="-122"/>
              </a:rPr>
              <a:t>人工智能研究和应用领域</a:t>
            </a:r>
            <a:endParaRPr lang="zh-CN" altLang="en-US" b="1" kern="1200" baseline="0" dirty="0">
              <a:latin typeface="黑体" panose="02010609060101010101" charset="-122"/>
              <a:ea typeface="黑体" panose="02010609060101010101" charset="-122"/>
            </a:endParaRPr>
          </a:p>
          <a:p>
            <a:pPr algn="just" defTabSz="914400">
              <a:buSzPct val="100000"/>
            </a:pPr>
            <a:r>
              <a:rPr lang="en-US" altLang="zh-CN" kern="1200" baseline="0" dirty="0">
                <a:latin typeface="黑体" panose="02010609060101010101" charset="-122"/>
                <a:ea typeface="黑体" panose="02010609060101010101" charset="-122"/>
              </a:rPr>
              <a:t>1.3.1 </a:t>
            </a:r>
            <a:r>
              <a:rPr lang="zh-CN" altLang="en-US" kern="1200" baseline="0" dirty="0">
                <a:latin typeface="黑体" panose="02010609060101010101" charset="-122"/>
                <a:ea typeface="黑体" panose="02010609060101010101" charset="-122"/>
              </a:rPr>
              <a:t>研究内容</a:t>
            </a:r>
            <a:endParaRPr lang="zh-CN" altLang="en-US" kern="1200" baseline="0" dirty="0">
              <a:latin typeface="黑体" panose="02010609060101010101" charset="-122"/>
              <a:ea typeface="黑体" panose="02010609060101010101" charset="-122"/>
            </a:endParaRPr>
          </a:p>
          <a:p>
            <a:pPr algn="just" defTabSz="914400">
              <a:buSzPct val="100000"/>
            </a:pPr>
            <a:r>
              <a:rPr lang="en-US" altLang="zh-CN" kern="1200" baseline="0" dirty="0">
                <a:latin typeface="黑体" panose="02010609060101010101" charset="-122"/>
                <a:ea typeface="黑体" panose="02010609060101010101" charset="-122"/>
              </a:rPr>
              <a:t>1.3.2 </a:t>
            </a:r>
            <a:r>
              <a:rPr lang="zh-CN" altLang="en-US" kern="1200" baseline="0" dirty="0">
                <a:latin typeface="黑体" panose="02010609060101010101" charset="-122"/>
                <a:ea typeface="黑体" panose="02010609060101010101" charset="-122"/>
              </a:rPr>
              <a:t>应用领域</a:t>
            </a:r>
            <a:r>
              <a:rPr lang="zh-CN" altLang="en-US" sz="3200" kern="1200" baseline="0" dirty="0">
                <a:latin typeface="黑体" panose="02010609060101010101" charset="-122"/>
                <a:ea typeface="黑体" panose="02010609060101010101" charset="-122"/>
              </a:rPr>
              <a:t>	</a:t>
            </a:r>
            <a:endParaRPr lang="zh-CN" altLang="en-US" sz="3200" kern="1200" baseline="0" dirty="0">
              <a:latin typeface="黑体" panose="02010609060101010101" charset="-122"/>
              <a:ea typeface="黑体" panose="02010609060101010101" charset="-122"/>
            </a:endParaRPr>
          </a:p>
        </p:txBody>
      </p:sp>
      <p:pic>
        <p:nvPicPr>
          <p:cNvPr id="2059" name="图片 2058" descr="D:\TangHong\PPT\线条类\pic2\bar267.gif"/>
          <p:cNvPicPr>
            <a:picLocks noChangeAspect="1"/>
          </p:cNvPicPr>
          <p:nvPr/>
        </p:nvPicPr>
        <p:blipFill>
          <a:blip r:embed="rId1"/>
          <a:stretch>
            <a:fillRect/>
          </a:stretch>
        </p:blipFill>
        <p:spPr>
          <a:xfrm>
            <a:off x="2290763" y="1371600"/>
            <a:ext cx="7539037" cy="84138"/>
          </a:xfrm>
          <a:prstGeom prst="rect">
            <a:avLst/>
          </a:prstGeom>
          <a:noFill/>
          <a:ln w="9525">
            <a:noFill/>
          </a:ln>
        </p:spPr>
      </p:pic>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占位符 76802"/>
          <p:cNvSpPr>
            <a:spLocks noGrp="1"/>
          </p:cNvSpPr>
          <p:nvPr>
            <p:ph type="body" idx="1"/>
          </p:nvPr>
        </p:nvSpPr>
        <p:spPr>
          <a:xfrm>
            <a:off x="911225" y="758190"/>
            <a:ext cx="10630535" cy="3886200"/>
          </a:xfrm>
        </p:spPr>
        <p:txBody>
          <a:bodyPr>
            <a:noAutofit/>
          </a:bodyPr>
          <a:p>
            <a:pPr marL="0" indent="0">
              <a:lnSpc>
                <a:spcPct val="140000"/>
              </a:lnSpc>
              <a:buNone/>
            </a:pP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a:t>
            </a:r>
            <a:r>
              <a:rPr lang="zh-CN" dirty="0">
                <a:latin typeface="黑体" panose="02010609060101010101" charset="-122"/>
                <a:ea typeface="黑体" panose="02010609060101010101" charset="-122"/>
              </a:rPr>
              <a:t>关于人工智能的分类，不正确的是</a:t>
            </a:r>
            <a:endParaRPr lang="zh-CN"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A  </a:t>
            </a:r>
            <a:r>
              <a:rPr lang="zh-CN" altLang="en-US" dirty="0">
                <a:latin typeface="黑体" panose="02010609060101010101" charset="-122"/>
                <a:ea typeface="黑体" panose="02010609060101010101" charset="-122"/>
              </a:rPr>
              <a:t>人工智能可分为领域人工智能和通用人工智能</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B  </a:t>
            </a:r>
            <a:r>
              <a:rPr lang="zh-CN" altLang="en-US" dirty="0">
                <a:latin typeface="黑体" panose="02010609060101010101" charset="-122"/>
                <a:ea typeface="黑体" panose="02010609060101010101" charset="-122"/>
              </a:rPr>
              <a:t>人工智能可分为仿生智能和机器智能</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C  </a:t>
            </a:r>
            <a:r>
              <a:rPr lang="zh-CN" altLang="en-US" dirty="0">
                <a:latin typeface="黑体" panose="02010609060101010101" charset="-122"/>
                <a:ea typeface="黑体" panose="02010609060101010101" charset="-122"/>
              </a:rPr>
              <a:t>人工智能可分为强人工智能和弱人工智能</a:t>
            </a:r>
            <a:endParaRPr lang="zh-CN" altLang="en-US" dirty="0">
              <a:latin typeface="黑体" panose="02010609060101010101" charset="-122"/>
              <a:ea typeface="黑体" panose="02010609060101010101" charset="-122"/>
            </a:endParaRPr>
          </a:p>
          <a:p>
            <a:pPr marL="0" indent="0">
              <a:lnSpc>
                <a:spcPct val="140000"/>
              </a:lnSpc>
              <a:buNone/>
            </a:pPr>
            <a:r>
              <a:rPr lang="en-US" altLang="zh-CN" dirty="0">
                <a:latin typeface="黑体" panose="02010609060101010101" charset="-122"/>
                <a:ea typeface="黑体" panose="02010609060101010101" charset="-122"/>
              </a:rPr>
              <a:t>D  </a:t>
            </a:r>
            <a:r>
              <a:rPr lang="zh-CN" altLang="en-US" dirty="0">
                <a:latin typeface="黑体" panose="02010609060101010101" charset="-122"/>
                <a:ea typeface="黑体" panose="02010609060101010101" charset="-122"/>
              </a:rPr>
              <a:t>人工智能可分为基于推理的智能，基于数据的智能和基于问题的智能</a:t>
            </a:r>
            <a:endParaRPr lang="zh-CN" altLang="en-US" dirty="0">
              <a:latin typeface="黑体" panose="02010609060101010101" charset="-122"/>
              <a:ea typeface="黑体" panose="02010609060101010101" charset="-122"/>
            </a:endParaRPr>
          </a:p>
        </p:txBody>
      </p:sp>
      <p:pic>
        <p:nvPicPr>
          <p:cNvPr id="76805" name="图片 76804" descr="j0293240">
            <a:hlinkClick r:id="rId1" action="ppaction://hlinksldjump"/>
          </p:cNvPr>
          <p:cNvPicPr>
            <a:picLocks noChangeAspect="1"/>
          </p:cNvPicPr>
          <p:nvPr/>
        </p:nvPicPr>
        <p:blipFill>
          <a:blip r:embed="rId2"/>
          <a:stretch>
            <a:fillRect/>
          </a:stretch>
        </p:blipFill>
        <p:spPr>
          <a:xfrm>
            <a:off x="8975725" y="5226050"/>
            <a:ext cx="946150" cy="698500"/>
          </a:xfrm>
          <a:prstGeom prst="rect">
            <a:avLst/>
          </a:prstGeom>
          <a:noFill/>
          <a:ln w="9525">
            <a:noFill/>
          </a:ln>
        </p:spPr>
      </p:pic>
      <p:sp>
        <p:nvSpPr>
          <p:cNvPr id="2" name="矩形 1"/>
          <p:cNvSpPr/>
          <p:nvPr/>
        </p:nvSpPr>
        <p:spPr>
          <a:xfrm>
            <a:off x="7430770" y="4246880"/>
            <a:ext cx="1016000" cy="8464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B</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文本占位符 76802"/>
          <p:cNvSpPr>
            <a:spLocks noGrp="1"/>
          </p:cNvSpPr>
          <p:nvPr>
            <p:ph type="body" idx="1"/>
          </p:nvPr>
        </p:nvSpPr>
        <p:spPr>
          <a:xfrm>
            <a:off x="911225" y="758190"/>
            <a:ext cx="10630535" cy="3886200"/>
          </a:xfrm>
        </p:spPr>
        <p:txBody>
          <a:bodyPr>
            <a:noAutofit/>
          </a:bodyPr>
          <a:p>
            <a:pPr marL="0" indent="0" algn="ctr">
              <a:lnSpc>
                <a:spcPct val="140000"/>
              </a:lnSpc>
              <a:buNone/>
            </a:pPr>
            <a:r>
              <a:rPr lang="zh-CN" sz="4000" dirty="0">
                <a:latin typeface="黑体" panose="02010609060101010101" charset="-122"/>
                <a:ea typeface="黑体" panose="02010609060101010101" charset="-122"/>
              </a:rPr>
              <a:t>作业</a:t>
            </a:r>
            <a:endParaRPr lang="zh-CN" sz="4000" dirty="0">
              <a:latin typeface="黑体" panose="02010609060101010101" charset="-122"/>
              <a:ea typeface="黑体" panose="02010609060101010101" charset="-122"/>
            </a:endParaRPr>
          </a:p>
          <a:p>
            <a:pPr marL="0" indent="0">
              <a:lnSpc>
                <a:spcPct val="200000"/>
              </a:lnSpc>
              <a:buNone/>
            </a:pP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阅读参考资料</a:t>
            </a:r>
            <a:r>
              <a:rPr lang="en-US" altLang="zh-CN" dirty="0">
                <a:latin typeface="黑体" panose="02010609060101010101" charset="-122"/>
                <a:ea typeface="黑体" panose="02010609060101010101" charset="-122"/>
              </a:rPr>
              <a:t>1</a:t>
            </a:r>
            <a:r>
              <a:rPr lang="zh-CN" altLang="en-US" dirty="0">
                <a:latin typeface="黑体" panose="02010609060101010101" charset="-122"/>
                <a:ea typeface="黑体" panose="02010609060101010101" charset="-122"/>
              </a:rPr>
              <a:t>，并安装</a:t>
            </a:r>
            <a:r>
              <a:rPr lang="en-US" altLang="zh-CN" dirty="0">
                <a:latin typeface="黑体" panose="02010609060101010101" charset="-122"/>
                <a:ea typeface="黑体" panose="02010609060101010101" charset="-122"/>
              </a:rPr>
              <a:t>python</a:t>
            </a:r>
            <a:r>
              <a:rPr lang="zh-CN" altLang="en-US" dirty="0">
                <a:latin typeface="黑体" panose="02010609060101010101" charset="-122"/>
                <a:ea typeface="黑体" panose="02010609060101010101" charset="-122"/>
              </a:rPr>
              <a:t>和</a:t>
            </a:r>
            <a:r>
              <a:rPr lang="en-US" altLang="zh-CN" dirty="0">
                <a:latin typeface="黑体" panose="02010609060101010101" charset="-122"/>
                <a:ea typeface="黑体" panose="02010609060101010101" charset="-122"/>
              </a:rPr>
              <a:t>anaconda</a:t>
            </a:r>
            <a:endParaRPr lang="en-US" altLang="zh-CN" dirty="0">
              <a:latin typeface="黑体" panose="02010609060101010101" charset="-122"/>
              <a:ea typeface="黑体" panose="02010609060101010101" charset="-122"/>
            </a:endParaRPr>
          </a:p>
          <a:p>
            <a:pPr marL="0" indent="0">
              <a:lnSpc>
                <a:spcPct val="200000"/>
              </a:lnSpc>
              <a:buNone/>
            </a:pPr>
            <a:r>
              <a:rPr lang="en-US" altLang="zh-CN" dirty="0">
                <a:latin typeface="黑体" panose="02010609060101010101" charset="-122"/>
                <a:ea typeface="黑体" panose="02010609060101010101" charset="-122"/>
              </a:rPr>
              <a:t>2.</a:t>
            </a:r>
            <a:r>
              <a:rPr lang="zh-CN" altLang="en-US" dirty="0">
                <a:latin typeface="黑体" panose="02010609060101010101" charset="-122"/>
                <a:ea typeface="黑体" panose="02010609060101010101" charset="-122"/>
              </a:rPr>
              <a:t>完成</a:t>
            </a:r>
            <a:r>
              <a:rPr lang="en-US" altLang="zh-CN" dirty="0">
                <a:latin typeface="黑体" panose="02010609060101010101" charset="-122"/>
                <a:ea typeface="黑体" panose="02010609060101010101" charset="-122"/>
              </a:rPr>
              <a:t>python</a:t>
            </a:r>
            <a:r>
              <a:rPr lang="zh-CN" altLang="en-US" dirty="0">
                <a:latin typeface="黑体" panose="02010609060101010101" charset="-122"/>
                <a:ea typeface="黑体" panose="02010609060101010101" charset="-122"/>
              </a:rPr>
              <a:t>综合练习</a:t>
            </a:r>
            <a:endParaRPr lang="zh-CN" altLang="en-US" dirty="0">
              <a:latin typeface="黑体" panose="02010609060101010101" charset="-122"/>
              <a:ea typeface="黑体" panose="02010609060101010101" charset="-122"/>
            </a:endParaRPr>
          </a:p>
          <a:p>
            <a:pPr marL="0" indent="0">
              <a:lnSpc>
                <a:spcPct val="140000"/>
              </a:lnSpc>
              <a:buNone/>
            </a:pPr>
            <a:endParaRPr lang="en-US" altLang="zh-CN" dirty="0">
              <a:latin typeface="黑体" panose="02010609060101010101" charset="-122"/>
              <a:ea typeface="黑体" panose="02010609060101010101" charset="-122"/>
            </a:endParaRPr>
          </a:p>
        </p:txBody>
      </p:sp>
      <p:pic>
        <p:nvPicPr>
          <p:cNvPr id="76805" name="图片 76804" descr="j0293240">
            <a:hlinkClick r:id="rId1" action="ppaction://hlinksldjump"/>
          </p:cNvPr>
          <p:cNvPicPr>
            <a:picLocks noChangeAspect="1"/>
          </p:cNvPicPr>
          <p:nvPr/>
        </p:nvPicPr>
        <p:blipFill>
          <a:blip r:embed="rId2"/>
          <a:stretch>
            <a:fillRect/>
          </a:stretch>
        </p:blipFill>
        <p:spPr>
          <a:xfrm>
            <a:off x="8975725" y="5226050"/>
            <a:ext cx="946150" cy="698500"/>
          </a:xfrm>
          <a:prstGeom prst="rect">
            <a:avLst/>
          </a:prstGeom>
          <a:noFill/>
          <a:ln w="9525">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 </a:t>
            </a:r>
            <a:r>
              <a:rPr lang="en-US" altLang="zh-CN"/>
              <a:t>1</a:t>
            </a:r>
            <a:r>
              <a:rPr lang="zh-CN" altLang="en-US"/>
              <a:t>）编写一个从 1 加到 end 的当型循环。变量 end 的值由键盘输入。假如输入 end的值为 6，则代码输出的结果应该是 21，也就是 1+2+3+4+5+6 的结果</a:t>
            </a:r>
            <a:endParaRPr lang="zh-CN" altLang="en-US"/>
          </a:p>
          <a:p>
            <a:r>
              <a:rPr lang="en-US" altLang="zh-CN"/>
              <a:t>2</a:t>
            </a:r>
            <a:r>
              <a:rPr lang="zh-CN" altLang="en-US"/>
              <a:t>）设计一个函数，输入字符串并统计字符串中英文每个符号各自出现的次数</a:t>
            </a:r>
            <a:endParaRPr lang="zh-CN" altLang="en-US"/>
          </a:p>
          <a:p>
            <a:r>
              <a:rPr lang="en-US" altLang="zh-CN"/>
              <a:t>3</a:t>
            </a:r>
            <a:r>
              <a:rPr lang="zh-CN" altLang="en-US"/>
              <a:t>）按照标准正态分布随机生成</a:t>
            </a:r>
            <a:r>
              <a:rPr lang="en-US" altLang="zh-CN"/>
              <a:t>100</a:t>
            </a:r>
            <a:r>
              <a:rPr lang="zh-CN" altLang="en-US"/>
              <a:t>个数，并显示散点图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t>1.1</a:t>
            </a:r>
            <a:r>
              <a:rPr lang="zh-CN" altLang="en-US"/>
              <a:t>什么是人工智能</a:t>
            </a:r>
            <a:endParaRPr lang="zh-CN" altLang="en-US"/>
          </a:p>
        </p:txBody>
      </p:sp>
      <p:sp>
        <p:nvSpPr>
          <p:cNvPr id="2" name="文本占位符 1"/>
          <p:cNvSpPr/>
          <p:nvPr>
            <p:ph type="body" idx="1"/>
          </p:nvPr>
        </p:nvSpPr>
        <p:spPr/>
        <p:txBody>
          <a:bodyPr/>
          <a:p>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14:prism dir="d"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1"/>
            </p:custDataLst>
          </p:nvPr>
        </p:nvSpPr>
        <p:spPr>
          <a:xfrm>
            <a:off x="5046980" y="313055"/>
            <a:ext cx="2976245" cy="708025"/>
          </a:xfrm>
          <a:prstGeom prst="rect">
            <a:avLst/>
          </a:prstGeom>
          <a:noFill/>
        </p:spPr>
        <p:txBody>
          <a:bodyPr wrap="square" rtlCol="0" anchor="b" anchorCtr="0">
            <a:normAutofit fontScale="80000"/>
          </a:bodyPr>
          <a:lstStyle/>
          <a:p>
            <a:pPr algn="ctr"/>
            <a:r>
              <a:rPr lang="zh-CN" altLang="en-US" sz="3600" b="1" dirty="0">
                <a:solidFill>
                  <a:schemeClr val="tx1">
                    <a:lumMod val="75000"/>
                    <a:lumOff val="25000"/>
                  </a:schemeClr>
                </a:solidFill>
                <a:latin typeface="+mj-lt"/>
                <a:ea typeface="+mj-ea"/>
                <a:cs typeface="+mj-cs"/>
              </a:rPr>
              <a:t>什么是人工智能？</a:t>
            </a:r>
            <a:endParaRPr lang="zh-CN" altLang="en-US" sz="3600" b="1" dirty="0">
              <a:solidFill>
                <a:schemeClr val="tx1">
                  <a:lumMod val="75000"/>
                  <a:lumOff val="25000"/>
                </a:schemeClr>
              </a:solidFill>
              <a:latin typeface="+mj-lt"/>
              <a:ea typeface="+mj-ea"/>
              <a:cs typeface="+mj-cs"/>
            </a:endParaRPr>
          </a:p>
        </p:txBody>
      </p:sp>
      <p:sp>
        <p:nvSpPr>
          <p:cNvPr id="24" name="矩形: 圆角 23"/>
          <p:cNvSpPr/>
          <p:nvPr>
            <p:custDataLst>
              <p:tags r:id="rId2"/>
            </p:custDataLst>
          </p:nvPr>
        </p:nvSpPr>
        <p:spPr>
          <a:xfrm>
            <a:off x="1598637" y="3159777"/>
            <a:ext cx="690750" cy="675666"/>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2400" b="1" dirty="0">
                <a:solidFill>
                  <a:schemeClr val="tx1"/>
                </a:solidFill>
              </a:rPr>
              <a:t>01</a:t>
            </a:r>
            <a:endParaRPr lang="en-US" sz="2400" b="1" dirty="0">
              <a:solidFill>
                <a:schemeClr val="tx1"/>
              </a:solidFill>
            </a:endParaRPr>
          </a:p>
        </p:txBody>
      </p:sp>
      <p:sp>
        <p:nvSpPr>
          <p:cNvPr id="38" name="文本框 37"/>
          <p:cNvSpPr txBox="1"/>
          <p:nvPr>
            <p:custDataLst>
              <p:tags r:id="rId3"/>
            </p:custDataLst>
          </p:nvPr>
        </p:nvSpPr>
        <p:spPr>
          <a:xfrm>
            <a:off x="2475691" y="2837851"/>
            <a:ext cx="3172209" cy="715273"/>
          </a:xfrm>
          <a:prstGeom prst="rect">
            <a:avLst/>
          </a:prstGeom>
          <a:noFill/>
        </p:spPr>
        <p:txBody>
          <a:bodyPr wrap="square" anchor="b" anchorCtr="0">
            <a:normAutofit lnSpcReduction="20000"/>
          </a:bodyPr>
          <a:lstStyle>
            <a:defPPr>
              <a:defRPr lang="zh-CN"/>
            </a:defPPr>
            <a:lvl1pPr>
              <a:defRPr>
                <a:solidFill>
                  <a:srgbClr val="474546"/>
                </a:solidFill>
                <a:latin typeface="+mj-lt"/>
              </a:defRPr>
            </a:lvl1pPr>
          </a:lstStyle>
          <a:p>
            <a:r>
              <a:rPr lang="zh-CN" altLang="en-US" sz="2400" dirty="0">
                <a:solidFill>
                  <a:schemeClr val="tx1"/>
                </a:solidFill>
                <a:ea typeface="+mj-ea"/>
                <a:cs typeface="+mj-cs"/>
                <a:sym typeface="+mn-ea"/>
              </a:rPr>
              <a:t>澄清相关概念</a:t>
            </a:r>
            <a:endParaRPr lang="zh-CN" altLang="en-US" sz="2400" dirty="0">
              <a:solidFill>
                <a:schemeClr val="tx1"/>
              </a:solidFill>
              <a:ea typeface="+mj-ea"/>
              <a:cs typeface="+mj-cs"/>
            </a:endParaRPr>
          </a:p>
        </p:txBody>
      </p:sp>
      <p:sp>
        <p:nvSpPr>
          <p:cNvPr id="39" name="文本框 38"/>
          <p:cNvSpPr txBox="1"/>
          <p:nvPr>
            <p:custDataLst>
              <p:tags r:id="rId4"/>
            </p:custDataLst>
          </p:nvPr>
        </p:nvSpPr>
        <p:spPr>
          <a:xfrm>
            <a:off x="2475865" y="3564255"/>
            <a:ext cx="3454400" cy="78867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zh-CN" altLang="en-US" sz="1800" dirty="0">
                <a:solidFill>
                  <a:schemeClr val="tx1"/>
                </a:solidFill>
                <a:sym typeface="+mn-ea"/>
              </a:rPr>
              <a:t>人工智能、智能计算、机器学习、数据挖掘</a:t>
            </a:r>
            <a:endParaRPr lang="zh-CN" altLang="en-US" sz="1800" dirty="0">
              <a:solidFill>
                <a:schemeClr val="tx1"/>
              </a:solidFill>
            </a:endParaRPr>
          </a:p>
        </p:txBody>
      </p:sp>
      <p:sp>
        <p:nvSpPr>
          <p:cNvPr id="41" name="矩形: 圆角 23"/>
          <p:cNvSpPr/>
          <p:nvPr>
            <p:custDataLst>
              <p:tags r:id="rId5"/>
            </p:custDataLst>
          </p:nvPr>
        </p:nvSpPr>
        <p:spPr>
          <a:xfrm>
            <a:off x="6544100" y="3159777"/>
            <a:ext cx="690750" cy="675666"/>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2400" b="1" dirty="0">
                <a:solidFill>
                  <a:schemeClr val="tx1"/>
                </a:solidFill>
              </a:rPr>
              <a:t>03</a:t>
            </a:r>
            <a:endParaRPr lang="zh-CN" altLang="en-US" sz="2400" b="1" dirty="0">
              <a:solidFill>
                <a:schemeClr val="tx1"/>
              </a:solidFill>
            </a:endParaRPr>
          </a:p>
        </p:txBody>
      </p:sp>
      <p:sp>
        <p:nvSpPr>
          <p:cNvPr id="42" name="文本框 41"/>
          <p:cNvSpPr txBox="1"/>
          <p:nvPr>
            <p:custDataLst>
              <p:tags r:id="rId6"/>
            </p:custDataLst>
          </p:nvPr>
        </p:nvSpPr>
        <p:spPr>
          <a:xfrm>
            <a:off x="7421154" y="2837851"/>
            <a:ext cx="3172209" cy="715273"/>
          </a:xfrm>
          <a:prstGeom prst="rect">
            <a:avLst/>
          </a:prstGeom>
          <a:noFill/>
        </p:spPr>
        <p:txBody>
          <a:bodyPr wrap="square" anchor="b" anchorCtr="0">
            <a:normAutofit/>
          </a:bodyPr>
          <a:lstStyle>
            <a:defPPr>
              <a:defRPr lang="zh-CN"/>
            </a:defPPr>
            <a:lvl1pPr>
              <a:defRPr>
                <a:solidFill>
                  <a:srgbClr val="474546"/>
                </a:solidFill>
                <a:latin typeface="+mj-lt"/>
              </a:defRPr>
            </a:lvl1pPr>
          </a:lstStyle>
          <a:p>
            <a:r>
              <a:rPr lang="zh-CN" altLang="en-US" sz="2400" dirty="0">
                <a:solidFill>
                  <a:schemeClr val="tx1"/>
                </a:solidFill>
                <a:ea typeface="+mj-ea"/>
                <a:cs typeface="+mj-cs"/>
              </a:rPr>
              <a:t>如何判定</a:t>
            </a:r>
            <a:r>
              <a:rPr lang="en-US" altLang="zh-CN" sz="2400" dirty="0">
                <a:solidFill>
                  <a:schemeClr val="tx1"/>
                </a:solidFill>
                <a:ea typeface="+mj-ea"/>
                <a:cs typeface="+mj-cs"/>
              </a:rPr>
              <a:t>“</a:t>
            </a:r>
            <a:r>
              <a:rPr lang="zh-CN" altLang="en-US" sz="2400" dirty="0">
                <a:solidFill>
                  <a:schemeClr val="tx1"/>
                </a:solidFill>
                <a:ea typeface="+mj-ea"/>
                <a:cs typeface="+mj-cs"/>
              </a:rPr>
              <a:t>智能</a:t>
            </a:r>
            <a:r>
              <a:rPr lang="en-US" altLang="zh-CN" sz="2400" dirty="0">
                <a:solidFill>
                  <a:schemeClr val="tx1"/>
                </a:solidFill>
                <a:ea typeface="+mj-ea"/>
                <a:cs typeface="+mj-cs"/>
              </a:rPr>
              <a:t>”</a:t>
            </a:r>
            <a:endParaRPr lang="en-US" altLang="zh-CN" sz="2400" dirty="0">
              <a:solidFill>
                <a:schemeClr val="tx1"/>
              </a:solidFill>
              <a:ea typeface="+mj-ea"/>
              <a:cs typeface="+mj-cs"/>
            </a:endParaRPr>
          </a:p>
        </p:txBody>
      </p:sp>
      <p:sp>
        <p:nvSpPr>
          <p:cNvPr id="43" name="文本框 42"/>
          <p:cNvSpPr txBox="1"/>
          <p:nvPr>
            <p:custDataLst>
              <p:tags r:id="rId7"/>
            </p:custDataLst>
          </p:nvPr>
        </p:nvSpPr>
        <p:spPr>
          <a:xfrm>
            <a:off x="7421156" y="3564149"/>
            <a:ext cx="3172207" cy="78858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zh-CN" altLang="en-US" sz="1800" dirty="0">
                <a:solidFill>
                  <a:schemeClr val="tx1"/>
                </a:solidFill>
              </a:rPr>
              <a:t>图灵测试、中文屋子</a:t>
            </a:r>
            <a:endParaRPr lang="zh-CN" altLang="en-US" sz="1800" dirty="0">
              <a:solidFill>
                <a:schemeClr val="tx1"/>
              </a:solidFill>
            </a:endParaRPr>
          </a:p>
        </p:txBody>
      </p:sp>
      <p:sp>
        <p:nvSpPr>
          <p:cNvPr id="48" name="矩形: 圆角 23"/>
          <p:cNvSpPr/>
          <p:nvPr>
            <p:custDataLst>
              <p:tags r:id="rId8"/>
            </p:custDataLst>
          </p:nvPr>
        </p:nvSpPr>
        <p:spPr>
          <a:xfrm>
            <a:off x="4426334" y="4925154"/>
            <a:ext cx="690750" cy="675666"/>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2400" b="1" dirty="0">
                <a:solidFill>
                  <a:schemeClr val="tx1"/>
                </a:solidFill>
              </a:rPr>
              <a:t>02</a:t>
            </a:r>
            <a:endParaRPr lang="zh-CN" altLang="en-US" sz="2400" b="1" dirty="0">
              <a:solidFill>
                <a:schemeClr val="tx1"/>
              </a:solidFill>
            </a:endParaRPr>
          </a:p>
        </p:txBody>
      </p:sp>
      <p:sp>
        <p:nvSpPr>
          <p:cNvPr id="49" name="文本框 48"/>
          <p:cNvSpPr txBox="1"/>
          <p:nvPr>
            <p:custDataLst>
              <p:tags r:id="rId9"/>
            </p:custDataLst>
          </p:nvPr>
        </p:nvSpPr>
        <p:spPr>
          <a:xfrm>
            <a:off x="5303388" y="4603228"/>
            <a:ext cx="3172209" cy="715273"/>
          </a:xfrm>
          <a:prstGeom prst="rect">
            <a:avLst/>
          </a:prstGeom>
          <a:noFill/>
        </p:spPr>
        <p:txBody>
          <a:bodyPr wrap="square" anchor="b" anchorCtr="0">
            <a:normAutofit/>
          </a:bodyPr>
          <a:lstStyle>
            <a:defPPr>
              <a:defRPr lang="zh-CN"/>
            </a:defPPr>
            <a:lvl1pPr>
              <a:defRPr>
                <a:solidFill>
                  <a:srgbClr val="474546"/>
                </a:solidFill>
                <a:latin typeface="+mj-lt"/>
              </a:defRPr>
            </a:lvl1pPr>
          </a:lstStyle>
          <a:p>
            <a:r>
              <a:rPr lang="zh-CN" altLang="en-US" sz="2400" dirty="0">
                <a:solidFill>
                  <a:schemeClr val="tx1"/>
                </a:solidFill>
                <a:ea typeface="+mj-ea"/>
                <a:cs typeface="+mj-cs"/>
                <a:sym typeface="+mn-ea"/>
              </a:rPr>
              <a:t>人工智能研究学派</a:t>
            </a:r>
            <a:endParaRPr lang="zh-CN" altLang="en-US" sz="2400" dirty="0">
              <a:solidFill>
                <a:schemeClr val="tx1"/>
              </a:solidFill>
              <a:ea typeface="+mj-ea"/>
              <a:cs typeface="+mj-cs"/>
            </a:endParaRPr>
          </a:p>
        </p:txBody>
      </p:sp>
      <p:sp>
        <p:nvSpPr>
          <p:cNvPr id="50" name="文本框 49"/>
          <p:cNvSpPr txBox="1"/>
          <p:nvPr>
            <p:custDataLst>
              <p:tags r:id="rId10"/>
            </p:custDataLst>
          </p:nvPr>
        </p:nvSpPr>
        <p:spPr>
          <a:xfrm>
            <a:off x="5303520" y="5329555"/>
            <a:ext cx="4768215" cy="78867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zh-CN" altLang="en-US" sz="1800" dirty="0">
                <a:solidFill>
                  <a:schemeClr val="tx1"/>
                </a:solidFill>
                <a:sym typeface="+mn-ea"/>
              </a:rPr>
              <a:t>符号、连接、行为</a:t>
            </a:r>
            <a:endParaRPr lang="zh-CN" altLang="en-US" sz="1800" dirty="0">
              <a:solidFill>
                <a:schemeClr val="tx1"/>
              </a:solidFill>
            </a:endParaRPr>
          </a:p>
          <a:p>
            <a:pPr algn="l"/>
            <a:endParaRPr lang="zh-CN" altLang="en-US" sz="1800" dirty="0">
              <a:solidFill>
                <a:schemeClr val="tx1"/>
              </a:solidFill>
            </a:endParaRPr>
          </a:p>
        </p:txBody>
      </p:sp>
      <p:sp>
        <p:nvSpPr>
          <p:cNvPr id="12" name="文本框 11"/>
          <p:cNvSpPr txBox="1"/>
          <p:nvPr>
            <p:custDataLst>
              <p:tags r:id="rId11"/>
            </p:custDataLst>
          </p:nvPr>
        </p:nvSpPr>
        <p:spPr>
          <a:xfrm>
            <a:off x="3085129" y="5222"/>
            <a:ext cx="1863907" cy="1891809"/>
          </a:xfrm>
          <a:prstGeom prst="rect">
            <a:avLst/>
          </a:prstGeom>
          <a:noFill/>
        </p:spPr>
        <p:txBody>
          <a:bodyPr vert="horz" wrap="square" lIns="0" tIns="0" rIns="0" bIns="0" rtlCol="0" anchor="ctr" anchorCtr="0">
            <a:noAutofit/>
          </a:bodyPr>
          <a:lstStyle/>
          <a:p>
            <a:pPr algn="r"/>
            <a:r>
              <a:rPr lang="en-US" altLang="zh-CN" sz="10000" b="1" dirty="0">
                <a:solidFill>
                  <a:schemeClr val="tx1">
                    <a:lumMod val="75000"/>
                    <a:lumOff val="25000"/>
                  </a:schemeClr>
                </a:solidFill>
              </a:rPr>
              <a:t>A</a:t>
            </a:r>
            <a:endParaRPr lang="zh-CN" altLang="en-US" sz="10000" b="1" dirty="0">
              <a:solidFill>
                <a:schemeClr val="tx1">
                  <a:lumMod val="75000"/>
                  <a:lumOff val="25000"/>
                </a:schemeClr>
              </a:solidFill>
            </a:endParaRPr>
          </a:p>
        </p:txBody>
      </p:sp>
      <p:sp>
        <p:nvSpPr>
          <p:cNvPr id="13" name="文本框 12"/>
          <p:cNvSpPr txBox="1"/>
          <p:nvPr>
            <p:custDataLst>
              <p:tags r:id="rId12"/>
            </p:custDataLst>
          </p:nvPr>
        </p:nvSpPr>
        <p:spPr>
          <a:xfrm>
            <a:off x="5046980" y="1028065"/>
            <a:ext cx="2975610" cy="398780"/>
          </a:xfrm>
          <a:prstGeom prst="rect">
            <a:avLst/>
          </a:prstGeom>
          <a:noFill/>
        </p:spPr>
        <p:txBody>
          <a:bodyPr vert="horz" wrap="square" rtlCol="0">
            <a:spAutoFit/>
          </a:bodyPr>
          <a:lstStyle/>
          <a:p>
            <a:pPr algn="dist"/>
            <a:r>
              <a:rPr lang="en-US" altLang="zh-CN" sz="2000" dirty="0">
                <a:solidFill>
                  <a:schemeClr val="tx1">
                    <a:lumMod val="75000"/>
                    <a:lumOff val="25000"/>
                  </a:schemeClr>
                </a:solidFill>
              </a:rPr>
              <a:t>artificial Intelligence</a:t>
            </a:r>
            <a:endParaRPr lang="en-US" altLang="zh-CN" sz="2000" dirty="0">
              <a:solidFill>
                <a:schemeClr val="tx1">
                  <a:lumMod val="75000"/>
                  <a:lumOff val="25000"/>
                </a:schemeClr>
              </a:solidFill>
            </a:endParaRPr>
          </a:p>
        </p:txBody>
      </p:sp>
      <p:pic>
        <p:nvPicPr>
          <p:cNvPr id="2" name="图片 1"/>
          <p:cNvPicPr>
            <a:picLocks noChangeAspect="1"/>
          </p:cNvPicPr>
          <p:nvPr/>
        </p:nvPicPr>
        <p:blipFill>
          <a:blip r:embed="rId13"/>
          <a:stretch>
            <a:fillRect/>
          </a:stretch>
        </p:blipFill>
        <p:spPr>
          <a:xfrm>
            <a:off x="8940800" y="5080"/>
            <a:ext cx="2971165" cy="2533650"/>
          </a:xfrm>
          <a:prstGeom prst="rect">
            <a:avLst/>
          </a:prstGeom>
        </p:spPr>
      </p:pic>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ox(in)">
                                      <p:cBhvr>
                                        <p:cTn id="18" dur="500"/>
                                        <p:tgtEl>
                                          <p:spTgt spid="3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ox(in)">
                                      <p:cBhvr>
                                        <p:cTn id="21" dur="500"/>
                                        <p:tgtEl>
                                          <p:spTgt spid="4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ox(in)">
                                      <p:cBhvr>
                                        <p:cTn id="27" dur="500"/>
                                        <p:tgtEl>
                                          <p:spTgt spid="4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ox(in)">
                                      <p:cBhvr>
                                        <p:cTn id="30" dur="500"/>
                                        <p:tgtEl>
                                          <p:spTgt spid="4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box(in)">
                                      <p:cBhvr>
                                        <p:cTn id="33" dur="500"/>
                                        <p:tgtEl>
                                          <p:spTgt spid="4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ox(in)">
                                      <p:cBhvr>
                                        <p:cTn id="3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8" grpId="0"/>
      <p:bldP spid="39" grpId="0"/>
      <p:bldP spid="41" grpId="0" animBg="1"/>
      <p:bldP spid="42" grpId="0"/>
      <p:bldP spid="43" grpId="0"/>
      <p:bldP spid="48" grpId="0" bldLvl="0" animBg="1"/>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3" name="文本占位符 378882"/>
          <p:cNvSpPr>
            <a:spLocks noGrp="1"/>
          </p:cNvSpPr>
          <p:nvPr>
            <p:ph type="body" idx="1"/>
          </p:nvPr>
        </p:nvSpPr>
        <p:spPr>
          <a:xfrm>
            <a:off x="217170" y="1412875"/>
            <a:ext cx="11745595" cy="4683125"/>
          </a:xfrm>
          <a:noFill/>
          <a:ln>
            <a:noFill/>
          </a:ln>
        </p:spPr>
        <p:txBody>
          <a:bodyPr>
            <a:normAutofit/>
          </a:bodyPr>
          <a:p>
            <a:pPr lvl="1" fontAlgn="auto">
              <a:lnSpc>
                <a:spcPct val="150000"/>
              </a:lnSpc>
            </a:pPr>
            <a:r>
              <a:rPr lang="en-US" altLang="zh-CN" sz="2800" dirty="0">
                <a:solidFill>
                  <a:schemeClr val="tx1"/>
                </a:solidFill>
                <a:ea typeface="隶书" pitchFamily="49" charset="-122"/>
              </a:rPr>
              <a:t>Nilsson</a:t>
            </a:r>
            <a:r>
              <a:rPr lang="zh-CN" altLang="en-US" sz="2800" dirty="0">
                <a:solidFill>
                  <a:schemeClr val="tx1"/>
                </a:solidFill>
                <a:ea typeface="隶书" pitchFamily="49" charset="-122"/>
              </a:rPr>
              <a:t>认为“</a:t>
            </a:r>
            <a:r>
              <a:rPr lang="en-US" altLang="zh-CN" sz="2800" dirty="0">
                <a:solidFill>
                  <a:schemeClr val="tx1"/>
                </a:solidFill>
                <a:ea typeface="隶书" pitchFamily="49" charset="-122"/>
              </a:rPr>
              <a:t>AI</a:t>
            </a:r>
            <a:r>
              <a:rPr lang="zh-CN" altLang="en-US" sz="2800" dirty="0">
                <a:solidFill>
                  <a:schemeClr val="tx1"/>
                </a:solidFill>
                <a:ea typeface="隶书" pitchFamily="49" charset="-122"/>
              </a:rPr>
              <a:t>是关于知识的科学，即怎样表示知识、获取知识和使用知识的科学”（</a:t>
            </a:r>
            <a:r>
              <a:rPr lang="zh-CN" altLang="en-US" sz="2800" dirty="0">
                <a:solidFill>
                  <a:srgbClr val="FF0000"/>
                </a:solidFill>
                <a:ea typeface="隶书" pitchFamily="49" charset="-122"/>
              </a:rPr>
              <a:t>知识</a:t>
            </a:r>
            <a:r>
              <a:rPr lang="zh-CN" altLang="en-US" sz="2800" dirty="0">
                <a:solidFill>
                  <a:schemeClr val="tx1"/>
                </a:solidFill>
                <a:ea typeface="隶书" pitchFamily="49" charset="-122"/>
              </a:rPr>
              <a:t>）</a:t>
            </a:r>
            <a:endParaRPr lang="zh-CN" altLang="en-US" sz="2800" dirty="0">
              <a:solidFill>
                <a:schemeClr val="tx1"/>
              </a:solidFill>
              <a:ea typeface="隶书" pitchFamily="49" charset="-122"/>
            </a:endParaRPr>
          </a:p>
          <a:p>
            <a:pPr lvl="1" fontAlgn="auto">
              <a:lnSpc>
                <a:spcPct val="150000"/>
              </a:lnSpc>
            </a:pPr>
            <a:r>
              <a:rPr lang="en-US" altLang="zh-CN" sz="2800" dirty="0">
                <a:solidFill>
                  <a:schemeClr val="tx1"/>
                </a:solidFill>
                <a:ea typeface="隶书" pitchFamily="49" charset="-122"/>
              </a:rPr>
              <a:t>Winston</a:t>
            </a:r>
            <a:r>
              <a:rPr lang="zh-CN" altLang="en-US" sz="2800" dirty="0">
                <a:solidFill>
                  <a:schemeClr val="tx1"/>
                </a:solidFill>
                <a:ea typeface="隶书" pitchFamily="49" charset="-122"/>
              </a:rPr>
              <a:t>则认为“</a:t>
            </a:r>
            <a:r>
              <a:rPr lang="en-US" altLang="zh-CN" sz="2800" dirty="0">
                <a:solidFill>
                  <a:schemeClr val="tx1"/>
                </a:solidFill>
                <a:ea typeface="隶书" pitchFamily="49" charset="-122"/>
              </a:rPr>
              <a:t>AI</a:t>
            </a:r>
            <a:r>
              <a:rPr lang="zh-CN" altLang="en-US" sz="2800" dirty="0">
                <a:solidFill>
                  <a:schemeClr val="tx1"/>
                </a:solidFill>
                <a:ea typeface="隶书" pitchFamily="49" charset="-122"/>
              </a:rPr>
              <a:t>是研究如何使计算机去做过去只有人才能做的富有智能的工作”（</a:t>
            </a:r>
            <a:r>
              <a:rPr lang="zh-CN" altLang="en-US" sz="2800" dirty="0">
                <a:solidFill>
                  <a:srgbClr val="FF0000"/>
                </a:solidFill>
                <a:ea typeface="隶书" pitchFamily="49" charset="-122"/>
              </a:rPr>
              <a:t>功能</a:t>
            </a:r>
            <a:r>
              <a:rPr lang="zh-CN" altLang="en-US" sz="2800" dirty="0">
                <a:solidFill>
                  <a:schemeClr val="tx1"/>
                </a:solidFill>
                <a:ea typeface="隶书" pitchFamily="49" charset="-122"/>
              </a:rPr>
              <a:t>）</a:t>
            </a:r>
            <a:endParaRPr lang="zh-CN" altLang="en-US" sz="2800" dirty="0">
              <a:solidFill>
                <a:schemeClr val="tx1"/>
              </a:solidFill>
              <a:ea typeface="隶书" pitchFamily="49" charset="-122"/>
            </a:endParaRPr>
          </a:p>
          <a:p>
            <a:pPr lvl="1" fontAlgn="auto">
              <a:lnSpc>
                <a:spcPct val="150000"/>
              </a:lnSpc>
            </a:pPr>
            <a:r>
              <a:rPr lang="en-US" altLang="zh-CN" sz="2800" err="1">
                <a:solidFill>
                  <a:schemeClr val="tx1"/>
                </a:solidFill>
                <a:ea typeface="隶书" pitchFamily="49" charset="-122"/>
              </a:rPr>
              <a:t>Feigenbaum</a:t>
            </a:r>
            <a:r>
              <a:rPr lang="zh-CN" altLang="en-US" sz="2800" dirty="0">
                <a:solidFill>
                  <a:schemeClr val="tx1"/>
                </a:solidFill>
                <a:ea typeface="隶书" pitchFamily="49" charset="-122"/>
              </a:rPr>
              <a:t>认为“</a:t>
            </a:r>
            <a:r>
              <a:rPr lang="en-US" altLang="zh-CN" sz="2800" dirty="0">
                <a:solidFill>
                  <a:schemeClr val="tx1"/>
                </a:solidFill>
                <a:ea typeface="隶书" pitchFamily="49" charset="-122"/>
              </a:rPr>
              <a:t>AI</a:t>
            </a:r>
            <a:r>
              <a:rPr lang="zh-CN" altLang="en-US" sz="2800" dirty="0">
                <a:solidFill>
                  <a:schemeClr val="tx1"/>
                </a:solidFill>
                <a:ea typeface="隶书" pitchFamily="49" charset="-122"/>
              </a:rPr>
              <a:t>是一个智能计算机的知识处理系统，该系统显示人类行为中与智能有关的某些特征”（</a:t>
            </a:r>
            <a:r>
              <a:rPr lang="zh-CN" altLang="en-US" sz="2800" dirty="0">
                <a:solidFill>
                  <a:srgbClr val="FF0000"/>
                </a:solidFill>
                <a:ea typeface="隶书" pitchFamily="49" charset="-122"/>
              </a:rPr>
              <a:t>系统</a:t>
            </a:r>
            <a:r>
              <a:rPr lang="zh-CN" altLang="en-US" sz="2800" dirty="0">
                <a:solidFill>
                  <a:schemeClr val="tx1"/>
                </a:solidFill>
                <a:ea typeface="隶书" pitchFamily="49" charset="-122"/>
              </a:rPr>
              <a:t>）</a:t>
            </a:r>
            <a:endParaRPr lang="zh-CN" altLang="en-US" sz="2800" dirty="0">
              <a:solidFill>
                <a:schemeClr val="tx1"/>
              </a:solidFill>
              <a:ea typeface="隶书" pitchFamily="49" charset="-122"/>
            </a:endParaRPr>
          </a:p>
        </p:txBody>
      </p:sp>
      <p:sp>
        <p:nvSpPr>
          <p:cNvPr id="378884" name="标题 378883"/>
          <p:cNvSpPr>
            <a:spLocks noGrp="1"/>
          </p:cNvSpPr>
          <p:nvPr>
            <p:ph type="title"/>
          </p:nvPr>
        </p:nvSpPr>
        <p:spPr>
          <a:xfrm>
            <a:off x="533400" y="152718"/>
            <a:ext cx="8229600" cy="1012825"/>
          </a:xfrm>
          <a:noFill/>
          <a:ln>
            <a:noFill/>
          </a:ln>
        </p:spPr>
        <p:txBody>
          <a:bodyPr>
            <a:normAutofit/>
          </a:bodyPr>
          <a:p>
            <a:pPr algn="l"/>
            <a:r>
              <a:rPr lang="en-US" sz="3600" dirty="0">
                <a:solidFill>
                  <a:schemeClr val="tx1"/>
                </a:solidFill>
                <a:ea typeface="隶书" pitchFamily="49" charset="-122"/>
              </a:rPr>
              <a:t>AI</a:t>
            </a:r>
            <a:r>
              <a:rPr lang="zh-CN" altLang="en-US" sz="3600" dirty="0">
                <a:solidFill>
                  <a:schemeClr val="tx1"/>
                </a:solidFill>
                <a:ea typeface="隶书" pitchFamily="49" charset="-122"/>
              </a:rPr>
              <a:t>的经典定义</a:t>
            </a:r>
            <a:endParaRPr lang="zh-CN" altLang="en-US" sz="3600" dirty="0">
              <a:solidFill>
                <a:schemeClr val="tx1"/>
              </a:solidFill>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883">
                                            <p:txEl>
                                              <p:charRg st="0" end="47"/>
                                            </p:txEl>
                                          </p:spTgt>
                                        </p:tgtEl>
                                        <p:attrNameLst>
                                          <p:attrName>style.visibility</p:attrName>
                                        </p:attrNameLst>
                                      </p:cBhvr>
                                      <p:to>
                                        <p:strVal val="visible"/>
                                      </p:to>
                                    </p:set>
                                    <p:anim calcmode="lin" valueType="num">
                                      <p:cBhvr additive="base">
                                        <p:cTn id="7" dur="500" fill="hold"/>
                                        <p:tgtEl>
                                          <p:spTgt spid="378883">
                                            <p:txEl>
                                              <p:charRg st="0" end="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charRg st="0" end="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883">
                                            <p:txEl>
                                              <p:charRg st="47" end="93"/>
                                            </p:txEl>
                                          </p:spTgt>
                                        </p:tgtEl>
                                        <p:attrNameLst>
                                          <p:attrName>style.visibility</p:attrName>
                                        </p:attrNameLst>
                                      </p:cBhvr>
                                      <p:to>
                                        <p:strVal val="visible"/>
                                      </p:to>
                                    </p:set>
                                    <p:anim calcmode="lin" valueType="num">
                                      <p:cBhvr additive="base">
                                        <p:cTn id="13" dur="500" fill="hold"/>
                                        <p:tgtEl>
                                          <p:spTgt spid="378883">
                                            <p:txEl>
                                              <p:charRg st="47" end="9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3">
                                            <p:txEl>
                                              <p:charRg st="47" end="9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883">
                                            <p:txEl>
                                              <p:charRg st="93" end="150"/>
                                            </p:txEl>
                                          </p:spTgt>
                                        </p:tgtEl>
                                        <p:attrNameLst>
                                          <p:attrName>style.visibility</p:attrName>
                                        </p:attrNameLst>
                                      </p:cBhvr>
                                      <p:to>
                                        <p:strVal val="visible"/>
                                      </p:to>
                                    </p:set>
                                    <p:anim calcmode="lin" valueType="num">
                                      <p:cBhvr additive="base">
                                        <p:cTn id="19" dur="500" fill="hold"/>
                                        <p:tgtEl>
                                          <p:spTgt spid="378883">
                                            <p:txEl>
                                              <p:charRg st="93" end="15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883">
                                            <p:txEl>
                                              <p:charRg st="93"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2920" y="303530"/>
            <a:ext cx="10515600" cy="665480"/>
          </a:xfrm>
        </p:spPr>
        <p:txBody>
          <a:bodyPr/>
          <a:p>
            <a:r>
              <a:rPr lang="en-US" altLang="zh-CN"/>
              <a:t>AI is  about </a:t>
            </a:r>
            <a:r>
              <a:rPr lang="en-US" altLang="zh-CN" u="sng"/>
              <a:t>thinking,perception,action</a:t>
            </a:r>
            <a:r>
              <a:rPr lang="en-US" altLang="zh-CN"/>
              <a:t> of biology</a:t>
            </a:r>
            <a:endParaRPr lang="en-US" altLang="zh-CN"/>
          </a:p>
        </p:txBody>
      </p:sp>
      <p:sp>
        <p:nvSpPr>
          <p:cNvPr id="4" name="内容占位符 2"/>
          <p:cNvSpPr>
            <a:spLocks noGrp="1"/>
          </p:cNvSpPr>
          <p:nvPr/>
        </p:nvSpPr>
        <p:spPr>
          <a:xfrm>
            <a:off x="502920" y="1586230"/>
            <a:ext cx="10515600" cy="1209675"/>
          </a:xfrm>
          <a:prstGeom prst="rect">
            <a:avLst/>
          </a:prstGeom>
        </p:spPr>
        <p:txBody>
          <a:bodyPr vert="horz" lIns="90000" tIns="46800" rIns="9000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AI is </a:t>
            </a:r>
            <a:r>
              <a:rPr lang="en-US" altLang="zh-CN" u="sng"/>
              <a:t> representation</a:t>
            </a:r>
            <a:r>
              <a:rPr lang="en-US" altLang="zh-CN"/>
              <a:t> that support the making of </a:t>
            </a:r>
            <a:r>
              <a:rPr lang="en-US" altLang="zh-CN" u="sng"/>
              <a:t>model</a:t>
            </a:r>
            <a:r>
              <a:rPr lang="en-US" altLang="zh-CN"/>
              <a:t> that facilitate an </a:t>
            </a:r>
            <a:endParaRPr lang="en-US" altLang="zh-CN"/>
          </a:p>
          <a:p>
            <a:r>
              <a:rPr lang="en-US" altLang="zh-CN"/>
              <a:t> understanding  of </a:t>
            </a:r>
            <a:r>
              <a:rPr lang="en-US" altLang="zh-CN" u="sng"/>
              <a:t>thinking perception and action</a:t>
            </a:r>
            <a:endParaRPr lang="en-US" altLang="zh-CN" u="sng"/>
          </a:p>
        </p:txBody>
      </p:sp>
      <p:sp>
        <p:nvSpPr>
          <p:cNvPr id="5" name="内容占位符 2"/>
          <p:cNvSpPr>
            <a:spLocks noGrp="1"/>
          </p:cNvSpPr>
          <p:nvPr/>
        </p:nvSpPr>
        <p:spPr>
          <a:xfrm>
            <a:off x="502920" y="4076065"/>
            <a:ext cx="10515600" cy="1280160"/>
          </a:xfrm>
          <a:prstGeom prst="rect">
            <a:avLst/>
          </a:prstGeom>
        </p:spPr>
        <p:txBody>
          <a:bodyPr vert="horz" lIns="90000" tIns="46800" rIns="90000" bIns="46800" rtlCol="0">
            <a:normAutofit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AI is  about </a:t>
            </a:r>
            <a:r>
              <a:rPr lang="en-US" altLang="zh-CN" u="sng"/>
              <a:t>algorithims</a:t>
            </a:r>
            <a:r>
              <a:rPr lang="en-US" altLang="zh-CN"/>
              <a:t> enabled by  </a:t>
            </a:r>
            <a:r>
              <a:rPr lang="en-US" altLang="zh-CN" u="sng"/>
              <a:t>contraints</a:t>
            </a:r>
            <a:r>
              <a:rPr lang="en-US" altLang="zh-CN"/>
              <a:t> exposed by </a:t>
            </a:r>
            <a:r>
              <a:rPr lang="en-US" altLang="zh-CN" u="sng"/>
              <a:t>representation</a:t>
            </a:r>
            <a:r>
              <a:rPr lang="en-US" altLang="zh-CN"/>
              <a:t> that support the making of </a:t>
            </a:r>
            <a:r>
              <a:rPr lang="en-US" altLang="zh-CN" u="sng"/>
              <a:t>model</a:t>
            </a:r>
            <a:r>
              <a:rPr lang="en-US" altLang="zh-CN"/>
              <a:t> that facilitate an understanding  of </a:t>
            </a:r>
            <a:r>
              <a:rPr lang="en-US" altLang="zh-CN" u="sng"/>
              <a:t>thinking perception and action</a:t>
            </a:r>
            <a:endParaRPr lang="en-US" altLang="zh-CN" u="sng"/>
          </a:p>
        </p:txBody>
      </p:sp>
      <p:sp>
        <p:nvSpPr>
          <p:cNvPr id="6" name="内容占位符 2"/>
          <p:cNvSpPr>
            <a:spLocks noGrp="1"/>
          </p:cNvSpPr>
          <p:nvPr/>
        </p:nvSpPr>
        <p:spPr>
          <a:xfrm>
            <a:off x="502920" y="2795905"/>
            <a:ext cx="10515600" cy="1280160"/>
          </a:xfrm>
          <a:prstGeom prst="rect">
            <a:avLst/>
          </a:prstGeom>
        </p:spPr>
        <p:txBody>
          <a:bodyPr vert="horz" lIns="90000" tIns="46800" rIns="9000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AI is  about </a:t>
            </a:r>
            <a:r>
              <a:rPr lang="en-US" altLang="zh-CN" u="sng"/>
              <a:t>contraints</a:t>
            </a:r>
            <a:r>
              <a:rPr lang="en-US" altLang="zh-CN"/>
              <a:t> exposed by </a:t>
            </a:r>
            <a:r>
              <a:rPr lang="en-US" altLang="zh-CN" u="sng"/>
              <a:t>representation</a:t>
            </a:r>
            <a:r>
              <a:rPr lang="en-US" altLang="zh-CN"/>
              <a:t> that support the making of </a:t>
            </a:r>
            <a:r>
              <a:rPr lang="en-US" altLang="zh-CN" u="sng"/>
              <a:t>model</a:t>
            </a:r>
            <a:r>
              <a:rPr lang="en-US" altLang="zh-CN"/>
              <a:t> that facilitate an understanding  of </a:t>
            </a:r>
            <a:r>
              <a:rPr lang="en-US" altLang="zh-CN" u="sng"/>
              <a:t>thinking perception and action</a:t>
            </a:r>
            <a:endParaRPr lang="en-US" altLang="zh-CN" u="sng"/>
          </a:p>
        </p:txBody>
      </p:sp>
      <p:sp>
        <p:nvSpPr>
          <p:cNvPr id="2" name="内容占位符 2"/>
          <p:cNvSpPr>
            <a:spLocks noGrp="1"/>
          </p:cNvSpPr>
          <p:nvPr/>
        </p:nvSpPr>
        <p:spPr>
          <a:xfrm>
            <a:off x="502920" y="939800"/>
            <a:ext cx="11699875" cy="646430"/>
          </a:xfrm>
          <a:prstGeom prst="rect">
            <a:avLst/>
          </a:prstGeom>
        </p:spPr>
        <p:txBody>
          <a:bodyPr vert="horz" lIns="90000" tIns="46800" rIns="9000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AI is about </a:t>
            </a:r>
            <a:r>
              <a:rPr lang="en-US" altLang="zh-CN" u="sng"/>
              <a:t>model</a:t>
            </a:r>
            <a:r>
              <a:rPr lang="en-US" altLang="zh-CN"/>
              <a:t> that facilitate an understanding  of </a:t>
            </a:r>
            <a:r>
              <a:rPr lang="en-US" altLang="zh-CN" u="sng"/>
              <a:t>thinking perception and action</a:t>
            </a:r>
            <a:endParaRPr lang="en-US" altLang="zh-CN"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p:bldP spid="6" grpId="0"/>
      <p:bldP spid="5" grpId="0"/>
    </p:bldLst>
  </p:timing>
</p:sld>
</file>

<file path=ppt/tags/tag1.xml><?xml version="1.0" encoding="utf-8"?>
<p:tagLst xmlns:p="http://schemas.openxmlformats.org/presentationml/2006/main">
  <p:tag name="KSO_WM_TAG_VERSION" val="1.0"/>
  <p:tag name="KSO_WM_TEMPLATE_CATEGORY" val="custom"/>
  <p:tag name="KSO_WM_TEMPLATE_INDEX" val="20184243"/>
</p:tagLst>
</file>

<file path=ppt/tags/tag10.xml><?xml version="1.0" encoding="utf-8"?>
<p:tagLst xmlns:p="http://schemas.openxmlformats.org/presentationml/2006/main">
  <p:tag name="KSO_WM_TAG_VERSION" val="1.0"/>
  <p:tag name="KSO_WM_BEAUTIFY_FLAG" val="#wm#"/>
  <p:tag name="KSO_WM_UNIT_TYPE" val="i"/>
  <p:tag name="KSO_WM_UNIT_INDEX" val="11"/>
  <p:tag name="KSO_WM_TEMPLATE_CATEGORY" val="custom"/>
  <p:tag name="KSO_WM_TEMPLATE_INDEX" val="20184243"/>
  <p:tag name="KSO_WM_DIAGRAM_GROUP_CODE" val="l1_1"/>
  <p:tag name="KSO_WM_UNIT_ID" val="custom20184243_7*i*1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UNIT_PRESET_TEXT" val="目 录"/>
  <p:tag name="KSO_WM_TEMPLATE_CATEGORY" val="custom"/>
  <p:tag name="KSO_WM_TEMPLATE_INDEX" val="20184243"/>
  <p:tag name="KSO_WM_DIAGRAM_GROUP_CODE" val="l1_1"/>
  <p:tag name="KSO_WM_UNIT_ID" val="custom20184243_7*a*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SLIDE_ITEM_CNT" val="3"/>
  <p:tag name="KSO_WM_SLIDE_LAYOUT" val="a_l"/>
  <p:tag name="KSO_WM_SLIDE_LAYOUT_CNT" val="1_1"/>
  <p:tag name="KSO_WM_SLIDE_TYPE" val="contents"/>
  <p:tag name="KSO_WM_BEAUTIFY_FLAG" val="#wm#"/>
  <p:tag name="KSO_WM_COMBINE_RELATE_SLIDE_ID" val="custom20181643_6"/>
  <p:tag name="KSO_WM_TEMPLATE_CATEGORY" val="custom"/>
  <p:tag name="KSO_WM_TEMPLATE_INDEX" val="20184243"/>
  <p:tag name="KSO_WM_SLIDE_ID" val="custom20184243_7"/>
  <p:tag name="KSO_WM_SLIDE_INDEX" val="7"/>
  <p:tag name="KSO_WM_DIAGRAM_GROUP_CODE" val="l1-1"/>
  <p:tag name="KSO_WM_TEMPLATE_SUBCATEGORY" val="combine"/>
</p:tagLst>
</file>

<file path=ppt/tags/tag13.xml><?xml version="1.0" encoding="utf-8"?>
<p:tagLst xmlns:p="http://schemas.openxmlformats.org/presentationml/2006/main">
  <p:tag name="KSO_WM_BEAUTIFY_FLAG" val="#wm#"/>
  <p:tag name="KSO_WM_TEMPLATE_CATEGORY" val="custom"/>
  <p:tag name="KSO_WM_TEMPLATE_INDEX" val="20184243"/>
</p:tagLst>
</file>

<file path=ppt/tags/tag14.xml><?xml version="1.0" encoding="utf-8"?>
<p:tagLst xmlns:p="http://schemas.openxmlformats.org/presentationml/2006/main">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SECTION TITLE"/>
  <p:tag name="KSO_WM_TEMPLATE_CATEGORY" val="custom"/>
  <p:tag name="KSO_WM_TEMPLATE_INDEX" val="20184243"/>
  <p:tag name="KSO_WM_UNIT_ID" val="custom20184243_11*a*1"/>
</p:tagLst>
</file>

<file path=ppt/tags/tag15.xml><?xml version="1.0" encoding="utf-8"?>
<p:tagLst xmlns:p="http://schemas.openxmlformats.org/presentationml/2006/main">
  <p:tag name="KSO_WM_TAG_VERSION" val="1.0"/>
  <p:tag name="KSO_WM_SLIDE_ITEM_CNT" val="2"/>
  <p:tag name="KSO_WM_SLIDE_LAYOUT" val="a_b"/>
  <p:tag name="KSO_WM_SLIDE_LAYOUT_CNT" val="1_1"/>
  <p:tag name="KSO_WM_SLIDE_TYPE" val="sectionTitle"/>
  <p:tag name="KSO_WM_BEAUTIFY_FLAG" val="#wm#"/>
  <p:tag name="KSO_WM_COMBINE_RELATE_SLIDE_ID" val="background20181778_6"/>
  <p:tag name="KSO_WM_TEMPLATE_CATEGORY" val="custom"/>
  <p:tag name="KSO_WM_TEMPLATE_INDEX" val="20184243"/>
  <p:tag name="KSO_WM_SLIDE_ID" val="custom20184243_11"/>
  <p:tag name="KSO_WM_SLIDE_INDEX" val="11"/>
  <p:tag name="KSO_WM_TEMPLATE_SUBCATEGORY" val="combine"/>
</p:tagLst>
</file>

<file path=ppt/tags/tag16.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UNIT_PRESET_TEXT" val="目 录"/>
  <p:tag name="KSO_WM_TEMPLATE_CATEGORY" val="custom"/>
  <p:tag name="KSO_WM_TEMPLATE_INDEX" val="20184243"/>
  <p:tag name="KSO_WM_DIAGRAM_GROUP_CODE" val="l1_1"/>
  <p:tag name="KSO_WM_UNIT_ID" val="custom20184243_7*a*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84243"/>
  <p:tag name="KSO_WM_DIAGRAM_GROUP_CODE" val="l1-1"/>
  <p:tag name="KSO_WM_UNIT_ID" val="custom20184243_7*l_h_i*1_1_1"/>
  <p:tag name="KSO_WM_UNIT_LINE_FORE_SCHEMECOLOR_INDEX" val="5"/>
  <p:tag name="KSO_WM_UNIT_LINE_FILL_TYPE" val="2"/>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UNIT_ISCONTENTSTITLE" val="0"/>
  <p:tag name="KSO_WM_UNIT_TYPE" val="l_h_a"/>
  <p:tag name="KSO_WM_UNIT_INDEX" val="1_1_1"/>
  <p:tag name="KSO_WM_UNIT_LAYERLEVEL" val="1_1_1"/>
  <p:tag name="KSO_WM_UNIT_VALUE" val="11"/>
  <p:tag name="KSO_WM_UNIT_HIGHLIGHT" val="0"/>
  <p:tag name="KSO_WM_UNIT_COMPATIBLE" val="0"/>
  <p:tag name="KSO_WM_UNIT_CLEAR" val="0"/>
  <p:tag name="KSO_WM_UNIT_PRESET_TEXT_INDEX" val="3"/>
  <p:tag name="KSO_WM_UNIT_PRESET_TEXT_LEN" val="12"/>
  <p:tag name="KSO_WM_TEMPLATE_CATEGORY" val="custom"/>
  <p:tag name="KSO_WM_TEMPLATE_INDEX" val="20184243"/>
  <p:tag name="KSO_WM_DIAGRAM_GROUP_CODE" val="l1-1"/>
  <p:tag name="KSO_WM_UNIT_ID" val="custom20184243_7*l_h_a*1_1_1"/>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UNIT_TYPE" val="l_h_f"/>
  <p:tag name="KSO_WM_UNIT_INDEX" val="1_1_1"/>
  <p:tag name="KSO_WM_UNIT_LAYERLEVEL" val="1_1_1"/>
  <p:tag name="KSO_WM_UNIT_VALUE" val="26"/>
  <p:tag name="KSO_WM_UNIT_HIGHLIGHT" val="0"/>
  <p:tag name="KSO_WM_UNIT_COMPATIBLE" val="0"/>
  <p:tag name="KSO_WM_UNIT_CLEAR" val="0"/>
  <p:tag name="KSO_WM_UNIT_PRESET_TEXT_INDEX" val="4"/>
  <p:tag name="KSO_WM_UNIT_PRESET_TEXT_LEN" val="26"/>
  <p:tag name="KSO_WM_TEMPLATE_CATEGORY" val="custom"/>
  <p:tag name="KSO_WM_TEMPLATE_INDEX" val="20184243"/>
  <p:tag name="KSO_WM_DIAGRAM_GROUP_CODE" val="l1-1"/>
  <p:tag name="KSO_WM_UNIT_ID" val="custom20184243_7*l_h_f*1_1_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4243"/>
</p:tagLst>
</file>

<file path=ppt/tags/tag20.xml><?xml version="1.0" encoding="utf-8"?>
<p:tagLst xmlns:p="http://schemas.openxmlformats.org/presentationml/2006/main">
  <p:tag name="KSO_WM_TAG_VERSION" val="1.0"/>
  <p:tag name="KSO_WM_BEAUTIFY_FLAG" val="#wm#"/>
  <p:tag name="KSO_WM_UNIT_TYPE" val="l_h_i"/>
  <p:tag name="KSO_WM_UNIT_INDEX" val="1_2_1"/>
  <p:tag name="KSO_WM_UNIT_LAYERLEVEL" val="1_1_1"/>
  <p:tag name="KSO_WM_TEMPLATE_CATEGORY" val="custom"/>
  <p:tag name="KSO_WM_TEMPLATE_INDEX" val="20184243"/>
  <p:tag name="KSO_WM_DIAGRAM_GROUP_CODE" val="l1-1"/>
  <p:tag name="KSO_WM_UNIT_ID" val="custom20184243_7*l_h_i*1_2_1"/>
  <p:tag name="KSO_WM_UNIT_LINE_FORE_SCHEMECOLOR_INDEX" val="5"/>
  <p:tag name="KSO_WM_UNIT_LINE_FILL_TYPE" val="2"/>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UNIT_CLEAR" val="0"/>
  <p:tag name="KSO_WM_UNIT_PRESET_TEXT_INDEX" val="3"/>
  <p:tag name="KSO_WM_UNIT_PRESET_TEXT_LEN" val="12"/>
  <p:tag name="KSO_WM_TEMPLATE_CATEGORY" val="custom"/>
  <p:tag name="KSO_WM_TEMPLATE_INDEX" val="20184243"/>
  <p:tag name="KSO_WM_DIAGRAM_GROUP_CODE" val="l1-1"/>
  <p:tag name="KSO_WM_UNIT_ID" val="custom20184243_7*l_h_a*1_2_1"/>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26"/>
  <p:tag name="KSO_WM_UNIT_HIGHLIGHT" val="0"/>
  <p:tag name="KSO_WM_UNIT_COMPATIBLE" val="0"/>
  <p:tag name="KSO_WM_UNIT_CLEAR" val="0"/>
  <p:tag name="KSO_WM_UNIT_PRESET_TEXT_INDEX" val="4"/>
  <p:tag name="KSO_WM_UNIT_PRESET_TEXT_LEN" val="26"/>
  <p:tag name="KSO_WM_TEMPLATE_CATEGORY" val="custom"/>
  <p:tag name="KSO_WM_TEMPLATE_INDEX" val="20184243"/>
  <p:tag name="KSO_WM_DIAGRAM_GROUP_CODE" val="l1-1"/>
  <p:tag name="KSO_WM_UNIT_ID" val="custom20184243_7*l_h_f*1_2_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UNIT_TYPE" val="l_h_i"/>
  <p:tag name="KSO_WM_UNIT_INDEX" val="1_3_1"/>
  <p:tag name="KSO_WM_UNIT_LAYERLEVEL" val="1_1_1"/>
  <p:tag name="KSO_WM_TEMPLATE_CATEGORY" val="custom"/>
  <p:tag name="KSO_WM_TEMPLATE_INDEX" val="20184243"/>
  <p:tag name="KSO_WM_DIAGRAM_GROUP_CODE" val="l1-1"/>
  <p:tag name="KSO_WM_UNIT_ID" val="custom20184243_7*l_h_i*1_3_1"/>
  <p:tag name="KSO_WM_UNIT_LINE_FORE_SCHEMECOLOR_INDEX" val="5"/>
  <p:tag name="KSO_WM_UNIT_LINE_FILL_TYPE" val="2"/>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UNIT_ISCONTENTSTITLE" val="0"/>
  <p:tag name="KSO_WM_UNIT_TYPE" val="l_h_a"/>
  <p:tag name="KSO_WM_UNIT_INDEX" val="1_3_1"/>
  <p:tag name="KSO_WM_UNIT_LAYERLEVEL" val="1_1_1"/>
  <p:tag name="KSO_WM_UNIT_VALUE" val="11"/>
  <p:tag name="KSO_WM_UNIT_HIGHLIGHT" val="0"/>
  <p:tag name="KSO_WM_UNIT_COMPATIBLE" val="0"/>
  <p:tag name="KSO_WM_UNIT_CLEAR" val="0"/>
  <p:tag name="KSO_WM_UNIT_PRESET_TEXT_INDEX" val="3"/>
  <p:tag name="KSO_WM_UNIT_PRESET_TEXT_LEN" val="12"/>
  <p:tag name="KSO_WM_TEMPLATE_CATEGORY" val="custom"/>
  <p:tag name="KSO_WM_TEMPLATE_INDEX" val="20184243"/>
  <p:tag name="KSO_WM_DIAGRAM_GROUP_CODE" val="l1-1"/>
  <p:tag name="KSO_WM_UNIT_ID" val="custom20184243_7*l_h_a*1_3_1"/>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UNIT_TYPE" val="l_h_f"/>
  <p:tag name="KSO_WM_UNIT_INDEX" val="1_3_1"/>
  <p:tag name="KSO_WM_UNIT_LAYERLEVEL" val="1_1_1"/>
  <p:tag name="KSO_WM_UNIT_VALUE" val="26"/>
  <p:tag name="KSO_WM_UNIT_HIGHLIGHT" val="0"/>
  <p:tag name="KSO_WM_UNIT_COMPATIBLE" val="0"/>
  <p:tag name="KSO_WM_UNIT_CLEAR" val="0"/>
  <p:tag name="KSO_WM_UNIT_PRESET_TEXT_INDEX" val="4"/>
  <p:tag name="KSO_WM_UNIT_PRESET_TEXT_LEN" val="26"/>
  <p:tag name="KSO_WM_TEMPLATE_CATEGORY" val="custom"/>
  <p:tag name="KSO_WM_TEMPLATE_INDEX" val="20184243"/>
  <p:tag name="KSO_WM_DIAGRAM_GROUP_CODE" val="l1-1"/>
  <p:tag name="KSO_WM_UNIT_ID" val="custom20184243_7*l_h_f*1_3_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UNIT_TYPE" val="i"/>
  <p:tag name="KSO_WM_UNIT_INDEX" val="10"/>
  <p:tag name="KSO_WM_TEMPLATE_CATEGORY" val="custom"/>
  <p:tag name="KSO_WM_TEMPLATE_INDEX" val="20184243"/>
  <p:tag name="KSO_WM_DIAGRAM_GROUP_CODE" val="l1_1"/>
  <p:tag name="KSO_WM_UNIT_ID" val="custom20184243_7*i*10"/>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UNIT_TYPE" val="i"/>
  <p:tag name="KSO_WM_UNIT_INDEX" val="11"/>
  <p:tag name="KSO_WM_TEMPLATE_CATEGORY" val="custom"/>
  <p:tag name="KSO_WM_TEMPLATE_INDEX" val="20184243"/>
  <p:tag name="KSO_WM_DIAGRAM_GROUP_CODE" val="l1_1"/>
  <p:tag name="KSO_WM_UNIT_ID" val="custom20184243_7*i*11"/>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AG_VERSION" val="1.0"/>
  <p:tag name="KSO_WM_SLIDE_ITEM_CNT" val="3"/>
  <p:tag name="KSO_WM_SLIDE_LAYOUT" val="a_l"/>
  <p:tag name="KSO_WM_SLIDE_LAYOUT_CNT" val="1_1"/>
  <p:tag name="KSO_WM_SLIDE_TYPE" val="contents"/>
  <p:tag name="KSO_WM_BEAUTIFY_FLAG" val="#wm#"/>
  <p:tag name="KSO_WM_COMBINE_RELATE_SLIDE_ID" val="custom20181643_6"/>
  <p:tag name="KSO_WM_TEMPLATE_CATEGORY" val="custom"/>
  <p:tag name="KSO_WM_TEMPLATE_INDEX" val="20184243"/>
  <p:tag name="KSO_WM_SLIDE_ID" val="custom20184243_7"/>
  <p:tag name="KSO_WM_SLIDE_INDEX" val="7"/>
  <p:tag name="KSO_WM_DIAGRAM_GROUP_CODE" val="l1-1"/>
  <p:tag name="KSO_WM_TEMPLATE_SUBCATEGORY" val="combine"/>
</p:tagLst>
</file>

<file path=ppt/tags/tag29.xml><?xml version="1.0" encoding="utf-8"?>
<p:tagLst xmlns:p="http://schemas.openxmlformats.org/presentationml/2006/main">
  <p:tag name="KSO_WM_UNIT_CLEAR" val="1"/>
  <p:tag name="KSO_WM_UNIT_LAYERLEVEL" val="1_1"/>
  <p:tag name="KSO_WM_TAG_VERSION" val="1.0"/>
  <p:tag name="KSO_WM_BEAUTIFY_FLAG" val="#wm#"/>
  <p:tag name="KSO_WM_UNIT_TYPE" val="i"/>
  <p:tag name="KSO_WM_UNIT_INDEX" val="10"/>
  <p:tag name="KSO_WM_TEMPLATE_CATEGORY" val="custom"/>
  <p:tag name="KSO_WM_TEMPLATE_INDEX" val="20184243"/>
  <p:tag name="KSO_WM_DIAGRAM_GROUP_CODE" val="n1_1"/>
  <p:tag name="KSO_WM_UNIT_ID" val="custom20184243_18*i*10"/>
  <p:tag name="KSO_WM_UNIT_LINE_FORE_SCHEMECOLOR_INDEX" val="14"/>
  <p:tag name="KSO_WM_UNIT_LINE_FILL_TYPE" val="2"/>
  <p:tag name="KSO_WM_UNIT_USESOURCEFORMAT_APPLY" val="1"/>
</p:tagLst>
</file>

<file path=ppt/tags/tag3.xml><?xml version="1.0" encoding="utf-8"?>
<p:tagLst xmlns:p="http://schemas.openxmlformats.org/presentationml/2006/main">
  <p:tag name="KSO_WM_TAG_VERSION" val="1.0"/>
  <p:tag name="KSO_WM_BEAUTIFY_FLAG" val="#wm#"/>
  <p:tag name="KSO_WM_COMBINE_RELATE_SLIDE_ID" val="background20181778_1"/>
  <p:tag name="KSO_WM_TEMPLATE_CATEGORY" val="custom"/>
  <p:tag name="KSO_WM_TEMPLATE_INDEX" val="20184243"/>
  <p:tag name="KSO_WM_TEMPLATE_SUBCATEGORY" val="combine"/>
  <p:tag name="KSO_WM_TEMPLATE_THUMBS_INDEX" val="1、6、11、12、15、17、22、23、26、27、28、29"/>
</p:tagLst>
</file>

<file path=ppt/tags/tag30.xml><?xml version="1.0" encoding="utf-8"?>
<p:tagLst xmlns:p="http://schemas.openxmlformats.org/presentationml/2006/main">
  <p:tag name="KSO_WM_TAG_VERSION" val="1.0"/>
  <p:tag name="KSO_WM_BEAUTIFY_FLAG" val="#wm#"/>
  <p:tag name="KSO_WM_UNIT_CLEAR" val="1"/>
  <p:tag name="KSO_WM_UNIT_TYPE" val="n_h_h_i"/>
  <p:tag name="KSO_WM_UNIT_INDEX" val="1_2_3_1"/>
  <p:tag name="KSO_WM_UNIT_LAYERLEVEL" val="1_1_1_1"/>
  <p:tag name="KSO_WM_TEMPLATE_CATEGORY" val="custom"/>
  <p:tag name="KSO_WM_TEMPLATE_INDEX" val="20184243"/>
  <p:tag name="KSO_WM_DIAGRAM_GROUP_CODE" val="n1-1"/>
  <p:tag name="KSO_WM_UNIT_ID" val="custom20184243_18*n_h_h_i*1_2_3_1"/>
  <p:tag name="KSO_WM_UNIT_FILL_FORE_SCHEMECOLOR_INDEX" val="7"/>
  <p:tag name="KSO_WM_UNI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UNIT_CLEAR" val="1"/>
  <p:tag name="KSO_WM_UNIT_TYPE" val="n_h_h_i"/>
  <p:tag name="KSO_WM_UNIT_INDEX" val="1_2_1_1"/>
  <p:tag name="KSO_WM_UNIT_LAYERLEVEL" val="1_1_1_1"/>
  <p:tag name="KSO_WM_TEMPLATE_CATEGORY" val="custom"/>
  <p:tag name="KSO_WM_TEMPLATE_INDEX" val="20184243"/>
  <p:tag name="KSO_WM_DIAGRAM_GROUP_CODE" val="n1-1"/>
  <p:tag name="KSO_WM_UNIT_ID" val="custom20184243_18*n_h_h_i*1_2_1_1"/>
  <p:tag name="KSO_WM_UNIT_FILL_FORE_SCHEMECOLOR_INDEX" val="7"/>
  <p:tag name="KSO_WM_UNI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UNIT_CLEAR" val="1"/>
  <p:tag name="KSO_WM_UNIT_TYPE" val="n_h_h_i"/>
  <p:tag name="KSO_WM_UNIT_INDEX" val="1_2_2_1"/>
  <p:tag name="KSO_WM_UNIT_LAYERLEVEL" val="1_1_1_1"/>
  <p:tag name="KSO_WM_TEMPLATE_CATEGORY" val="custom"/>
  <p:tag name="KSO_WM_TEMPLATE_INDEX" val="20184243"/>
  <p:tag name="KSO_WM_DIAGRAM_GROUP_CODE" val="n1-1"/>
  <p:tag name="KSO_WM_UNIT_ID" val="custom20184243_18*n_h_h_i*1_2_2_1"/>
  <p:tag name="KSO_WM_UNIT_FILL_FORE_SCHEMECOLOR_INDEX" val="7"/>
  <p:tag name="KSO_WM_UNI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UNIT_TYPE" val="n_h_h_a"/>
  <p:tag name="KSO_WM_UNIT_INDEX" val="1_2_1_1"/>
  <p:tag name="KSO_WM_UNIT_CLEAR" val="1"/>
  <p:tag name="KSO_WM_UNIT_LAYERLEVEL" val="1_1_1_1"/>
  <p:tag name="KSO_WM_UNIT_VALUE" val="10"/>
  <p:tag name="KSO_WM_UNIT_HIGHLIGHT" val="0"/>
  <p:tag name="KSO_WM_UNIT_COMPATIBLE" val="0"/>
  <p:tag name="KSO_WM_UNIT_PRESET_TEXT_INDEX" val="4"/>
  <p:tag name="KSO_WM_UNIT_PRESET_TEXT_LEN" val="12"/>
  <p:tag name="KSO_WM_TEMPLATE_CATEGORY" val="custom"/>
  <p:tag name="KSO_WM_TEMPLATE_INDEX" val="20184243"/>
  <p:tag name="KSO_WM_DIAGRAM_GROUP_CODE" val="n1-1"/>
  <p:tag name="KSO_WM_UNIT_ID" val="custom20184243_18*n_h_h_a*1_2_1_1"/>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UNIT_TYPE" val="n_h_h_f"/>
  <p:tag name="KSO_WM_UNIT_INDEX" val="1_2_1_1"/>
  <p:tag name="KSO_WM_UNIT_CLEAR" val="1"/>
  <p:tag name="KSO_WM_UNIT_LAYERLEVEL" val="1_1_1_1"/>
  <p:tag name="KSO_WM_UNIT_VALUE" val="20"/>
  <p:tag name="KSO_WM_UNIT_HIGHLIGHT" val="0"/>
  <p:tag name="KSO_WM_UNIT_COMPATIBLE" val="0"/>
  <p:tag name="KSO_WM_UNIT_PRESET_TEXT_INDEX" val="4"/>
  <p:tag name="KSO_WM_UNIT_PRESET_TEXT_LEN" val="24"/>
  <p:tag name="KSO_WM_TEMPLATE_CATEGORY" val="custom"/>
  <p:tag name="KSO_WM_TEMPLATE_INDEX" val="20184243"/>
  <p:tag name="KSO_WM_DIAGRAM_GROUP_CODE" val="n1-1"/>
  <p:tag name="KSO_WM_UNIT_ID" val="custom20184243_18*n_h_h_f*1_2_1_1"/>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UNIT_TYPE" val="n_h_h_a"/>
  <p:tag name="KSO_WM_UNIT_INDEX" val="1_2_2_1"/>
  <p:tag name="KSO_WM_UNIT_CLEAR" val="1"/>
  <p:tag name="KSO_WM_UNIT_LAYERLEVEL" val="1_1_1_1"/>
  <p:tag name="KSO_WM_UNIT_VALUE" val="10"/>
  <p:tag name="KSO_WM_UNIT_HIGHLIGHT" val="0"/>
  <p:tag name="KSO_WM_UNIT_COMPATIBLE" val="0"/>
  <p:tag name="KSO_WM_UNIT_PRESET_TEXT_INDEX" val="4"/>
  <p:tag name="KSO_WM_UNIT_PRESET_TEXT_LEN" val="12"/>
  <p:tag name="KSO_WM_TEMPLATE_CATEGORY" val="custom"/>
  <p:tag name="KSO_WM_TEMPLATE_INDEX" val="20184243"/>
  <p:tag name="KSO_WM_DIAGRAM_GROUP_CODE" val="n1-1"/>
  <p:tag name="KSO_WM_UNIT_ID" val="custom20184243_18*n_h_h_a*1_2_2_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UNIT_TYPE" val="n_h_h_f"/>
  <p:tag name="KSO_WM_UNIT_INDEX" val="1_2_2_1"/>
  <p:tag name="KSO_WM_UNIT_CLEAR" val="1"/>
  <p:tag name="KSO_WM_UNIT_LAYERLEVEL" val="1_1_1_1"/>
  <p:tag name="KSO_WM_UNIT_VALUE" val="20"/>
  <p:tag name="KSO_WM_UNIT_HIGHLIGHT" val="0"/>
  <p:tag name="KSO_WM_UNIT_COMPATIBLE" val="0"/>
  <p:tag name="KSO_WM_UNIT_PRESET_TEXT_INDEX" val="4"/>
  <p:tag name="KSO_WM_UNIT_PRESET_TEXT_LEN" val="24"/>
  <p:tag name="KSO_WM_TEMPLATE_CATEGORY" val="custom"/>
  <p:tag name="KSO_WM_TEMPLATE_INDEX" val="20184243"/>
  <p:tag name="KSO_WM_DIAGRAM_GROUP_CODE" val="n1-1"/>
  <p:tag name="KSO_WM_UNIT_ID" val="custom20184243_18*n_h_h_f*1_2_2_1"/>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UNIT_TYPE" val="n_h_h_a"/>
  <p:tag name="KSO_WM_UNIT_INDEX" val="1_2_3_1"/>
  <p:tag name="KSO_WM_UNIT_CLEAR" val="1"/>
  <p:tag name="KSO_WM_UNIT_LAYERLEVEL" val="1_1_1_1"/>
  <p:tag name="KSO_WM_UNIT_VALUE" val="10"/>
  <p:tag name="KSO_WM_UNIT_HIGHLIGHT" val="0"/>
  <p:tag name="KSO_WM_UNIT_COMPATIBLE" val="0"/>
  <p:tag name="KSO_WM_UNIT_PRESET_TEXT_INDEX" val="4"/>
  <p:tag name="KSO_WM_UNIT_PRESET_TEXT_LEN" val="12"/>
  <p:tag name="KSO_WM_TEMPLATE_CATEGORY" val="custom"/>
  <p:tag name="KSO_WM_TEMPLATE_INDEX" val="20184243"/>
  <p:tag name="KSO_WM_DIAGRAM_GROUP_CODE" val="n1-1"/>
  <p:tag name="KSO_WM_UNIT_ID" val="custom20184243_18*n_h_h_a*1_2_3_1"/>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UNIT_TYPE" val="n_h_h_f"/>
  <p:tag name="KSO_WM_UNIT_INDEX" val="1_2_3_1"/>
  <p:tag name="KSO_WM_UNIT_CLEAR" val="1"/>
  <p:tag name="KSO_WM_UNIT_LAYERLEVEL" val="1_1_1_1"/>
  <p:tag name="KSO_WM_UNIT_VALUE" val="20"/>
  <p:tag name="KSO_WM_UNIT_HIGHLIGHT" val="0"/>
  <p:tag name="KSO_WM_UNIT_COMPATIBLE" val="0"/>
  <p:tag name="KSO_WM_UNIT_PRESET_TEXT_INDEX" val="4"/>
  <p:tag name="KSO_WM_UNIT_PRESET_TEXT_LEN" val="24"/>
  <p:tag name="KSO_WM_TEMPLATE_CATEGORY" val="custom"/>
  <p:tag name="KSO_WM_TEMPLATE_INDEX" val="20184243"/>
  <p:tag name="KSO_WM_DIAGRAM_GROUP_CODE" val="n1-1"/>
  <p:tag name="KSO_WM_UNIT_ID" val="custom20184243_18*n_h_h_f*1_2_3_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UNIT_CLEAR" val="1"/>
  <p:tag name="KSO_WM_UNIT_TYPE" val="n_h_h_i"/>
  <p:tag name="KSO_WM_UNIT_INDEX" val="1_2_2_2"/>
  <p:tag name="KSO_WM_UNIT_LAYERLEVEL" val="1_1_1_1"/>
  <p:tag name="KSO_WM_TEMPLATE_CATEGORY" val="custom"/>
  <p:tag name="KSO_WM_TEMPLATE_INDEX" val="20184243"/>
  <p:tag name="KSO_WM_DIAGRAM_GROUP_CODE" val="n1-1"/>
  <p:tag name="KSO_WM_UNIT_ID" val="custom20184243_18*n_h_h_i*1_2_2_2"/>
  <p:tag name="KSO_WM_UNIT_LINE_FORE_SCHEMECOLOR_INDEX" val="14"/>
  <p:tag name="KSO_WM_UNIT_LINE_FILL_TYPE" val="2"/>
  <p:tag name="KSO_WM_UNIT_USESOURCEFORMAT_APPLY" val="1"/>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2018国际范儿"/>
  <p:tag name="KSO_WM_TEMPLATE_CATEGORY" val="custom"/>
  <p:tag name="KSO_WM_TEMPLATE_INDEX" val="20184243"/>
  <p:tag name="KSO_WM_UNIT_ID" val="custom20184243_1*a*1"/>
</p:tagLst>
</file>

<file path=ppt/tags/tag40.xml><?xml version="1.0" encoding="utf-8"?>
<p:tagLst xmlns:p="http://schemas.openxmlformats.org/presentationml/2006/main">
  <p:tag name="KSO_WM_TAG_VERSION" val="1.0"/>
  <p:tag name="KSO_WM_BEAUTIFY_FLAG" val="#wm#"/>
  <p:tag name="KSO_WM_UNIT_CLEAR" val="1"/>
  <p:tag name="KSO_WM_UNIT_TYPE" val="n_h_h_i"/>
  <p:tag name="KSO_WM_UNIT_INDEX" val="1_2_3_2"/>
  <p:tag name="KSO_WM_UNIT_LAYERLEVEL" val="1_1_1_1"/>
  <p:tag name="KSO_WM_TEMPLATE_CATEGORY" val="custom"/>
  <p:tag name="KSO_WM_TEMPLATE_INDEX" val="20184243"/>
  <p:tag name="KSO_WM_DIAGRAM_GROUP_CODE" val="n1-1"/>
  <p:tag name="KSO_WM_UNIT_ID" val="custom20184243_18*n_h_h_i*1_2_3_2"/>
  <p:tag name="KSO_WM_UNIT_LINE_FORE_SCHEMECOLOR_INDEX" val="14"/>
  <p:tag name="KSO_WM_UNIT_LINE_FILL_TYPE" val="2"/>
  <p:tag name="KSO_WM_UNIT_USESOURCEFORMAT_APPLY" val="1"/>
</p:tagLst>
</file>

<file path=ppt/tags/tag41.xml><?xml version="1.0" encoding="utf-8"?>
<p:tagLst xmlns:p="http://schemas.openxmlformats.org/presentationml/2006/main">
  <p:tag name="KSO_WM_TAG_VERSION" val="1.0"/>
  <p:tag name="KSO_WM_BEAUTIFY_FLAG" val="#wm#"/>
  <p:tag name="KSO_WM_UNIT_CLEAR" val="1"/>
  <p:tag name="KSO_WM_UNIT_TYPE" val="n_h_h_i"/>
  <p:tag name="KSO_WM_UNIT_INDEX" val="1_2_1_2"/>
  <p:tag name="KSO_WM_UNIT_LAYERLEVEL" val="1_1_1_1"/>
  <p:tag name="KSO_WM_TEMPLATE_CATEGORY" val="custom"/>
  <p:tag name="KSO_WM_TEMPLATE_INDEX" val="20184243"/>
  <p:tag name="KSO_WM_DIAGRAM_GROUP_CODE" val="n1-1"/>
  <p:tag name="KSO_WM_UNIT_ID" val="custom20184243_18*n_h_h_i*1_2_1_2"/>
  <p:tag name="KSO_WM_UNIT_LINE_FORE_SCHEMECOLOR_INDEX" val="14"/>
  <p:tag name="KSO_WM_UNIT_LINE_FILL_TYPE" val="2"/>
  <p:tag name="KSO_WM_UNIT_USESOURCEFORMAT_APPLY" val="1"/>
</p:tagLst>
</file>

<file path=ppt/tags/tag42.xml><?xml version="1.0" encoding="utf-8"?>
<p:tagLst xmlns:p="http://schemas.openxmlformats.org/presentationml/2006/main">
  <p:tag name="KSO_WM_TAG_VERSION" val="1.0"/>
  <p:tag name="KSO_WM_BEAUTIFY_FLAG" val="#wm#"/>
  <p:tag name="KSO_WM_UNIT_CLEAR" val="1"/>
  <p:tag name="KSO_WM_UNIT_TYPE" val="n_h_h_i"/>
  <p:tag name="KSO_WM_UNIT_INDEX" val="1_2_3_3"/>
  <p:tag name="KSO_WM_UNIT_LAYERLEVEL" val="1_1_1_1"/>
  <p:tag name="KSO_WM_TEMPLATE_CATEGORY" val="custom"/>
  <p:tag name="KSO_WM_TEMPLATE_INDEX" val="20184243"/>
  <p:tag name="KSO_WM_DIAGRAM_GROUP_CODE" val="n1-1"/>
  <p:tag name="KSO_WM_UNIT_ID" val="custom20184243_18*n_h_h_i*1_2_3_3"/>
  <p:tag name="KSO_WM_UNIT_TEXT_FILL_FORE_SCHEMECOLOR_INDEX" val="14"/>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UNIT_CLEAR" val="1"/>
  <p:tag name="KSO_WM_UNIT_TYPE" val="n_h_h_i"/>
  <p:tag name="KSO_WM_UNIT_INDEX" val="1_2_1_3"/>
  <p:tag name="KSO_WM_UNIT_LAYERLEVEL" val="1_1_1_1"/>
  <p:tag name="KSO_WM_TEMPLATE_CATEGORY" val="custom"/>
  <p:tag name="KSO_WM_TEMPLATE_INDEX" val="20184243"/>
  <p:tag name="KSO_WM_DIAGRAM_GROUP_CODE" val="n1-1"/>
  <p:tag name="KSO_WM_UNIT_ID" val="custom20184243_18*n_h_h_i*1_2_1_3"/>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UNIT_CLEAR" val="1"/>
  <p:tag name="KSO_WM_UNIT_TYPE" val="n_h_h_i"/>
  <p:tag name="KSO_WM_UNIT_INDEX" val="1_2_2_3"/>
  <p:tag name="KSO_WM_UNIT_LAYERLEVEL" val="1_1_1_1"/>
  <p:tag name="KSO_WM_TEMPLATE_CATEGORY" val="custom"/>
  <p:tag name="KSO_WM_TEMPLATE_INDEX" val="20184243"/>
  <p:tag name="KSO_WM_DIAGRAM_GROUP_CODE" val="n1-1"/>
  <p:tag name="KSO_WM_UNIT_ID" val="custom20184243_18*n_h_h_i*1_2_2_3"/>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 name="KSO_WM_TEMPLATE_CATEGORY" val="custom"/>
  <p:tag name="KSO_WM_TEMPLATE_INDEX" val="20184243"/>
  <p:tag name="KSO_WM_DIAGRAM_GROUP_CODE" val="n1_1"/>
  <p:tag name="KSO_WM_UNIT_ID" val="custom20184243_18*a*1"/>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SLIDE_ITEM_CNT" val="3"/>
  <p:tag name="KSO_WM_SLIDE_LAYOUT" val="a_b_n"/>
  <p:tag name="KSO_WM_SLIDE_LAYOUT_CNT" val="1_1_1"/>
  <p:tag name="KSO_WM_SLIDE_TYPE" val="text"/>
  <p:tag name="KSO_WM_BEAUTIFY_FLAG" val="#wm#"/>
  <p:tag name="KSO_WM_SLIDE_POSITION" val="152*81"/>
  <p:tag name="KSO_WM_SLIDE_SIZE" val="663*439"/>
  <p:tag name="KSO_WM_COMBINE_RELATE_SLIDE_ID" val="diagram20169557_2"/>
  <p:tag name="KSO_WM_TEMPLATE_CATEGORY" val="custom"/>
  <p:tag name="KSO_WM_TEMPLATE_INDEX" val="20184243"/>
  <p:tag name="KSO_WM_SLIDE_ID" val="custom20184243_18"/>
  <p:tag name="KSO_WM_SLIDE_INDEX" val="18"/>
  <p:tag name="KSO_WM_DIAGRAM_GROUP_CODE" val="n1-1"/>
  <p:tag name="KSO_WM_TEMPLATE_SUBCATEGORY" val="combine"/>
</p:tagLst>
</file>

<file path=ppt/tags/tag47.xml><?xml version="1.0" encoding="utf-8"?>
<p:tagLst xmlns:p="http://schemas.openxmlformats.org/presentationml/2006/main">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SECTION TITLE"/>
  <p:tag name="KSO_WM_TEMPLATE_CATEGORY" val="custom"/>
  <p:tag name="KSO_WM_TEMPLATE_INDEX" val="20184243"/>
  <p:tag name="KSO_WM_UNIT_ID" val="custom20184243_11*a*1"/>
</p:tagLst>
</file>

<file path=ppt/tags/tag48.xml><?xml version="1.0" encoding="utf-8"?>
<p:tagLst xmlns:p="http://schemas.openxmlformats.org/presentationml/2006/main">
  <p:tag name="KSO_WM_TAG_VERSION" val="1.0"/>
  <p:tag name="KSO_WM_SLIDE_ITEM_CNT" val="2"/>
  <p:tag name="KSO_WM_SLIDE_LAYOUT" val="a_b"/>
  <p:tag name="KSO_WM_SLIDE_LAYOUT_CNT" val="1_1"/>
  <p:tag name="KSO_WM_SLIDE_TYPE" val="sectionTitle"/>
  <p:tag name="KSO_WM_BEAUTIFY_FLAG" val="#wm#"/>
  <p:tag name="KSO_WM_COMBINE_RELATE_SLIDE_ID" val="background20181778_6"/>
  <p:tag name="KSO_WM_TEMPLATE_CATEGORY" val="custom"/>
  <p:tag name="KSO_WM_TEMPLATE_INDEX" val="20184243"/>
  <p:tag name="KSO_WM_SLIDE_ID" val="custom20184243_11"/>
  <p:tag name="KSO_WM_SLIDE_INDEX" val="11"/>
  <p:tag name="KSO_WM_TEMPLATE_SUBCATEGORY" val="combine"/>
</p:tagLst>
</file>

<file path=ppt/tags/tag4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4243"/>
  <p:tag name="KSO_WM_UNIT_ID" val="custom20184243_2*a*1"/>
</p:tagLst>
</file>

<file path=ppt/tags/tag5.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COMBINE_RELATE_SLIDE_ID" val="background20181778_1"/>
  <p:tag name="KSO_WM_TEMPLATE_CATEGORY" val="custom"/>
  <p:tag name="KSO_WM_TEMPLATE_INDEX" val="20184243"/>
  <p:tag name="KSO_WM_SLIDE_ID" val="custom20184243_1"/>
  <p:tag name="KSO_WM_SLIDE_INDEX" val="1"/>
  <p:tag name="KSO_WM_TEMPLATE_SUBCATEGORY" val="combine"/>
  <p:tag name="KSO_WM_TEMPLATE_THUMBS_INDEX" val="1、6、11、12、15、17、22、23、26、27、28、29、"/>
</p:tagLst>
</file>

<file path=ppt/tags/tag5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4243"/>
  <p:tag name="KSO_WM_UNIT_ID" val="custom20184243_2*f*1"/>
</p:tagLst>
</file>

<file path=ppt/tags/tag5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1778_2"/>
  <p:tag name="KSO_WM_TEMPLATE_CATEGORY" val="custom"/>
  <p:tag name="KSO_WM_TEMPLATE_INDEX" val="20184243"/>
  <p:tag name="KSO_WM_SLIDE_ID" val="custom20184243_2"/>
  <p:tag name="KSO_WM_SLIDE_INDEX" val="2"/>
  <p:tag name="KSO_WM_TEMPLATE_SUBCATEGORY" val="combine"/>
</p:tagLst>
</file>

<file path=ppt/tags/tag52.xml><?xml version="1.0" encoding="utf-8"?>
<p:tagLst xmlns:p="http://schemas.openxmlformats.org/presentationml/2006/main">
  <p:tag name="KSO_WM_BEAUTIFY_FLAG" val="#wm#"/>
  <p:tag name="KSO_WM_TEMPLATE_CATEGORY" val="custom"/>
  <p:tag name="KSO_WM_TEMPLATE_INDEX" val="20184243"/>
</p:tagLst>
</file>

<file path=ppt/tags/tag53.xml><?xml version="1.0" encoding="utf-8"?>
<p:tagLst xmlns:p="http://schemas.openxmlformats.org/presentationml/2006/main">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SECTION TITLE"/>
  <p:tag name="KSO_WM_TEMPLATE_CATEGORY" val="custom"/>
  <p:tag name="KSO_WM_TEMPLATE_INDEX" val="20184243"/>
  <p:tag name="KSO_WM_UNIT_ID" val="custom20184243_11*a*1"/>
</p:tagLst>
</file>

<file path=ppt/tags/tag54.xml><?xml version="1.0" encoding="utf-8"?>
<p:tagLst xmlns:p="http://schemas.openxmlformats.org/presentationml/2006/main">
  <p:tag name="KSO_WM_TAG_VERSION" val="1.0"/>
  <p:tag name="KSO_WM_SLIDE_ITEM_CNT" val="2"/>
  <p:tag name="KSO_WM_SLIDE_LAYOUT" val="a_b"/>
  <p:tag name="KSO_WM_SLIDE_LAYOUT_CNT" val="1_1"/>
  <p:tag name="KSO_WM_SLIDE_TYPE" val="sectionTitle"/>
  <p:tag name="KSO_WM_BEAUTIFY_FLAG" val="#wm#"/>
  <p:tag name="KSO_WM_COMBINE_RELATE_SLIDE_ID" val="background20181778_6"/>
  <p:tag name="KSO_WM_TEMPLATE_CATEGORY" val="custom"/>
  <p:tag name="KSO_WM_TEMPLATE_INDEX" val="20184243"/>
  <p:tag name="KSO_WM_SLIDE_ID" val="custom20184243_11"/>
  <p:tag name="KSO_WM_SLIDE_INDEX" val="11"/>
  <p:tag name="KSO_WM_TEMPLATE_SUBCATEGORY" val="combine"/>
</p:tagLst>
</file>

<file path=ppt/tags/tag55.xml><?xml version="1.0" encoding="utf-8"?>
<p:tagLst xmlns:p="http://schemas.openxmlformats.org/presentationml/2006/main">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SECTION TITLE"/>
  <p:tag name="KSO_WM_TEMPLATE_CATEGORY" val="custom"/>
  <p:tag name="KSO_WM_TEMPLATE_INDEX" val="20184243"/>
  <p:tag name="KSO_WM_UNIT_ID" val="custom20184243_11*a*1"/>
</p:tagLst>
</file>

<file path=ppt/tags/tag56.xml><?xml version="1.0" encoding="utf-8"?>
<p:tagLst xmlns:p="http://schemas.openxmlformats.org/presentationml/2006/main">
  <p:tag name="KSO_WM_TAG_VERSION" val="1.0"/>
  <p:tag name="KSO_WM_SLIDE_ITEM_CNT" val="2"/>
  <p:tag name="KSO_WM_SLIDE_LAYOUT" val="a_b"/>
  <p:tag name="KSO_WM_SLIDE_LAYOUT_CNT" val="1_1"/>
  <p:tag name="KSO_WM_SLIDE_TYPE" val="sectionTitle"/>
  <p:tag name="KSO_WM_BEAUTIFY_FLAG" val="#wm#"/>
  <p:tag name="KSO_WM_COMBINE_RELATE_SLIDE_ID" val="background20181778_6"/>
  <p:tag name="KSO_WM_TEMPLATE_CATEGORY" val="custom"/>
  <p:tag name="KSO_WM_TEMPLATE_INDEX" val="20184243"/>
  <p:tag name="KSO_WM_SLIDE_ID" val="custom20184243_11"/>
  <p:tag name="KSO_WM_SLIDE_INDEX" val="11"/>
  <p:tag name="KSO_WM_TEMPLATE_SUBCATEGORY" val="combine"/>
</p:tagLst>
</file>

<file path=ppt/tags/tag6.xml><?xml version="1.0" encoding="utf-8"?>
<p:tagLst xmlns:p="http://schemas.openxmlformats.org/presentationml/2006/main">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SECTION TITLE"/>
  <p:tag name="KSO_WM_TEMPLATE_CATEGORY" val="custom"/>
  <p:tag name="KSO_WM_TEMPLATE_INDEX" val="20184243"/>
  <p:tag name="KSO_WM_UNIT_ID" val="custom20184243_11*a*1"/>
</p:tagLst>
</file>

<file path=ppt/tags/tag7.xml><?xml version="1.0" encoding="utf-8"?>
<p:tagLst xmlns:p="http://schemas.openxmlformats.org/presentationml/2006/main">
  <p:tag name="KSO_WM_TAG_VERSION" val="1.0"/>
  <p:tag name="KSO_WM_SLIDE_ITEM_CNT" val="2"/>
  <p:tag name="KSO_WM_SLIDE_LAYOUT" val="a_b"/>
  <p:tag name="KSO_WM_SLIDE_LAYOUT_CNT" val="1_1"/>
  <p:tag name="KSO_WM_SLIDE_TYPE" val="sectionTitle"/>
  <p:tag name="KSO_WM_BEAUTIFY_FLAG" val="#wm#"/>
  <p:tag name="KSO_WM_COMBINE_RELATE_SLIDE_ID" val="background20181778_6"/>
  <p:tag name="KSO_WM_TEMPLATE_CATEGORY" val="custom"/>
  <p:tag name="KSO_WM_TEMPLATE_INDEX" val="20184243"/>
  <p:tag name="KSO_WM_SLIDE_ID" val="custom20184243_11"/>
  <p:tag name="KSO_WM_SLIDE_INDEX" val="11"/>
  <p:tag name="KSO_WM_TEMPLATE_SUBCATEGORY" val="combine"/>
</p:tagLst>
</file>

<file path=ppt/tags/tag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UNIT_PRESET_TEXT" val="目 录"/>
  <p:tag name="KSO_WM_TEMPLATE_CATEGORY" val="custom"/>
  <p:tag name="KSO_WM_TEMPLATE_INDEX" val="20184243"/>
  <p:tag name="KSO_WM_DIAGRAM_GROUP_CODE" val="l1_1"/>
  <p:tag name="KSO_WM_UNIT_ID" val="custom20184243_7*a*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UNIT_TYPE" val="i"/>
  <p:tag name="KSO_WM_UNIT_INDEX" val="10"/>
  <p:tag name="KSO_WM_TEMPLATE_CATEGORY" val="custom"/>
  <p:tag name="KSO_WM_TEMPLATE_INDEX" val="20184243"/>
  <p:tag name="KSO_WM_DIAGRAM_GROUP_CODE" val="l1_1"/>
  <p:tag name="KSO_WM_UNIT_ID" val="custom20184243_7*i*10"/>
  <p:tag name="KSO_WM_UNIT_TEXT_FILL_FORE_SCHEMECOLOR_INDEX" val="13"/>
  <p:tag name="KSO_WM_UNIT_TEXT_FILL_TYPE" val="1"/>
  <p:tag name="KSO_WM_UNIT_USESOURCEFORMAT_APPLY" val="1"/>
</p:tagLst>
</file>

<file path=ppt/theme/theme1.xml><?xml version="1.0" encoding="utf-8"?>
<a:theme xmlns:a="http://schemas.openxmlformats.org/drawingml/2006/main" name="自定义设计方案">
  <a:themeElements>
    <a:clrScheme name="自定义 99">
      <a:dk1>
        <a:srgbClr val="000000"/>
      </a:dk1>
      <a:lt1>
        <a:srgbClr val="F9F9F9"/>
      </a:lt1>
      <a:dk2>
        <a:srgbClr val="009688"/>
      </a:dk2>
      <a:lt2>
        <a:srgbClr val="E7E6E6"/>
      </a:lt2>
      <a:accent1>
        <a:srgbClr val="03A9F4"/>
      </a:accent1>
      <a:accent2>
        <a:srgbClr val="00BCD4"/>
      </a:accent2>
      <a:accent3>
        <a:srgbClr val="009688"/>
      </a:accent3>
      <a:accent4>
        <a:srgbClr val="333F50"/>
      </a:accent4>
      <a:accent5>
        <a:srgbClr val="FFFFFF"/>
      </a:accent5>
      <a:accent6>
        <a:srgbClr val="44D4B2"/>
      </a:accent6>
      <a:hlink>
        <a:srgbClr val="44546A"/>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9F9F9"/>
    </a:lt1>
    <a:dk2>
      <a:srgbClr val="009688"/>
    </a:dk2>
    <a:lt2>
      <a:srgbClr val="E7E6E6"/>
    </a:lt2>
    <a:accent1>
      <a:srgbClr val="03A9F4"/>
    </a:accent1>
    <a:accent2>
      <a:srgbClr val="00BCD4"/>
    </a:accent2>
    <a:accent3>
      <a:srgbClr val="009688"/>
    </a:accent3>
    <a:accent4>
      <a:srgbClr val="333F50"/>
    </a:accent4>
    <a:accent5>
      <a:srgbClr val="FFFFFF"/>
    </a:accent5>
    <a:accent6>
      <a:srgbClr val="44D4B2"/>
    </a:accent6>
    <a:hlink>
      <a:srgbClr val="44546A"/>
    </a:hlink>
    <a:folHlink>
      <a:srgbClr val="954F72"/>
    </a:folHlink>
  </a:clrScheme>
</a:themeOverride>
</file>

<file path=ppt/theme/themeOverride2.xml><?xml version="1.0" encoding="utf-8"?>
<a:themeOverride xmlns:a="http://schemas.openxmlformats.org/drawingml/2006/main">
  <a:clrScheme name="自定义 99">
    <a:dk1>
      <a:srgbClr val="000000"/>
    </a:dk1>
    <a:lt1>
      <a:srgbClr val="F9F9F9"/>
    </a:lt1>
    <a:dk2>
      <a:srgbClr val="009688"/>
    </a:dk2>
    <a:lt2>
      <a:srgbClr val="E7E6E6"/>
    </a:lt2>
    <a:accent1>
      <a:srgbClr val="03A9F4"/>
    </a:accent1>
    <a:accent2>
      <a:srgbClr val="00BCD4"/>
    </a:accent2>
    <a:accent3>
      <a:srgbClr val="009688"/>
    </a:accent3>
    <a:accent4>
      <a:srgbClr val="333F50"/>
    </a:accent4>
    <a:accent5>
      <a:srgbClr val="FFFFFF"/>
    </a:accent5>
    <a:accent6>
      <a:srgbClr val="44D4B2"/>
    </a:accent6>
    <a:hlink>
      <a:srgbClr val="44546A"/>
    </a:hlink>
    <a:folHlink>
      <a:srgbClr val="954F72"/>
    </a:folHlink>
  </a:clrScheme>
</a:themeOverride>
</file>

<file path=ppt/theme/themeOverride3.xml><?xml version="1.0" encoding="utf-8"?>
<a:themeOverride xmlns:a="http://schemas.openxmlformats.org/drawingml/2006/main">
  <a:clrScheme name="自定义 99">
    <a:dk1>
      <a:srgbClr val="000000"/>
    </a:dk1>
    <a:lt1>
      <a:srgbClr val="F9F9F9"/>
    </a:lt1>
    <a:dk2>
      <a:srgbClr val="009688"/>
    </a:dk2>
    <a:lt2>
      <a:srgbClr val="E7E6E6"/>
    </a:lt2>
    <a:accent1>
      <a:srgbClr val="03A9F4"/>
    </a:accent1>
    <a:accent2>
      <a:srgbClr val="00BCD4"/>
    </a:accent2>
    <a:accent3>
      <a:srgbClr val="009688"/>
    </a:accent3>
    <a:accent4>
      <a:srgbClr val="333F50"/>
    </a:accent4>
    <a:accent5>
      <a:srgbClr val="FFFFFF"/>
    </a:accent5>
    <a:accent6>
      <a:srgbClr val="44D4B2"/>
    </a:accent6>
    <a:hlink>
      <a:srgbClr val="44546A"/>
    </a:hlink>
    <a:folHlink>
      <a:srgbClr val="954F72"/>
    </a:folHlink>
  </a:clrScheme>
</a:themeOverride>
</file>

<file path=ppt/theme/themeOverride4.xml><?xml version="1.0" encoding="utf-8"?>
<a:themeOverride xmlns:a="http://schemas.openxmlformats.org/drawingml/2006/main">
  <a:clrScheme name="自定义 99">
    <a:dk1>
      <a:srgbClr val="000000"/>
    </a:dk1>
    <a:lt1>
      <a:srgbClr val="F9F9F9"/>
    </a:lt1>
    <a:dk2>
      <a:srgbClr val="009688"/>
    </a:dk2>
    <a:lt2>
      <a:srgbClr val="E7E6E6"/>
    </a:lt2>
    <a:accent1>
      <a:srgbClr val="03A9F4"/>
    </a:accent1>
    <a:accent2>
      <a:srgbClr val="00BCD4"/>
    </a:accent2>
    <a:accent3>
      <a:srgbClr val="009688"/>
    </a:accent3>
    <a:accent4>
      <a:srgbClr val="333F50"/>
    </a:accent4>
    <a:accent5>
      <a:srgbClr val="FFFFFF"/>
    </a:accent5>
    <a:accent6>
      <a:srgbClr val="44D4B2"/>
    </a:accent6>
    <a:hlink>
      <a:srgbClr val="44546A"/>
    </a:hlink>
    <a:folHlink>
      <a:srgbClr val="954F72"/>
    </a:folHlink>
  </a:clrScheme>
</a:themeOverride>
</file>

<file path=ppt/theme/themeOverride5.xml><?xml version="1.0" encoding="utf-8"?>
<a:themeOverride xmlns:a="http://schemas.openxmlformats.org/drawingml/2006/main">
  <a:clrScheme name="自定义 99">
    <a:dk1>
      <a:srgbClr val="000000"/>
    </a:dk1>
    <a:lt1>
      <a:srgbClr val="F9F9F9"/>
    </a:lt1>
    <a:dk2>
      <a:srgbClr val="009688"/>
    </a:dk2>
    <a:lt2>
      <a:srgbClr val="E7E6E6"/>
    </a:lt2>
    <a:accent1>
      <a:srgbClr val="03A9F4"/>
    </a:accent1>
    <a:accent2>
      <a:srgbClr val="00BCD4"/>
    </a:accent2>
    <a:accent3>
      <a:srgbClr val="009688"/>
    </a:accent3>
    <a:accent4>
      <a:srgbClr val="333F50"/>
    </a:accent4>
    <a:accent5>
      <a:srgbClr val="FFFFFF"/>
    </a:accent5>
    <a:accent6>
      <a:srgbClr val="44D4B2"/>
    </a:accent6>
    <a:hlink>
      <a:srgbClr val="44546A"/>
    </a:hlink>
    <a:folHlink>
      <a:srgbClr val="954F72"/>
    </a:folHlink>
  </a:clrScheme>
</a:themeOverride>
</file>

<file path=ppt/theme/themeOverride6.xml><?xml version="1.0" encoding="utf-8"?>
<a:themeOverride xmlns:a="http://schemas.openxmlformats.org/drawingml/2006/main">
  <a:clrScheme name="自定义 99">
    <a:dk1>
      <a:srgbClr val="000000"/>
    </a:dk1>
    <a:lt1>
      <a:srgbClr val="F9F9F9"/>
    </a:lt1>
    <a:dk2>
      <a:srgbClr val="009688"/>
    </a:dk2>
    <a:lt2>
      <a:srgbClr val="E7E6E6"/>
    </a:lt2>
    <a:accent1>
      <a:srgbClr val="03A9F4"/>
    </a:accent1>
    <a:accent2>
      <a:srgbClr val="00BCD4"/>
    </a:accent2>
    <a:accent3>
      <a:srgbClr val="009688"/>
    </a:accent3>
    <a:accent4>
      <a:srgbClr val="333F50"/>
    </a:accent4>
    <a:accent5>
      <a:srgbClr val="FFFFFF"/>
    </a:accent5>
    <a:accent6>
      <a:srgbClr val="44D4B2"/>
    </a:accent6>
    <a:hlink>
      <a:srgbClr val="44546A"/>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7763</Words>
  <Application>WPS 演示</Application>
  <PresentationFormat>宽屏</PresentationFormat>
  <Paragraphs>541</Paragraphs>
  <Slides>52</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74" baseType="lpstr">
      <vt:lpstr>Arial</vt:lpstr>
      <vt:lpstr>宋体</vt:lpstr>
      <vt:lpstr>Wingdings</vt:lpstr>
      <vt:lpstr>微软雅黑</vt:lpstr>
      <vt:lpstr>Times New Roman</vt:lpstr>
      <vt:lpstr>Verdana</vt:lpstr>
      <vt:lpstr>黑体</vt:lpstr>
      <vt:lpstr>隶书</vt:lpstr>
      <vt:lpstr>Arial Unicode MS</vt:lpstr>
      <vt:lpstr>Calibri</vt:lpstr>
      <vt:lpstr>华文新魏</vt:lpstr>
      <vt:lpstr>仿宋</vt:lpstr>
      <vt:lpstr>Tahoma</vt:lpstr>
      <vt:lpstr>仿宋_GB2312</vt:lpstr>
      <vt:lpstr>楷体</vt:lpstr>
      <vt:lpstr>Symbol</vt:lpstr>
      <vt:lpstr>Comic Sans MS</vt:lpstr>
      <vt:lpstr>楷体_GB2312</vt:lpstr>
      <vt:lpstr>Calibri</vt:lpstr>
      <vt:lpstr>新宋体</vt:lpstr>
      <vt:lpstr>自定义设计方案</vt:lpstr>
      <vt:lpstr>Paint.Picture</vt:lpstr>
      <vt:lpstr>人工智能原理与应用</vt:lpstr>
      <vt:lpstr> 学习方法与要求</vt:lpstr>
      <vt:lpstr>教材和参考资料</vt:lpstr>
      <vt:lpstr>PowerPoint 演示文稿</vt:lpstr>
      <vt:lpstr>第1章   人工智能概述</vt:lpstr>
      <vt:lpstr>1.1什么是人工智能</vt:lpstr>
      <vt:lpstr>PowerPoint 演示文稿</vt:lpstr>
      <vt:lpstr>AI的经典定义</vt:lpstr>
      <vt:lpstr>PowerPoint 演示文稿</vt:lpstr>
      <vt:lpstr>PowerPoint 演示文稿</vt:lpstr>
      <vt:lpstr>广义人工智能和狭义人工智能</vt:lpstr>
      <vt:lpstr>强人工智能和弱义人工智能</vt:lpstr>
      <vt:lpstr>PowerPoint 演示文稿</vt:lpstr>
      <vt:lpstr>如何判定智能:图灵测试</vt:lpstr>
      <vt:lpstr>图灵测试 VS 中文屋子</vt:lpstr>
      <vt:lpstr>1.2起源与发展</vt:lpstr>
      <vt:lpstr>计算模型：图灵机模型 </vt:lpstr>
      <vt:lpstr>PowerPoint 演示文稿</vt:lpstr>
      <vt:lpstr>PowerPoint 演示文稿</vt:lpstr>
      <vt:lpstr>PowerPoint 演示文稿</vt:lpstr>
      <vt:lpstr>PowerPoint 演示文稿</vt:lpstr>
      <vt:lpstr>PowerPoint 演示文稿</vt:lpstr>
      <vt:lpstr>PowerPoint 演示文稿</vt:lpstr>
      <vt:lpstr>图灵机的计算边界——停机问题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研究与应用领域</vt:lpstr>
      <vt:lpstr>PowerPoint 演示文稿</vt:lpstr>
      <vt:lpstr>PowerPoint 演示文稿</vt:lpstr>
      <vt:lpstr>PowerPoint 演示文稿</vt:lpstr>
      <vt:lpstr>按照应用领域分类</vt:lpstr>
      <vt:lpstr>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Herberd</cp:lastModifiedBy>
  <cp:revision>28</cp:revision>
  <dcterms:created xsi:type="dcterms:W3CDTF">2018-02-12T04:52:00Z</dcterms:created>
  <dcterms:modified xsi:type="dcterms:W3CDTF">2019-02-26T14:18:11Z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