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4" r:id="rId6"/>
    <p:sldId id="267" r:id="rId7"/>
    <p:sldId id="266" r:id="rId8"/>
    <p:sldId id="268" r:id="rId9"/>
    <p:sldId id="271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9F6-831F-4364-9550-9A70B786BE9F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E722-A2C3-4804-A63B-EC625ED284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9F6-831F-4364-9550-9A70B786BE9F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E722-A2C3-4804-A63B-EC625ED284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9F6-831F-4364-9550-9A70B786BE9F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E722-A2C3-4804-A63B-EC625ED284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9F6-831F-4364-9550-9A70B786BE9F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E722-A2C3-4804-A63B-EC625ED284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9F6-831F-4364-9550-9A70B786BE9F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E722-A2C3-4804-A63B-EC625ED284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9F6-831F-4364-9550-9A70B786BE9F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E722-A2C3-4804-A63B-EC625ED284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9F6-831F-4364-9550-9A70B786BE9F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E722-A2C3-4804-A63B-EC625ED284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9F6-831F-4364-9550-9A70B786BE9F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E722-A2C3-4804-A63B-EC625ED284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9F6-831F-4364-9550-9A70B786BE9F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E722-A2C3-4804-A63B-EC625ED284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9F6-831F-4364-9550-9A70B786BE9F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E722-A2C3-4804-A63B-EC625ED284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9F6-831F-4364-9550-9A70B786BE9F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E722-A2C3-4804-A63B-EC625ED284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09F6-831F-4364-9550-9A70B786BE9F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6E722-A2C3-4804-A63B-EC625ED284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消费者加价预</a:t>
            </a:r>
            <a:r>
              <a:rPr lang="zh-CN" altLang="en-US" dirty="0" smtClean="0"/>
              <a:t>测试算结果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A-3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201506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201512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201606</a:t>
            </a:r>
            <a:r>
              <a:rPr lang="zh-CN" altLang="en-US" dirty="0" smtClean="0"/>
              <a:t>预</a:t>
            </a:r>
            <a:r>
              <a:rPr lang="zh-CN" altLang="en-US" dirty="0" smtClean="0"/>
              <a:t>测使用以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个月作为周期建立时间序列预测模型，效果很好；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B-3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201606</a:t>
            </a:r>
            <a:r>
              <a:rPr lang="zh-CN" altLang="en-US" dirty="0" smtClean="0"/>
              <a:t>预</a:t>
            </a:r>
            <a:r>
              <a:rPr lang="zh-CN" altLang="en-US" dirty="0" smtClean="0"/>
              <a:t>测使用以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个月作为周期建立时间序列预测模型，效</a:t>
            </a:r>
            <a:r>
              <a:rPr lang="zh-CN" altLang="en-US" dirty="0" smtClean="0"/>
              <a:t>果</a:t>
            </a:r>
            <a:r>
              <a:rPr lang="zh-CN" altLang="en-US" dirty="0" smtClean="0"/>
              <a:t>较</a:t>
            </a:r>
            <a:r>
              <a:rPr lang="zh-CN" altLang="en-US" dirty="0" smtClean="0"/>
              <a:t>好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 smtClean="0"/>
              <a:t>B-3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201506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201512</a:t>
            </a:r>
            <a:r>
              <a:rPr lang="zh-CN" altLang="en-US" dirty="0" smtClean="0"/>
              <a:t>没有发现很好的预测模型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 smtClean="0"/>
              <a:t>A-3</a:t>
            </a:r>
            <a:r>
              <a:rPr lang="zh-CN" altLang="en-US" dirty="0" smtClean="0"/>
              <a:t>的预测可应用，</a:t>
            </a:r>
            <a:r>
              <a:rPr lang="en-US" altLang="zh-CN" dirty="0" smtClean="0"/>
              <a:t>B-3</a:t>
            </a:r>
            <a:r>
              <a:rPr lang="zh-CN" altLang="en-US" dirty="0" smtClean="0"/>
              <a:t>的预测有待数据积累或增加影响变量才能获得更好的预测模型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建模方法说明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800" dirty="0" smtClean="0"/>
              <a:t>从过去对公司财务指标如收入、成本、订货等特点分析的经验可知，各项财务指标多有半年周期或一年周期的特点，因此对于</a:t>
            </a:r>
            <a:r>
              <a:rPr lang="zh-CN" altLang="zh-CN" sz="2800" dirty="0" smtClean="0"/>
              <a:t>消</a:t>
            </a:r>
            <a:r>
              <a:rPr lang="zh-CN" altLang="zh-CN" sz="2800" dirty="0"/>
              <a:t>费者存货加</a:t>
            </a:r>
            <a:r>
              <a:rPr lang="zh-CN" altLang="zh-CN" sz="2800" dirty="0" smtClean="0"/>
              <a:t>价</a:t>
            </a:r>
            <a:r>
              <a:rPr lang="zh-CN" altLang="en-US" sz="2800" dirty="0" smtClean="0"/>
              <a:t>的预测，考虑使用周期为半年和周期为一年分别拟合时间序列模型，若数据样本未满两个整年，不使用周期为一年的方法建模。下面挑选一些相对较好的时间序列模型结果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指标</a:t>
            </a:r>
            <a:r>
              <a:rPr lang="en-US" altLang="zh-CN" dirty="0" smtClean="0">
                <a:solidFill>
                  <a:srgbClr val="FF0000"/>
                </a:solidFill>
              </a:rPr>
              <a:t>A-3</a:t>
            </a:r>
            <a:r>
              <a:rPr lang="zh-CN" altLang="en-US" dirty="0" smtClean="0">
                <a:solidFill>
                  <a:srgbClr val="FF0000"/>
                </a:solidFill>
              </a:rPr>
              <a:t>月份</a:t>
            </a:r>
            <a:r>
              <a:rPr lang="en-US" altLang="zh-CN" dirty="0" smtClean="0">
                <a:solidFill>
                  <a:srgbClr val="FF0000"/>
                </a:solidFill>
              </a:rPr>
              <a:t>201506</a:t>
            </a:r>
            <a:r>
              <a:rPr lang="zh-CN" altLang="en-US" dirty="0" smtClean="0">
                <a:solidFill>
                  <a:srgbClr val="FF0000"/>
                </a:solidFill>
              </a:rPr>
              <a:t>的预测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108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+mn-ea"/>
              </a:rPr>
              <a:t>使用以半年周期性的时间序列法预测，预测未来</a:t>
            </a:r>
            <a:r>
              <a:rPr lang="en-US" altLang="zh-CN" sz="2000" dirty="0" smtClean="0">
                <a:latin typeface="+mn-ea"/>
              </a:rPr>
              <a:t>7</a:t>
            </a:r>
            <a:r>
              <a:rPr lang="zh-CN" altLang="en-US" sz="2000" dirty="0" smtClean="0">
                <a:latin typeface="+mn-ea"/>
              </a:rPr>
              <a:t>个月的值，拟合和预测图如下：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7428458" cy="223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3568" y="465313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月份：</a:t>
            </a:r>
            <a:r>
              <a:rPr lang="en-US" altLang="zh-CN" sz="1200" dirty="0" smtClean="0"/>
              <a:t>201401~201505</a:t>
            </a:r>
          </a:p>
          <a:p>
            <a:r>
              <a:rPr lang="zh-CN" altLang="en-US" sz="1200" dirty="0"/>
              <a:t>预</a:t>
            </a:r>
            <a:r>
              <a:rPr lang="zh-CN" altLang="en-US" sz="1200" dirty="0" smtClean="0"/>
              <a:t>测月份：</a:t>
            </a:r>
            <a:r>
              <a:rPr lang="en-US" altLang="zh-CN" sz="1200" dirty="0" smtClean="0"/>
              <a:t>201506~201512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609329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从建模拟合图和模型</a:t>
            </a:r>
            <a:r>
              <a:rPr lang="en-US" altLang="zh-CN" dirty="0" smtClean="0"/>
              <a:t>MAPE=1.33</a:t>
            </a:r>
            <a:r>
              <a:rPr lang="zh-CN" altLang="en-US" dirty="0" smtClean="0"/>
              <a:t>，以及模型未来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个月份的预测准确性来看，都非常好。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707904" y="4509120"/>
          <a:ext cx="2540000" cy="15163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7112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实际值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预测值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误差率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201506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276.17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278.19996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0.74%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201507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294.24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294.53775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0.10%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201508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313.76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305.47154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-2.64%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201509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312.16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301.26114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-3.49%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201510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320.22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316.14754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-1.27%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201511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324.32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323.43635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-0.27%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201512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279.92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285.48515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1.99%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指标</a:t>
            </a:r>
            <a:r>
              <a:rPr lang="en-US" altLang="zh-CN" dirty="0" smtClean="0">
                <a:solidFill>
                  <a:srgbClr val="FF0000"/>
                </a:solidFill>
              </a:rPr>
              <a:t>A-3</a:t>
            </a:r>
            <a:r>
              <a:rPr lang="zh-CN" altLang="en-US" dirty="0" smtClean="0">
                <a:solidFill>
                  <a:srgbClr val="FF0000"/>
                </a:solidFill>
              </a:rPr>
              <a:t>月份</a:t>
            </a:r>
            <a:r>
              <a:rPr lang="en-US" altLang="zh-CN" dirty="0" smtClean="0">
                <a:solidFill>
                  <a:srgbClr val="FF0000"/>
                </a:solidFill>
              </a:rPr>
              <a:t>201512</a:t>
            </a:r>
            <a:r>
              <a:rPr lang="zh-CN" altLang="en-US" dirty="0" smtClean="0">
                <a:solidFill>
                  <a:srgbClr val="FF0000"/>
                </a:solidFill>
              </a:rPr>
              <a:t>的预测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108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+mn-ea"/>
              </a:rPr>
              <a:t>使用以半年周期性的时间序列法预测，预测未来</a:t>
            </a:r>
            <a:r>
              <a:rPr lang="en-US" altLang="zh-CN" sz="2000" dirty="0" smtClean="0">
                <a:latin typeface="+mn-ea"/>
              </a:rPr>
              <a:t>7</a:t>
            </a:r>
            <a:r>
              <a:rPr lang="zh-CN" altLang="en-US" sz="2000" dirty="0" smtClean="0">
                <a:latin typeface="+mn-ea"/>
              </a:rPr>
              <a:t>个月的值，拟合和预测图如下：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65313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月份：</a:t>
            </a:r>
            <a:r>
              <a:rPr lang="en-US" altLang="zh-CN" sz="1200" dirty="0" smtClean="0"/>
              <a:t>201401~201511</a:t>
            </a:r>
          </a:p>
          <a:p>
            <a:r>
              <a:rPr lang="zh-CN" altLang="en-US" sz="1200" dirty="0"/>
              <a:t>预</a:t>
            </a:r>
            <a:r>
              <a:rPr lang="zh-CN" altLang="en-US" sz="1200" dirty="0" smtClean="0"/>
              <a:t>测月份：</a:t>
            </a:r>
            <a:r>
              <a:rPr lang="en-US" altLang="zh-CN" sz="1200" dirty="0" smtClean="0"/>
              <a:t>201512~201506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609329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从建模拟合图和模型</a:t>
            </a:r>
            <a:r>
              <a:rPr lang="en-US" altLang="zh-CN" dirty="0" smtClean="0"/>
              <a:t>MAPE=1.48</a:t>
            </a:r>
            <a:r>
              <a:rPr lang="zh-CN" altLang="en-US" dirty="0" smtClean="0"/>
              <a:t>，以及模型未来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个月份的预测准确性来看，预测未来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个月的效果非常好，</a:t>
            </a:r>
            <a:r>
              <a:rPr lang="en-US" altLang="zh-CN" dirty="0" smtClean="0"/>
              <a:t>4~7</a:t>
            </a:r>
            <a:r>
              <a:rPr lang="zh-CN" altLang="en-US" dirty="0" smtClean="0"/>
              <a:t>个月误差逐渐加大。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74298"/>
            <a:ext cx="7544916" cy="217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347864" y="4509120"/>
          <a:ext cx="2540000" cy="15163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7112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实际值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预测值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误差率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201512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279.92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281.25134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0.48%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297.39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294.03564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-1.13%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297.34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303.20731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1.97%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276.46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294.97826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6.70%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284.68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304.31759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6.90%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281.60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308.38003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9.51%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235.75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265.31256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12.54%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指标</a:t>
            </a:r>
            <a:r>
              <a:rPr lang="en-US" altLang="zh-CN" dirty="0" smtClean="0">
                <a:solidFill>
                  <a:srgbClr val="FF0000"/>
                </a:solidFill>
              </a:rPr>
              <a:t>A-3</a:t>
            </a:r>
            <a:r>
              <a:rPr lang="zh-CN" altLang="en-US" dirty="0" smtClean="0">
                <a:solidFill>
                  <a:srgbClr val="FF0000"/>
                </a:solidFill>
              </a:rPr>
              <a:t>月份</a:t>
            </a:r>
            <a:r>
              <a:rPr lang="en-US" altLang="zh-CN" dirty="0" smtClean="0">
                <a:solidFill>
                  <a:srgbClr val="FF0000"/>
                </a:solidFill>
              </a:rPr>
              <a:t>201606</a:t>
            </a:r>
            <a:r>
              <a:rPr lang="zh-CN" altLang="en-US" dirty="0" smtClean="0">
                <a:solidFill>
                  <a:srgbClr val="FF0000"/>
                </a:solidFill>
              </a:rPr>
              <a:t>的预测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108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+mn-ea"/>
              </a:rPr>
              <a:t>使用以半年周期性的时间序列法预测，预测未来</a:t>
            </a:r>
            <a:r>
              <a:rPr lang="en-US" altLang="zh-CN" sz="2000" dirty="0" smtClean="0">
                <a:latin typeface="+mn-ea"/>
              </a:rPr>
              <a:t>7</a:t>
            </a:r>
            <a:r>
              <a:rPr lang="zh-CN" altLang="en-US" sz="2000" dirty="0" smtClean="0">
                <a:latin typeface="+mn-ea"/>
              </a:rPr>
              <a:t>个月的值，拟合和预测图如下：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65313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月份：</a:t>
            </a:r>
            <a:r>
              <a:rPr lang="en-US" altLang="zh-CN" sz="1200" dirty="0" smtClean="0"/>
              <a:t>201401~201605</a:t>
            </a:r>
          </a:p>
          <a:p>
            <a:r>
              <a:rPr lang="zh-CN" altLang="en-US" sz="1200" dirty="0"/>
              <a:t>预</a:t>
            </a:r>
            <a:r>
              <a:rPr lang="zh-CN" altLang="en-US" sz="1200" dirty="0" smtClean="0"/>
              <a:t>测月份：</a:t>
            </a:r>
            <a:r>
              <a:rPr lang="en-US" altLang="zh-CN" sz="1200" dirty="0" smtClean="0"/>
              <a:t>201606~201612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609329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从建模拟合图和模型</a:t>
            </a:r>
            <a:r>
              <a:rPr lang="en-US" altLang="zh-CN" dirty="0" smtClean="0"/>
              <a:t>MAPE=1.42</a:t>
            </a:r>
            <a:r>
              <a:rPr lang="zh-CN" altLang="en-US" dirty="0" smtClean="0"/>
              <a:t>，以及模型未来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个月份的预测准确性来看，预测未来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个月的效果非常好，其他月份待有实际数再验证。</a:t>
            </a:r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7616924" cy="215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419872" y="4437112"/>
          <a:ext cx="2540000" cy="15163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7112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实际值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预测值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误差率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235.75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231.95183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-1.61%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247.35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241.18384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-2.49%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241.69588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225.3141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228.97877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225.21425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174.77017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指标</a:t>
            </a:r>
            <a:r>
              <a:rPr lang="en-US" altLang="zh-CN" dirty="0" smtClean="0">
                <a:solidFill>
                  <a:srgbClr val="FF0000"/>
                </a:solidFill>
              </a:rPr>
              <a:t>A-3</a:t>
            </a:r>
            <a:r>
              <a:rPr lang="zh-CN" altLang="en-US" dirty="0" smtClean="0">
                <a:solidFill>
                  <a:srgbClr val="FF0000"/>
                </a:solidFill>
              </a:rPr>
              <a:t>月份</a:t>
            </a:r>
            <a:r>
              <a:rPr lang="en-US" altLang="zh-CN" dirty="0" smtClean="0">
                <a:solidFill>
                  <a:srgbClr val="FF0000"/>
                </a:solidFill>
              </a:rPr>
              <a:t>201606</a:t>
            </a:r>
            <a:r>
              <a:rPr lang="zh-CN" altLang="en-US" dirty="0" smtClean="0">
                <a:solidFill>
                  <a:srgbClr val="FF0000"/>
                </a:solidFill>
              </a:rPr>
              <a:t>的预测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108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+mn-ea"/>
              </a:rPr>
              <a:t>使用以一年周期性的时间序列法预测，预测未来</a:t>
            </a:r>
            <a:r>
              <a:rPr lang="en-US" altLang="zh-CN" sz="2000" dirty="0" smtClean="0">
                <a:latin typeface="+mn-ea"/>
              </a:rPr>
              <a:t>7</a:t>
            </a:r>
            <a:r>
              <a:rPr lang="zh-CN" altLang="en-US" sz="2000" dirty="0" smtClean="0">
                <a:latin typeface="+mn-ea"/>
              </a:rPr>
              <a:t>个月的值，拟合和预测图如下：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65313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月份：</a:t>
            </a:r>
            <a:r>
              <a:rPr lang="en-US" altLang="zh-CN" sz="1200" dirty="0" smtClean="0"/>
              <a:t>201401~201605</a:t>
            </a:r>
          </a:p>
          <a:p>
            <a:r>
              <a:rPr lang="zh-CN" altLang="en-US" sz="1200" dirty="0"/>
              <a:t>预</a:t>
            </a:r>
            <a:r>
              <a:rPr lang="zh-CN" altLang="en-US" sz="1200" dirty="0" smtClean="0"/>
              <a:t>测月份：</a:t>
            </a:r>
            <a:r>
              <a:rPr lang="en-US" altLang="zh-CN" sz="1200" dirty="0" smtClean="0"/>
              <a:t>201606~201612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609329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从建模拟合图和模型</a:t>
            </a:r>
            <a:r>
              <a:rPr lang="en-US" altLang="zh-CN" dirty="0" smtClean="0"/>
              <a:t>MAPE=3.20</a:t>
            </a:r>
            <a:r>
              <a:rPr lang="zh-CN" altLang="en-US" dirty="0" smtClean="0"/>
              <a:t>，以及模型未来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个月份的预测准确性来看，预测未来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个月的效果非常好，其他月份待有实际数再验证。</a:t>
            </a:r>
            <a:endParaRPr lang="zh-CN" altLang="en-US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132856"/>
            <a:ext cx="7514268" cy="222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491880" y="4581128"/>
          <a:ext cx="2540000" cy="15163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7112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实际值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预测值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误差率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235.75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240.06568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1.83%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247.35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253.0348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2.30%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256.73819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237.2582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232.32663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224.32198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201612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167.28939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指标</a:t>
            </a:r>
            <a:r>
              <a:rPr lang="en-US" altLang="zh-CN" dirty="0" smtClean="0">
                <a:solidFill>
                  <a:srgbClr val="FF0000"/>
                </a:solidFill>
              </a:rPr>
              <a:t>A-3</a:t>
            </a:r>
            <a:r>
              <a:rPr lang="zh-CN" altLang="en-US" dirty="0" smtClean="0">
                <a:solidFill>
                  <a:srgbClr val="FF0000"/>
                </a:solidFill>
              </a:rPr>
              <a:t>月份</a:t>
            </a:r>
            <a:r>
              <a:rPr lang="en-US" altLang="zh-CN" dirty="0" smtClean="0">
                <a:solidFill>
                  <a:srgbClr val="FF0000"/>
                </a:solidFill>
              </a:rPr>
              <a:t>201612</a:t>
            </a:r>
            <a:r>
              <a:rPr lang="zh-CN" altLang="en-US" dirty="0" smtClean="0">
                <a:solidFill>
                  <a:srgbClr val="FF0000"/>
                </a:solidFill>
              </a:rPr>
              <a:t>的预测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108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+mn-ea"/>
              </a:rPr>
              <a:t>使用以半年周期性的时间序列法预测，预测未来</a:t>
            </a:r>
            <a:r>
              <a:rPr lang="en-US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个月的值，拟合和预测图如下：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65313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月份：</a:t>
            </a:r>
            <a:r>
              <a:rPr lang="en-US" altLang="zh-CN" sz="1200" dirty="0" smtClean="0"/>
              <a:t>201401~201607</a:t>
            </a:r>
          </a:p>
          <a:p>
            <a:r>
              <a:rPr lang="zh-CN" altLang="en-US" sz="1200" dirty="0"/>
              <a:t>预</a:t>
            </a:r>
            <a:r>
              <a:rPr lang="zh-CN" altLang="en-US" sz="1200" dirty="0" smtClean="0"/>
              <a:t>测月份：</a:t>
            </a:r>
            <a:r>
              <a:rPr lang="en-US" altLang="zh-CN" sz="1200" dirty="0" smtClean="0"/>
              <a:t>201608~201612</a:t>
            </a:r>
            <a:endParaRPr lang="zh-CN" altLang="en-US" sz="12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7616924" cy="215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779912" y="4869160"/>
          <a:ext cx="2540000" cy="11353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7112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实际值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预测值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误差率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251.33459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237.91045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243.1937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240.32048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190.35524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指标</a:t>
            </a:r>
            <a:r>
              <a:rPr lang="en-US" altLang="zh-CN" dirty="0" smtClean="0">
                <a:solidFill>
                  <a:srgbClr val="FF0000"/>
                </a:solidFill>
              </a:rPr>
              <a:t>A-3</a:t>
            </a:r>
            <a:r>
              <a:rPr lang="zh-CN" altLang="en-US" dirty="0" smtClean="0">
                <a:solidFill>
                  <a:srgbClr val="FF0000"/>
                </a:solidFill>
              </a:rPr>
              <a:t>月份</a:t>
            </a:r>
            <a:r>
              <a:rPr lang="en-US" altLang="zh-CN" dirty="0" smtClean="0">
                <a:solidFill>
                  <a:srgbClr val="FF0000"/>
                </a:solidFill>
              </a:rPr>
              <a:t>201612</a:t>
            </a:r>
            <a:r>
              <a:rPr lang="zh-CN" altLang="en-US" dirty="0" smtClean="0">
                <a:solidFill>
                  <a:srgbClr val="FF0000"/>
                </a:solidFill>
              </a:rPr>
              <a:t>的预测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108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+mn-ea"/>
              </a:rPr>
              <a:t>使用以一年周期性的时间序列法预测，预测未来</a:t>
            </a:r>
            <a:r>
              <a:rPr lang="en-US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个月的值，拟合和预测图如下：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65313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月份：</a:t>
            </a:r>
            <a:r>
              <a:rPr lang="en-US" altLang="zh-CN" sz="1200" dirty="0" smtClean="0"/>
              <a:t>201401~201607</a:t>
            </a:r>
          </a:p>
          <a:p>
            <a:r>
              <a:rPr lang="zh-CN" altLang="en-US" sz="1200" dirty="0"/>
              <a:t>预</a:t>
            </a:r>
            <a:r>
              <a:rPr lang="zh-CN" altLang="en-US" sz="1200" dirty="0" smtClean="0"/>
              <a:t>测月份：</a:t>
            </a:r>
            <a:r>
              <a:rPr lang="en-US" altLang="zh-CN" sz="1200" dirty="0" smtClean="0"/>
              <a:t>201608~201612</a:t>
            </a:r>
            <a:endParaRPr lang="zh-CN" altLang="en-US" sz="120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7988895" cy="235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707904" y="4725144"/>
          <a:ext cx="2540000" cy="11353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7112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月份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实际值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预测值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误差率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265.46915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256.3379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257.12658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253.17407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199.46482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指标</a:t>
            </a:r>
            <a:r>
              <a:rPr lang="en-US" altLang="zh-CN" dirty="0" smtClean="0">
                <a:solidFill>
                  <a:srgbClr val="FF0000"/>
                </a:solidFill>
              </a:rPr>
              <a:t>B-3</a:t>
            </a:r>
            <a:r>
              <a:rPr lang="zh-CN" altLang="en-US" dirty="0" smtClean="0">
                <a:solidFill>
                  <a:srgbClr val="FF0000"/>
                </a:solidFill>
              </a:rPr>
              <a:t>月份</a:t>
            </a:r>
            <a:r>
              <a:rPr lang="en-US" altLang="zh-CN" dirty="0" smtClean="0">
                <a:solidFill>
                  <a:srgbClr val="FF0000"/>
                </a:solidFill>
              </a:rPr>
              <a:t>201606</a:t>
            </a:r>
            <a:r>
              <a:rPr lang="zh-CN" altLang="en-US" dirty="0" smtClean="0">
                <a:solidFill>
                  <a:srgbClr val="FF0000"/>
                </a:solidFill>
              </a:rPr>
              <a:t>的预测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108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 smtClean="0">
                <a:latin typeface="+mn-ea"/>
              </a:rPr>
              <a:t>使用以半年周期性的时间序列法预测，预测未来</a:t>
            </a:r>
            <a:r>
              <a:rPr lang="en-US" altLang="zh-CN" sz="2000" dirty="0" smtClean="0">
                <a:latin typeface="+mn-ea"/>
              </a:rPr>
              <a:t>7</a:t>
            </a:r>
            <a:r>
              <a:rPr lang="zh-CN" altLang="en-US" sz="2000" dirty="0" smtClean="0">
                <a:latin typeface="+mn-ea"/>
              </a:rPr>
              <a:t>个月的值，拟合和预测图如下：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65313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月份：</a:t>
            </a:r>
            <a:r>
              <a:rPr lang="en-US" altLang="zh-CN" sz="1200" dirty="0" smtClean="0"/>
              <a:t>201401~201605</a:t>
            </a:r>
          </a:p>
          <a:p>
            <a:r>
              <a:rPr lang="zh-CN" altLang="en-US" sz="1200" dirty="0"/>
              <a:t>预</a:t>
            </a:r>
            <a:r>
              <a:rPr lang="zh-CN" altLang="en-US" sz="1200" dirty="0" smtClean="0"/>
              <a:t>测月份：</a:t>
            </a:r>
            <a:r>
              <a:rPr lang="en-US" altLang="zh-CN" sz="1200" dirty="0" smtClean="0"/>
              <a:t>201606~201612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609329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从建模拟合图和模型</a:t>
            </a:r>
            <a:r>
              <a:rPr lang="en-US" altLang="zh-CN" dirty="0" smtClean="0"/>
              <a:t>MAPE=19.85</a:t>
            </a:r>
            <a:r>
              <a:rPr lang="zh-CN" altLang="en-US" dirty="0" smtClean="0"/>
              <a:t>，以及模型未来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个月份的预测准确性来看，预测未来两个月的效果较</a:t>
            </a:r>
            <a:r>
              <a:rPr lang="zh-CN" altLang="en-US" dirty="0" smtClean="0"/>
              <a:t>好，</a:t>
            </a:r>
            <a:r>
              <a:rPr lang="zh-CN" altLang="en-US" dirty="0" smtClean="0"/>
              <a:t>其他月份待有实际数再验证。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779912" y="4581128"/>
          <a:ext cx="2438400" cy="14782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月份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实际值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预测值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误差率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/>
                        </a:rPr>
                        <a:t>9.99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8.854238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-11.37%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微软雅黑"/>
                        </a:rPr>
                        <a:t>11.31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10.28132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-9.10%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9.087609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9.200571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10.76255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11.41599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201612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8.83119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132856"/>
            <a:ext cx="7496969" cy="216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1169</Words>
  <Application>Microsoft Office PowerPoint</Application>
  <PresentationFormat>全屏显示(4:3)</PresentationFormat>
  <Paragraphs>249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消费者加价预测试算结果</vt:lpstr>
      <vt:lpstr>建模方法说明</vt:lpstr>
      <vt:lpstr>指标A-3月份201506的预测</vt:lpstr>
      <vt:lpstr>指标A-3月份201512的预测</vt:lpstr>
      <vt:lpstr>指标A-3月份201606的预测</vt:lpstr>
      <vt:lpstr>指标A-3月份201606的预测</vt:lpstr>
      <vt:lpstr>指标A-3月份201612的预测</vt:lpstr>
      <vt:lpstr>指标A-3月份201612的预测</vt:lpstr>
      <vt:lpstr>指标B-3月份201606的预测</vt:lpstr>
      <vt:lpstr>总结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p00242909</dc:creator>
  <cp:lastModifiedBy>p00242909</cp:lastModifiedBy>
  <cp:revision>53</cp:revision>
  <dcterms:created xsi:type="dcterms:W3CDTF">2016-09-12T06:39:37Z</dcterms:created>
  <dcterms:modified xsi:type="dcterms:W3CDTF">2016-09-13T10:42:19Z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(2)p6Js+OgHeZFGvEwa8C8w7NOckvVFYfagozbo5FMrZCNB51K4G32Q7mWUk2pHUIdVOPwkYY3f
0t7uvgUsVCKll02wccDXpXi7kGtF1FeENy6C1VGnAnca1p6qfOkGk2L7Otlny5eZ/Hbe9U7Q
2xcbKsxPY7uYq2g5qGXgH9GKgka3+DNSXo8w9ATCtIq2ZdWpjJtNZPShaF6OHI1AJjmXBt/R
F6wRYPSu0vQIHO8L96</vt:lpwstr>
  </property>
  <property fmtid="{D5CDD505-2E9C-101B-9397-08002B2CF9AE}" pid="3" name="_2015_ms_pID_7253431">
    <vt:lpwstr>f4PbkewtmlTWZxI3j0Lc5jeCYvPuKRb9zw9sptri0eRjZTh07qYz+q
rjTfQKmzbA3LKinspl7gJBgj7CwybYTvCatXadp1zbwG01p6pNuMx70vq1y+bHm98sUnHri2
KJK2RE0xqh0AedZblt/gUIuDA7hMLifczVd+aGLxmRd4Jw==</vt:lpwstr>
  </property>
</Properties>
</file>