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charts/chart3.xml" ContentType="application/vnd.openxmlformats-officedocument.drawingml.chart+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20"/>
  </p:notesMasterIdLst>
  <p:handoutMasterIdLst>
    <p:handoutMasterId r:id="rId21"/>
  </p:handoutMasterIdLst>
  <p:sldIdLst>
    <p:sldId id="310" r:id="rId10"/>
    <p:sldId id="319" r:id="rId11"/>
    <p:sldId id="313" r:id="rId12"/>
    <p:sldId id="314" r:id="rId13"/>
    <p:sldId id="315" r:id="rId14"/>
    <p:sldId id="316" r:id="rId15"/>
    <p:sldId id="317" r:id="rId16"/>
    <p:sldId id="318" r:id="rId17"/>
    <p:sldId id="311" r:id="rId18"/>
    <p:sldId id="312"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xmlns="">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FFFF"/>
    <a:srgbClr val="990000"/>
    <a:srgbClr val="0066CC"/>
    <a:srgbClr val="77777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109" autoAdjust="0"/>
  </p:normalViewPr>
  <p:slideViewPr>
    <p:cSldViewPr showGuides="1">
      <p:cViewPr varScale="1">
        <p:scale>
          <a:sx n="108" d="100"/>
          <a:sy n="108" d="100"/>
        </p:scale>
        <p:origin x="-2010" y="-84"/>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file:///D:\huanglingyan\&#36164;&#37329;&#35268;&#21010;2014.06\06-&#39033;&#30446;&#24615;\2016\02-&#38271;&#26399;&#39118;&#38505;&#31649;&#29702;\data\database\&#26679;&#26412;&#20998;&#23618;0706.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huanglingyan\&#36164;&#37329;&#35268;&#21010;2014.06\06-&#39033;&#30446;&#24615;\2016\02-&#38271;&#26399;&#39118;&#38505;&#31649;&#29702;\data\database\&#26679;&#26412;&#20998;&#23618;0706.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D:\huanglingyan\&#36164;&#37329;&#35268;&#21010;2014.06\06-&#39033;&#30446;&#24615;\2016\02-&#38271;&#26399;&#39118;&#38505;&#31649;&#29702;\data\database\&#26679;&#26412;&#20998;&#23618;0706.xlsx"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a:lstStyle/>
          <a:p>
            <a:pPr>
              <a:defRPr/>
            </a:pPr>
            <a:r>
              <a:rPr lang="zh-CN" altLang="en-US"/>
              <a:t>行业增长</a:t>
            </a:r>
          </a:p>
        </c:rich>
      </c:tx>
      <c:layout/>
    </c:title>
    <c:plotArea>
      <c:layout/>
      <c:lineChart>
        <c:grouping val="standard"/>
        <c:ser>
          <c:idx val="0"/>
          <c:order val="0"/>
          <c:tx>
            <c:strRef>
              <c:f>阶段分样本WP!$M$53</c:f>
              <c:strCache>
                <c:ptCount val="1"/>
                <c:pt idx="0">
                  <c:v>EBITDA Margin</c:v>
                </c:pt>
              </c:strCache>
            </c:strRef>
          </c:tx>
          <c:dLbls>
            <c:showVal val="1"/>
          </c:dLbls>
          <c:cat>
            <c:numRef>
              <c:f>阶段分样本WP!$N$52:$AF$52</c:f>
              <c:numCache>
                <c:formatCode>General</c:formatCod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numCache>
            </c:numRef>
          </c:cat>
          <c:val>
            <c:numRef>
              <c:f>阶段分样本WP!$N$53:$AF$53</c:f>
              <c:numCache>
                <c:formatCode>0.00%</c:formatCode>
                <c:ptCount val="19"/>
                <c:pt idx="0">
                  <c:v>0.1365405429589982</c:v>
                </c:pt>
                <c:pt idx="1">
                  <c:v>0.13549684912377299</c:v>
                </c:pt>
                <c:pt idx="2">
                  <c:v>0.13775513360253505</c:v>
                </c:pt>
                <c:pt idx="3">
                  <c:v>0.14379492507901051</c:v>
                </c:pt>
                <c:pt idx="4">
                  <c:v>3.5930974449344379E-2</c:v>
                </c:pt>
                <c:pt idx="5">
                  <c:v>9.5571425858642922E-2</c:v>
                </c:pt>
                <c:pt idx="6">
                  <c:v>0.13065945174409091</c:v>
                </c:pt>
                <c:pt idx="7">
                  <c:v>0.11427574109751522</c:v>
                </c:pt>
                <c:pt idx="8">
                  <c:v>0.11125619456010202</c:v>
                </c:pt>
                <c:pt idx="9">
                  <c:v>0.11093301141275946</c:v>
                </c:pt>
                <c:pt idx="10">
                  <c:v>0.10954853892857634</c:v>
                </c:pt>
                <c:pt idx="11">
                  <c:v>0.11121067465574547</c:v>
                </c:pt>
                <c:pt idx="12">
                  <c:v>0.1087839991423656</c:v>
                </c:pt>
                <c:pt idx="13">
                  <c:v>0.13007981201680682</c:v>
                </c:pt>
                <c:pt idx="14">
                  <c:v>0.13589315722369752</c:v>
                </c:pt>
                <c:pt idx="15">
                  <c:v>0.18269547279794543</c:v>
                </c:pt>
                <c:pt idx="16">
                  <c:v>0.17372829613033525</c:v>
                </c:pt>
                <c:pt idx="17">
                  <c:v>0.17313895881437089</c:v>
                </c:pt>
                <c:pt idx="18">
                  <c:v>0.199399997877754</c:v>
                </c:pt>
              </c:numCache>
            </c:numRef>
          </c:val>
        </c:ser>
        <c:ser>
          <c:idx val="1"/>
          <c:order val="1"/>
          <c:tx>
            <c:strRef>
              <c:f>阶段分样本WP!$M$54</c:f>
              <c:strCache>
                <c:ptCount val="1"/>
                <c:pt idx="0">
                  <c:v>Rev YOY</c:v>
                </c:pt>
              </c:strCache>
            </c:strRef>
          </c:tx>
          <c:dLbls>
            <c:showVal val="1"/>
          </c:dLbls>
          <c:cat>
            <c:numRef>
              <c:f>阶段分样本WP!$N$52:$AF$52</c:f>
              <c:numCache>
                <c:formatCode>General</c:formatCod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numCache>
            </c:numRef>
          </c:cat>
          <c:val>
            <c:numRef>
              <c:f>阶段分样本WP!$N$54:$AF$54</c:f>
              <c:numCache>
                <c:formatCode>0.00%</c:formatCode>
                <c:ptCount val="19"/>
                <c:pt idx="1">
                  <c:v>0.14116924922500429</c:v>
                </c:pt>
                <c:pt idx="2">
                  <c:v>0.11972315800779358</c:v>
                </c:pt>
                <c:pt idx="3">
                  <c:v>0.2384653741732555</c:v>
                </c:pt>
                <c:pt idx="4">
                  <c:v>-0.10874551861654451</c:v>
                </c:pt>
                <c:pt idx="5">
                  <c:v>-6.8317285248286994E-2</c:v>
                </c:pt>
                <c:pt idx="6">
                  <c:v>3.8461461639905936E-2</c:v>
                </c:pt>
                <c:pt idx="7">
                  <c:v>0.298382331269685</c:v>
                </c:pt>
                <c:pt idx="8">
                  <c:v>6.7907727503797172E-2</c:v>
                </c:pt>
                <c:pt idx="9">
                  <c:v>0.20994747019989643</c:v>
                </c:pt>
                <c:pt idx="10">
                  <c:v>0.15480849515021347</c:v>
                </c:pt>
                <c:pt idx="11">
                  <c:v>-4.6264520386675716E-2</c:v>
                </c:pt>
                <c:pt idx="12">
                  <c:v>-1.0215664886234594E-2</c:v>
                </c:pt>
                <c:pt idx="13">
                  <c:v>0.13121079358192575</c:v>
                </c:pt>
                <c:pt idx="14">
                  <c:v>5.3571625444828873E-2</c:v>
                </c:pt>
                <c:pt idx="15">
                  <c:v>0.20087747341435722</c:v>
                </c:pt>
                <c:pt idx="16">
                  <c:v>-4.0235048798341277E-2</c:v>
                </c:pt>
                <c:pt idx="17">
                  <c:v>-4.7563326112721217E-2</c:v>
                </c:pt>
                <c:pt idx="18">
                  <c:v>-1.0876372857237976E-2</c:v>
                </c:pt>
              </c:numCache>
            </c:numRef>
          </c:val>
        </c:ser>
        <c:marker val="1"/>
        <c:axId val="217147648"/>
        <c:axId val="217256320"/>
      </c:lineChart>
      <c:catAx>
        <c:axId val="217147648"/>
        <c:scaling>
          <c:orientation val="minMax"/>
        </c:scaling>
        <c:axPos val="b"/>
        <c:numFmt formatCode="General" sourceLinked="1"/>
        <c:majorTickMark val="none"/>
        <c:tickLblPos val="nextTo"/>
        <c:crossAx val="217256320"/>
        <c:crosses val="autoZero"/>
        <c:auto val="1"/>
        <c:lblAlgn val="ctr"/>
        <c:lblOffset val="100"/>
      </c:catAx>
      <c:valAx>
        <c:axId val="217256320"/>
        <c:scaling>
          <c:orientation val="minMax"/>
        </c:scaling>
        <c:axPos val="l"/>
        <c:majorGridlines/>
        <c:numFmt formatCode="0.00%" sourceLinked="1"/>
        <c:majorTickMark val="none"/>
        <c:tickLblPos val="nextTo"/>
        <c:spPr>
          <a:ln w="9525">
            <a:noFill/>
          </a:ln>
        </c:spPr>
        <c:crossAx val="217147648"/>
        <c:crosses val="autoZero"/>
        <c:crossBetween val="between"/>
      </c:valAx>
    </c:plotArea>
    <c:legend>
      <c:legendPos val="b"/>
      <c:layout/>
    </c:legend>
    <c:plotVisOnly val="1"/>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a:lstStyle/>
          <a:p>
            <a:pPr>
              <a:defRPr/>
            </a:pPr>
            <a:r>
              <a:rPr lang="zh-CN" altLang="en-US"/>
              <a:t>泛网样本</a:t>
            </a:r>
          </a:p>
        </c:rich>
      </c:tx>
      <c:layout/>
    </c:title>
    <c:plotArea>
      <c:layout/>
      <c:lineChart>
        <c:grouping val="standard"/>
        <c:ser>
          <c:idx val="0"/>
          <c:order val="0"/>
          <c:tx>
            <c:strRef>
              <c:f>阶段分样本WP!$M$112</c:f>
              <c:strCache>
                <c:ptCount val="1"/>
                <c:pt idx="0">
                  <c:v>EBITDA Margin</c:v>
                </c:pt>
              </c:strCache>
            </c:strRef>
          </c:tx>
          <c:cat>
            <c:numRef>
              <c:f>阶段分样本WP!$N$111:$AF$111</c:f>
              <c:numCache>
                <c:formatCode>General</c:formatCod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numCache>
            </c:numRef>
          </c:cat>
          <c:val>
            <c:numRef>
              <c:f>阶段分样本WP!$N$112:$AF$112</c:f>
              <c:numCache>
                <c:formatCode>0.00%</c:formatCode>
                <c:ptCount val="19"/>
                <c:pt idx="0">
                  <c:v>0.142775515889665</c:v>
                </c:pt>
                <c:pt idx="1">
                  <c:v>0.13621065207339672</c:v>
                </c:pt>
                <c:pt idx="2">
                  <c:v>0.13115017610815097</c:v>
                </c:pt>
                <c:pt idx="3">
                  <c:v>0.13767282337682282</c:v>
                </c:pt>
                <c:pt idx="4">
                  <c:v>2.3728178894042728E-2</c:v>
                </c:pt>
                <c:pt idx="5">
                  <c:v>7.8432983849341026E-2</c:v>
                </c:pt>
                <c:pt idx="6">
                  <c:v>0.14219590808053501</c:v>
                </c:pt>
                <c:pt idx="7">
                  <c:v>0.11389807273770175</c:v>
                </c:pt>
                <c:pt idx="8">
                  <c:v>0.11714956509984203</c:v>
                </c:pt>
                <c:pt idx="9">
                  <c:v>0.11559769966656491</c:v>
                </c:pt>
                <c:pt idx="10">
                  <c:v>0.1069974921152779</c:v>
                </c:pt>
                <c:pt idx="11">
                  <c:v>0.11930890355810646</c:v>
                </c:pt>
                <c:pt idx="12">
                  <c:v>9.9885731988423557E-2</c:v>
                </c:pt>
                <c:pt idx="13">
                  <c:v>0.11558497552740028</c:v>
                </c:pt>
                <c:pt idx="14">
                  <c:v>0.10354116536563229</c:v>
                </c:pt>
                <c:pt idx="15">
                  <c:v>0.14804095694372646</c:v>
                </c:pt>
                <c:pt idx="16">
                  <c:v>0.12510744612849697</c:v>
                </c:pt>
                <c:pt idx="17">
                  <c:v>0.12626896953220998</c:v>
                </c:pt>
                <c:pt idx="18">
                  <c:v>0.13584853620773701</c:v>
                </c:pt>
              </c:numCache>
            </c:numRef>
          </c:val>
        </c:ser>
        <c:ser>
          <c:idx val="1"/>
          <c:order val="1"/>
          <c:tx>
            <c:strRef>
              <c:f>阶段分样本WP!$M$113</c:f>
              <c:strCache>
                <c:ptCount val="1"/>
                <c:pt idx="0">
                  <c:v>Rev YOY</c:v>
                </c:pt>
              </c:strCache>
            </c:strRef>
          </c:tx>
          <c:cat>
            <c:numRef>
              <c:f>阶段分样本WP!$N$111:$AF$111</c:f>
              <c:numCache>
                <c:formatCode>General</c:formatCod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numCache>
            </c:numRef>
          </c:cat>
          <c:val>
            <c:numRef>
              <c:f>阶段分样本WP!$N$113:$AF$113</c:f>
              <c:numCache>
                <c:formatCode>0.00%</c:formatCode>
                <c:ptCount val="19"/>
                <c:pt idx="1">
                  <c:v>0.1153348364844613</c:v>
                </c:pt>
                <c:pt idx="2">
                  <c:v>9.2447706104242147E-2</c:v>
                </c:pt>
                <c:pt idx="3">
                  <c:v>0.23908242870031129</c:v>
                </c:pt>
                <c:pt idx="4">
                  <c:v>-0.12844467473919496</c:v>
                </c:pt>
                <c:pt idx="5">
                  <c:v>-0.18347465145933017</c:v>
                </c:pt>
                <c:pt idx="6">
                  <c:v>-1.4218613176457442E-2</c:v>
                </c:pt>
                <c:pt idx="7">
                  <c:v>0.19295560291018746</c:v>
                </c:pt>
                <c:pt idx="8">
                  <c:v>6.9027730467041734E-2</c:v>
                </c:pt>
                <c:pt idx="9">
                  <c:v>0.1570833192124815</c:v>
                </c:pt>
                <c:pt idx="10">
                  <c:v>0.16106762604196811</c:v>
                </c:pt>
                <c:pt idx="11">
                  <c:v>-7.3543140317867448E-2</c:v>
                </c:pt>
                <c:pt idx="12">
                  <c:v>-6.2392163843328879E-2</c:v>
                </c:pt>
                <c:pt idx="13">
                  <c:v>7.6003540189540489E-2</c:v>
                </c:pt>
                <c:pt idx="14">
                  <c:v>-2.2451526589694539E-2</c:v>
                </c:pt>
                <c:pt idx="15">
                  <c:v>0.15440837920164396</c:v>
                </c:pt>
                <c:pt idx="16">
                  <c:v>-0.15840470851726982</c:v>
                </c:pt>
                <c:pt idx="17">
                  <c:v>-6.6815044590639264E-2</c:v>
                </c:pt>
                <c:pt idx="18">
                  <c:v>-9.8600344796229505E-2</c:v>
                </c:pt>
              </c:numCache>
            </c:numRef>
          </c:val>
        </c:ser>
        <c:marker val="1"/>
        <c:axId val="202836992"/>
        <c:axId val="202863360"/>
      </c:lineChart>
      <c:catAx>
        <c:axId val="202836992"/>
        <c:scaling>
          <c:orientation val="minMax"/>
        </c:scaling>
        <c:axPos val="b"/>
        <c:numFmt formatCode="General" sourceLinked="1"/>
        <c:majorTickMark val="none"/>
        <c:tickLblPos val="nextTo"/>
        <c:crossAx val="202863360"/>
        <c:crosses val="autoZero"/>
        <c:auto val="1"/>
        <c:lblAlgn val="ctr"/>
        <c:lblOffset val="100"/>
      </c:catAx>
      <c:valAx>
        <c:axId val="202863360"/>
        <c:scaling>
          <c:orientation val="minMax"/>
        </c:scaling>
        <c:axPos val="l"/>
        <c:majorGridlines/>
        <c:numFmt formatCode="0.00%" sourceLinked="1"/>
        <c:majorTickMark val="none"/>
        <c:tickLblPos val="nextTo"/>
        <c:spPr>
          <a:ln w="9525">
            <a:noFill/>
          </a:ln>
        </c:spPr>
        <c:crossAx val="202836992"/>
        <c:crosses val="autoZero"/>
        <c:crossBetween val="between"/>
      </c:valAx>
    </c:plotArea>
    <c:legend>
      <c:legendPos val="b"/>
      <c:layout/>
    </c:legend>
    <c:plotVisOnly val="1"/>
  </c:chart>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layout/>
    </c:title>
    <c:plotArea>
      <c:layout>
        <c:manualLayout>
          <c:layoutTarget val="inner"/>
          <c:xMode val="edge"/>
          <c:yMode val="edge"/>
          <c:x val="7.2164269387051422E-2"/>
          <c:y val="0.1875116652085155"/>
          <c:w val="0.90971568531283531"/>
          <c:h val="0.63570392242636364"/>
        </c:manualLayout>
      </c:layout>
      <c:lineChart>
        <c:grouping val="standard"/>
        <c:ser>
          <c:idx val="0"/>
          <c:order val="0"/>
          <c:tx>
            <c:strRef>
              <c:f>阶段分样本WP!$M$88</c:f>
              <c:strCache>
                <c:ptCount val="1"/>
                <c:pt idx="0">
                  <c:v>EBITDA Margin</c:v>
                </c:pt>
              </c:strCache>
            </c:strRef>
          </c:tx>
          <c:cat>
            <c:numRef>
              <c:f>阶段分样本WP!$N$87:$AF$87</c:f>
              <c:numCache>
                <c:formatCode>General</c:formatCod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numCache>
            </c:numRef>
          </c:cat>
          <c:val>
            <c:numRef>
              <c:f>阶段分样本WP!$N$88:$AF$88</c:f>
              <c:numCache>
                <c:formatCode>0.00%</c:formatCode>
                <c:ptCount val="19"/>
                <c:pt idx="0">
                  <c:v>8.3020769943813036E-2</c:v>
                </c:pt>
                <c:pt idx="1">
                  <c:v>0.1310437992073383</c:v>
                </c:pt>
                <c:pt idx="2">
                  <c:v>0.1782827562766634</c:v>
                </c:pt>
                <c:pt idx="3">
                  <c:v>0.18363622472934904</c:v>
                </c:pt>
                <c:pt idx="4">
                  <c:v>0.10007182029352746</c:v>
                </c:pt>
                <c:pt idx="5">
                  <c:v>0.14288913282651064</c:v>
                </c:pt>
                <c:pt idx="6">
                  <c:v>0.10419913990281453</c:v>
                </c:pt>
                <c:pt idx="7">
                  <c:v>0.11502349789862515</c:v>
                </c:pt>
                <c:pt idx="8">
                  <c:v>0.10083202010207741</c:v>
                </c:pt>
                <c:pt idx="9">
                  <c:v>0.10361924602971503</c:v>
                </c:pt>
                <c:pt idx="10">
                  <c:v>0.11371319816245665</c:v>
                </c:pt>
                <c:pt idx="11">
                  <c:v>9.9257073035044746E-2</c:v>
                </c:pt>
                <c:pt idx="12">
                  <c:v>0.1205972217587357</c:v>
                </c:pt>
                <c:pt idx="13">
                  <c:v>0.14711057915000109</c:v>
                </c:pt>
                <c:pt idx="14">
                  <c:v>0.16832584667383213</c:v>
                </c:pt>
                <c:pt idx="15">
                  <c:v>0.214836032039945</c:v>
                </c:pt>
                <c:pt idx="16">
                  <c:v>0.20920702272958655</c:v>
                </c:pt>
                <c:pt idx="17">
                  <c:v>0.20616235963370697</c:v>
                </c:pt>
                <c:pt idx="18">
                  <c:v>0.23779517649914159</c:v>
                </c:pt>
              </c:numCache>
            </c:numRef>
          </c:val>
        </c:ser>
        <c:ser>
          <c:idx val="1"/>
          <c:order val="1"/>
          <c:tx>
            <c:strRef>
              <c:f>阶段分样本WP!$M$89</c:f>
              <c:strCache>
                <c:ptCount val="1"/>
                <c:pt idx="0">
                  <c:v>Rev YOY</c:v>
                </c:pt>
              </c:strCache>
            </c:strRef>
          </c:tx>
          <c:cat>
            <c:numRef>
              <c:f>阶段分样本WP!$N$87:$AF$87</c:f>
              <c:numCache>
                <c:formatCode>General</c:formatCod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numCache>
            </c:numRef>
          </c:cat>
          <c:val>
            <c:numRef>
              <c:f>阶段分样本WP!$N$89:$AF$89</c:f>
              <c:numCache>
                <c:formatCode>0.00%</c:formatCode>
                <c:ptCount val="19"/>
                <c:pt idx="1">
                  <c:v>0.37655874555621022</c:v>
                </c:pt>
                <c:pt idx="2">
                  <c:v>0.31678624744739148</c:v>
                </c:pt>
                <c:pt idx="3">
                  <c:v>0.2341150106054993</c:v>
                </c:pt>
                <c:pt idx="4">
                  <c:v>9.2712459658703672E-3</c:v>
                </c:pt>
                <c:pt idx="5">
                  <c:v>0.5255046261259102</c:v>
                </c:pt>
                <c:pt idx="6">
                  <c:v>0.18338767197028183</c:v>
                </c:pt>
                <c:pt idx="7">
                  <c:v>0.540770124264214</c:v>
                </c:pt>
                <c:pt idx="8">
                  <c:v>6.637417574723202E-2</c:v>
                </c:pt>
                <c:pt idx="9">
                  <c:v>0.30434263084762353</c:v>
                </c:pt>
                <c:pt idx="10">
                  <c:v>0.1450309786517317</c:v>
                </c:pt>
                <c:pt idx="11">
                  <c:v>-2.2628406706123338E-3</c:v>
                </c:pt>
                <c:pt idx="12">
                  <c:v>6.7207580350883409E-2</c:v>
                </c:pt>
                <c:pt idx="13">
                  <c:v>0.20373990800789293</c:v>
                </c:pt>
                <c:pt idx="14">
                  <c:v>0.14284769928121363</c:v>
                </c:pt>
                <c:pt idx="15">
                  <c:v>0.24751994548817882</c:v>
                </c:pt>
                <c:pt idx="16">
                  <c:v>6.9351187802016379E-2</c:v>
                </c:pt>
                <c:pt idx="17">
                  <c:v>-3.3523988716569711E-2</c:v>
                </c:pt>
                <c:pt idx="18">
                  <c:v>5.0964995483153031E-2</c:v>
                </c:pt>
              </c:numCache>
            </c:numRef>
          </c:val>
        </c:ser>
        <c:marker val="1"/>
        <c:axId val="225077888"/>
        <c:axId val="225087872"/>
      </c:lineChart>
      <c:catAx>
        <c:axId val="225077888"/>
        <c:scaling>
          <c:orientation val="minMax"/>
        </c:scaling>
        <c:axPos val="b"/>
        <c:numFmt formatCode="General" sourceLinked="1"/>
        <c:majorTickMark val="none"/>
        <c:tickLblPos val="nextTo"/>
        <c:crossAx val="225087872"/>
        <c:crosses val="autoZero"/>
        <c:auto val="1"/>
        <c:lblAlgn val="ctr"/>
        <c:lblOffset val="100"/>
      </c:catAx>
      <c:valAx>
        <c:axId val="225087872"/>
        <c:scaling>
          <c:orientation val="minMax"/>
        </c:scaling>
        <c:axPos val="l"/>
        <c:majorGridlines/>
        <c:numFmt formatCode="0.00%" sourceLinked="1"/>
        <c:majorTickMark val="none"/>
        <c:tickLblPos val="nextTo"/>
        <c:spPr>
          <a:ln w="9525">
            <a:noFill/>
          </a:ln>
        </c:spPr>
        <c:crossAx val="225077888"/>
        <c:crosses val="autoZero"/>
        <c:crossBetween val="between"/>
      </c:valAx>
    </c:plotArea>
    <c:legend>
      <c:legendPos val="b"/>
      <c:layout/>
    </c:legend>
    <c:plotVisOnly val="1"/>
  </c:chart>
  <c:externalData r:id="rId2"/>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2016/8/9</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xmlns="" val="3530170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F69FF-5FCE-4862-A900-1045F8EE26D4}" type="datetimeFigureOut">
              <a:rPr lang="zh-CN" altLang="en-US" smtClean="0"/>
              <a:pPr/>
              <a:t>2016/8/9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5A8A1-D59A-4D9C-8DDE-9D0D9E9EA09B}" type="slidenum">
              <a:rPr lang="zh-CN" altLang="en-US" smtClean="0"/>
              <a:pPr/>
              <a:t>‹#›</a:t>
            </a:fld>
            <a:endParaRPr lang="zh-CN" altLang="en-US"/>
          </a:p>
        </p:txBody>
      </p:sp>
    </p:spTree>
    <p:extLst>
      <p:ext uri="{BB962C8B-B14F-4D97-AF65-F5344CB8AC3E}">
        <p14:creationId xmlns:p14="http://schemas.microsoft.com/office/powerpoint/2010/main" xmlns="" val="2615195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52962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307722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82018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16087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22205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5" y="430215"/>
            <a:ext cx="7745412" cy="8715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4" y="1641476"/>
            <a:ext cx="7929562" cy="4194175"/>
          </a:xfrm>
        </p:spPr>
        <p:txBody>
          <a:bodyPr lIns="71587" tIns="35793" rIns="71587" bIns="35793"/>
          <a:lstStyle/>
          <a:p>
            <a:pPr lvl="0"/>
            <a:endParaRPr lang="zh-CN" altLang="en-US" noProof="0" smtClean="0"/>
          </a:p>
        </p:txBody>
      </p:sp>
      <p:sp>
        <p:nvSpPr>
          <p:cNvPr id="4" name="Rectangle 10"/>
          <p:cNvSpPr>
            <a:spLocks noGrp="1" noChangeArrowheads="1"/>
          </p:cNvSpPr>
          <p:nvPr>
            <p:ph type="dt" sz="half" idx="10"/>
          </p:nvPr>
        </p:nvSpPr>
        <p:spPr>
          <a:xfrm>
            <a:off x="6361116" y="6489701"/>
            <a:ext cx="2097087" cy="455613"/>
          </a:xfrm>
          <a:prstGeom prst="rect">
            <a:avLst/>
          </a:prstGeom>
        </p:spPr>
        <p:txBody>
          <a:bodyPr lIns="91432" tIns="45716" rIns="91432" bIns="45716"/>
          <a:lstStyle>
            <a:lvl1pPr fontAlgn="auto">
              <a:spcBef>
                <a:spcPts val="0"/>
              </a:spcBef>
              <a:spcAft>
                <a:spcPts val="0"/>
              </a:spcAft>
              <a:defRPr>
                <a:ea typeface="+mn-ea"/>
              </a:defRPr>
            </a:lvl1pPr>
          </a:lstStyle>
          <a:p>
            <a:pPr>
              <a:defRPr/>
            </a:pPr>
            <a:r>
              <a:rPr lang="de-DE" altLang="zh-CN">
                <a:solidFill>
                  <a:srgbClr val="000000"/>
                </a:solidFill>
              </a:rPr>
              <a:t>Page </a:t>
            </a:r>
            <a:fld id="{22380B45-C2F3-4C34-888D-8AF932F58C1E}"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xmlns="" val="16392405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6.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6121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688013"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903913" cy="579438"/>
          </a:xfrm>
          <a:prstGeom prst="rect">
            <a:avLst/>
          </a:prstGeom>
          <a:noFill/>
          <a:ln>
            <a:noFill/>
          </a:ln>
          <a:effectLst/>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5202" name="Picture 82"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60483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6226" name="Picture 82"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62642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7250" name="Picture 82"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63373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8274" name="Picture 82"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rgbClr val="FFCC66"/>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2884488" y="1330325"/>
            <a:ext cx="2776538" cy="367506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9324975" y="3832225"/>
            <a:ext cx="863600"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2884488" y="1330325"/>
            <a:ext cx="2776538" cy="38766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9251950" y="57150"/>
            <a:ext cx="1295400" cy="1270000"/>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9251950" y="1196975"/>
            <a:ext cx="1295400" cy="24479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userDrawn="1"/>
        </p:nvSpPr>
        <p:spPr bwMode="auto">
          <a:xfrm>
            <a:off x="3785716" y="6465936"/>
            <a:ext cx="1866404"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userDrawn="1"/>
        </p:nvSpPr>
        <p:spPr bwMode="auto">
          <a:xfrm>
            <a:off x="6361113" y="6480629"/>
            <a:ext cx="2097087" cy="377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4"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0" y="5897563"/>
            <a:ext cx="9144000" cy="100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764704"/>
            <a:ext cx="1080120"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分行业</a:t>
            </a:r>
            <a:r>
              <a:rPr lang="en-US" altLang="zh-CN" sz="1000" dirty="0" smtClean="0">
                <a:latin typeface="微软雅黑" pitchFamily="34" charset="-122"/>
                <a:ea typeface="微软雅黑" pitchFamily="34" charset="-122"/>
              </a:rPr>
              <a:t>/BG</a:t>
            </a:r>
            <a:r>
              <a:rPr lang="zh-CN" altLang="en-US" sz="1000" dirty="0" smtClean="0">
                <a:latin typeface="微软雅黑" pitchFamily="34" charset="-122"/>
                <a:ea typeface="微软雅黑" pitchFamily="34" charset="-122"/>
              </a:rPr>
              <a:t>模型</a:t>
            </a:r>
            <a:endParaRPr lang="zh-CN" altLang="en-US" sz="1000" dirty="0">
              <a:latin typeface="微软雅黑" pitchFamily="34" charset="-122"/>
              <a:ea typeface="微软雅黑" pitchFamily="34" charset="-122"/>
            </a:endParaRPr>
          </a:p>
        </p:txBody>
      </p:sp>
      <p:sp>
        <p:nvSpPr>
          <p:cNvPr id="5" name="TextBox 4"/>
          <p:cNvSpPr txBox="1"/>
          <p:nvPr/>
        </p:nvSpPr>
        <p:spPr>
          <a:xfrm>
            <a:off x="1547664" y="2822739"/>
            <a:ext cx="1143656"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分发展阶段模型</a:t>
            </a:r>
            <a:endParaRPr lang="zh-CN" altLang="en-US" sz="1000" dirty="0">
              <a:latin typeface="微软雅黑" pitchFamily="34" charset="-122"/>
              <a:ea typeface="微软雅黑" pitchFamily="34" charset="-122"/>
            </a:endParaRPr>
          </a:p>
        </p:txBody>
      </p:sp>
      <p:sp>
        <p:nvSpPr>
          <p:cNvPr id="6" name="TextBox 5"/>
          <p:cNvSpPr txBox="1"/>
          <p:nvPr/>
        </p:nvSpPr>
        <p:spPr>
          <a:xfrm>
            <a:off x="1547664" y="4725144"/>
            <a:ext cx="1143656"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风险叠加模型</a:t>
            </a:r>
            <a:endParaRPr lang="zh-CN" altLang="en-US" sz="1000" dirty="0">
              <a:latin typeface="微软雅黑" pitchFamily="34" charset="-122"/>
              <a:ea typeface="微软雅黑" pitchFamily="34" charset="-122"/>
            </a:endParaRPr>
          </a:p>
        </p:txBody>
      </p:sp>
      <p:sp>
        <p:nvSpPr>
          <p:cNvPr id="7" name="TextBox 6"/>
          <p:cNvSpPr txBox="1"/>
          <p:nvPr/>
        </p:nvSpPr>
        <p:spPr>
          <a:xfrm>
            <a:off x="3131840" y="548680"/>
            <a:ext cx="936104" cy="246221"/>
          </a:xfrm>
          <a:prstGeom prst="rect">
            <a:avLst/>
          </a:prstGeom>
          <a:noFill/>
          <a:ln w="12700">
            <a:solidFill>
              <a:schemeClr val="tx1"/>
            </a:solidFill>
          </a:ln>
        </p:spPr>
        <p:txBody>
          <a:bodyPr wrap="square" rtlCol="0">
            <a:spAutoFit/>
          </a:bodyPr>
          <a:lstStyle/>
          <a:p>
            <a:r>
              <a:rPr lang="en-US" altLang="zh-CN" sz="1000" dirty="0" smtClean="0">
                <a:latin typeface="微软雅黑" pitchFamily="34" charset="-122"/>
                <a:ea typeface="微软雅黑" pitchFamily="34" charset="-122"/>
              </a:rPr>
              <a:t>ICT</a:t>
            </a:r>
            <a:r>
              <a:rPr lang="zh-CN" altLang="en-US" sz="1000" dirty="0" smtClean="0">
                <a:latin typeface="微软雅黑" pitchFamily="34" charset="-122"/>
                <a:ea typeface="微软雅黑" pitchFamily="34" charset="-122"/>
              </a:rPr>
              <a:t>行业模型</a:t>
            </a:r>
            <a:endParaRPr lang="zh-CN" altLang="en-US" sz="1000" dirty="0">
              <a:latin typeface="微软雅黑" pitchFamily="34" charset="-122"/>
              <a:ea typeface="微软雅黑" pitchFamily="34" charset="-122"/>
            </a:endParaRPr>
          </a:p>
        </p:txBody>
      </p:sp>
      <p:sp>
        <p:nvSpPr>
          <p:cNvPr id="8" name="TextBox 7"/>
          <p:cNvSpPr txBox="1"/>
          <p:nvPr/>
        </p:nvSpPr>
        <p:spPr>
          <a:xfrm>
            <a:off x="3131840" y="806515"/>
            <a:ext cx="936104"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泛网络模型</a:t>
            </a:r>
            <a:endParaRPr lang="zh-CN" altLang="en-US" sz="1000" dirty="0">
              <a:latin typeface="微软雅黑" pitchFamily="34" charset="-122"/>
              <a:ea typeface="微软雅黑" pitchFamily="34" charset="-122"/>
            </a:endParaRPr>
          </a:p>
        </p:txBody>
      </p:sp>
      <p:sp>
        <p:nvSpPr>
          <p:cNvPr id="9" name="TextBox 8"/>
          <p:cNvSpPr txBox="1"/>
          <p:nvPr/>
        </p:nvSpPr>
        <p:spPr>
          <a:xfrm>
            <a:off x="3131840" y="1052736"/>
            <a:ext cx="936104"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终端模型</a:t>
            </a:r>
            <a:endParaRPr lang="zh-CN" altLang="en-US" sz="1000" dirty="0">
              <a:latin typeface="微软雅黑" pitchFamily="34" charset="-122"/>
              <a:ea typeface="微软雅黑" pitchFamily="34" charset="-122"/>
            </a:endParaRPr>
          </a:p>
        </p:txBody>
      </p:sp>
      <p:sp>
        <p:nvSpPr>
          <p:cNvPr id="10" name="TextBox 9"/>
          <p:cNvSpPr txBox="1"/>
          <p:nvPr/>
        </p:nvSpPr>
        <p:spPr>
          <a:xfrm>
            <a:off x="2949702" y="2564904"/>
            <a:ext cx="1334266" cy="246221"/>
          </a:xfrm>
          <a:prstGeom prst="rect">
            <a:avLst/>
          </a:prstGeom>
          <a:noFill/>
          <a:ln w="12700">
            <a:solidFill>
              <a:schemeClr val="tx1"/>
            </a:solidFill>
          </a:ln>
        </p:spPr>
        <p:txBody>
          <a:bodyPr wrap="square" rtlCol="0">
            <a:spAutoFit/>
          </a:bodyPr>
          <a:lstStyle/>
          <a:p>
            <a:pPr algn="ctr"/>
            <a:r>
              <a:rPr lang="zh-CN" altLang="en-US" sz="1000" dirty="0" smtClean="0">
                <a:latin typeface="微软雅黑" pitchFamily="34" charset="-122"/>
                <a:ea typeface="微软雅黑" pitchFamily="34" charset="-122"/>
              </a:rPr>
              <a:t>快速发展阶段模型</a:t>
            </a:r>
            <a:endParaRPr lang="zh-CN" altLang="en-US" sz="1000" dirty="0">
              <a:latin typeface="微软雅黑" pitchFamily="34" charset="-122"/>
              <a:ea typeface="微软雅黑" pitchFamily="34" charset="-122"/>
            </a:endParaRPr>
          </a:p>
        </p:txBody>
      </p:sp>
      <p:sp>
        <p:nvSpPr>
          <p:cNvPr id="11" name="TextBox 10"/>
          <p:cNvSpPr txBox="1"/>
          <p:nvPr/>
        </p:nvSpPr>
        <p:spPr>
          <a:xfrm>
            <a:off x="2949702" y="2822739"/>
            <a:ext cx="1334266" cy="246221"/>
          </a:xfrm>
          <a:prstGeom prst="rect">
            <a:avLst/>
          </a:prstGeom>
          <a:noFill/>
          <a:ln w="12700">
            <a:solidFill>
              <a:schemeClr val="tx1"/>
            </a:solidFill>
          </a:ln>
        </p:spPr>
        <p:txBody>
          <a:bodyPr wrap="square" rtlCol="0">
            <a:spAutoFit/>
          </a:bodyPr>
          <a:lstStyle/>
          <a:p>
            <a:pPr algn="ctr"/>
            <a:r>
              <a:rPr lang="zh-CN" altLang="en-US" sz="1000" dirty="0" smtClean="0">
                <a:latin typeface="微软雅黑" pitchFamily="34" charset="-122"/>
                <a:ea typeface="微软雅黑" pitchFamily="34" charset="-122"/>
              </a:rPr>
              <a:t>低速平稳阶段模型</a:t>
            </a:r>
            <a:endParaRPr lang="zh-CN" altLang="en-US" sz="1000" dirty="0">
              <a:latin typeface="微软雅黑" pitchFamily="34" charset="-122"/>
              <a:ea typeface="微软雅黑" pitchFamily="34" charset="-122"/>
            </a:endParaRPr>
          </a:p>
        </p:txBody>
      </p:sp>
      <p:sp>
        <p:nvSpPr>
          <p:cNvPr id="12" name="TextBox 11"/>
          <p:cNvSpPr txBox="1"/>
          <p:nvPr/>
        </p:nvSpPr>
        <p:spPr>
          <a:xfrm>
            <a:off x="2949702" y="3068960"/>
            <a:ext cx="1334266" cy="246221"/>
          </a:xfrm>
          <a:prstGeom prst="rect">
            <a:avLst/>
          </a:prstGeom>
          <a:noFill/>
          <a:ln w="12700">
            <a:solidFill>
              <a:schemeClr val="tx1"/>
            </a:solidFill>
          </a:ln>
        </p:spPr>
        <p:txBody>
          <a:bodyPr wrap="square" rtlCol="0">
            <a:spAutoFit/>
          </a:bodyPr>
          <a:lstStyle/>
          <a:p>
            <a:pPr algn="ctr"/>
            <a:r>
              <a:rPr lang="zh-CN" altLang="en-US" sz="1000" dirty="0" smtClean="0">
                <a:latin typeface="微软雅黑" pitchFamily="34" charset="-122"/>
                <a:ea typeface="微软雅黑" pitchFamily="34" charset="-122"/>
              </a:rPr>
              <a:t>衰退危机模型</a:t>
            </a:r>
            <a:endParaRPr lang="zh-CN" altLang="en-US" sz="1000" dirty="0">
              <a:latin typeface="微软雅黑" pitchFamily="34" charset="-122"/>
              <a:ea typeface="微软雅黑" pitchFamily="34" charset="-122"/>
            </a:endParaRPr>
          </a:p>
        </p:txBody>
      </p:sp>
      <p:sp>
        <p:nvSpPr>
          <p:cNvPr id="13" name="TextBox 12"/>
          <p:cNvSpPr txBox="1"/>
          <p:nvPr/>
        </p:nvSpPr>
        <p:spPr>
          <a:xfrm>
            <a:off x="755576" y="5373216"/>
            <a:ext cx="216024" cy="1015663"/>
          </a:xfrm>
          <a:prstGeom prst="rect">
            <a:avLst/>
          </a:prstGeom>
          <a:noFill/>
          <a:ln w="12700">
            <a:solidFill>
              <a:schemeClr val="tx1"/>
            </a:solidFill>
          </a:ln>
        </p:spPr>
        <p:txBody>
          <a:bodyPr wrap="square" rtlCol="0">
            <a:spAutoFit/>
          </a:bodyPr>
          <a:lstStyle/>
          <a:p>
            <a:pPr algn="ctr"/>
            <a:r>
              <a:rPr lang="zh-CN" altLang="en-US" sz="1000" dirty="0" smtClean="0">
                <a:latin typeface="微软雅黑" pitchFamily="34" charset="-122"/>
                <a:ea typeface="微软雅黑" pitchFamily="34" charset="-122"/>
              </a:rPr>
              <a:t>行</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业</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最</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优</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校</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验</a:t>
            </a:r>
            <a:endParaRPr lang="zh-CN" altLang="en-US" sz="1000" dirty="0">
              <a:latin typeface="微软雅黑" pitchFamily="34" charset="-122"/>
              <a:ea typeface="微软雅黑" pitchFamily="34" charset="-122"/>
            </a:endParaRPr>
          </a:p>
        </p:txBody>
      </p:sp>
      <p:sp>
        <p:nvSpPr>
          <p:cNvPr id="14" name="TextBox 13"/>
          <p:cNvSpPr txBox="1"/>
          <p:nvPr/>
        </p:nvSpPr>
        <p:spPr>
          <a:xfrm>
            <a:off x="683568" y="2420888"/>
            <a:ext cx="216024" cy="1015663"/>
          </a:xfrm>
          <a:prstGeom prst="rect">
            <a:avLst/>
          </a:prstGeom>
          <a:noFill/>
          <a:ln w="12700">
            <a:solidFill>
              <a:schemeClr val="tx1"/>
            </a:solidFill>
          </a:ln>
        </p:spPr>
        <p:txBody>
          <a:bodyPr wrap="square" rtlCol="0">
            <a:spAutoFit/>
          </a:bodyPr>
          <a:lstStyle/>
          <a:p>
            <a:pPr algn="ctr"/>
            <a:r>
              <a:rPr lang="zh-CN" altLang="en-US" sz="1000" dirty="0" smtClean="0">
                <a:latin typeface="微软雅黑" pitchFamily="34" charset="-122"/>
                <a:ea typeface="微软雅黑" pitchFamily="34" charset="-122"/>
              </a:rPr>
              <a:t>综</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合</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交</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叉</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模</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型</a:t>
            </a:r>
            <a:endParaRPr lang="zh-CN" altLang="en-US" sz="1000" dirty="0">
              <a:latin typeface="微软雅黑" pitchFamily="34" charset="-122"/>
              <a:ea typeface="微软雅黑" pitchFamily="34" charset="-122"/>
            </a:endParaRPr>
          </a:p>
        </p:txBody>
      </p:sp>
      <p:sp>
        <p:nvSpPr>
          <p:cNvPr id="15" name="TextBox 14"/>
          <p:cNvSpPr txBox="1"/>
          <p:nvPr/>
        </p:nvSpPr>
        <p:spPr>
          <a:xfrm>
            <a:off x="4427984" y="548680"/>
            <a:ext cx="1080120" cy="246221"/>
          </a:xfrm>
          <a:prstGeom prst="rect">
            <a:avLst/>
          </a:prstGeom>
          <a:noFill/>
          <a:ln w="12700">
            <a:solidFill>
              <a:schemeClr val="tx1"/>
            </a:solidFill>
          </a:ln>
        </p:spPr>
        <p:txBody>
          <a:bodyPr wrap="square" rtlCol="0">
            <a:spAutoFit/>
          </a:bodyPr>
          <a:lstStyle/>
          <a:p>
            <a:r>
              <a:rPr lang="en-US" altLang="zh-CN" sz="1000" dirty="0" smtClean="0">
                <a:latin typeface="微软雅黑" pitchFamily="34" charset="-122"/>
                <a:ea typeface="微软雅黑" pitchFamily="34" charset="-122"/>
              </a:rPr>
              <a:t>ICT</a:t>
            </a:r>
            <a:r>
              <a:rPr lang="zh-CN" altLang="en-US" sz="1000" dirty="0" smtClean="0">
                <a:latin typeface="微软雅黑" pitchFamily="34" charset="-122"/>
                <a:ea typeface="微软雅黑" pitchFamily="34" charset="-122"/>
              </a:rPr>
              <a:t>企业样本</a:t>
            </a:r>
            <a:endParaRPr lang="zh-CN" altLang="en-US" sz="1000" dirty="0">
              <a:latin typeface="微软雅黑" pitchFamily="34" charset="-122"/>
              <a:ea typeface="微软雅黑" pitchFamily="34" charset="-122"/>
            </a:endParaRPr>
          </a:p>
        </p:txBody>
      </p:sp>
      <p:sp>
        <p:nvSpPr>
          <p:cNvPr id="16" name="TextBox 15"/>
          <p:cNvSpPr txBox="1"/>
          <p:nvPr/>
        </p:nvSpPr>
        <p:spPr>
          <a:xfrm>
            <a:off x="4427984" y="806515"/>
            <a:ext cx="1080120"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泛网络企业样本</a:t>
            </a:r>
            <a:endParaRPr lang="zh-CN" altLang="en-US" sz="1000" dirty="0">
              <a:latin typeface="微软雅黑" pitchFamily="34" charset="-122"/>
              <a:ea typeface="微软雅黑" pitchFamily="34" charset="-122"/>
            </a:endParaRPr>
          </a:p>
        </p:txBody>
      </p:sp>
      <p:sp>
        <p:nvSpPr>
          <p:cNvPr id="17" name="TextBox 16"/>
          <p:cNvSpPr txBox="1"/>
          <p:nvPr/>
        </p:nvSpPr>
        <p:spPr>
          <a:xfrm>
            <a:off x="4427984" y="1052736"/>
            <a:ext cx="1080120"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终端企业样本</a:t>
            </a:r>
            <a:endParaRPr lang="zh-CN" altLang="en-US" sz="1000" dirty="0">
              <a:latin typeface="微软雅黑" pitchFamily="34" charset="-122"/>
              <a:ea typeface="微软雅黑" pitchFamily="34" charset="-122"/>
            </a:endParaRPr>
          </a:p>
        </p:txBody>
      </p:sp>
      <p:sp>
        <p:nvSpPr>
          <p:cNvPr id="18" name="TextBox 17"/>
          <p:cNvSpPr txBox="1"/>
          <p:nvPr/>
        </p:nvSpPr>
        <p:spPr>
          <a:xfrm>
            <a:off x="5796136" y="908720"/>
            <a:ext cx="1440160" cy="784830"/>
          </a:xfrm>
          <a:prstGeom prst="rect">
            <a:avLst/>
          </a:prstGeom>
          <a:solidFill>
            <a:srgbClr val="00B0F0"/>
          </a:solidFill>
          <a:ln w="12700">
            <a:solidFill>
              <a:schemeClr val="tx1"/>
            </a:solidFill>
          </a:ln>
        </p:spPr>
        <p:txBody>
          <a:bodyPr wrap="square" rtlCol="0">
            <a:spAutoFit/>
          </a:bodyPr>
          <a:lstStyle/>
          <a:p>
            <a:r>
              <a:rPr lang="en-US" altLang="zh-CN" sz="900" dirty="0" smtClean="0">
                <a:latin typeface="微软雅黑" pitchFamily="34" charset="-122"/>
                <a:ea typeface="微软雅黑" pitchFamily="34" charset="-122"/>
              </a:rPr>
              <a:t>1. </a:t>
            </a:r>
            <a:r>
              <a:rPr lang="zh-CN" altLang="en-US" sz="900" dirty="0" smtClean="0">
                <a:latin typeface="微软雅黑" pitchFamily="34" charset="-122"/>
                <a:ea typeface="微软雅黑" pitchFamily="34" charset="-122"/>
              </a:rPr>
              <a:t>聚类分析相关性</a:t>
            </a:r>
            <a:r>
              <a:rPr lang="en-US" altLang="zh-CN" sz="900" dirty="0" smtClean="0">
                <a:latin typeface="微软雅黑" pitchFamily="34" charset="-122"/>
                <a:ea typeface="微软雅黑" pitchFamily="34" charset="-122"/>
              </a:rPr>
              <a:t>: </a:t>
            </a:r>
            <a:r>
              <a:rPr lang="zh-CN" altLang="en-US" sz="900" dirty="0" smtClean="0">
                <a:latin typeface="微软雅黑" pitchFamily="34" charset="-122"/>
                <a:ea typeface="微软雅黑" pitchFamily="34" charset="-122"/>
              </a:rPr>
              <a:t>“现金</a:t>
            </a:r>
            <a:r>
              <a:rPr lang="en-US" altLang="zh-CN" sz="900" dirty="0" smtClean="0">
                <a:latin typeface="微软雅黑" pitchFamily="34" charset="-122"/>
                <a:ea typeface="微软雅黑" pitchFamily="34" charset="-122"/>
              </a:rPr>
              <a:t>/</a:t>
            </a:r>
            <a:r>
              <a:rPr lang="zh-CN" altLang="en-US" sz="900" dirty="0" smtClean="0">
                <a:latin typeface="微软雅黑" pitchFamily="34" charset="-122"/>
                <a:ea typeface="微软雅黑" pitchFamily="34" charset="-122"/>
              </a:rPr>
              <a:t>现金收入比”分布规律与“国家、区域、评级、上市、子行业”定性因素的关联度</a:t>
            </a:r>
            <a:endParaRPr lang="zh-CN" altLang="en-US" sz="900" dirty="0">
              <a:latin typeface="微软雅黑" pitchFamily="34" charset="-122"/>
              <a:ea typeface="微软雅黑" pitchFamily="34" charset="-122"/>
            </a:endParaRPr>
          </a:p>
        </p:txBody>
      </p:sp>
      <p:sp>
        <p:nvSpPr>
          <p:cNvPr id="19" name="TextBox 18"/>
          <p:cNvSpPr txBox="1"/>
          <p:nvPr/>
        </p:nvSpPr>
        <p:spPr>
          <a:xfrm>
            <a:off x="5796136" y="2708920"/>
            <a:ext cx="1440160" cy="507831"/>
          </a:xfrm>
          <a:prstGeom prst="rect">
            <a:avLst/>
          </a:prstGeom>
          <a:solidFill>
            <a:srgbClr val="00B0F0"/>
          </a:solidFill>
          <a:ln w="12700">
            <a:solidFill>
              <a:schemeClr val="tx1"/>
            </a:solidFill>
          </a:ln>
        </p:spPr>
        <p:txBody>
          <a:bodyPr wrap="square" rtlCol="0">
            <a:spAutoFit/>
          </a:bodyPr>
          <a:lstStyle/>
          <a:p>
            <a:r>
              <a:rPr lang="en-US" altLang="zh-CN" sz="900" dirty="0" smtClean="0">
                <a:latin typeface="微软雅黑" pitchFamily="34" charset="-122"/>
                <a:ea typeface="微软雅黑" pitchFamily="34" charset="-122"/>
              </a:rPr>
              <a:t>2. </a:t>
            </a:r>
            <a:r>
              <a:rPr lang="zh-CN" altLang="en-US" sz="900" dirty="0" smtClean="0">
                <a:latin typeface="微软雅黑" pitchFamily="34" charset="-122"/>
                <a:ea typeface="微软雅黑" pitchFamily="34" charset="-122"/>
              </a:rPr>
              <a:t>基于相关性分析，加入定量因素，进行</a:t>
            </a:r>
            <a:r>
              <a:rPr lang="en-US" altLang="zh-CN" sz="900" dirty="0" smtClean="0">
                <a:latin typeface="微软雅黑" pitchFamily="34" charset="-122"/>
                <a:ea typeface="微软雅黑" pitchFamily="34" charset="-122"/>
              </a:rPr>
              <a:t>X</a:t>
            </a:r>
            <a:r>
              <a:rPr lang="zh-CN" altLang="en-US" sz="900" dirty="0" smtClean="0">
                <a:latin typeface="微软雅黑" pitchFamily="34" charset="-122"/>
                <a:ea typeface="微软雅黑" pitchFamily="34" charset="-122"/>
              </a:rPr>
              <a:t>和</a:t>
            </a:r>
            <a:r>
              <a:rPr lang="en-US" altLang="zh-CN" sz="900" dirty="0" smtClean="0">
                <a:latin typeface="微软雅黑" pitchFamily="34" charset="-122"/>
                <a:ea typeface="微软雅黑" pitchFamily="34" charset="-122"/>
              </a:rPr>
              <a:t>Y</a:t>
            </a:r>
            <a:r>
              <a:rPr lang="zh-CN" altLang="en-US" sz="900" dirty="0" smtClean="0">
                <a:latin typeface="微软雅黑" pitchFamily="34" charset="-122"/>
                <a:ea typeface="微软雅黑" pitchFamily="34" charset="-122"/>
              </a:rPr>
              <a:t>变量的模型建设</a:t>
            </a:r>
            <a:endParaRPr lang="zh-CN" altLang="en-US" sz="900" dirty="0">
              <a:latin typeface="微软雅黑" pitchFamily="34" charset="-122"/>
              <a:ea typeface="微软雅黑" pitchFamily="34" charset="-122"/>
            </a:endParaRPr>
          </a:p>
        </p:txBody>
      </p:sp>
      <p:sp>
        <p:nvSpPr>
          <p:cNvPr id="20" name="TextBox 19"/>
          <p:cNvSpPr txBox="1"/>
          <p:nvPr/>
        </p:nvSpPr>
        <p:spPr>
          <a:xfrm>
            <a:off x="3635896" y="3429000"/>
            <a:ext cx="2592288" cy="1015663"/>
          </a:xfrm>
          <a:prstGeom prst="rect">
            <a:avLst/>
          </a:prstGeom>
          <a:solidFill>
            <a:schemeClr val="accent1">
              <a:lumMod val="40000"/>
              <a:lumOff val="60000"/>
            </a:schemeClr>
          </a:solidFill>
          <a:ln w="12700">
            <a:solidFill>
              <a:schemeClr val="tx1"/>
            </a:solidFill>
          </a:ln>
        </p:spPr>
        <p:txBody>
          <a:bodyPr wrap="square" rtlCol="0">
            <a:spAutoFit/>
          </a:bodyPr>
          <a:lstStyle/>
          <a:p>
            <a:r>
              <a:rPr lang="en-US" altLang="zh-CN" sz="1000" dirty="0" smtClean="0">
                <a:latin typeface="微软雅黑" pitchFamily="34" charset="-122"/>
                <a:ea typeface="微软雅黑" pitchFamily="34" charset="-122"/>
              </a:rPr>
              <a:t>1.</a:t>
            </a:r>
            <a:r>
              <a:rPr lang="zh-CN" altLang="en-US" sz="1000" dirty="0" smtClean="0">
                <a:latin typeface="微软雅黑" pitchFamily="34" charset="-122"/>
                <a:ea typeface="微软雅黑" pitchFamily="34" charset="-122"/>
              </a:rPr>
              <a:t>基于</a:t>
            </a:r>
            <a:r>
              <a:rPr lang="en-US" altLang="zh-CN" sz="1000" dirty="0" smtClean="0">
                <a:latin typeface="微软雅黑" pitchFamily="34" charset="-122"/>
                <a:ea typeface="微软雅黑" pitchFamily="34" charset="-122"/>
              </a:rPr>
              <a:t>ICT</a:t>
            </a:r>
            <a:r>
              <a:rPr lang="zh-CN" altLang="en-US" sz="1000" dirty="0" smtClean="0">
                <a:latin typeface="微软雅黑" pitchFamily="34" charset="-122"/>
                <a:ea typeface="微软雅黑" pitchFamily="34" charset="-122"/>
              </a:rPr>
              <a:t>样本数据，</a:t>
            </a:r>
            <a:r>
              <a:rPr lang="zh-CN" altLang="en-US" sz="1000" dirty="0" smtClean="0">
                <a:solidFill>
                  <a:srgbClr val="C00000"/>
                </a:solidFill>
                <a:latin typeface="微软雅黑" pitchFamily="34" charset="-122"/>
                <a:ea typeface="微软雅黑" pitchFamily="34" charset="-122"/>
              </a:rPr>
              <a:t>对收入增长率分布</a:t>
            </a:r>
            <a:r>
              <a:rPr lang="en-US" altLang="zh-CN" sz="1000" dirty="0" smtClean="0">
                <a:solidFill>
                  <a:srgbClr val="C00000"/>
                </a:solidFill>
                <a:latin typeface="微软雅黑" pitchFamily="34" charset="-122"/>
                <a:ea typeface="微软雅黑" pitchFamily="34" charset="-122"/>
              </a:rPr>
              <a:t>/EBITDA Margi</a:t>
            </a:r>
            <a:r>
              <a:rPr lang="en-US" altLang="zh-CN" sz="1000" dirty="0" smtClean="0">
                <a:latin typeface="微软雅黑" pitchFamily="34" charset="-122"/>
                <a:ea typeface="微软雅黑" pitchFamily="34" charset="-122"/>
              </a:rPr>
              <a:t>n/</a:t>
            </a:r>
            <a:r>
              <a:rPr lang="zh-CN" altLang="en-US" sz="1000" dirty="0" smtClean="0">
                <a:solidFill>
                  <a:srgbClr val="C00000"/>
                </a:solidFill>
                <a:latin typeface="微软雅黑" pitchFamily="34" charset="-122"/>
                <a:ea typeface="微软雅黑" pitchFamily="34" charset="-122"/>
              </a:rPr>
              <a:t>行业增长</a:t>
            </a:r>
            <a:r>
              <a:rPr lang="en-US" altLang="zh-CN" sz="1000" dirty="0" smtClean="0">
                <a:solidFill>
                  <a:srgbClr val="C00000"/>
                </a:solidFill>
                <a:latin typeface="微软雅黑" pitchFamily="34" charset="-122"/>
                <a:ea typeface="微软雅黑" pitchFamily="34" charset="-122"/>
              </a:rPr>
              <a:t>/</a:t>
            </a:r>
            <a:r>
              <a:rPr lang="zh-CN" altLang="en-US" sz="1000" dirty="0" smtClean="0">
                <a:solidFill>
                  <a:srgbClr val="C00000"/>
                </a:solidFill>
                <a:latin typeface="微软雅黑" pitchFamily="34" charset="-122"/>
                <a:ea typeface="微软雅黑" pitchFamily="34" charset="-122"/>
              </a:rPr>
              <a:t>行业</a:t>
            </a:r>
            <a:r>
              <a:rPr lang="en-US" altLang="zh-CN" sz="1000" dirty="0" smtClean="0">
                <a:solidFill>
                  <a:srgbClr val="C00000"/>
                </a:solidFill>
                <a:latin typeface="微软雅黑" pitchFamily="34" charset="-122"/>
                <a:ea typeface="微软雅黑" pitchFamily="34" charset="-122"/>
              </a:rPr>
              <a:t>EBITDA</a:t>
            </a:r>
            <a:r>
              <a:rPr lang="en-US" altLang="zh-CN" sz="1000" dirty="0" smtClean="0">
                <a:latin typeface="微软雅黑" pitchFamily="34" charset="-122"/>
                <a:ea typeface="微软雅黑" pitchFamily="34" charset="-122"/>
              </a:rPr>
              <a:t>4</a:t>
            </a:r>
            <a:r>
              <a:rPr lang="zh-CN" altLang="en-US" sz="1000" dirty="0" smtClean="0">
                <a:latin typeface="微软雅黑" pitchFamily="34" charset="-122"/>
                <a:ea typeface="微软雅黑" pitchFamily="34" charset="-122"/>
              </a:rPr>
              <a:t>个因素的聚合分析；</a:t>
            </a:r>
            <a:endParaRPr lang="en-US" altLang="zh-CN" sz="1000" dirty="0" smtClean="0">
              <a:latin typeface="微软雅黑" pitchFamily="34" charset="-122"/>
              <a:ea typeface="微软雅黑" pitchFamily="34" charset="-122"/>
            </a:endParaRPr>
          </a:p>
          <a:p>
            <a:r>
              <a:rPr lang="en-US" altLang="zh-CN" sz="1000" dirty="0" smtClean="0">
                <a:latin typeface="微软雅黑" pitchFamily="34" charset="-122"/>
                <a:ea typeface="微软雅黑" pitchFamily="34" charset="-122"/>
              </a:rPr>
              <a:t>2.</a:t>
            </a:r>
            <a:r>
              <a:rPr lang="zh-CN" altLang="en-US" sz="1000" dirty="0" smtClean="0">
                <a:latin typeface="微软雅黑" pitchFamily="34" charset="-122"/>
                <a:ea typeface="微软雅黑" pitchFamily="34" charset="-122"/>
              </a:rPr>
              <a:t>组合</a:t>
            </a:r>
            <a:r>
              <a:rPr lang="en-US" altLang="zh-CN" sz="1000" dirty="0" smtClean="0">
                <a:latin typeface="微软雅黑" pitchFamily="34" charset="-122"/>
                <a:ea typeface="微软雅黑" pitchFamily="34" charset="-122"/>
              </a:rPr>
              <a:t>4</a:t>
            </a:r>
            <a:r>
              <a:rPr lang="zh-CN" altLang="en-US" sz="1000" dirty="0" smtClean="0">
                <a:latin typeface="微软雅黑" pitchFamily="34" charset="-122"/>
                <a:ea typeface="微软雅黑" pitchFamily="34" charset="-122"/>
              </a:rPr>
              <a:t>因素，定义发展阶段</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可参考评级方法论的逐层判断得出最终结果</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，对</a:t>
            </a:r>
            <a:r>
              <a:rPr lang="en-US" altLang="zh-CN" sz="1000" dirty="0" smtClean="0">
                <a:latin typeface="微软雅黑" pitchFamily="34" charset="-122"/>
                <a:ea typeface="微软雅黑" pitchFamily="34" charset="-122"/>
              </a:rPr>
              <a:t>ICT</a:t>
            </a:r>
            <a:r>
              <a:rPr lang="zh-CN" altLang="en-US" sz="1000" dirty="0" smtClean="0">
                <a:latin typeface="微软雅黑" pitchFamily="34" charset="-122"/>
                <a:ea typeface="微软雅黑" pitchFamily="34" charset="-122"/>
              </a:rPr>
              <a:t>样本按发展阶段拆分</a:t>
            </a:r>
            <a:endParaRPr lang="zh-CN" altLang="en-US" sz="1000" dirty="0">
              <a:latin typeface="微软雅黑" pitchFamily="34" charset="-122"/>
              <a:ea typeface="微软雅黑" pitchFamily="34" charset="-122"/>
            </a:endParaRPr>
          </a:p>
        </p:txBody>
      </p:sp>
      <p:sp>
        <p:nvSpPr>
          <p:cNvPr id="23" name="TextBox 22"/>
          <p:cNvSpPr txBox="1"/>
          <p:nvPr/>
        </p:nvSpPr>
        <p:spPr>
          <a:xfrm>
            <a:off x="3131840" y="1916832"/>
            <a:ext cx="1008112"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混合行业模型</a:t>
            </a:r>
            <a:endParaRPr lang="zh-CN" altLang="en-US" sz="1000" dirty="0">
              <a:latin typeface="微软雅黑" pitchFamily="34" charset="-122"/>
              <a:ea typeface="微软雅黑" pitchFamily="34" charset="-122"/>
            </a:endParaRPr>
          </a:p>
        </p:txBody>
      </p:sp>
      <p:sp>
        <p:nvSpPr>
          <p:cNvPr id="24" name="TextBox 23"/>
          <p:cNvSpPr txBox="1"/>
          <p:nvPr/>
        </p:nvSpPr>
        <p:spPr>
          <a:xfrm>
            <a:off x="4427984" y="1916832"/>
            <a:ext cx="1008112"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指数企业样本</a:t>
            </a:r>
            <a:endParaRPr lang="zh-CN" altLang="en-US" sz="1000" dirty="0">
              <a:latin typeface="微软雅黑" pitchFamily="34" charset="-122"/>
              <a:ea typeface="微软雅黑" pitchFamily="34" charset="-122"/>
            </a:endParaRPr>
          </a:p>
        </p:txBody>
      </p:sp>
      <p:sp>
        <p:nvSpPr>
          <p:cNvPr id="25" name="TextBox 24"/>
          <p:cNvSpPr txBox="1"/>
          <p:nvPr/>
        </p:nvSpPr>
        <p:spPr>
          <a:xfrm>
            <a:off x="7524328" y="1772816"/>
            <a:ext cx="792088" cy="400110"/>
          </a:xfrm>
          <a:prstGeom prst="rect">
            <a:avLst/>
          </a:prstGeom>
          <a:solidFill>
            <a:schemeClr val="bg1">
              <a:lumMod val="85000"/>
            </a:schemeClr>
          </a:solidFill>
          <a:ln w="12700">
            <a:solidFill>
              <a:schemeClr val="tx1"/>
            </a:solidFill>
            <a:prstDash val="dash"/>
          </a:ln>
        </p:spPr>
        <p:txBody>
          <a:bodyPr wrap="square" rtlCol="0">
            <a:spAutoFit/>
          </a:bodyPr>
          <a:lstStyle/>
          <a:p>
            <a:r>
              <a:rPr lang="zh-CN" altLang="en-US" sz="1000" dirty="0" smtClean="0">
                <a:latin typeface="微软雅黑" pitchFamily="34" charset="-122"/>
                <a:ea typeface="微软雅黑" pitchFamily="34" charset="-122"/>
              </a:rPr>
              <a:t>财务</a:t>
            </a:r>
            <a:r>
              <a:rPr lang="en-US" altLang="zh-CN" sz="1000" dirty="0" smtClean="0">
                <a:latin typeface="微软雅黑" pitchFamily="34" charset="-122"/>
                <a:ea typeface="微软雅黑" pitchFamily="34" charset="-122"/>
              </a:rPr>
              <a:t>500</a:t>
            </a:r>
            <a:r>
              <a:rPr lang="zh-CN" altLang="en-US" sz="1000" dirty="0" smtClean="0">
                <a:latin typeface="微软雅黑" pitchFamily="34" charset="-122"/>
                <a:ea typeface="微软雅黑" pitchFamily="34" charset="-122"/>
              </a:rPr>
              <a:t>强企业样本</a:t>
            </a:r>
            <a:endParaRPr lang="zh-CN" altLang="en-US" sz="1000" dirty="0">
              <a:latin typeface="微软雅黑" pitchFamily="34" charset="-122"/>
              <a:ea typeface="微软雅黑" pitchFamily="34" charset="-122"/>
            </a:endParaRPr>
          </a:p>
        </p:txBody>
      </p:sp>
      <p:sp>
        <p:nvSpPr>
          <p:cNvPr id="26" name="TextBox 25"/>
          <p:cNvSpPr txBox="1"/>
          <p:nvPr/>
        </p:nvSpPr>
        <p:spPr>
          <a:xfrm>
            <a:off x="8316416" y="1722874"/>
            <a:ext cx="792088" cy="553998"/>
          </a:xfrm>
          <a:prstGeom prst="rect">
            <a:avLst/>
          </a:prstGeom>
          <a:solidFill>
            <a:schemeClr val="bg1">
              <a:lumMod val="85000"/>
            </a:schemeClr>
          </a:solidFill>
          <a:ln w="12700">
            <a:solidFill>
              <a:schemeClr val="tx1"/>
            </a:solidFill>
            <a:prstDash val="dash"/>
          </a:ln>
        </p:spPr>
        <p:txBody>
          <a:bodyPr wrap="square" rtlCol="0">
            <a:spAutoFit/>
          </a:bodyPr>
          <a:lstStyle/>
          <a:p>
            <a:r>
              <a:rPr lang="zh-CN" altLang="en-US" sz="1000" dirty="0" smtClean="0">
                <a:latin typeface="微软雅黑" pitchFamily="34" charset="-122"/>
                <a:ea typeface="微软雅黑" pitchFamily="34" charset="-122"/>
              </a:rPr>
              <a:t>规模*亿且经营*年企业样本</a:t>
            </a:r>
            <a:endParaRPr lang="zh-CN" altLang="en-US" sz="1000" dirty="0">
              <a:latin typeface="微软雅黑" pitchFamily="34" charset="-122"/>
              <a:ea typeface="微软雅黑" pitchFamily="34" charset="-122"/>
            </a:endParaRPr>
          </a:p>
        </p:txBody>
      </p:sp>
      <p:sp>
        <p:nvSpPr>
          <p:cNvPr id="27" name="TextBox 26"/>
          <p:cNvSpPr txBox="1"/>
          <p:nvPr/>
        </p:nvSpPr>
        <p:spPr>
          <a:xfrm>
            <a:off x="2987824" y="4653136"/>
            <a:ext cx="1334266" cy="400110"/>
          </a:xfrm>
          <a:prstGeom prst="rect">
            <a:avLst/>
          </a:prstGeom>
          <a:noFill/>
          <a:ln w="12700">
            <a:solidFill>
              <a:schemeClr val="tx1"/>
            </a:solidFill>
          </a:ln>
        </p:spPr>
        <p:txBody>
          <a:bodyPr wrap="square" rtlCol="0">
            <a:spAutoFit/>
          </a:bodyPr>
          <a:lstStyle/>
          <a:p>
            <a:pPr algn="ctr"/>
            <a:r>
              <a:rPr lang="zh-CN" altLang="en-US" sz="1000" dirty="0" smtClean="0">
                <a:latin typeface="微软雅黑" pitchFamily="34" charset="-122"/>
                <a:ea typeface="微软雅黑" pitchFamily="34" charset="-122"/>
              </a:rPr>
              <a:t>衰退危机样本前后两年数据</a:t>
            </a:r>
            <a:endParaRPr lang="zh-CN" altLang="en-US" sz="1000" dirty="0">
              <a:latin typeface="微软雅黑" pitchFamily="34" charset="-122"/>
              <a:ea typeface="微软雅黑" pitchFamily="34" charset="-122"/>
            </a:endParaRPr>
          </a:p>
        </p:txBody>
      </p:sp>
      <p:sp>
        <p:nvSpPr>
          <p:cNvPr id="28" name="TextBox 27"/>
          <p:cNvSpPr txBox="1"/>
          <p:nvPr/>
        </p:nvSpPr>
        <p:spPr>
          <a:xfrm>
            <a:off x="4499992" y="2564904"/>
            <a:ext cx="1008112" cy="246221"/>
          </a:xfrm>
          <a:prstGeom prst="rect">
            <a:avLst/>
          </a:prstGeom>
          <a:noFill/>
          <a:ln w="12700">
            <a:solidFill>
              <a:schemeClr val="tx1"/>
            </a:solidFill>
          </a:ln>
        </p:spPr>
        <p:txBody>
          <a:bodyPr wrap="square" rtlCol="0">
            <a:spAutoFit/>
          </a:bodyPr>
          <a:lstStyle/>
          <a:p>
            <a:pPr algn="ctr"/>
            <a:r>
              <a:rPr lang="zh-CN" altLang="en-US" sz="1000" dirty="0" smtClean="0">
                <a:latin typeface="微软雅黑" pitchFamily="34" charset="-122"/>
                <a:ea typeface="微软雅黑" pitchFamily="34" charset="-122"/>
              </a:rPr>
              <a:t>快速发展样本</a:t>
            </a:r>
            <a:endParaRPr lang="zh-CN" altLang="en-US" sz="1000" dirty="0">
              <a:latin typeface="微软雅黑" pitchFamily="34" charset="-122"/>
              <a:ea typeface="微软雅黑" pitchFamily="34" charset="-122"/>
            </a:endParaRPr>
          </a:p>
        </p:txBody>
      </p:sp>
      <p:sp>
        <p:nvSpPr>
          <p:cNvPr id="29" name="TextBox 28"/>
          <p:cNvSpPr txBox="1"/>
          <p:nvPr/>
        </p:nvSpPr>
        <p:spPr>
          <a:xfrm>
            <a:off x="4499992" y="2822739"/>
            <a:ext cx="1008112" cy="246221"/>
          </a:xfrm>
          <a:prstGeom prst="rect">
            <a:avLst/>
          </a:prstGeom>
          <a:noFill/>
          <a:ln w="12700">
            <a:solidFill>
              <a:schemeClr val="tx1"/>
            </a:solidFill>
          </a:ln>
        </p:spPr>
        <p:txBody>
          <a:bodyPr wrap="square" rtlCol="0">
            <a:spAutoFit/>
          </a:bodyPr>
          <a:lstStyle/>
          <a:p>
            <a:pPr algn="ctr"/>
            <a:r>
              <a:rPr lang="zh-CN" altLang="en-US" sz="1000" dirty="0" smtClean="0">
                <a:latin typeface="微软雅黑" pitchFamily="34" charset="-122"/>
                <a:ea typeface="微软雅黑" pitchFamily="34" charset="-122"/>
              </a:rPr>
              <a:t>低速平稳样本</a:t>
            </a:r>
            <a:endParaRPr lang="zh-CN" altLang="en-US" sz="1000" dirty="0">
              <a:latin typeface="微软雅黑" pitchFamily="34" charset="-122"/>
              <a:ea typeface="微软雅黑" pitchFamily="34" charset="-122"/>
            </a:endParaRPr>
          </a:p>
        </p:txBody>
      </p:sp>
      <p:sp>
        <p:nvSpPr>
          <p:cNvPr id="30" name="TextBox 29"/>
          <p:cNvSpPr txBox="1"/>
          <p:nvPr/>
        </p:nvSpPr>
        <p:spPr>
          <a:xfrm>
            <a:off x="4499992" y="3068960"/>
            <a:ext cx="1008112" cy="246221"/>
          </a:xfrm>
          <a:prstGeom prst="rect">
            <a:avLst/>
          </a:prstGeom>
          <a:noFill/>
          <a:ln w="12700">
            <a:solidFill>
              <a:schemeClr val="tx1"/>
            </a:solidFill>
          </a:ln>
        </p:spPr>
        <p:txBody>
          <a:bodyPr wrap="square" rtlCol="0">
            <a:spAutoFit/>
          </a:bodyPr>
          <a:lstStyle/>
          <a:p>
            <a:pPr algn="ctr"/>
            <a:r>
              <a:rPr lang="zh-CN" altLang="en-US" sz="1000" dirty="0" smtClean="0">
                <a:latin typeface="微软雅黑" pitchFamily="34" charset="-122"/>
                <a:ea typeface="微软雅黑" pitchFamily="34" charset="-122"/>
              </a:rPr>
              <a:t>衰退危机样本</a:t>
            </a:r>
            <a:endParaRPr lang="zh-CN" altLang="en-US" sz="1000" dirty="0">
              <a:latin typeface="微软雅黑" pitchFamily="34" charset="-122"/>
              <a:ea typeface="微软雅黑" pitchFamily="34" charset="-122"/>
            </a:endParaRPr>
          </a:p>
        </p:txBody>
      </p:sp>
      <p:sp>
        <p:nvSpPr>
          <p:cNvPr id="31" name="TextBox 30"/>
          <p:cNvSpPr txBox="1"/>
          <p:nvPr/>
        </p:nvSpPr>
        <p:spPr>
          <a:xfrm>
            <a:off x="7668344" y="4797152"/>
            <a:ext cx="1334266" cy="246221"/>
          </a:xfrm>
          <a:prstGeom prst="rect">
            <a:avLst/>
          </a:prstGeom>
          <a:solidFill>
            <a:schemeClr val="bg1">
              <a:lumMod val="85000"/>
            </a:schemeClr>
          </a:solidFill>
          <a:ln w="12700">
            <a:solidFill>
              <a:schemeClr val="tx1"/>
            </a:solidFill>
            <a:prstDash val="dashDot"/>
          </a:ln>
        </p:spPr>
        <p:txBody>
          <a:bodyPr wrap="square" rtlCol="0">
            <a:spAutoFit/>
          </a:bodyPr>
          <a:lstStyle/>
          <a:p>
            <a:pPr algn="ctr"/>
            <a:r>
              <a:rPr lang="zh-CN" altLang="en-US" sz="1000" dirty="0" smtClean="0">
                <a:latin typeface="微软雅黑" pitchFamily="34" charset="-122"/>
                <a:ea typeface="微软雅黑" pitchFamily="34" charset="-122"/>
              </a:rPr>
              <a:t>死亡企业样本</a:t>
            </a:r>
            <a:endParaRPr lang="zh-CN" altLang="en-US" sz="1000" dirty="0">
              <a:latin typeface="微软雅黑" pitchFamily="34" charset="-122"/>
              <a:ea typeface="微软雅黑" pitchFamily="34" charset="-122"/>
            </a:endParaRPr>
          </a:p>
        </p:txBody>
      </p:sp>
      <p:sp>
        <p:nvSpPr>
          <p:cNvPr id="32" name="TextBox 31"/>
          <p:cNvSpPr txBox="1"/>
          <p:nvPr/>
        </p:nvSpPr>
        <p:spPr>
          <a:xfrm>
            <a:off x="4572000" y="4509120"/>
            <a:ext cx="1440160" cy="923330"/>
          </a:xfrm>
          <a:prstGeom prst="rect">
            <a:avLst/>
          </a:prstGeom>
          <a:noFill/>
          <a:ln w="12700">
            <a:solidFill>
              <a:schemeClr val="tx1"/>
            </a:solidFill>
          </a:ln>
        </p:spPr>
        <p:txBody>
          <a:bodyPr wrap="square" rtlCol="0">
            <a:spAutoFit/>
          </a:bodyPr>
          <a:lstStyle/>
          <a:p>
            <a:r>
              <a:rPr lang="en-US" altLang="zh-CN" sz="900" dirty="0" smtClean="0">
                <a:latin typeface="微软雅黑" pitchFamily="34" charset="-122"/>
                <a:ea typeface="微软雅黑" pitchFamily="34" charset="-122"/>
              </a:rPr>
              <a:t>1. </a:t>
            </a:r>
            <a:r>
              <a:rPr lang="zh-CN" altLang="en-US" sz="900" dirty="0" smtClean="0">
                <a:latin typeface="微软雅黑" pitchFamily="34" charset="-122"/>
                <a:ea typeface="微软雅黑" pitchFamily="34" charset="-122"/>
              </a:rPr>
              <a:t>聚类分析相关性</a:t>
            </a:r>
            <a:r>
              <a:rPr lang="en-US" altLang="zh-CN" sz="900" dirty="0" smtClean="0">
                <a:latin typeface="微软雅黑" pitchFamily="34" charset="-122"/>
                <a:ea typeface="微软雅黑" pitchFamily="34" charset="-122"/>
              </a:rPr>
              <a:t>: </a:t>
            </a:r>
            <a:r>
              <a:rPr lang="zh-CN" altLang="en-US" sz="900" dirty="0" smtClean="0">
                <a:latin typeface="微软雅黑" pitchFamily="34" charset="-122"/>
                <a:ea typeface="微软雅黑" pitchFamily="34" charset="-122"/>
              </a:rPr>
              <a:t>“∆</a:t>
            </a:r>
            <a:r>
              <a:rPr lang="en-US" altLang="zh-CN" sz="900" dirty="0" smtClean="0">
                <a:latin typeface="微软雅黑" pitchFamily="34" charset="-122"/>
                <a:ea typeface="微软雅黑" pitchFamily="34" charset="-122"/>
              </a:rPr>
              <a:t>Cash/</a:t>
            </a:r>
            <a:r>
              <a:rPr lang="zh-CN" altLang="en-US" sz="900" dirty="0" smtClean="0">
                <a:latin typeface="微软雅黑" pitchFamily="34" charset="-122"/>
                <a:ea typeface="微软雅黑" pitchFamily="34" charset="-122"/>
              </a:rPr>
              <a:t> </a:t>
            </a:r>
            <a:r>
              <a:rPr lang="en-US" altLang="zh-CN" sz="900" dirty="0" smtClean="0">
                <a:latin typeface="微软雅黑" pitchFamily="34" charset="-122"/>
                <a:ea typeface="微软雅黑" pitchFamily="34" charset="-122"/>
              </a:rPr>
              <a:t>Cash</a:t>
            </a:r>
            <a:r>
              <a:rPr lang="zh-CN" altLang="en-US" sz="900" dirty="0" smtClean="0">
                <a:latin typeface="微软雅黑" pitchFamily="34" charset="-122"/>
                <a:ea typeface="微软雅黑" pitchFamily="34" charset="-122"/>
              </a:rPr>
              <a:t>增长率</a:t>
            </a:r>
            <a:r>
              <a:rPr lang="en-US" altLang="zh-CN" sz="900" dirty="0" smtClean="0">
                <a:latin typeface="微软雅黑" pitchFamily="34" charset="-122"/>
                <a:ea typeface="微软雅黑" pitchFamily="34" charset="-122"/>
              </a:rPr>
              <a:t>/</a:t>
            </a:r>
            <a:r>
              <a:rPr lang="zh-CN" altLang="en-US" sz="900" dirty="0" smtClean="0">
                <a:latin typeface="微软雅黑" pitchFamily="34" charset="-122"/>
                <a:ea typeface="微软雅黑" pitchFamily="34" charset="-122"/>
              </a:rPr>
              <a:t>现金收入比增长率”与“行业增长、国家、区域、技术评级”定性因素的关联度</a:t>
            </a:r>
            <a:endParaRPr lang="zh-CN" altLang="en-US" sz="900" dirty="0">
              <a:latin typeface="微软雅黑" pitchFamily="34" charset="-122"/>
              <a:ea typeface="微软雅黑" pitchFamily="34" charset="-122"/>
            </a:endParaRPr>
          </a:p>
        </p:txBody>
      </p:sp>
      <p:sp>
        <p:nvSpPr>
          <p:cNvPr id="33" name="TextBox 32"/>
          <p:cNvSpPr txBox="1"/>
          <p:nvPr/>
        </p:nvSpPr>
        <p:spPr>
          <a:xfrm>
            <a:off x="6012160" y="4653136"/>
            <a:ext cx="1008112" cy="646331"/>
          </a:xfrm>
          <a:prstGeom prst="rect">
            <a:avLst/>
          </a:prstGeom>
          <a:noFill/>
          <a:ln w="12700">
            <a:solidFill>
              <a:schemeClr val="tx1"/>
            </a:solidFill>
          </a:ln>
        </p:spPr>
        <p:txBody>
          <a:bodyPr wrap="square" rtlCol="0">
            <a:spAutoFit/>
          </a:bodyPr>
          <a:lstStyle/>
          <a:p>
            <a:r>
              <a:rPr lang="en-US" altLang="zh-CN" sz="900" dirty="0" smtClean="0">
                <a:latin typeface="微软雅黑" pitchFamily="34" charset="-122"/>
                <a:ea typeface="微软雅黑" pitchFamily="34" charset="-122"/>
              </a:rPr>
              <a:t>2. </a:t>
            </a:r>
            <a:r>
              <a:rPr lang="zh-CN" altLang="en-US" sz="900" dirty="0" smtClean="0">
                <a:latin typeface="微软雅黑" pitchFamily="34" charset="-122"/>
                <a:ea typeface="微软雅黑" pitchFamily="34" charset="-122"/>
              </a:rPr>
              <a:t>基于相关性分析，进行∆</a:t>
            </a:r>
            <a:r>
              <a:rPr lang="en-US" altLang="zh-CN" sz="900" dirty="0" smtClean="0">
                <a:latin typeface="微软雅黑" pitchFamily="34" charset="-122"/>
                <a:ea typeface="微软雅黑" pitchFamily="34" charset="-122"/>
              </a:rPr>
              <a:t>Cash</a:t>
            </a:r>
            <a:r>
              <a:rPr lang="zh-CN" altLang="en-US" sz="900" dirty="0" smtClean="0">
                <a:latin typeface="微软雅黑" pitchFamily="34" charset="-122"/>
                <a:ea typeface="微软雅黑" pitchFamily="34" charset="-122"/>
              </a:rPr>
              <a:t>与</a:t>
            </a:r>
            <a:r>
              <a:rPr lang="en-US" altLang="zh-CN" sz="900" dirty="0" smtClean="0">
                <a:latin typeface="微软雅黑" pitchFamily="34" charset="-122"/>
                <a:ea typeface="微软雅黑" pitchFamily="34" charset="-122"/>
              </a:rPr>
              <a:t>X</a:t>
            </a:r>
            <a:r>
              <a:rPr lang="zh-CN" altLang="en-US" sz="900" dirty="0" smtClean="0">
                <a:latin typeface="微软雅黑" pitchFamily="34" charset="-122"/>
                <a:ea typeface="微软雅黑" pitchFamily="34" charset="-122"/>
              </a:rPr>
              <a:t>变量的模型建设</a:t>
            </a:r>
            <a:endParaRPr lang="zh-CN" altLang="en-US" sz="900" dirty="0">
              <a:latin typeface="微软雅黑" pitchFamily="34" charset="-122"/>
              <a:ea typeface="微软雅黑" pitchFamily="34" charset="-122"/>
            </a:endParaRPr>
          </a:p>
        </p:txBody>
      </p:sp>
      <p:sp>
        <p:nvSpPr>
          <p:cNvPr id="34" name="TextBox 33"/>
          <p:cNvSpPr txBox="1"/>
          <p:nvPr/>
        </p:nvSpPr>
        <p:spPr>
          <a:xfrm>
            <a:off x="7415808" y="3284984"/>
            <a:ext cx="1728192" cy="1323439"/>
          </a:xfrm>
          <a:prstGeom prst="rect">
            <a:avLst/>
          </a:prstGeom>
          <a:solidFill>
            <a:schemeClr val="bg1">
              <a:lumMod val="85000"/>
            </a:schemeClr>
          </a:solidFill>
          <a:ln w="12700">
            <a:solidFill>
              <a:schemeClr val="tx1"/>
            </a:solidFill>
            <a:prstDash val="dash"/>
          </a:ln>
        </p:spPr>
        <p:txBody>
          <a:bodyPr wrap="square" rtlCol="0">
            <a:spAutoFit/>
          </a:bodyPr>
          <a:lstStyle/>
          <a:p>
            <a:r>
              <a:rPr lang="en-US" altLang="zh-CN" sz="1000" dirty="0" smtClean="0">
                <a:latin typeface="微软雅黑" pitchFamily="34" charset="-122"/>
                <a:ea typeface="微软雅黑" pitchFamily="34" charset="-122"/>
              </a:rPr>
              <a:t>1.</a:t>
            </a:r>
            <a:r>
              <a:rPr lang="zh-CN" altLang="en-US" sz="1000" dirty="0" smtClean="0">
                <a:latin typeface="微软雅黑" pitchFamily="34" charset="-122"/>
                <a:ea typeface="微软雅黑" pitchFamily="34" charset="-122"/>
              </a:rPr>
              <a:t>基于指数企业样本数据，对收入增长率分布</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收入规模</a:t>
            </a:r>
            <a:r>
              <a:rPr lang="en-US" altLang="zh-CN" sz="1000" dirty="0" smtClean="0">
                <a:latin typeface="微软雅黑" pitchFamily="34" charset="-122"/>
                <a:ea typeface="微软雅黑" pitchFamily="34" charset="-122"/>
              </a:rPr>
              <a:t>/EIBTDA Margin/Credit Rating/</a:t>
            </a:r>
            <a:r>
              <a:rPr lang="zh-CN" altLang="en-US" sz="1000" dirty="0" smtClean="0">
                <a:latin typeface="微软雅黑" pitchFamily="34" charset="-122"/>
                <a:ea typeface="微软雅黑" pitchFamily="34" charset="-122"/>
              </a:rPr>
              <a:t>行业增长</a:t>
            </a:r>
            <a:r>
              <a:rPr lang="en-US" altLang="zh-CN" sz="1000" dirty="0" smtClean="0">
                <a:latin typeface="微软雅黑" pitchFamily="34" charset="-122"/>
                <a:ea typeface="微软雅黑" pitchFamily="34" charset="-122"/>
              </a:rPr>
              <a:t>5</a:t>
            </a:r>
            <a:r>
              <a:rPr lang="zh-CN" altLang="en-US" sz="1000" dirty="0" smtClean="0">
                <a:latin typeface="微软雅黑" pitchFamily="34" charset="-122"/>
                <a:ea typeface="微软雅黑" pitchFamily="34" charset="-122"/>
              </a:rPr>
              <a:t>个因素的聚合分析；</a:t>
            </a:r>
            <a:endParaRPr lang="en-US" altLang="zh-CN" sz="1000" dirty="0" smtClean="0">
              <a:latin typeface="微软雅黑" pitchFamily="34" charset="-122"/>
              <a:ea typeface="微软雅黑" pitchFamily="34" charset="-122"/>
            </a:endParaRPr>
          </a:p>
          <a:p>
            <a:r>
              <a:rPr lang="en-US" altLang="zh-CN" sz="1000" dirty="0" smtClean="0">
                <a:latin typeface="微软雅黑" pitchFamily="34" charset="-122"/>
                <a:ea typeface="微软雅黑" pitchFamily="34" charset="-122"/>
              </a:rPr>
              <a:t>2.</a:t>
            </a:r>
            <a:r>
              <a:rPr lang="zh-CN" altLang="en-US" sz="1000" dirty="0" smtClean="0">
                <a:latin typeface="微软雅黑" pitchFamily="34" charset="-122"/>
                <a:ea typeface="微软雅黑" pitchFamily="34" charset="-122"/>
              </a:rPr>
              <a:t>组合</a:t>
            </a:r>
            <a:r>
              <a:rPr lang="en-US" altLang="zh-CN" sz="1000" dirty="0" smtClean="0">
                <a:latin typeface="微软雅黑" pitchFamily="34" charset="-122"/>
                <a:ea typeface="微软雅黑" pitchFamily="34" charset="-122"/>
              </a:rPr>
              <a:t>5</a:t>
            </a:r>
            <a:r>
              <a:rPr lang="zh-CN" altLang="en-US" sz="1000" dirty="0" smtClean="0">
                <a:latin typeface="微软雅黑" pitchFamily="34" charset="-122"/>
                <a:ea typeface="微软雅黑" pitchFamily="34" charset="-122"/>
              </a:rPr>
              <a:t>因素，定义发展阶段，对</a:t>
            </a:r>
            <a:r>
              <a:rPr lang="en-US" altLang="zh-CN" sz="1000" dirty="0" smtClean="0">
                <a:latin typeface="微软雅黑" pitchFamily="34" charset="-122"/>
                <a:ea typeface="微软雅黑" pitchFamily="34" charset="-122"/>
              </a:rPr>
              <a:t>ICT</a:t>
            </a:r>
            <a:r>
              <a:rPr lang="zh-CN" altLang="en-US" sz="1000" dirty="0" smtClean="0">
                <a:latin typeface="微软雅黑" pitchFamily="34" charset="-122"/>
                <a:ea typeface="微软雅黑" pitchFamily="34" charset="-122"/>
              </a:rPr>
              <a:t>样本按发展阶段拆分</a:t>
            </a:r>
            <a:endParaRPr lang="zh-CN" altLang="en-US" sz="1000" dirty="0">
              <a:latin typeface="微软雅黑" pitchFamily="34" charset="-122"/>
              <a:ea typeface="微软雅黑" pitchFamily="34" charset="-122"/>
            </a:endParaRPr>
          </a:p>
        </p:txBody>
      </p:sp>
      <p:sp>
        <p:nvSpPr>
          <p:cNvPr id="35" name="TextBox 34"/>
          <p:cNvSpPr txBox="1"/>
          <p:nvPr/>
        </p:nvSpPr>
        <p:spPr>
          <a:xfrm>
            <a:off x="1547664" y="5661248"/>
            <a:ext cx="1152128"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最优现金收入比</a:t>
            </a:r>
            <a:endParaRPr lang="zh-CN" altLang="en-US" sz="1000" dirty="0">
              <a:latin typeface="微软雅黑" pitchFamily="34" charset="-122"/>
              <a:ea typeface="微软雅黑" pitchFamily="34" charset="-122"/>
            </a:endParaRPr>
          </a:p>
        </p:txBody>
      </p:sp>
      <p:sp>
        <p:nvSpPr>
          <p:cNvPr id="36" name="TextBox 35"/>
          <p:cNvSpPr txBox="1"/>
          <p:nvPr/>
        </p:nvSpPr>
        <p:spPr>
          <a:xfrm>
            <a:off x="1547664" y="5919083"/>
            <a:ext cx="1152128" cy="246221"/>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最优烧钱率</a:t>
            </a:r>
            <a:endParaRPr lang="zh-CN" altLang="en-US" sz="1000" dirty="0">
              <a:latin typeface="微软雅黑" pitchFamily="34" charset="-122"/>
              <a:ea typeface="微软雅黑" pitchFamily="34" charset="-122"/>
            </a:endParaRPr>
          </a:p>
        </p:txBody>
      </p:sp>
      <p:sp>
        <p:nvSpPr>
          <p:cNvPr id="39" name="TextBox 38"/>
          <p:cNvSpPr txBox="1"/>
          <p:nvPr/>
        </p:nvSpPr>
        <p:spPr>
          <a:xfrm>
            <a:off x="2987824" y="5589240"/>
            <a:ext cx="2088232" cy="707886"/>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分析</a:t>
            </a:r>
            <a:r>
              <a:rPr lang="en-US" altLang="zh-CN" sz="1000" dirty="0" smtClean="0">
                <a:latin typeface="微软雅黑" pitchFamily="34" charset="-122"/>
                <a:ea typeface="微软雅黑" pitchFamily="34" charset="-122"/>
              </a:rPr>
              <a:t>ICT</a:t>
            </a:r>
            <a:r>
              <a:rPr lang="zh-CN" altLang="en-US" sz="1000" dirty="0" smtClean="0">
                <a:latin typeface="微软雅黑" pitchFamily="34" charset="-122"/>
                <a:ea typeface="微软雅黑" pitchFamily="34" charset="-122"/>
              </a:rPr>
              <a:t>企业样本“现金收入比</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烧钱率在不同维度的分布情况（收入规模、国家、区域、发展阶段、是否上市等），得出参考的目标值</a:t>
            </a:r>
            <a:endParaRPr lang="zh-CN" altLang="en-US" sz="1000" dirty="0">
              <a:latin typeface="微软雅黑" pitchFamily="34" charset="-122"/>
              <a:ea typeface="微软雅黑" pitchFamily="34" charset="-122"/>
            </a:endParaRPr>
          </a:p>
        </p:txBody>
      </p:sp>
      <p:cxnSp>
        <p:nvCxnSpPr>
          <p:cNvPr id="41" name="直接连接符 40"/>
          <p:cNvCxnSpPr/>
          <p:nvPr/>
        </p:nvCxnSpPr>
        <p:spPr bwMode="auto">
          <a:xfrm>
            <a:off x="7308304" y="260648"/>
            <a:ext cx="0" cy="6048672"/>
          </a:xfrm>
          <a:prstGeom prst="line">
            <a:avLst/>
          </a:prstGeom>
          <a:noFill/>
          <a:ln w="12700">
            <a:solidFill>
              <a:schemeClr val="tx1"/>
            </a:solidFill>
            <a:prstDash val="dashDot"/>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 name="TextBox 43"/>
          <p:cNvSpPr txBox="1"/>
          <p:nvPr/>
        </p:nvSpPr>
        <p:spPr>
          <a:xfrm>
            <a:off x="7308304" y="116632"/>
            <a:ext cx="1728192" cy="246221"/>
          </a:xfrm>
          <a:prstGeom prst="rect">
            <a:avLst/>
          </a:prstGeom>
          <a:solidFill>
            <a:schemeClr val="bg1">
              <a:lumMod val="75000"/>
            </a:schemeClr>
          </a:solidFill>
          <a:ln w="12700">
            <a:noFill/>
          </a:ln>
        </p:spPr>
        <p:txBody>
          <a:bodyPr wrap="square" rtlCol="0">
            <a:spAutoFit/>
          </a:bodyPr>
          <a:lstStyle/>
          <a:p>
            <a:pPr algn="ctr"/>
            <a:r>
              <a:rPr lang="zh-CN" altLang="en-US" sz="1000" dirty="0" smtClean="0">
                <a:latin typeface="微软雅黑" pitchFamily="34" charset="-122"/>
                <a:ea typeface="微软雅黑" pitchFamily="34" charset="-122"/>
              </a:rPr>
              <a:t>第二阶段</a:t>
            </a:r>
            <a:r>
              <a:rPr lang="en-US" altLang="zh-CN" sz="1000" dirty="0" smtClean="0">
                <a:latin typeface="微软雅黑" pitchFamily="34" charset="-122"/>
                <a:ea typeface="微软雅黑" pitchFamily="34" charset="-122"/>
              </a:rPr>
              <a:t>(9</a:t>
            </a:r>
            <a:r>
              <a:rPr lang="zh-CN" altLang="en-US" sz="1000" dirty="0" smtClean="0">
                <a:latin typeface="微软雅黑" pitchFamily="34" charset="-122"/>
                <a:ea typeface="微软雅黑" pitchFamily="34" charset="-122"/>
              </a:rPr>
              <a:t>月底后</a:t>
            </a: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sp>
        <p:nvSpPr>
          <p:cNvPr id="45" name="TextBox 44"/>
          <p:cNvSpPr txBox="1"/>
          <p:nvPr/>
        </p:nvSpPr>
        <p:spPr>
          <a:xfrm>
            <a:off x="2771800" y="116632"/>
            <a:ext cx="4536504" cy="246221"/>
          </a:xfrm>
          <a:prstGeom prst="rect">
            <a:avLst/>
          </a:prstGeom>
          <a:solidFill>
            <a:srgbClr val="C00000"/>
          </a:solidFill>
          <a:ln w="12700">
            <a:noFill/>
          </a:ln>
        </p:spPr>
        <p:txBody>
          <a:bodyPr wrap="square" rtlCol="0">
            <a:spAutoFit/>
          </a:bodyPr>
          <a:lstStyle/>
          <a:p>
            <a:pPr algn="ctr"/>
            <a:r>
              <a:rPr lang="zh-CN" altLang="en-US" sz="1000" b="1" dirty="0" smtClean="0">
                <a:solidFill>
                  <a:schemeClr val="bg1"/>
                </a:solidFill>
                <a:latin typeface="微软雅黑" pitchFamily="34" charset="-122"/>
                <a:ea typeface="微软雅黑" pitchFamily="34" charset="-122"/>
              </a:rPr>
              <a:t>第一阶段（</a:t>
            </a:r>
            <a:r>
              <a:rPr lang="en-US" altLang="zh-CN" sz="1000" b="1" dirty="0" smtClean="0">
                <a:solidFill>
                  <a:schemeClr val="bg1"/>
                </a:solidFill>
                <a:latin typeface="微软雅黑" pitchFamily="34" charset="-122"/>
                <a:ea typeface="微软雅黑" pitchFamily="34" charset="-122"/>
              </a:rPr>
              <a:t>9</a:t>
            </a:r>
            <a:r>
              <a:rPr lang="zh-CN" altLang="en-US" sz="1000" b="1" dirty="0" smtClean="0">
                <a:solidFill>
                  <a:schemeClr val="bg1"/>
                </a:solidFill>
                <a:latin typeface="微软雅黑" pitchFamily="34" charset="-122"/>
                <a:ea typeface="微软雅黑" pitchFamily="34" charset="-122"/>
              </a:rPr>
              <a:t>月中前）</a:t>
            </a:r>
            <a:endParaRPr lang="zh-CN" altLang="en-US" sz="1000" b="1" dirty="0">
              <a:solidFill>
                <a:schemeClr val="bg1"/>
              </a:solidFill>
              <a:latin typeface="微软雅黑" pitchFamily="34" charset="-122"/>
              <a:ea typeface="微软雅黑" pitchFamily="34" charset="-122"/>
            </a:endParaRPr>
          </a:p>
        </p:txBody>
      </p:sp>
      <p:sp>
        <p:nvSpPr>
          <p:cNvPr id="46" name="TextBox 45"/>
          <p:cNvSpPr txBox="1"/>
          <p:nvPr/>
        </p:nvSpPr>
        <p:spPr>
          <a:xfrm>
            <a:off x="0" y="116632"/>
            <a:ext cx="2771800" cy="246221"/>
          </a:xfrm>
          <a:prstGeom prst="rect">
            <a:avLst/>
          </a:prstGeom>
          <a:solidFill>
            <a:schemeClr val="accent1">
              <a:lumMod val="75000"/>
            </a:schemeClr>
          </a:solidFill>
          <a:ln w="12700">
            <a:noFill/>
          </a:ln>
        </p:spPr>
        <p:txBody>
          <a:bodyPr wrap="square" rtlCol="0">
            <a:spAutoFit/>
          </a:bodyPr>
          <a:lstStyle/>
          <a:p>
            <a:pPr algn="ctr"/>
            <a:r>
              <a:rPr lang="zh-CN" altLang="en-US" sz="1000" dirty="0" smtClean="0">
                <a:latin typeface="微软雅黑" pitchFamily="34" charset="-122"/>
                <a:ea typeface="微软雅黑" pitchFamily="34" charset="-122"/>
              </a:rPr>
              <a:t>交付框架</a:t>
            </a:r>
            <a:endParaRPr lang="zh-CN" altLang="en-US" sz="1000" dirty="0">
              <a:latin typeface="微软雅黑" pitchFamily="34" charset="-122"/>
              <a:ea typeface="微软雅黑" pitchFamily="34" charset="-122"/>
            </a:endParaRPr>
          </a:p>
        </p:txBody>
      </p:sp>
      <p:sp>
        <p:nvSpPr>
          <p:cNvPr id="47" name="TextBox 46"/>
          <p:cNvSpPr txBox="1"/>
          <p:nvPr/>
        </p:nvSpPr>
        <p:spPr>
          <a:xfrm>
            <a:off x="1547664" y="5157192"/>
            <a:ext cx="1143656" cy="246221"/>
          </a:xfrm>
          <a:prstGeom prst="rect">
            <a:avLst/>
          </a:prstGeom>
          <a:solidFill>
            <a:schemeClr val="bg1">
              <a:lumMod val="85000"/>
            </a:schemeClr>
          </a:solidFill>
          <a:ln w="12700">
            <a:solidFill>
              <a:schemeClr val="tx1"/>
            </a:solidFill>
            <a:prstDash val="dash"/>
          </a:ln>
        </p:spPr>
        <p:txBody>
          <a:bodyPr wrap="square" rtlCol="0">
            <a:spAutoFit/>
          </a:bodyPr>
          <a:lstStyle/>
          <a:p>
            <a:r>
              <a:rPr lang="zh-CN" altLang="en-US" sz="1000" dirty="0" smtClean="0">
                <a:latin typeface="微软雅黑" pitchFamily="34" charset="-122"/>
                <a:ea typeface="微软雅黑" pitchFamily="34" charset="-122"/>
              </a:rPr>
              <a:t>其他模型</a:t>
            </a:r>
            <a:endParaRPr lang="zh-CN" altLang="en-US" sz="1000" dirty="0">
              <a:latin typeface="微软雅黑" pitchFamily="34" charset="-122"/>
              <a:ea typeface="微软雅黑" pitchFamily="34" charset="-122"/>
            </a:endParaRPr>
          </a:p>
        </p:txBody>
      </p:sp>
      <p:cxnSp>
        <p:nvCxnSpPr>
          <p:cNvPr id="48" name="直接连接符 47"/>
          <p:cNvCxnSpPr/>
          <p:nvPr/>
        </p:nvCxnSpPr>
        <p:spPr bwMode="auto">
          <a:xfrm>
            <a:off x="2771800" y="260648"/>
            <a:ext cx="0" cy="6048672"/>
          </a:xfrm>
          <a:prstGeom prst="line">
            <a:avLst/>
          </a:prstGeom>
          <a:noFill/>
          <a:ln w="12700">
            <a:solidFill>
              <a:schemeClr val="tx1"/>
            </a:solidFill>
            <a:prstDash val="dashDot"/>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2" name="TextBox 51"/>
          <p:cNvSpPr txBox="1"/>
          <p:nvPr/>
        </p:nvSpPr>
        <p:spPr>
          <a:xfrm>
            <a:off x="5076056" y="5589240"/>
            <a:ext cx="2088232" cy="707886"/>
          </a:xfrm>
          <a:prstGeom prst="rect">
            <a:avLst/>
          </a:prstGeom>
          <a:noFill/>
          <a:ln w="12700">
            <a:solidFill>
              <a:schemeClr val="tx1"/>
            </a:solidFill>
          </a:ln>
        </p:spPr>
        <p:txBody>
          <a:bodyPr wrap="square" rtlCol="0">
            <a:spAutoFit/>
          </a:bodyPr>
          <a:lstStyle/>
          <a:p>
            <a:r>
              <a:rPr lang="zh-CN" altLang="en-US" sz="1000" dirty="0" smtClean="0">
                <a:latin typeface="微软雅黑" pitchFamily="34" charset="-122"/>
                <a:ea typeface="微软雅黑" pitchFamily="34" charset="-122"/>
              </a:rPr>
              <a:t>分析指数企业样本的“现金收入比</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烧钱率在不同维度的分布情况（国家、区域、发展阶段），得出参考的目标值</a:t>
            </a:r>
            <a:endParaRPr lang="zh-CN" altLang="en-US" sz="1000" dirty="0">
              <a:latin typeface="微软雅黑" pitchFamily="34" charset="-122"/>
              <a:ea typeface="微软雅黑" pitchFamily="34" charset="-122"/>
            </a:endParaRPr>
          </a:p>
        </p:txBody>
      </p:sp>
      <p:sp>
        <p:nvSpPr>
          <p:cNvPr id="53" name="TextBox 52"/>
          <p:cNvSpPr txBox="1"/>
          <p:nvPr/>
        </p:nvSpPr>
        <p:spPr>
          <a:xfrm>
            <a:off x="7380312" y="5661248"/>
            <a:ext cx="1656184" cy="400110"/>
          </a:xfrm>
          <a:prstGeom prst="rect">
            <a:avLst/>
          </a:prstGeom>
          <a:solidFill>
            <a:schemeClr val="bg1">
              <a:lumMod val="85000"/>
            </a:schemeClr>
          </a:solidFill>
          <a:ln w="12700">
            <a:solidFill>
              <a:schemeClr val="tx1"/>
            </a:solidFill>
            <a:prstDash val="dashDot"/>
          </a:ln>
        </p:spPr>
        <p:txBody>
          <a:bodyPr wrap="square" rtlCol="0">
            <a:spAutoFit/>
          </a:bodyPr>
          <a:lstStyle/>
          <a:p>
            <a:r>
              <a:rPr lang="zh-CN" altLang="en-US" sz="1000" dirty="0" smtClean="0">
                <a:latin typeface="微软雅黑" pitchFamily="34" charset="-122"/>
                <a:ea typeface="微软雅黑" pitchFamily="34" charset="-122"/>
              </a:rPr>
              <a:t>分析财富</a:t>
            </a:r>
            <a:r>
              <a:rPr lang="en-US" altLang="zh-CN" sz="1000" dirty="0" smtClean="0">
                <a:latin typeface="微软雅黑" pitchFamily="34" charset="-122"/>
                <a:ea typeface="微软雅黑" pitchFamily="34" charset="-122"/>
              </a:rPr>
              <a:t>500</a:t>
            </a:r>
            <a:r>
              <a:rPr lang="zh-CN" altLang="en-US" sz="1000" dirty="0" smtClean="0">
                <a:latin typeface="微软雅黑" pitchFamily="34" charset="-122"/>
                <a:ea typeface="微软雅黑" pitchFamily="34" charset="-122"/>
              </a:rPr>
              <a:t>强</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一定规模的长青企业样本规律</a:t>
            </a:r>
            <a:endParaRPr lang="zh-CN" altLang="en-US" sz="1000" dirty="0">
              <a:latin typeface="微软雅黑" pitchFamily="34" charset="-122"/>
              <a:ea typeface="微软雅黑" pitchFamily="34" charset="-122"/>
            </a:endParaRPr>
          </a:p>
        </p:txBody>
      </p:sp>
      <p:sp>
        <p:nvSpPr>
          <p:cNvPr id="55" name="左大括号 54"/>
          <p:cNvSpPr/>
          <p:nvPr/>
        </p:nvSpPr>
        <p:spPr bwMode="auto">
          <a:xfrm>
            <a:off x="395536" y="2852936"/>
            <a:ext cx="288032" cy="3168352"/>
          </a:xfrm>
          <a:prstGeom prst="leftBrac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56" name="TextBox 55"/>
          <p:cNvSpPr txBox="1"/>
          <p:nvPr/>
        </p:nvSpPr>
        <p:spPr>
          <a:xfrm>
            <a:off x="179512" y="3933056"/>
            <a:ext cx="216024" cy="1477328"/>
          </a:xfrm>
          <a:prstGeom prst="rect">
            <a:avLst/>
          </a:prstGeom>
          <a:noFill/>
          <a:ln w="12700">
            <a:solidFill>
              <a:schemeClr val="tx1"/>
            </a:solidFill>
          </a:ln>
        </p:spPr>
        <p:txBody>
          <a:bodyPr wrap="square" rtlCol="0">
            <a:spAutoFit/>
          </a:bodyPr>
          <a:lstStyle/>
          <a:p>
            <a:pPr algn="ctr"/>
            <a:r>
              <a:rPr lang="zh-CN" altLang="en-US" sz="1000" dirty="0" smtClean="0">
                <a:latin typeface="微软雅黑" pitchFamily="34" charset="-122"/>
                <a:ea typeface="微软雅黑" pitchFamily="34" charset="-122"/>
              </a:rPr>
              <a:t>最优中长期资金存量</a:t>
            </a:r>
            <a:endParaRPr lang="zh-CN" altLang="en-US" sz="1000" dirty="0">
              <a:latin typeface="微软雅黑" pitchFamily="34" charset="-122"/>
              <a:ea typeface="微软雅黑" pitchFamily="34" charset="-122"/>
            </a:endParaRPr>
          </a:p>
        </p:txBody>
      </p:sp>
      <p:cxnSp>
        <p:nvCxnSpPr>
          <p:cNvPr id="58" name="直接箭头连接符 57"/>
          <p:cNvCxnSpPr>
            <a:stCxn id="14" idx="3"/>
            <a:endCxn id="4" idx="1"/>
          </p:cNvCxnSpPr>
          <p:nvPr/>
        </p:nvCxnSpPr>
        <p:spPr bwMode="auto">
          <a:xfrm flipV="1">
            <a:off x="899592" y="887815"/>
            <a:ext cx="648072" cy="2040905"/>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直接箭头连接符 60"/>
          <p:cNvCxnSpPr>
            <a:stCxn id="14" idx="3"/>
            <a:endCxn id="5" idx="1"/>
          </p:cNvCxnSpPr>
          <p:nvPr/>
        </p:nvCxnSpPr>
        <p:spPr bwMode="auto">
          <a:xfrm>
            <a:off x="899592" y="2928720"/>
            <a:ext cx="648072" cy="1713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6" name="直接箭头连接符 65"/>
          <p:cNvCxnSpPr>
            <a:endCxn id="6" idx="1"/>
          </p:cNvCxnSpPr>
          <p:nvPr/>
        </p:nvCxnSpPr>
        <p:spPr bwMode="auto">
          <a:xfrm>
            <a:off x="899592" y="2928721"/>
            <a:ext cx="648072" cy="1919534"/>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8" name="直接箭头连接符 67"/>
          <p:cNvCxnSpPr>
            <a:stCxn id="13" idx="3"/>
          </p:cNvCxnSpPr>
          <p:nvPr/>
        </p:nvCxnSpPr>
        <p:spPr bwMode="auto">
          <a:xfrm flipV="1">
            <a:off x="971600" y="5877272"/>
            <a:ext cx="576064" cy="3776"/>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1" name="直接箭头连接符 70"/>
          <p:cNvCxnSpPr>
            <a:endCxn id="47" idx="1"/>
          </p:cNvCxnSpPr>
          <p:nvPr/>
        </p:nvCxnSpPr>
        <p:spPr bwMode="auto">
          <a:xfrm>
            <a:off x="899592" y="2928721"/>
            <a:ext cx="648072" cy="2351582"/>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5" name="直接箭头连接符 74"/>
          <p:cNvCxnSpPr>
            <a:stCxn id="39" idx="1"/>
          </p:cNvCxnSpPr>
          <p:nvPr/>
        </p:nvCxnSpPr>
        <p:spPr bwMode="auto">
          <a:xfrm flipH="1">
            <a:off x="2699792" y="5943183"/>
            <a:ext cx="288032" cy="6097"/>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3" name="形状 82"/>
          <p:cNvCxnSpPr>
            <a:stCxn id="53" idx="2"/>
            <a:endCxn id="36" idx="2"/>
          </p:cNvCxnSpPr>
          <p:nvPr/>
        </p:nvCxnSpPr>
        <p:spPr bwMode="auto">
          <a:xfrm rot="5400000">
            <a:off x="5114093" y="3070993"/>
            <a:ext cx="103946" cy="6084676"/>
          </a:xfrm>
          <a:prstGeom prst="bentConnector3">
            <a:avLst>
              <a:gd name="adj1" fmla="val 319922"/>
            </a:avLst>
          </a:prstGeom>
          <a:noFill/>
          <a:ln>
            <a:solidFill>
              <a:schemeClr val="tx1"/>
            </a:solidFill>
            <a:prstDash val="dashDot"/>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6" name="直接箭头连接符 85"/>
          <p:cNvCxnSpPr>
            <a:stCxn id="27" idx="1"/>
            <a:endCxn id="6" idx="3"/>
          </p:cNvCxnSpPr>
          <p:nvPr/>
        </p:nvCxnSpPr>
        <p:spPr bwMode="auto">
          <a:xfrm flipH="1" flipV="1">
            <a:off x="2691320" y="4848255"/>
            <a:ext cx="296504" cy="4936"/>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9" name="直接箭头连接符 88"/>
          <p:cNvCxnSpPr/>
          <p:nvPr/>
        </p:nvCxnSpPr>
        <p:spPr bwMode="auto">
          <a:xfrm flipH="1">
            <a:off x="4283968" y="4797152"/>
            <a:ext cx="288032" cy="6097"/>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3" name="直接箭头连接符 92"/>
          <p:cNvCxnSpPr>
            <a:stCxn id="11" idx="1"/>
            <a:endCxn id="5" idx="3"/>
          </p:cNvCxnSpPr>
          <p:nvPr/>
        </p:nvCxnSpPr>
        <p:spPr bwMode="auto">
          <a:xfrm flipH="1">
            <a:off x="2691320" y="2945850"/>
            <a:ext cx="258382" cy="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8" name="直接箭头连接符 97"/>
          <p:cNvCxnSpPr/>
          <p:nvPr/>
        </p:nvCxnSpPr>
        <p:spPr bwMode="auto">
          <a:xfrm flipH="1">
            <a:off x="4283968" y="2924944"/>
            <a:ext cx="258382" cy="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9" name="直接箭头连接符 98"/>
          <p:cNvCxnSpPr/>
          <p:nvPr/>
        </p:nvCxnSpPr>
        <p:spPr bwMode="auto">
          <a:xfrm flipH="1">
            <a:off x="2627784" y="836712"/>
            <a:ext cx="504056" cy="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1" name="直接箭头连接符 100"/>
          <p:cNvCxnSpPr/>
          <p:nvPr/>
        </p:nvCxnSpPr>
        <p:spPr bwMode="auto">
          <a:xfrm flipH="1">
            <a:off x="4067944" y="836712"/>
            <a:ext cx="360040" cy="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3" name="直接箭头连接符 102"/>
          <p:cNvCxnSpPr>
            <a:stCxn id="23" idx="1"/>
          </p:cNvCxnSpPr>
          <p:nvPr/>
        </p:nvCxnSpPr>
        <p:spPr bwMode="auto">
          <a:xfrm flipH="1" flipV="1">
            <a:off x="2627784" y="836712"/>
            <a:ext cx="504056" cy="1203231"/>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5" name="直接箭头连接符 104"/>
          <p:cNvCxnSpPr>
            <a:stCxn id="24" idx="1"/>
            <a:endCxn id="23" idx="3"/>
          </p:cNvCxnSpPr>
          <p:nvPr/>
        </p:nvCxnSpPr>
        <p:spPr bwMode="auto">
          <a:xfrm flipH="1">
            <a:off x="4139952" y="2039943"/>
            <a:ext cx="288032" cy="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9" name="形状 82"/>
          <p:cNvCxnSpPr>
            <a:stCxn id="25" idx="2"/>
            <a:endCxn id="23" idx="2"/>
          </p:cNvCxnSpPr>
          <p:nvPr/>
        </p:nvCxnSpPr>
        <p:spPr bwMode="auto">
          <a:xfrm rot="5400000" flipH="1">
            <a:off x="5773197" y="25752"/>
            <a:ext cx="9873" cy="4284476"/>
          </a:xfrm>
          <a:prstGeom prst="bentConnector3">
            <a:avLst>
              <a:gd name="adj1" fmla="val -2315406"/>
            </a:avLst>
          </a:prstGeom>
          <a:noFill/>
          <a:ln>
            <a:solidFill>
              <a:schemeClr val="tx1"/>
            </a:solidFill>
            <a:prstDash val="dashDot"/>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1" name="直接箭头连接符 120"/>
          <p:cNvCxnSpPr>
            <a:stCxn id="18" idx="2"/>
            <a:endCxn id="19" idx="0"/>
          </p:cNvCxnSpPr>
          <p:nvPr/>
        </p:nvCxnSpPr>
        <p:spPr bwMode="auto">
          <a:xfrm>
            <a:off x="6516216" y="1693550"/>
            <a:ext cx="0" cy="1015370"/>
          </a:xfrm>
          <a:prstGeom prst="straightConnector1">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4" name="直接箭头连接符 123"/>
          <p:cNvCxnSpPr>
            <a:stCxn id="20" idx="0"/>
          </p:cNvCxnSpPr>
          <p:nvPr/>
        </p:nvCxnSpPr>
        <p:spPr bwMode="auto">
          <a:xfrm flipV="1">
            <a:off x="4932040" y="3284984"/>
            <a:ext cx="0" cy="144016"/>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4" name="形状 133"/>
          <p:cNvCxnSpPr/>
          <p:nvPr/>
        </p:nvCxnSpPr>
        <p:spPr bwMode="auto">
          <a:xfrm rot="10800000">
            <a:off x="5292080" y="1268760"/>
            <a:ext cx="1224136" cy="1008114"/>
          </a:xfrm>
          <a:prstGeom prst="curvedConnector3">
            <a:avLst>
              <a:gd name="adj1" fmla="val 6314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0" name="形状 133"/>
          <p:cNvCxnSpPr>
            <a:endCxn id="28" idx="3"/>
          </p:cNvCxnSpPr>
          <p:nvPr/>
        </p:nvCxnSpPr>
        <p:spPr bwMode="auto">
          <a:xfrm rot="10800000" flipV="1">
            <a:off x="5508104" y="2276871"/>
            <a:ext cx="1008112" cy="411143"/>
          </a:xfrm>
          <a:prstGeom prst="curvedConnector3">
            <a:avLst>
              <a:gd name="adj1" fmla="val 50000"/>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 name="形状 133"/>
          <p:cNvCxnSpPr>
            <a:stCxn id="34" idx="1"/>
            <a:endCxn id="29" idx="3"/>
          </p:cNvCxnSpPr>
          <p:nvPr/>
        </p:nvCxnSpPr>
        <p:spPr bwMode="auto">
          <a:xfrm rot="10800000">
            <a:off x="5508104" y="2945850"/>
            <a:ext cx="1907704" cy="1000854"/>
          </a:xfrm>
          <a:prstGeom prst="curvedConnector3">
            <a:avLst>
              <a:gd name="adj1" fmla="val 73522"/>
            </a:avLst>
          </a:prstGeom>
          <a:noFill/>
          <a:ln>
            <a:solidFill>
              <a:schemeClr val="tx1"/>
            </a:solidFill>
            <a:prstDash val="dash"/>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5" name="TextBox 64"/>
          <p:cNvSpPr txBox="1"/>
          <p:nvPr>
            <p:custDataLst>
              <p:tags r:id="rId1"/>
            </p:custDataLst>
          </p:nvPr>
        </p:nvSpPr>
        <p:spPr>
          <a:xfrm>
            <a:off x="2987824" y="5085185"/>
            <a:ext cx="1440160" cy="507831"/>
          </a:xfrm>
          <a:prstGeom prst="rect">
            <a:avLst/>
          </a:prstGeom>
          <a:solidFill>
            <a:schemeClr val="accent1">
              <a:lumMod val="20000"/>
              <a:lumOff val="80000"/>
            </a:schemeClr>
          </a:solidFill>
          <a:ln w="12700">
            <a:solidFill>
              <a:schemeClr val="tx1"/>
            </a:solidFill>
          </a:ln>
        </p:spPr>
        <p:txBody>
          <a:bodyPr wrap="square" rtlCol="0">
            <a:spAutoFit/>
          </a:bodyPr>
          <a:lstStyle/>
          <a:p>
            <a:r>
              <a:rPr lang="en-US" altLang="zh-CN" sz="900" dirty="0" smtClean="0">
                <a:latin typeface="微软雅黑" pitchFamily="34" charset="-122"/>
                <a:ea typeface="微软雅黑" pitchFamily="34" charset="-122"/>
              </a:rPr>
              <a:t>1.</a:t>
            </a:r>
            <a:r>
              <a:rPr lang="zh-CN" altLang="en-US" sz="900" dirty="0" smtClean="0">
                <a:latin typeface="微软雅黑" pitchFamily="34" charset="-122"/>
                <a:ea typeface="微软雅黑" pitchFamily="34" charset="-122"/>
              </a:rPr>
              <a:t>分阶段筛选的衰退样本；</a:t>
            </a:r>
            <a:endParaRPr lang="en-US" altLang="zh-CN" sz="900" dirty="0" smtClean="0">
              <a:latin typeface="微软雅黑" pitchFamily="34" charset="-122"/>
              <a:ea typeface="微软雅黑" pitchFamily="34" charset="-122"/>
            </a:endParaRPr>
          </a:p>
          <a:p>
            <a:r>
              <a:rPr lang="en-US" altLang="zh-CN" sz="900" dirty="0" smtClean="0">
                <a:latin typeface="微软雅黑" pitchFamily="34" charset="-122"/>
                <a:ea typeface="微软雅黑" pitchFamily="34" charset="-122"/>
              </a:rPr>
              <a:t>2.2000-2002</a:t>
            </a:r>
            <a:r>
              <a:rPr lang="zh-CN" altLang="en-US" sz="900" dirty="0" smtClean="0">
                <a:latin typeface="微软雅黑" pitchFamily="34" charset="-122"/>
                <a:ea typeface="微软雅黑" pitchFamily="34" charset="-122"/>
              </a:rPr>
              <a:t>；</a:t>
            </a:r>
            <a:r>
              <a:rPr lang="en-US" altLang="zh-CN" sz="900" dirty="0" smtClean="0">
                <a:latin typeface="微软雅黑" pitchFamily="34" charset="-122"/>
                <a:ea typeface="微软雅黑" pitchFamily="34" charset="-122"/>
              </a:rPr>
              <a:t>2008-2009</a:t>
            </a:r>
            <a:r>
              <a:rPr lang="zh-CN" altLang="en-US" sz="900" dirty="0" smtClean="0">
                <a:latin typeface="微软雅黑" pitchFamily="34" charset="-122"/>
                <a:ea typeface="微软雅黑" pitchFamily="34" charset="-122"/>
              </a:rPr>
              <a:t>的样本分析</a:t>
            </a:r>
            <a:endParaRPr lang="zh-CN" altLang="en-US" sz="900" dirty="0">
              <a:latin typeface="微软雅黑" pitchFamily="34" charset="-122"/>
              <a:ea typeface="微软雅黑" pitchFamily="34" charset="-122"/>
            </a:endParaRPr>
          </a:p>
        </p:txBody>
      </p:sp>
      <p:cxnSp>
        <p:nvCxnSpPr>
          <p:cNvPr id="69" name="肘形连接符 68"/>
          <p:cNvCxnSpPr>
            <a:stCxn id="65" idx="1"/>
            <a:endCxn id="27" idx="1"/>
          </p:cNvCxnSpPr>
          <p:nvPr/>
        </p:nvCxnSpPr>
        <p:spPr bwMode="auto">
          <a:xfrm rot="10800000">
            <a:off x="2987824" y="4853191"/>
            <a:ext cx="12700" cy="485910"/>
          </a:xfrm>
          <a:prstGeom prst="bentConnector3">
            <a:avLst>
              <a:gd name="adj1" fmla="val 1800000"/>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7504" y="0"/>
            <a:ext cx="5040560" cy="871537"/>
          </a:xfrm>
        </p:spPr>
        <p:txBody>
          <a:bodyPr/>
          <a:lstStyle/>
          <a:p>
            <a:r>
              <a:rPr lang="zh-CN" altLang="en-US" sz="2800" b="0" dirty="0" smtClean="0">
                <a:latin typeface="微软雅黑" pitchFamily="34" charset="-122"/>
                <a:ea typeface="微软雅黑" pitchFamily="34" charset="-122"/>
              </a:rPr>
              <a:t>与现金的逻辑关系</a:t>
            </a:r>
            <a:endParaRPr lang="zh-CN" altLang="en-US" sz="2800" b="0" dirty="0">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3347864" y="908720"/>
          <a:ext cx="1152128" cy="2157992"/>
        </p:xfrm>
        <a:graphic>
          <a:graphicData uri="http://schemas.openxmlformats.org/drawingml/2006/table">
            <a:tbl>
              <a:tblPr firstRow="1" bandRow="1">
                <a:tableStyleId>{5C22544A-7EE6-4342-B048-85BDC9FD1C3A}</a:tableStyleId>
              </a:tblPr>
              <a:tblGrid>
                <a:gridCol w="1152128"/>
              </a:tblGrid>
              <a:tr h="269749">
                <a:tc>
                  <a:txBody>
                    <a:bodyPr/>
                    <a:lstStyle/>
                    <a:p>
                      <a:r>
                        <a:rPr lang="en-US" altLang="zh-CN" sz="1000" b="0" dirty="0" smtClean="0">
                          <a:solidFill>
                            <a:schemeClr val="tx1"/>
                          </a:solidFill>
                        </a:rPr>
                        <a:t>Cash(</a:t>
                      </a:r>
                      <a:r>
                        <a:rPr lang="en-US" altLang="zh-CN" sz="1000" b="0" dirty="0" err="1" smtClean="0">
                          <a:solidFill>
                            <a:schemeClr val="tx1"/>
                          </a:solidFill>
                        </a:rPr>
                        <a:t>inclu</a:t>
                      </a:r>
                      <a:r>
                        <a:rPr lang="en-US" altLang="zh-CN" sz="1000" b="0" baseline="0" dirty="0" smtClean="0">
                          <a:solidFill>
                            <a:schemeClr val="tx1"/>
                          </a:solidFill>
                        </a:rPr>
                        <a:t>. ST)</a:t>
                      </a:r>
                      <a:endParaRPr lang="zh-CN"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+AR</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+Inv</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固定资产</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无形资产</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长期股权投资</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+Other asset</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=total asset</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表格 5"/>
          <p:cNvGraphicFramePr>
            <a:graphicFrameLocks noGrp="1"/>
          </p:cNvGraphicFramePr>
          <p:nvPr/>
        </p:nvGraphicFramePr>
        <p:xfrm>
          <a:off x="4499992" y="908720"/>
          <a:ext cx="1152128" cy="3912119"/>
        </p:xfrm>
        <a:graphic>
          <a:graphicData uri="http://schemas.openxmlformats.org/drawingml/2006/table">
            <a:tbl>
              <a:tblPr firstRow="1" bandRow="1">
                <a:tableStyleId>{5C22544A-7EE6-4342-B048-85BDC9FD1C3A}</a:tableStyleId>
              </a:tblPr>
              <a:tblGrid>
                <a:gridCol w="1152128"/>
              </a:tblGrid>
              <a:tr h="269749">
                <a:tc>
                  <a:txBody>
                    <a:bodyPr/>
                    <a:lstStyle/>
                    <a:p>
                      <a:r>
                        <a:rPr lang="en-US" altLang="zh-CN" sz="1000" b="0" dirty="0" smtClean="0">
                          <a:solidFill>
                            <a:schemeClr val="tx1"/>
                          </a:solidFill>
                        </a:rPr>
                        <a:t>AP</a:t>
                      </a:r>
                      <a:endParaRPr lang="zh-CN"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en-US" altLang="zh-CN" sz="1000" dirty="0" smtClean="0">
                          <a:solidFill>
                            <a:schemeClr val="tx1"/>
                          </a:solidFill>
                        </a:rPr>
                        <a:t>+loan</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预提费用</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应付员工</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应付税金</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+other </a:t>
                      </a:r>
                      <a:r>
                        <a:rPr lang="en-US" altLang="zh-CN" sz="1000" dirty="0" err="1" smtClean="0">
                          <a:solidFill>
                            <a:schemeClr val="tx1"/>
                          </a:solidFill>
                        </a:rPr>
                        <a:t>lia</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=Total</a:t>
                      </a:r>
                      <a:r>
                        <a:rPr lang="en-US" altLang="zh-CN" sz="1000" baseline="0" dirty="0" smtClean="0">
                          <a:solidFill>
                            <a:schemeClr val="tx1"/>
                          </a:solidFill>
                        </a:rPr>
                        <a:t> liability</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zh-CN" altLang="en-US" sz="1000" dirty="0" smtClean="0">
                          <a:solidFill>
                            <a:schemeClr val="tx1"/>
                          </a:solidFill>
                        </a:rPr>
                        <a:t>股本</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资本公积</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盈余公积</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期初留存收益</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本年留存</a:t>
                      </a:r>
                      <a:r>
                        <a:rPr lang="en-US" altLang="zh-CN" sz="1000" dirty="0" smtClean="0">
                          <a:solidFill>
                            <a:schemeClr val="tx1"/>
                          </a:solidFill>
                        </a:rPr>
                        <a:t>(=</a:t>
                      </a:r>
                      <a:r>
                        <a:rPr lang="zh-CN" altLang="en-US" sz="1000" dirty="0" smtClean="0">
                          <a:solidFill>
                            <a:schemeClr val="tx1"/>
                          </a:solidFill>
                        </a:rPr>
                        <a:t>本年</a:t>
                      </a:r>
                      <a:r>
                        <a:rPr lang="en-US" altLang="zh-CN" sz="1000" dirty="0" smtClean="0">
                          <a:solidFill>
                            <a:schemeClr val="tx1"/>
                          </a:solidFill>
                        </a:rPr>
                        <a:t>NI-</a:t>
                      </a:r>
                      <a:r>
                        <a:rPr lang="zh-CN" altLang="en-US" sz="1000" dirty="0" smtClean="0">
                          <a:solidFill>
                            <a:schemeClr val="tx1"/>
                          </a:solidFill>
                        </a:rPr>
                        <a:t>本年分红</a:t>
                      </a:r>
                      <a:r>
                        <a:rPr lang="en-US" altLang="zh-CN" sz="1000" dirty="0" smtClean="0">
                          <a:solidFill>
                            <a:schemeClr val="tx1"/>
                          </a:solidFill>
                        </a:rPr>
                        <a:t>=</a:t>
                      </a:r>
                      <a:r>
                        <a:rPr lang="zh-CN" altLang="en-US" sz="1000" dirty="0" smtClean="0">
                          <a:solidFill>
                            <a:schemeClr val="tx1"/>
                          </a:solidFill>
                        </a:rPr>
                        <a:t>本年</a:t>
                      </a:r>
                      <a:r>
                        <a:rPr lang="en-US" altLang="zh-CN" sz="1000" dirty="0" smtClean="0">
                          <a:solidFill>
                            <a:schemeClr val="tx1"/>
                          </a:solidFill>
                        </a:rPr>
                        <a:t>NI</a:t>
                      </a:r>
                      <a:r>
                        <a:rPr lang="zh-CN" altLang="en-US" sz="1000" dirty="0" smtClean="0">
                          <a:solidFill>
                            <a:schemeClr val="tx1"/>
                          </a:solidFill>
                        </a:rPr>
                        <a:t>*（</a:t>
                      </a:r>
                      <a:r>
                        <a:rPr lang="en-US" altLang="zh-CN" sz="1000" dirty="0" smtClean="0">
                          <a:solidFill>
                            <a:schemeClr val="tx1"/>
                          </a:solidFill>
                        </a:rPr>
                        <a:t>1-</a:t>
                      </a:r>
                      <a:r>
                        <a:rPr lang="zh-CN" altLang="en-US" sz="1000" dirty="0" smtClean="0">
                          <a:solidFill>
                            <a:srgbClr val="C00000"/>
                          </a:solidFill>
                        </a:rPr>
                        <a:t>分红比例</a:t>
                      </a:r>
                      <a:r>
                        <a:rPr lang="zh-CN" altLang="en-US" sz="1000" dirty="0" smtClean="0">
                          <a:solidFill>
                            <a:schemeClr val="tx1"/>
                          </a:solidFill>
                        </a:rPr>
                        <a:t>）</a:t>
                      </a:r>
                      <a:r>
                        <a:rPr lang="en-US" altLang="zh-CN" sz="1000" dirty="0" smtClean="0">
                          <a:solidFill>
                            <a:schemeClr val="tx1"/>
                          </a:solidFill>
                        </a:rPr>
                        <a:t>)</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=total</a:t>
                      </a:r>
                      <a:r>
                        <a:rPr lang="en-US" altLang="zh-CN" sz="1000" baseline="0" dirty="0" smtClean="0">
                          <a:solidFill>
                            <a:schemeClr val="tx1"/>
                          </a:solidFill>
                        </a:rPr>
                        <a:t> equity</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表格 6"/>
          <p:cNvGraphicFramePr>
            <a:graphicFrameLocks noGrp="1"/>
          </p:cNvGraphicFramePr>
          <p:nvPr/>
        </p:nvGraphicFramePr>
        <p:xfrm>
          <a:off x="6444208" y="912092"/>
          <a:ext cx="1152128" cy="3506737"/>
        </p:xfrm>
        <a:graphic>
          <a:graphicData uri="http://schemas.openxmlformats.org/drawingml/2006/table">
            <a:tbl>
              <a:tblPr firstRow="1" bandRow="1">
                <a:tableStyleId>{5C22544A-7EE6-4342-B048-85BDC9FD1C3A}</a:tableStyleId>
              </a:tblPr>
              <a:tblGrid>
                <a:gridCol w="1152128"/>
              </a:tblGrid>
              <a:tr h="269749">
                <a:tc>
                  <a:txBody>
                    <a:bodyPr/>
                    <a:lstStyle/>
                    <a:p>
                      <a:r>
                        <a:rPr lang="en-US" altLang="zh-CN" sz="1000" dirty="0" smtClean="0">
                          <a:solidFill>
                            <a:schemeClr val="tx1"/>
                          </a:solidFill>
                        </a:rPr>
                        <a:t>Rev</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-Cost</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=Gross profit</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a:buFontTx/>
                        <a:buChar char="-"/>
                      </a:pPr>
                      <a:r>
                        <a:rPr lang="en-US" altLang="zh-CN" sz="1000" dirty="0" smtClean="0">
                          <a:solidFill>
                            <a:schemeClr val="tx1"/>
                          </a:solidFill>
                        </a:rPr>
                        <a:t>R&amp;D expense</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-S&amp;G expense</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=operating</a:t>
                      </a:r>
                      <a:r>
                        <a:rPr lang="en-US" altLang="zh-CN" sz="1000" baseline="0" dirty="0" smtClean="0">
                          <a:solidFill>
                            <a:schemeClr val="tx1"/>
                          </a:solidFill>
                        </a:rPr>
                        <a:t> profit</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+D&amp;A</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=EBITDA</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-D&amp;A</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投资收益</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财务费用</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所得税费用</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=NI</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9" name="肘形连接符 8"/>
          <p:cNvCxnSpPr/>
          <p:nvPr/>
        </p:nvCxnSpPr>
        <p:spPr bwMode="auto">
          <a:xfrm rot="10800000">
            <a:off x="5652120" y="4005064"/>
            <a:ext cx="864096" cy="288032"/>
          </a:xfrm>
          <a:prstGeom prst="bentConnector3">
            <a:avLst>
              <a:gd name="adj1" fmla="val 50000"/>
            </a:avLst>
          </a:prstGeom>
          <a:noFill/>
          <a:ln>
            <a:solidFill>
              <a:schemeClr val="tx1"/>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11" name="表格 10"/>
          <p:cNvGraphicFramePr>
            <a:graphicFrameLocks noGrp="1"/>
          </p:cNvGraphicFramePr>
          <p:nvPr/>
        </p:nvGraphicFramePr>
        <p:xfrm>
          <a:off x="2699792" y="4797152"/>
          <a:ext cx="2592288" cy="1775961"/>
        </p:xfrm>
        <a:graphic>
          <a:graphicData uri="http://schemas.openxmlformats.org/drawingml/2006/table">
            <a:tbl>
              <a:tblPr/>
              <a:tblGrid>
                <a:gridCol w="504056"/>
                <a:gridCol w="2088232"/>
              </a:tblGrid>
              <a:tr h="484353">
                <a:tc rowSpan="7">
                  <a:txBody>
                    <a:bodyPr/>
                    <a:lstStyle/>
                    <a:p>
                      <a:pPr algn="l" fontAlgn="ctr"/>
                      <a:r>
                        <a:rPr lang="en-US" sz="800" b="0" i="0" u="none" strike="noStrike" dirty="0">
                          <a:solidFill>
                            <a:srgbClr val="000000"/>
                          </a:solidFill>
                          <a:latin typeface="微软雅黑"/>
                        </a:rPr>
                        <a:t>Profitability</a:t>
                      </a:r>
                      <a:br>
                        <a:rPr lang="en-US" sz="800" b="0" i="0" u="none" strike="noStrike" dirty="0">
                          <a:solidFill>
                            <a:srgbClr val="000000"/>
                          </a:solidFill>
                          <a:latin typeface="微软雅黑"/>
                        </a:rPr>
                      </a:br>
                      <a:r>
                        <a:rPr lang="zh-CN" altLang="en-US" sz="800" b="0" i="0" u="none" strike="noStrike" dirty="0">
                          <a:solidFill>
                            <a:srgbClr val="000000"/>
                          </a:solidFill>
                          <a:latin typeface="微软雅黑"/>
                        </a:rPr>
                        <a:t>盈利能力水平</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l" fontAlgn="ctr"/>
                      <a:r>
                        <a:rPr lang="en-US" sz="800" b="0" i="0" u="none" strike="noStrike" dirty="0">
                          <a:solidFill>
                            <a:srgbClr val="000000"/>
                          </a:solidFill>
                          <a:latin typeface="微软雅黑"/>
                        </a:rPr>
                        <a:t>Net Profit ratio</a:t>
                      </a:r>
                      <a:br>
                        <a:rPr lang="en-US" sz="800" b="0" i="0" u="none" strike="noStrike" dirty="0">
                          <a:solidFill>
                            <a:srgbClr val="000000"/>
                          </a:solidFill>
                          <a:latin typeface="微软雅黑"/>
                        </a:rPr>
                      </a:br>
                      <a:r>
                        <a:rPr lang="zh-CN" altLang="en-US" sz="800" b="0" i="0" u="none" strike="noStrike" dirty="0">
                          <a:solidFill>
                            <a:srgbClr val="000000"/>
                          </a:solidFill>
                          <a:latin typeface="微软雅黑"/>
                        </a:rPr>
                        <a:t>净利润率</a:t>
                      </a:r>
                      <a:r>
                        <a:rPr lang="en-US" altLang="zh-CN" sz="800" b="0" i="0" u="none" strike="noStrike" dirty="0">
                          <a:solidFill>
                            <a:srgbClr val="000000"/>
                          </a:solidFill>
                          <a:latin typeface="微软雅黑"/>
                        </a:rPr>
                        <a:t>=</a:t>
                      </a:r>
                      <a:r>
                        <a:rPr lang="zh-CN" altLang="en-US" sz="800" b="0" i="0" u="none" strike="noStrike" dirty="0">
                          <a:solidFill>
                            <a:srgbClr val="000000"/>
                          </a:solidFill>
                          <a:latin typeface="微软雅黑"/>
                        </a:rPr>
                        <a:t>净利润</a:t>
                      </a:r>
                      <a:r>
                        <a:rPr lang="en-US" altLang="zh-CN" sz="800" b="0" i="0" u="none" strike="noStrike" dirty="0">
                          <a:solidFill>
                            <a:srgbClr val="000000"/>
                          </a:solidFill>
                          <a:latin typeface="微软雅黑"/>
                        </a:rPr>
                        <a:t>/</a:t>
                      </a:r>
                      <a:r>
                        <a:rPr lang="zh-CN" altLang="en-US" sz="800" b="0" i="0" u="none" strike="noStrike" dirty="0">
                          <a:solidFill>
                            <a:srgbClr val="000000"/>
                          </a:solidFill>
                          <a:latin typeface="微软雅黑"/>
                        </a:rPr>
                        <a:t>收入</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902">
                <a:tc vMerge="1">
                  <a:txBody>
                    <a:bodyPr/>
                    <a:lstStyle/>
                    <a:p>
                      <a:endParaRPr lang="zh-CN" altLang="en-US"/>
                    </a:p>
                  </a:txBody>
                  <a:tcPr/>
                </a:tc>
                <a:tc>
                  <a:txBody>
                    <a:bodyPr/>
                    <a:lstStyle/>
                    <a:p>
                      <a:pPr algn="l" fontAlgn="ctr"/>
                      <a:r>
                        <a:rPr lang="en-US" sz="800" b="0" i="0" u="none" strike="noStrike" dirty="0">
                          <a:solidFill>
                            <a:srgbClr val="000000"/>
                          </a:solidFill>
                          <a:latin typeface="微软雅黑"/>
                        </a:rPr>
                        <a:t>Gross Margin ratio</a:t>
                      </a:r>
                      <a:br>
                        <a:rPr lang="en-US" sz="800" b="0" i="0" u="none" strike="noStrike" dirty="0">
                          <a:solidFill>
                            <a:srgbClr val="000000"/>
                          </a:solidFill>
                          <a:latin typeface="微软雅黑"/>
                        </a:rPr>
                      </a:br>
                      <a:r>
                        <a:rPr lang="zh-CN" altLang="en-US" sz="800" b="0" i="0" u="none" strike="noStrike" dirty="0">
                          <a:solidFill>
                            <a:srgbClr val="000000"/>
                          </a:solidFill>
                          <a:latin typeface="微软雅黑"/>
                        </a:rPr>
                        <a:t>毛利率</a:t>
                      </a:r>
                      <a:r>
                        <a:rPr lang="en-US" altLang="zh-CN" sz="800" b="0" i="0" u="none" strike="noStrike" dirty="0">
                          <a:solidFill>
                            <a:srgbClr val="000000"/>
                          </a:solidFill>
                          <a:latin typeface="微软雅黑"/>
                        </a:rPr>
                        <a:t>=</a:t>
                      </a:r>
                      <a:r>
                        <a:rPr lang="zh-CN" altLang="en-US" sz="800" b="0" i="0" u="none" strike="noStrike" dirty="0">
                          <a:solidFill>
                            <a:srgbClr val="000000"/>
                          </a:solidFill>
                          <a:latin typeface="微软雅黑"/>
                        </a:rPr>
                        <a:t>（销售收入</a:t>
                      </a:r>
                      <a:r>
                        <a:rPr lang="en-US" altLang="zh-CN" sz="800" b="0" i="0" u="none" strike="noStrike" dirty="0">
                          <a:solidFill>
                            <a:srgbClr val="000000"/>
                          </a:solidFill>
                          <a:latin typeface="微软雅黑"/>
                        </a:rPr>
                        <a:t>-</a:t>
                      </a:r>
                      <a:r>
                        <a:rPr lang="zh-CN" altLang="en-US" sz="800" b="0" i="0" u="none" strike="noStrike" dirty="0">
                          <a:solidFill>
                            <a:srgbClr val="000000"/>
                          </a:solidFill>
                          <a:latin typeface="微软雅黑"/>
                        </a:rPr>
                        <a:t>销售成本）</a:t>
                      </a:r>
                      <a:r>
                        <a:rPr lang="en-US" altLang="zh-CN" sz="800" b="0" i="0" u="none" strike="noStrike" dirty="0">
                          <a:solidFill>
                            <a:srgbClr val="000000"/>
                          </a:solidFill>
                          <a:latin typeface="微软雅黑"/>
                        </a:rPr>
                        <a:t>/</a:t>
                      </a:r>
                      <a:r>
                        <a:rPr lang="zh-CN" altLang="en-US" sz="800" b="0" i="0" u="none" strike="noStrike" dirty="0">
                          <a:solidFill>
                            <a:srgbClr val="000000"/>
                          </a:solidFill>
                          <a:latin typeface="微软雅黑"/>
                        </a:rPr>
                        <a:t>销售收入</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902">
                <a:tc vMerge="1">
                  <a:txBody>
                    <a:bodyPr/>
                    <a:lstStyle/>
                    <a:p>
                      <a:endParaRPr lang="zh-CN" altLang="en-US"/>
                    </a:p>
                  </a:txBody>
                  <a:tcPr/>
                </a:tc>
                <a:tc>
                  <a:txBody>
                    <a:bodyPr/>
                    <a:lstStyle/>
                    <a:p>
                      <a:pPr algn="l" fontAlgn="ctr"/>
                      <a:r>
                        <a:rPr lang="en-US" altLang="zh-CN" sz="800" b="0" i="0" u="none" strike="noStrike" dirty="0" smtClean="0">
                          <a:solidFill>
                            <a:srgbClr val="000000"/>
                          </a:solidFill>
                          <a:latin typeface="微软雅黑"/>
                        </a:rPr>
                        <a:t>EBITDA</a:t>
                      </a:r>
                      <a:r>
                        <a:rPr lang="en-US" altLang="zh-CN" sz="800" b="0" i="0" u="none" strike="noStrike" baseline="0" dirty="0" smtClean="0">
                          <a:solidFill>
                            <a:srgbClr val="000000"/>
                          </a:solidFill>
                          <a:latin typeface="微软雅黑"/>
                        </a:rPr>
                        <a:t> Margin</a:t>
                      </a:r>
                      <a:r>
                        <a:rPr lang="en-US" sz="800" b="0" i="0" u="none" strike="noStrike" dirty="0">
                          <a:solidFill>
                            <a:srgbClr val="000000"/>
                          </a:solidFill>
                          <a:latin typeface="微软雅黑"/>
                        </a:rPr>
                        <a:t/>
                      </a:r>
                      <a:br>
                        <a:rPr lang="en-US" sz="800" b="0" i="0" u="none" strike="noStrike" dirty="0">
                          <a:solidFill>
                            <a:srgbClr val="000000"/>
                          </a:solidFill>
                          <a:latin typeface="微软雅黑"/>
                        </a:rPr>
                      </a:br>
                      <a:r>
                        <a:rPr lang="zh-CN" altLang="en-US" sz="800" b="0" i="0" u="none" strike="noStrike" dirty="0">
                          <a:solidFill>
                            <a:srgbClr val="000000"/>
                          </a:solidFill>
                          <a:latin typeface="微软雅黑"/>
                        </a:rPr>
                        <a:t>营业利润率</a:t>
                      </a:r>
                      <a:r>
                        <a:rPr lang="en-US" altLang="zh-CN" sz="800" b="0" i="0" u="none" strike="noStrike" dirty="0" smtClean="0">
                          <a:solidFill>
                            <a:srgbClr val="000000"/>
                          </a:solidFill>
                          <a:latin typeface="微软雅黑"/>
                        </a:rPr>
                        <a:t>=EBITDA/</a:t>
                      </a:r>
                      <a:r>
                        <a:rPr lang="zh-CN" altLang="en-US" sz="800" b="0" i="0" u="none" strike="noStrike" dirty="0">
                          <a:solidFill>
                            <a:srgbClr val="000000"/>
                          </a:solidFill>
                          <a:latin typeface="微软雅黑"/>
                        </a:rPr>
                        <a:t>销售收入</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451">
                <a:tc vMerge="1">
                  <a:txBody>
                    <a:bodyPr/>
                    <a:lstStyle/>
                    <a:p>
                      <a:endParaRPr lang="zh-CN" altLang="en-US"/>
                    </a:p>
                  </a:txBody>
                  <a:tcPr/>
                </a:tc>
                <a:tc>
                  <a:txBody>
                    <a:bodyPr/>
                    <a:lstStyle/>
                    <a:p>
                      <a:pPr algn="l" fontAlgn="ctr"/>
                      <a:r>
                        <a:rPr lang="en-US" altLang="zh-CN" sz="800" b="0" i="0" u="none" strike="noStrike" dirty="0">
                          <a:solidFill>
                            <a:srgbClr val="000000"/>
                          </a:solidFill>
                          <a:latin typeface="微软雅黑"/>
                        </a:rPr>
                        <a:t>ROE=</a:t>
                      </a:r>
                      <a:r>
                        <a:rPr lang="zh-CN" altLang="en-US" sz="800" b="0" i="0" u="none" strike="noStrike" dirty="0">
                          <a:solidFill>
                            <a:srgbClr val="000000"/>
                          </a:solidFill>
                          <a:latin typeface="微软雅黑"/>
                        </a:rPr>
                        <a:t>净利润</a:t>
                      </a:r>
                      <a:r>
                        <a:rPr lang="en-US" altLang="zh-CN" sz="800" b="0" i="0" u="none" strike="noStrike" dirty="0" smtClean="0">
                          <a:solidFill>
                            <a:srgbClr val="000000"/>
                          </a:solidFill>
                          <a:latin typeface="微软雅黑"/>
                        </a:rPr>
                        <a:t>/total</a:t>
                      </a:r>
                      <a:r>
                        <a:rPr lang="en-US" altLang="zh-CN" sz="800" b="0" i="0" u="none" strike="noStrike" baseline="0" dirty="0" smtClean="0">
                          <a:solidFill>
                            <a:srgbClr val="000000"/>
                          </a:solidFill>
                          <a:latin typeface="微软雅黑"/>
                        </a:rPr>
                        <a:t> equity</a:t>
                      </a:r>
                      <a:endParaRPr lang="zh-CN" altLang="en-US" sz="800" b="0" i="0" u="none" strike="noStrike" dirty="0">
                        <a:solidFill>
                          <a:srgbClr val="000000"/>
                        </a:solidFill>
                        <a:latin typeface="微软雅黑"/>
                      </a:endParaRP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451">
                <a:tc vMerge="1">
                  <a:txBody>
                    <a:bodyPr/>
                    <a:lstStyle/>
                    <a:p>
                      <a:endParaRPr lang="zh-CN" altLang="en-US"/>
                    </a:p>
                  </a:txBody>
                  <a:tcPr/>
                </a:tc>
                <a:tc>
                  <a:txBody>
                    <a:bodyPr/>
                    <a:lstStyle/>
                    <a:p>
                      <a:pPr algn="l" fontAlgn="ctr"/>
                      <a:r>
                        <a:rPr lang="en-US" sz="800" b="0" i="0" u="none" strike="noStrike" dirty="0">
                          <a:solidFill>
                            <a:srgbClr val="000000"/>
                          </a:solidFill>
                          <a:latin typeface="微软雅黑"/>
                        </a:rPr>
                        <a:t>Rev </a:t>
                      </a:r>
                      <a:r>
                        <a:rPr lang="en-US" sz="800" b="0" i="0" u="none" strike="noStrike" dirty="0" smtClean="0">
                          <a:solidFill>
                            <a:srgbClr val="000000"/>
                          </a:solidFill>
                          <a:latin typeface="微软雅黑"/>
                        </a:rPr>
                        <a:t>YOY</a:t>
                      </a:r>
                      <a:endParaRPr lang="en-US" sz="800" b="0" i="0" u="none" strike="noStrike" dirty="0">
                        <a:solidFill>
                          <a:srgbClr val="000000"/>
                        </a:solidFill>
                        <a:latin typeface="微软雅黑"/>
                      </a:endParaRP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451">
                <a:tc vMerge="1">
                  <a:txBody>
                    <a:bodyPr/>
                    <a:lstStyle/>
                    <a:p>
                      <a:endParaRPr lang="zh-CN" altLang="en-US"/>
                    </a:p>
                  </a:txBody>
                  <a:tcPr/>
                </a:tc>
                <a:tc>
                  <a:txBody>
                    <a:bodyPr/>
                    <a:lstStyle/>
                    <a:p>
                      <a:pPr algn="l" fontAlgn="ctr"/>
                      <a:r>
                        <a:rPr lang="en-US" sz="800" b="0" i="0" u="none" strike="noStrike" dirty="0">
                          <a:solidFill>
                            <a:srgbClr val="000000"/>
                          </a:solidFill>
                          <a:latin typeface="微软雅黑"/>
                        </a:rPr>
                        <a:t>R&amp;D/Rev</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451">
                <a:tc vMerge="1">
                  <a:txBody>
                    <a:bodyPr/>
                    <a:lstStyle/>
                    <a:p>
                      <a:endParaRPr lang="zh-CN" altLang="en-US"/>
                    </a:p>
                  </a:txBody>
                  <a:tcPr/>
                </a:tc>
                <a:tc>
                  <a:txBody>
                    <a:bodyPr/>
                    <a:lstStyle/>
                    <a:p>
                      <a:pPr algn="l" fontAlgn="ctr"/>
                      <a:r>
                        <a:rPr lang="en-US" altLang="zh-CN" sz="800" b="0" i="0" u="none" strike="noStrike" dirty="0">
                          <a:solidFill>
                            <a:srgbClr val="000000"/>
                          </a:solidFill>
                          <a:latin typeface="微软雅黑"/>
                        </a:rPr>
                        <a:t>ROA=</a:t>
                      </a:r>
                      <a:r>
                        <a:rPr lang="zh-CN" altLang="en-US" sz="800" b="0" i="0" u="none" strike="noStrike" dirty="0">
                          <a:solidFill>
                            <a:srgbClr val="000000"/>
                          </a:solidFill>
                          <a:latin typeface="微软雅黑"/>
                        </a:rPr>
                        <a:t>净利润</a:t>
                      </a:r>
                      <a:r>
                        <a:rPr lang="en-US" altLang="zh-CN" sz="800" b="0" i="0" u="none" strike="noStrike" dirty="0">
                          <a:solidFill>
                            <a:srgbClr val="000000"/>
                          </a:solidFill>
                          <a:latin typeface="微软雅黑"/>
                        </a:rPr>
                        <a:t>/</a:t>
                      </a:r>
                      <a:r>
                        <a:rPr lang="zh-CN" altLang="en-US" sz="800" b="0" i="0" u="none" strike="noStrike" dirty="0">
                          <a:solidFill>
                            <a:srgbClr val="000000"/>
                          </a:solidFill>
                          <a:latin typeface="微软雅黑"/>
                        </a:rPr>
                        <a:t>总资产</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3" name="表格 12"/>
          <p:cNvGraphicFramePr>
            <a:graphicFrameLocks noGrp="1"/>
          </p:cNvGraphicFramePr>
          <p:nvPr/>
        </p:nvGraphicFramePr>
        <p:xfrm>
          <a:off x="5292080" y="4941168"/>
          <a:ext cx="3312368" cy="1291608"/>
        </p:xfrm>
        <a:graphic>
          <a:graphicData uri="http://schemas.openxmlformats.org/drawingml/2006/table">
            <a:tbl>
              <a:tblPr/>
              <a:tblGrid>
                <a:gridCol w="1152128"/>
                <a:gridCol w="2160240"/>
              </a:tblGrid>
              <a:tr h="322902">
                <a:tc rowSpan="5">
                  <a:txBody>
                    <a:bodyPr/>
                    <a:lstStyle/>
                    <a:p>
                      <a:pPr algn="l" fontAlgn="ctr"/>
                      <a:r>
                        <a:rPr lang="en-US" sz="800" b="0" i="0" u="none" strike="noStrike" dirty="0">
                          <a:solidFill>
                            <a:srgbClr val="000000"/>
                          </a:solidFill>
                          <a:latin typeface="微软雅黑"/>
                        </a:rPr>
                        <a:t>Asset and Liability Structure</a:t>
                      </a:r>
                      <a:br>
                        <a:rPr lang="en-US" sz="800" b="0" i="0" u="none" strike="noStrike" dirty="0">
                          <a:solidFill>
                            <a:srgbClr val="000000"/>
                          </a:solidFill>
                          <a:latin typeface="微软雅黑"/>
                        </a:rPr>
                      </a:br>
                      <a:r>
                        <a:rPr lang="zh-CN" altLang="en-US" sz="800" b="0" i="0" u="none" strike="noStrike" dirty="0">
                          <a:solidFill>
                            <a:srgbClr val="000000"/>
                          </a:solidFill>
                          <a:latin typeface="微软雅黑"/>
                        </a:rPr>
                        <a:t>资产负债结构</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l" fontAlgn="ctr"/>
                      <a:r>
                        <a:rPr lang="en-US" sz="800" b="0" i="0" u="none" strike="noStrike" dirty="0">
                          <a:solidFill>
                            <a:srgbClr val="000000"/>
                          </a:solidFill>
                          <a:latin typeface="微软雅黑"/>
                        </a:rPr>
                        <a:t>TL/ TA</a:t>
                      </a:r>
                      <a:br>
                        <a:rPr lang="en-US" sz="800" b="0" i="0" u="none" strike="noStrike" dirty="0">
                          <a:solidFill>
                            <a:srgbClr val="000000"/>
                          </a:solidFill>
                          <a:latin typeface="微软雅黑"/>
                        </a:rPr>
                      </a:br>
                      <a:r>
                        <a:rPr lang="zh-CN" altLang="en-US" sz="800" b="0" i="0" u="none" strike="noStrike" dirty="0">
                          <a:solidFill>
                            <a:srgbClr val="000000"/>
                          </a:solidFill>
                          <a:latin typeface="微软雅黑"/>
                        </a:rPr>
                        <a:t>资产负债率</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451">
                <a:tc vMerge="1">
                  <a:txBody>
                    <a:bodyPr/>
                    <a:lstStyle/>
                    <a:p>
                      <a:endParaRPr lang="zh-CN" altLang="en-US"/>
                    </a:p>
                  </a:txBody>
                  <a:tcPr/>
                </a:tc>
                <a:tc>
                  <a:txBody>
                    <a:bodyPr/>
                    <a:lstStyle/>
                    <a:p>
                      <a:pPr algn="l" fontAlgn="ctr"/>
                      <a:r>
                        <a:rPr lang="en-US" sz="800" b="0" i="0" u="none" strike="noStrike">
                          <a:solidFill>
                            <a:srgbClr val="000000"/>
                          </a:solidFill>
                          <a:latin typeface="微软雅黑"/>
                        </a:rPr>
                        <a:t>Debt/Equity Ratio</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451">
                <a:tc vMerge="1">
                  <a:txBody>
                    <a:bodyPr/>
                    <a:lstStyle/>
                    <a:p>
                      <a:endParaRPr lang="zh-CN" altLang="en-US"/>
                    </a:p>
                  </a:txBody>
                  <a:tcPr/>
                </a:tc>
                <a:tc>
                  <a:txBody>
                    <a:bodyPr/>
                    <a:lstStyle/>
                    <a:p>
                      <a:pPr algn="l" fontAlgn="ctr"/>
                      <a:r>
                        <a:rPr lang="en-US" sz="800" b="0" i="0" u="none" strike="noStrike" dirty="0" err="1">
                          <a:solidFill>
                            <a:srgbClr val="000000"/>
                          </a:solidFill>
                          <a:latin typeface="微软雅黑"/>
                        </a:rPr>
                        <a:t>Cash+ST</a:t>
                      </a:r>
                      <a:r>
                        <a:rPr lang="en-US" sz="800" b="0" i="0" u="none" strike="noStrike" dirty="0">
                          <a:solidFill>
                            <a:srgbClr val="000000"/>
                          </a:solidFill>
                          <a:latin typeface="微软雅黑"/>
                        </a:rPr>
                        <a:t>/Total Asset</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902">
                <a:tc vMerge="1">
                  <a:txBody>
                    <a:bodyPr/>
                    <a:lstStyle/>
                    <a:p>
                      <a:endParaRPr lang="zh-CN" altLang="en-US"/>
                    </a:p>
                  </a:txBody>
                  <a:tcPr/>
                </a:tc>
                <a:tc>
                  <a:txBody>
                    <a:bodyPr/>
                    <a:lstStyle/>
                    <a:p>
                      <a:pPr algn="l" fontAlgn="ctr"/>
                      <a:r>
                        <a:rPr lang="en-US" sz="800" b="0" i="0" u="none" strike="noStrike">
                          <a:solidFill>
                            <a:srgbClr val="000000"/>
                          </a:solidFill>
                          <a:latin typeface="微软雅黑"/>
                        </a:rPr>
                        <a:t>Fix Asset Ratio</a:t>
                      </a:r>
                      <a:br>
                        <a:rPr lang="en-US" sz="800" b="0" i="0" u="none" strike="noStrike">
                          <a:solidFill>
                            <a:srgbClr val="000000"/>
                          </a:solidFill>
                          <a:latin typeface="微软雅黑"/>
                        </a:rPr>
                      </a:br>
                      <a:r>
                        <a:rPr lang="zh-CN" altLang="en-US" sz="800" b="0" i="0" u="none" strike="noStrike">
                          <a:solidFill>
                            <a:srgbClr val="000000"/>
                          </a:solidFill>
                          <a:latin typeface="微软雅黑"/>
                        </a:rPr>
                        <a:t>固定资产比</a:t>
                      </a:r>
                      <a:r>
                        <a:rPr lang="en-US" altLang="zh-CN" sz="800" b="0" i="0" u="none" strike="noStrike">
                          <a:solidFill>
                            <a:srgbClr val="000000"/>
                          </a:solidFill>
                          <a:latin typeface="微软雅黑"/>
                        </a:rPr>
                        <a:t>=</a:t>
                      </a:r>
                      <a:r>
                        <a:rPr lang="zh-CN" altLang="en-US" sz="800" b="0" i="0" u="none" strike="noStrike">
                          <a:solidFill>
                            <a:srgbClr val="000000"/>
                          </a:solidFill>
                          <a:latin typeface="微软雅黑"/>
                        </a:rPr>
                        <a:t>固定资产</a:t>
                      </a:r>
                      <a:r>
                        <a:rPr lang="en-US" sz="800" b="0" i="0" u="none" strike="noStrike">
                          <a:solidFill>
                            <a:srgbClr val="000000"/>
                          </a:solidFill>
                          <a:latin typeface="微软雅黑"/>
                        </a:rPr>
                        <a:t>PPE/</a:t>
                      </a:r>
                      <a:r>
                        <a:rPr lang="zh-CN" altLang="en-US" sz="800" b="0" i="0" u="none" strike="noStrike">
                          <a:solidFill>
                            <a:srgbClr val="000000"/>
                          </a:solidFill>
                          <a:latin typeface="微软雅黑"/>
                        </a:rPr>
                        <a:t>总资产</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2902">
                <a:tc vMerge="1">
                  <a:txBody>
                    <a:bodyPr/>
                    <a:lstStyle/>
                    <a:p>
                      <a:endParaRPr lang="zh-CN" altLang="en-US"/>
                    </a:p>
                  </a:txBody>
                  <a:tcPr/>
                </a:tc>
                <a:tc>
                  <a:txBody>
                    <a:bodyPr/>
                    <a:lstStyle/>
                    <a:p>
                      <a:pPr algn="l" fontAlgn="ctr"/>
                      <a:r>
                        <a:rPr lang="en-US" sz="800" b="0" i="0" u="none" strike="noStrike" dirty="0">
                          <a:solidFill>
                            <a:srgbClr val="000000"/>
                          </a:solidFill>
                          <a:latin typeface="微软雅黑"/>
                        </a:rPr>
                        <a:t>Dividend Ratio (Dividend/ Net Income)</a:t>
                      </a:r>
                      <a:br>
                        <a:rPr lang="en-US" sz="800" b="0" i="0" u="none" strike="noStrike" dirty="0">
                          <a:solidFill>
                            <a:srgbClr val="000000"/>
                          </a:solidFill>
                          <a:latin typeface="微软雅黑"/>
                        </a:rPr>
                      </a:br>
                      <a:r>
                        <a:rPr lang="zh-CN" altLang="en-US" sz="800" b="0" i="0" u="none" strike="noStrike" dirty="0">
                          <a:solidFill>
                            <a:srgbClr val="C00000"/>
                          </a:solidFill>
                          <a:latin typeface="微软雅黑"/>
                        </a:rPr>
                        <a:t>分红比例</a:t>
                      </a:r>
                      <a:r>
                        <a:rPr lang="en-US" altLang="zh-CN" sz="800" b="0" i="0" u="none" strike="noStrike" dirty="0">
                          <a:solidFill>
                            <a:srgbClr val="C00000"/>
                          </a:solidFill>
                          <a:latin typeface="微软雅黑"/>
                        </a:rPr>
                        <a:t>(</a:t>
                      </a:r>
                      <a:r>
                        <a:rPr lang="zh-CN" altLang="en-US" sz="800" b="0" i="0" u="none" strike="noStrike" dirty="0">
                          <a:solidFill>
                            <a:srgbClr val="C00000"/>
                          </a:solidFill>
                          <a:latin typeface="微软雅黑"/>
                        </a:rPr>
                        <a:t>分红</a:t>
                      </a:r>
                      <a:r>
                        <a:rPr lang="en-US" altLang="zh-CN" sz="800" b="0" i="0" u="none" strike="noStrike" dirty="0">
                          <a:solidFill>
                            <a:srgbClr val="C00000"/>
                          </a:solidFill>
                          <a:latin typeface="微软雅黑"/>
                        </a:rPr>
                        <a:t>/</a:t>
                      </a:r>
                      <a:r>
                        <a:rPr lang="en-US" sz="800" b="0" i="0" u="none" strike="noStrike" dirty="0">
                          <a:solidFill>
                            <a:srgbClr val="C00000"/>
                          </a:solidFill>
                          <a:latin typeface="微软雅黑"/>
                        </a:rPr>
                        <a:t>NI)</a:t>
                      </a:r>
                    </a:p>
                  </a:txBody>
                  <a:tcPr marL="7339" marR="7339" marT="73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nvGraphicFramePr>
        <p:xfrm>
          <a:off x="107504" y="5589240"/>
          <a:ext cx="2448272" cy="619125"/>
        </p:xfrm>
        <a:graphic>
          <a:graphicData uri="http://schemas.openxmlformats.org/drawingml/2006/table">
            <a:tbl>
              <a:tblPr/>
              <a:tblGrid>
                <a:gridCol w="2448272"/>
              </a:tblGrid>
              <a:tr h="353566">
                <a:tc>
                  <a:txBody>
                    <a:bodyPr/>
                    <a:lstStyle/>
                    <a:p>
                      <a:pPr algn="l" fontAlgn="ctr"/>
                      <a:r>
                        <a:rPr lang="en-US" sz="1000" b="0" i="0" u="none" strike="noStrike" dirty="0">
                          <a:solidFill>
                            <a:srgbClr val="000000"/>
                          </a:solidFill>
                          <a:latin typeface="微软雅黑"/>
                        </a:rPr>
                        <a:t>Expand by Acquisition (Percentage of M&amp;A)</a:t>
                      </a:r>
                      <a:br>
                        <a:rPr lang="en-US" sz="1000" b="0" i="0" u="none" strike="noStrike" dirty="0">
                          <a:solidFill>
                            <a:srgbClr val="000000"/>
                          </a:solidFill>
                          <a:latin typeface="微软雅黑"/>
                        </a:rPr>
                      </a:br>
                      <a:r>
                        <a:rPr lang="zh-CN" altLang="en-US" sz="1000" b="0" i="0" u="none" strike="noStrike" dirty="0">
                          <a:solidFill>
                            <a:srgbClr val="000000"/>
                          </a:solidFill>
                          <a:latin typeface="微软雅黑"/>
                        </a:rPr>
                        <a:t>外购扩张（</a:t>
                      </a:r>
                      <a:r>
                        <a:rPr lang="en-US" sz="1000" b="0" i="0" u="none" strike="noStrike" dirty="0">
                          <a:solidFill>
                            <a:srgbClr val="000000"/>
                          </a:solidFill>
                          <a:latin typeface="微软雅黑"/>
                        </a:rPr>
                        <a:t>M&amp;A </a:t>
                      </a:r>
                      <a:r>
                        <a:rPr lang="zh-CN" altLang="en-US" sz="1000" b="0" i="0" u="none" strike="noStrike" dirty="0">
                          <a:solidFill>
                            <a:srgbClr val="000000"/>
                          </a:solidFill>
                          <a:latin typeface="微软雅黑"/>
                        </a:rPr>
                        <a:t>比例  </a:t>
                      </a:r>
                      <a:r>
                        <a:rPr lang="en-US" sz="1000" b="0" i="0" u="none" strike="noStrike" dirty="0">
                          <a:solidFill>
                            <a:srgbClr val="000000"/>
                          </a:solidFill>
                          <a:latin typeface="微软雅黑"/>
                        </a:rPr>
                        <a:t>cash </a:t>
                      </a:r>
                      <a:r>
                        <a:rPr lang="en-US" sz="1000" b="0" i="0" u="none" strike="noStrike" dirty="0" err="1">
                          <a:solidFill>
                            <a:srgbClr val="000000"/>
                          </a:solidFill>
                          <a:latin typeface="微软雅黑"/>
                        </a:rPr>
                        <a:t>acquistion</a:t>
                      </a:r>
                      <a:r>
                        <a:rPr lang="en-US" sz="1000" b="0" i="0" u="none" strike="noStrike" dirty="0">
                          <a:solidFill>
                            <a:srgbClr val="000000"/>
                          </a:solidFill>
                          <a:latin typeface="微软雅黑"/>
                        </a:rPr>
                        <a:t>/Rev）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6" name="表格 15"/>
          <p:cNvGraphicFramePr>
            <a:graphicFrameLocks noGrp="1"/>
          </p:cNvGraphicFramePr>
          <p:nvPr/>
        </p:nvGraphicFramePr>
        <p:xfrm>
          <a:off x="179512" y="692696"/>
          <a:ext cx="2160240" cy="4585733"/>
        </p:xfrm>
        <a:graphic>
          <a:graphicData uri="http://schemas.openxmlformats.org/drawingml/2006/table">
            <a:tbl>
              <a:tblPr firstRow="1" bandRow="1">
                <a:tableStyleId>{5C22544A-7EE6-4342-B048-85BDC9FD1C3A}</a:tableStyleId>
              </a:tblPr>
              <a:tblGrid>
                <a:gridCol w="2160240"/>
              </a:tblGrid>
              <a:tr h="269749">
                <a:tc>
                  <a:txBody>
                    <a:bodyPr/>
                    <a:lstStyle/>
                    <a:p>
                      <a:r>
                        <a:rPr lang="zh-CN" altLang="en-US" sz="1000" dirty="0" smtClean="0">
                          <a:solidFill>
                            <a:schemeClr val="tx1"/>
                          </a:solidFill>
                        </a:rPr>
                        <a:t>回款</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采购</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付现费用支出</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税金支出</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=OCF</a:t>
                      </a:r>
                      <a:endParaRPr lang="zh-CN"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tx1"/>
                          </a:solidFill>
                        </a:rPr>
                        <a:t>净贷款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a:t>
                      </a:r>
                      <a:r>
                        <a:rPr lang="zh-CN" altLang="en-US" sz="1000" dirty="0" smtClean="0">
                          <a:solidFill>
                            <a:schemeClr val="tx1"/>
                          </a:solidFill>
                        </a:rPr>
                        <a:t>财务费用支出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a:t>
                      </a:r>
                      <a:r>
                        <a:rPr lang="zh-CN" altLang="en-US" sz="1000" dirty="0" smtClean="0">
                          <a:solidFill>
                            <a:schemeClr val="tx1"/>
                          </a:solidFill>
                        </a:rPr>
                        <a:t>增资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a:t>
                      </a:r>
                      <a:r>
                        <a:rPr lang="zh-CN" altLang="en-US" sz="1000" dirty="0" smtClean="0">
                          <a:solidFill>
                            <a:schemeClr val="tx1"/>
                          </a:solidFill>
                        </a:rPr>
                        <a:t>分红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a:t>
                      </a:r>
                      <a:r>
                        <a:rPr lang="zh-CN" altLang="en-US" sz="1000" dirty="0" smtClean="0">
                          <a:solidFill>
                            <a:schemeClr val="tx1"/>
                          </a:solidFill>
                        </a:rPr>
                        <a:t>融资性</a:t>
                      </a:r>
                      <a:r>
                        <a:rPr lang="en-US" altLang="zh-CN" sz="1000" dirty="0" smtClean="0">
                          <a:solidFill>
                            <a:schemeClr val="tx1"/>
                          </a:solidFill>
                        </a:rPr>
                        <a:t>CF</a:t>
                      </a:r>
                      <a:endParaRPr lang="zh-CN"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-PPE</a:t>
                      </a:r>
                      <a:r>
                        <a:rPr lang="zh-CN" altLang="en-US" sz="1000" dirty="0" smtClean="0">
                          <a:solidFill>
                            <a:schemeClr val="tx1"/>
                          </a:solidFill>
                        </a:rPr>
                        <a:t>采购支出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-M&amp;A</a:t>
                      </a:r>
                      <a:endParaRPr lang="zh-CN"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a:t>
                      </a:r>
                      <a:r>
                        <a:rPr lang="zh-CN" altLang="en-US" sz="1000" dirty="0" smtClean="0">
                          <a:solidFill>
                            <a:schemeClr val="tx1"/>
                          </a:solidFill>
                        </a:rPr>
                        <a:t>收现投资收益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a:t>
                      </a:r>
                      <a:r>
                        <a:rPr lang="zh-CN" altLang="en-US" sz="1000" dirty="0" smtClean="0">
                          <a:solidFill>
                            <a:schemeClr val="tx1"/>
                          </a:solidFill>
                        </a:rPr>
                        <a:t>投资性</a:t>
                      </a:r>
                      <a:r>
                        <a:rPr lang="en-US" altLang="zh-CN" sz="1000" dirty="0" smtClean="0">
                          <a:solidFill>
                            <a:schemeClr val="tx1"/>
                          </a:solidFill>
                        </a:rPr>
                        <a:t>CF</a:t>
                      </a:r>
                      <a:endParaRPr lang="zh-CN"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∆cash=OCF +</a:t>
                      </a:r>
                      <a:r>
                        <a:rPr lang="zh-CN" altLang="en-US" sz="1000" dirty="0" smtClean="0">
                          <a:solidFill>
                            <a:schemeClr val="tx1"/>
                          </a:solidFill>
                        </a:rPr>
                        <a:t>融资性</a:t>
                      </a:r>
                      <a:r>
                        <a:rPr lang="en-US" altLang="zh-CN" sz="1000" dirty="0" smtClean="0">
                          <a:solidFill>
                            <a:schemeClr val="tx1"/>
                          </a:solidFill>
                        </a:rPr>
                        <a:t>CF+</a:t>
                      </a:r>
                      <a:r>
                        <a:rPr lang="zh-CN" altLang="en-US" sz="1000" dirty="0" smtClean="0">
                          <a:solidFill>
                            <a:schemeClr val="tx1"/>
                          </a:solidFill>
                        </a:rPr>
                        <a:t>投资性</a:t>
                      </a:r>
                      <a:r>
                        <a:rPr lang="en-US" altLang="zh-CN" sz="1000" dirty="0" smtClean="0">
                          <a:solidFill>
                            <a:schemeClr val="tx1"/>
                          </a:solidFill>
                        </a:rPr>
                        <a:t>CF</a:t>
                      </a:r>
                      <a:endParaRPr lang="zh-CN"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a:t>
                      </a:r>
                      <a:r>
                        <a:rPr lang="zh-CN" altLang="en-US" sz="1000" dirty="0" smtClean="0">
                          <a:solidFill>
                            <a:schemeClr val="tx1"/>
                          </a:solidFill>
                        </a:rPr>
                        <a:t>期初</a:t>
                      </a:r>
                      <a:r>
                        <a:rPr lang="en-US" altLang="zh-CN" sz="1000" dirty="0" smtClean="0">
                          <a:solidFill>
                            <a:schemeClr val="tx1"/>
                          </a:solidFill>
                        </a:rPr>
                        <a:t>cash</a:t>
                      </a:r>
                      <a:endParaRPr lang="zh-CN"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a:t>
                      </a:r>
                      <a:r>
                        <a:rPr lang="zh-CN" altLang="en-US" sz="1000" dirty="0" smtClean="0">
                          <a:solidFill>
                            <a:schemeClr val="tx1"/>
                          </a:solidFill>
                        </a:rPr>
                        <a:t>期末</a:t>
                      </a:r>
                      <a:r>
                        <a:rPr lang="en-US" altLang="zh-CN" sz="1000" dirty="0" smtClean="0">
                          <a:solidFill>
                            <a:schemeClr val="tx1"/>
                          </a:solidFill>
                        </a:rPr>
                        <a:t>cash</a:t>
                      </a:r>
                      <a:endParaRPr lang="zh-CN"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745412" cy="871537"/>
          </a:xfrm>
        </p:spPr>
        <p:txBody>
          <a:bodyPr/>
          <a:lstStyle/>
          <a:p>
            <a:r>
              <a:rPr lang="zh-CN" altLang="en-US" sz="2000" dirty="0" smtClean="0"/>
              <a:t>建模思路</a:t>
            </a:r>
            <a:r>
              <a:rPr lang="en-US" altLang="zh-CN" sz="2000" dirty="0" smtClean="0"/>
              <a:t>-20160809</a:t>
            </a:r>
            <a:endParaRPr lang="zh-CN" altLang="en-US" sz="2000" dirty="0"/>
          </a:p>
        </p:txBody>
      </p:sp>
      <p:sp>
        <p:nvSpPr>
          <p:cNvPr id="4" name="TextBox 3"/>
          <p:cNvSpPr txBox="1"/>
          <p:nvPr/>
        </p:nvSpPr>
        <p:spPr>
          <a:xfrm>
            <a:off x="179512" y="980728"/>
            <a:ext cx="4176464" cy="369332"/>
          </a:xfrm>
          <a:prstGeom prst="rect">
            <a:avLst/>
          </a:prstGeom>
          <a:noFill/>
        </p:spPr>
        <p:txBody>
          <a:bodyPr wrap="square" rtlCol="0">
            <a:spAutoFit/>
          </a:bodyPr>
          <a:lstStyle/>
          <a:p>
            <a:pPr>
              <a:buFont typeface="Wingdings" pitchFamily="2" charset="2"/>
              <a:buChar char="Ø"/>
            </a:pPr>
            <a:endParaRPr lang="zh-CN" altLang="en-US" dirty="0">
              <a:latin typeface="微软雅黑" pitchFamily="34" charset="-122"/>
              <a:ea typeface="微软雅黑" pitchFamily="34" charset="-122"/>
            </a:endParaRPr>
          </a:p>
        </p:txBody>
      </p:sp>
      <p:sp>
        <p:nvSpPr>
          <p:cNvPr id="5" name="TextBox 4"/>
          <p:cNvSpPr txBox="1"/>
          <p:nvPr/>
        </p:nvSpPr>
        <p:spPr>
          <a:xfrm>
            <a:off x="4499992" y="1052736"/>
            <a:ext cx="3528392" cy="2123658"/>
          </a:xfrm>
          <a:prstGeom prst="rect">
            <a:avLst/>
          </a:prstGeom>
          <a:noFill/>
          <a:ln>
            <a:solidFill>
              <a:schemeClr val="bg1">
                <a:lumMod val="75000"/>
              </a:schemeClr>
            </a:solidFill>
          </a:ln>
        </p:spPr>
        <p:txBody>
          <a:bodyPr wrap="square" rtlCol="0">
            <a:spAutoFit/>
          </a:bodyPr>
          <a:lstStyle/>
          <a:p>
            <a:pPr>
              <a:buFont typeface="Wingdings" pitchFamily="2" charset="2"/>
              <a:buChar char="Ø"/>
            </a:pPr>
            <a:r>
              <a:rPr lang="zh-CN" altLang="en-US" sz="1200" dirty="0" smtClean="0">
                <a:latin typeface="微软雅黑" pitchFamily="34" charset="-122"/>
                <a:ea typeface="微软雅黑" pitchFamily="34" charset="-122"/>
              </a:rPr>
              <a:t>建模分析</a:t>
            </a:r>
            <a:endParaRPr lang="en-US" altLang="zh-CN" sz="1200" dirty="0" smtClean="0">
              <a:latin typeface="微软雅黑" pitchFamily="34" charset="-122"/>
              <a:ea typeface="微软雅黑" pitchFamily="34" charset="-122"/>
            </a:endParaRPr>
          </a:p>
          <a:p>
            <a:pPr>
              <a:buFont typeface="Wingdings" pitchFamily="2" charset="2"/>
              <a:buChar char="Ø"/>
            </a:pPr>
            <a:endParaRPr lang="en-US" altLang="zh-CN" sz="1200" dirty="0" smtClean="0">
              <a:latin typeface="微软雅黑" pitchFamily="34" charset="-122"/>
              <a:ea typeface="微软雅黑" pitchFamily="34" charset="-122"/>
            </a:endParaRPr>
          </a:p>
          <a:p>
            <a:pPr marL="228600" indent="-228600">
              <a:buAutoNum type="arabicPeriod"/>
            </a:pPr>
            <a:r>
              <a:rPr lang="en-US" altLang="zh-CN" sz="1200" dirty="0" smtClean="0">
                <a:latin typeface="微软雅黑" pitchFamily="34" charset="-122"/>
                <a:ea typeface="微软雅黑" pitchFamily="34" charset="-122"/>
              </a:rPr>
              <a:t>1997-2015</a:t>
            </a:r>
            <a:r>
              <a:rPr lang="zh-CN" altLang="en-US" sz="1200" dirty="0" smtClean="0">
                <a:latin typeface="微软雅黑" pitchFamily="34" charset="-122"/>
                <a:ea typeface="微软雅黑" pitchFamily="34" charset="-122"/>
              </a:rPr>
              <a:t>年所有数据建模</a:t>
            </a:r>
            <a:endParaRPr lang="en-US" altLang="zh-CN" sz="1200" dirty="0" smtClean="0">
              <a:latin typeface="微软雅黑" pitchFamily="34" charset="-122"/>
              <a:ea typeface="微软雅黑" pitchFamily="34" charset="-122"/>
            </a:endParaRPr>
          </a:p>
          <a:p>
            <a:pPr marL="228600" indent="-228600">
              <a:buAutoNum type="arabicPeriod"/>
            </a:pPr>
            <a:endParaRPr lang="en-US" altLang="zh-CN" sz="1200" dirty="0" smtClean="0">
              <a:latin typeface="微软雅黑" pitchFamily="34" charset="-122"/>
              <a:ea typeface="微软雅黑" pitchFamily="34" charset="-122"/>
            </a:endParaRPr>
          </a:p>
          <a:p>
            <a:pPr marL="228600" indent="-228600">
              <a:buAutoNum type="arabicPeriod"/>
            </a:pPr>
            <a:r>
              <a:rPr lang="en-US" altLang="zh-CN" sz="1200" dirty="0" smtClean="0">
                <a:latin typeface="微软雅黑" pitchFamily="34" charset="-122"/>
                <a:ea typeface="微软雅黑" pitchFamily="34" charset="-122"/>
              </a:rPr>
              <a:t>2010-2015</a:t>
            </a:r>
            <a:r>
              <a:rPr lang="zh-CN" altLang="en-US" sz="1200" dirty="0" smtClean="0">
                <a:latin typeface="微软雅黑" pitchFamily="34" charset="-122"/>
                <a:ea typeface="微软雅黑" pitchFamily="34" charset="-122"/>
              </a:rPr>
              <a:t>年所有数据建模</a:t>
            </a:r>
            <a:endParaRPr lang="en-US" altLang="zh-CN" sz="1200" dirty="0" smtClean="0">
              <a:latin typeface="微软雅黑" pitchFamily="34" charset="-122"/>
              <a:ea typeface="微软雅黑" pitchFamily="34" charset="-122"/>
            </a:endParaRPr>
          </a:p>
          <a:p>
            <a:pPr marL="228600" indent="-228600">
              <a:buAutoNum type="arabicPeriod"/>
            </a:pPr>
            <a:endParaRPr lang="en-US" altLang="zh-CN" sz="1200" dirty="0" smtClean="0">
              <a:latin typeface="微软雅黑" pitchFamily="34" charset="-122"/>
              <a:ea typeface="微软雅黑" pitchFamily="34" charset="-122"/>
            </a:endParaRPr>
          </a:p>
          <a:p>
            <a:pPr marL="228600" indent="-228600">
              <a:buAutoNum type="arabicPeriod"/>
            </a:pPr>
            <a:r>
              <a:rPr lang="zh-CN" altLang="en-US" sz="1200" dirty="0" smtClean="0">
                <a:latin typeface="微软雅黑" pitchFamily="34" charset="-122"/>
                <a:ea typeface="微软雅黑" pitchFamily="34" charset="-122"/>
              </a:rPr>
              <a:t>对</a:t>
            </a:r>
            <a:r>
              <a:rPr lang="en-US" altLang="zh-CN" sz="1200" dirty="0" smtClean="0">
                <a:latin typeface="微软雅黑" pitchFamily="34" charset="-122"/>
                <a:ea typeface="微软雅黑" pitchFamily="34" charset="-122"/>
              </a:rPr>
              <a:t>1997-2015</a:t>
            </a:r>
            <a:r>
              <a:rPr lang="zh-CN" altLang="en-US" sz="1200" dirty="0" smtClean="0">
                <a:latin typeface="微软雅黑" pitchFamily="34" charset="-122"/>
                <a:ea typeface="微软雅黑" pitchFamily="34" charset="-122"/>
              </a:rPr>
              <a:t>年的数据进行分发展阶段标识，同一发展阶段的组合一个样本建模，共有</a:t>
            </a:r>
            <a:r>
              <a:rPr lang="en-US" altLang="zh-CN" sz="1200" dirty="0" smtClean="0">
                <a:latin typeface="微软雅黑" pitchFamily="34" charset="-122"/>
                <a:ea typeface="微软雅黑" pitchFamily="34" charset="-122"/>
              </a:rPr>
              <a:t>3</a:t>
            </a:r>
            <a:r>
              <a:rPr lang="zh-CN" altLang="en-US" sz="1200" dirty="0" smtClean="0">
                <a:latin typeface="微软雅黑" pitchFamily="34" charset="-122"/>
                <a:ea typeface="微软雅黑" pitchFamily="34" charset="-122"/>
              </a:rPr>
              <a:t>个模型（衰退期模型、平稳期模型、增长期模型）</a:t>
            </a:r>
            <a:endParaRPr lang="en-US" altLang="zh-CN" sz="1200" dirty="0" smtClean="0">
              <a:latin typeface="微软雅黑" pitchFamily="34" charset="-122"/>
              <a:ea typeface="微软雅黑" pitchFamily="34" charset="-122"/>
            </a:endParaRPr>
          </a:p>
          <a:p>
            <a:pPr marL="228600" indent="-228600">
              <a:buAutoNum type="arabicPeriod"/>
            </a:pPr>
            <a:endParaRPr lang="en-US" altLang="zh-CN" sz="1200" dirty="0" smtClean="0">
              <a:latin typeface="微软雅黑" pitchFamily="34" charset="-122"/>
              <a:ea typeface="微软雅黑" pitchFamily="34" charset="-122"/>
            </a:endParaRPr>
          </a:p>
          <a:p>
            <a:pPr marL="228600" indent="-228600">
              <a:buAutoNum type="arabicPeriod"/>
            </a:pPr>
            <a:r>
              <a:rPr lang="zh-CN" altLang="en-US" sz="1200" dirty="0" smtClean="0">
                <a:latin typeface="微软雅黑" pitchFamily="34" charset="-122"/>
                <a:ea typeface="微软雅黑" pitchFamily="34" charset="-122"/>
              </a:rPr>
              <a:t>基</a:t>
            </a:r>
            <a:r>
              <a:rPr lang="zh-CN" altLang="en-US" sz="1200" dirty="0" smtClean="0">
                <a:latin typeface="微软雅黑" pitchFamily="34" charset="-122"/>
                <a:ea typeface="微软雅黑" pitchFamily="34" charset="-122"/>
              </a:rPr>
              <a:t>于离散分析的特质，组合样本进行分析</a:t>
            </a:r>
            <a:endParaRPr lang="zh-CN" altLang="en-US" sz="1200" dirty="0">
              <a:latin typeface="微软雅黑" pitchFamily="34" charset="-122"/>
              <a:ea typeface="微软雅黑" pitchFamily="34" charset="-122"/>
            </a:endParaRPr>
          </a:p>
        </p:txBody>
      </p:sp>
      <p:sp>
        <p:nvSpPr>
          <p:cNvPr id="6" name="TextBox 5"/>
          <p:cNvSpPr txBox="1"/>
          <p:nvPr/>
        </p:nvSpPr>
        <p:spPr>
          <a:xfrm>
            <a:off x="179512" y="1052736"/>
            <a:ext cx="4176464" cy="2677656"/>
          </a:xfrm>
          <a:prstGeom prst="rect">
            <a:avLst/>
          </a:prstGeom>
          <a:noFill/>
          <a:ln>
            <a:solidFill>
              <a:schemeClr val="bg1">
                <a:lumMod val="75000"/>
              </a:schemeClr>
            </a:solidFill>
          </a:ln>
        </p:spPr>
        <p:txBody>
          <a:bodyPr wrap="square" rtlCol="0">
            <a:spAutoFit/>
          </a:bodyPr>
          <a:lstStyle/>
          <a:p>
            <a:pPr>
              <a:buFont typeface="Wingdings" pitchFamily="2" charset="2"/>
              <a:buChar char="Ø"/>
            </a:pP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离</a:t>
            </a:r>
            <a:r>
              <a:rPr lang="zh-CN" altLang="en-US" sz="1200" dirty="0" smtClean="0">
                <a:latin typeface="微软雅黑" pitchFamily="34" charset="-122"/>
                <a:ea typeface="微软雅黑" pitchFamily="34" charset="-122"/>
              </a:rPr>
              <a:t>散分析：</a:t>
            </a:r>
            <a:r>
              <a:rPr lang="en-US" altLang="zh-CN" sz="1200" dirty="0" smtClean="0">
                <a:latin typeface="微软雅黑" pitchFamily="34" charset="-122"/>
                <a:ea typeface="微软雅黑" pitchFamily="34" charset="-122"/>
              </a:rPr>
              <a:t>1. Y</a:t>
            </a: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Y</a:t>
            </a:r>
            <a:r>
              <a:rPr lang="zh-CN" altLang="en-US" sz="1200" dirty="0" smtClean="0">
                <a:latin typeface="微软雅黑" pitchFamily="34" charset="-122"/>
                <a:ea typeface="微软雅黑" pitchFamily="34" charset="-122"/>
              </a:rPr>
              <a:t>之间离散 ；</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每个</a:t>
            </a:r>
            <a:r>
              <a:rPr lang="en-US" altLang="zh-CN" sz="1200" dirty="0" smtClean="0">
                <a:latin typeface="微软雅黑" pitchFamily="34" charset="-122"/>
                <a:ea typeface="微软雅黑" pitchFamily="34" charset="-122"/>
              </a:rPr>
              <a:t>Y</a:t>
            </a:r>
            <a:r>
              <a:rPr lang="zh-CN" altLang="en-US" sz="1200" dirty="0" smtClean="0">
                <a:latin typeface="微软雅黑" pitchFamily="34" charset="-122"/>
                <a:ea typeface="微软雅黑" pitchFamily="34" charset="-122"/>
              </a:rPr>
              <a:t>与所有</a:t>
            </a:r>
            <a:r>
              <a:rPr lang="en-US" altLang="zh-CN" sz="1200" dirty="0" smtClean="0">
                <a:latin typeface="微软雅黑" pitchFamily="34" charset="-122"/>
                <a:ea typeface="微软雅黑" pitchFamily="34" charset="-122"/>
              </a:rPr>
              <a:t>X</a:t>
            </a:r>
            <a:r>
              <a:rPr lang="zh-CN" altLang="en-US" sz="1200" dirty="0" smtClean="0">
                <a:latin typeface="微软雅黑" pitchFamily="34" charset="-122"/>
                <a:ea typeface="微软雅黑" pitchFamily="34" charset="-122"/>
              </a:rPr>
              <a:t>的离散 ；</a:t>
            </a:r>
            <a:r>
              <a:rPr lang="en-US" altLang="zh-CN" sz="1200" dirty="0" smtClean="0">
                <a:latin typeface="微软雅黑" pitchFamily="34" charset="-122"/>
                <a:ea typeface="微软雅黑" pitchFamily="34" charset="-122"/>
              </a:rPr>
              <a:t>3. </a:t>
            </a:r>
            <a:r>
              <a:rPr lang="zh-CN" altLang="en-US" sz="1200" dirty="0" smtClean="0">
                <a:latin typeface="微软雅黑" pitchFamily="34" charset="-122"/>
                <a:ea typeface="微软雅黑" pitchFamily="34" charset="-122"/>
              </a:rPr>
              <a:t>所有</a:t>
            </a:r>
            <a:r>
              <a:rPr lang="en-US" altLang="zh-CN" sz="1200" dirty="0" smtClean="0">
                <a:latin typeface="微软雅黑" pitchFamily="34" charset="-122"/>
                <a:ea typeface="微软雅黑" pitchFamily="34" charset="-122"/>
              </a:rPr>
              <a:t>X</a:t>
            </a:r>
            <a:r>
              <a:rPr lang="zh-CN" altLang="en-US" sz="1200" dirty="0" smtClean="0">
                <a:latin typeface="微软雅黑" pitchFamily="34" charset="-122"/>
                <a:ea typeface="微软雅黑" pitchFamily="34" charset="-122"/>
              </a:rPr>
              <a:t>变量分</a:t>
            </a:r>
            <a:r>
              <a:rPr lang="en-US" altLang="zh-CN" sz="1200" dirty="0" smtClean="0">
                <a:latin typeface="微软雅黑" pitchFamily="34" charset="-122"/>
                <a:ea typeface="微软雅黑" pitchFamily="34" charset="-122"/>
              </a:rPr>
              <a:t>3</a:t>
            </a:r>
            <a:r>
              <a:rPr lang="zh-CN" altLang="en-US" sz="1200" dirty="0" smtClean="0">
                <a:latin typeface="微软雅黑" pitchFamily="34" charset="-122"/>
                <a:ea typeface="微软雅黑" pitchFamily="34" charset="-122"/>
              </a:rPr>
              <a:t>或</a:t>
            </a:r>
            <a:r>
              <a:rPr lang="en-US" altLang="zh-CN" sz="1200" dirty="0" smtClean="0">
                <a:latin typeface="微软雅黑" pitchFamily="34" charset="-122"/>
                <a:ea typeface="微软雅黑" pitchFamily="34" charset="-122"/>
              </a:rPr>
              <a:t>4</a:t>
            </a:r>
            <a:r>
              <a:rPr lang="zh-CN" altLang="en-US" sz="1200" dirty="0" smtClean="0">
                <a:latin typeface="微软雅黑" pitchFamily="34" charset="-122"/>
                <a:ea typeface="微软雅黑" pitchFamily="34" charset="-122"/>
              </a:rPr>
              <a:t>段区间</a:t>
            </a:r>
            <a:endParaRPr lang="en-US" altLang="zh-CN" sz="1200" dirty="0" smtClean="0">
              <a:latin typeface="微软雅黑" pitchFamily="34" charset="-122"/>
              <a:ea typeface="微软雅黑" pitchFamily="34" charset="-122"/>
            </a:endParaRPr>
          </a:p>
          <a:p>
            <a:pPr>
              <a:buFont typeface="Wingdings" pitchFamily="2" charset="2"/>
              <a:buChar char="Ø"/>
            </a:pPr>
            <a:endParaRPr lang="en-US" altLang="zh-CN" sz="1200" dirty="0" smtClean="0">
              <a:latin typeface="微软雅黑" pitchFamily="34" charset="-122"/>
              <a:ea typeface="微软雅黑" pitchFamily="34" charset="-122"/>
            </a:endParaRPr>
          </a:p>
          <a:p>
            <a:pPr>
              <a:buFont typeface="Wingdings" pitchFamily="2" charset="2"/>
              <a:buChar char="Ø"/>
            </a:pP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第一</a:t>
            </a:r>
            <a:r>
              <a:rPr lang="zh-CN" altLang="en-US" sz="1200" dirty="0" smtClean="0">
                <a:latin typeface="微软雅黑" pitchFamily="34" charset="-122"/>
                <a:ea typeface="微软雅黑" pitchFamily="34" charset="-122"/>
              </a:rPr>
              <a:t>个样本筛选：基于</a:t>
            </a:r>
            <a:r>
              <a:rPr lang="en-US" altLang="zh-CN" sz="1200" dirty="0" smtClean="0">
                <a:latin typeface="微软雅黑" pitchFamily="34" charset="-122"/>
                <a:ea typeface="微软雅黑" pitchFamily="34" charset="-122"/>
              </a:rPr>
              <a:t>1997-2015</a:t>
            </a:r>
            <a:r>
              <a:rPr lang="zh-CN" altLang="en-US" sz="1200" dirty="0" smtClean="0">
                <a:latin typeface="微软雅黑" pitchFamily="34" charset="-122"/>
                <a:ea typeface="微软雅黑" pitchFamily="34" charset="-122"/>
              </a:rPr>
              <a:t>年的数据</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第二</a:t>
            </a:r>
            <a:r>
              <a:rPr lang="zh-CN" altLang="en-US" sz="1200" dirty="0" smtClean="0">
                <a:latin typeface="微软雅黑" pitchFamily="34" charset="-122"/>
                <a:ea typeface="微软雅黑" pitchFamily="34" charset="-122"/>
              </a:rPr>
              <a:t>个样本筛选：基于</a:t>
            </a:r>
            <a:r>
              <a:rPr lang="en-US" altLang="zh-CN" sz="1200" dirty="0" smtClean="0">
                <a:latin typeface="微软雅黑" pitchFamily="34" charset="-122"/>
                <a:ea typeface="微软雅黑" pitchFamily="34" charset="-122"/>
              </a:rPr>
              <a:t>2010-2015</a:t>
            </a:r>
            <a:r>
              <a:rPr lang="zh-CN" altLang="en-US" sz="1200" dirty="0" smtClean="0">
                <a:latin typeface="微软雅黑" pitchFamily="34" charset="-122"/>
                <a:ea typeface="微软雅黑" pitchFamily="34" charset="-122"/>
              </a:rPr>
              <a:t>年的数据</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第三个样本筛选：基于</a:t>
            </a:r>
            <a:r>
              <a:rPr lang="en-US" altLang="zh-CN" sz="1200" dirty="0" smtClean="0">
                <a:latin typeface="微软雅黑" pitchFamily="34" charset="-122"/>
                <a:ea typeface="微软雅黑" pitchFamily="34" charset="-122"/>
              </a:rPr>
              <a:t>1997-2015</a:t>
            </a:r>
            <a:r>
              <a:rPr lang="zh-CN" altLang="en-US" sz="1200" dirty="0" smtClean="0">
                <a:latin typeface="微软雅黑" pitchFamily="34" charset="-122"/>
                <a:ea typeface="微软雅黑" pitchFamily="34" charset="-122"/>
              </a:rPr>
              <a:t>年数据的分发展阶段（衰退期、平稳期、增长期）</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404664"/>
            <a:ext cx="3168352"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建模思路</a:t>
            </a:r>
            <a:r>
              <a:rPr lang="en-US" altLang="zh-CN" dirty="0" smtClean="0">
                <a:latin typeface="微软雅黑" pitchFamily="34" charset="-122"/>
                <a:ea typeface="微软雅黑" pitchFamily="34" charset="-122"/>
              </a:rPr>
              <a:t>-20160706</a:t>
            </a:r>
            <a:endParaRPr lang="zh-CN" altLang="en-US" dirty="0">
              <a:latin typeface="微软雅黑" pitchFamily="34" charset="-122"/>
              <a:ea typeface="微软雅黑" pitchFamily="34" charset="-122"/>
            </a:endParaRPr>
          </a:p>
        </p:txBody>
      </p:sp>
      <p:sp>
        <p:nvSpPr>
          <p:cNvPr id="5" name="TextBox 4"/>
          <p:cNvSpPr txBox="1"/>
          <p:nvPr/>
        </p:nvSpPr>
        <p:spPr>
          <a:xfrm>
            <a:off x="2195736" y="2742019"/>
            <a:ext cx="1296144" cy="830997"/>
          </a:xfrm>
          <a:prstGeom prst="rect">
            <a:avLst/>
          </a:prstGeom>
          <a:noFill/>
          <a:ln w="12700">
            <a:solidFill>
              <a:schemeClr val="tx1"/>
            </a:solidFill>
          </a:ln>
        </p:spPr>
        <p:txBody>
          <a:bodyPr wrap="square" rtlCol="0">
            <a:spAutoFit/>
          </a:bodyPr>
          <a:lstStyle/>
          <a:p>
            <a:pPr algn="ctr"/>
            <a:r>
              <a:rPr lang="zh-CN" altLang="en-US" sz="1200" dirty="0" smtClean="0">
                <a:latin typeface="微软雅黑" pitchFamily="34" charset="-122"/>
                <a:ea typeface="微软雅黑" pitchFamily="34" charset="-122"/>
              </a:rPr>
              <a:t>分析全样本里各公司多年数据里多个</a:t>
            </a:r>
            <a:r>
              <a:rPr lang="en-US" altLang="zh-CN" sz="1200" dirty="0" smtClean="0">
                <a:latin typeface="微软雅黑" pitchFamily="34" charset="-122"/>
                <a:ea typeface="微软雅黑" pitchFamily="34" charset="-122"/>
              </a:rPr>
              <a:t>X</a:t>
            </a:r>
            <a:r>
              <a:rPr lang="zh-CN" altLang="en-US" sz="1200" dirty="0" smtClean="0">
                <a:latin typeface="微软雅黑" pitchFamily="34" charset="-122"/>
                <a:ea typeface="微软雅黑" pitchFamily="34" charset="-122"/>
              </a:rPr>
              <a:t>变量和多个</a:t>
            </a:r>
            <a:r>
              <a:rPr lang="en-US" altLang="zh-CN" sz="1200" dirty="0" smtClean="0">
                <a:latin typeface="微软雅黑" pitchFamily="34" charset="-122"/>
                <a:ea typeface="微软雅黑" pitchFamily="34" charset="-122"/>
              </a:rPr>
              <a:t>Y</a:t>
            </a:r>
            <a:r>
              <a:rPr lang="zh-CN" altLang="en-US" sz="1200" dirty="0" smtClean="0">
                <a:latin typeface="微软雅黑" pitchFamily="34" charset="-122"/>
                <a:ea typeface="微软雅黑" pitchFamily="34" charset="-122"/>
              </a:rPr>
              <a:t>变量相关性</a:t>
            </a:r>
            <a:endParaRPr lang="en-US" altLang="zh-CN" sz="1200" dirty="0" smtClean="0">
              <a:latin typeface="微软雅黑" pitchFamily="34" charset="-122"/>
              <a:ea typeface="微软雅黑" pitchFamily="34" charset="-122"/>
            </a:endParaRPr>
          </a:p>
        </p:txBody>
      </p:sp>
      <p:sp>
        <p:nvSpPr>
          <p:cNvPr id="6" name="TextBox 5"/>
          <p:cNvSpPr txBox="1"/>
          <p:nvPr/>
        </p:nvSpPr>
        <p:spPr>
          <a:xfrm>
            <a:off x="3779912" y="2742019"/>
            <a:ext cx="1152128" cy="830997"/>
          </a:xfrm>
          <a:prstGeom prst="rect">
            <a:avLst/>
          </a:prstGeom>
          <a:noFill/>
          <a:ln w="12700">
            <a:solidFill>
              <a:schemeClr val="tx1"/>
            </a:solidFill>
          </a:ln>
        </p:spPr>
        <p:txBody>
          <a:bodyPr wrap="square" rtlCol="0">
            <a:spAutoFit/>
          </a:bodyPr>
          <a:lstStyle/>
          <a:p>
            <a:pPr algn="ctr"/>
            <a:r>
              <a:rPr lang="zh-CN" altLang="en-US" sz="1200" dirty="0" smtClean="0">
                <a:latin typeface="微软雅黑" pitchFamily="34" charset="-122"/>
                <a:ea typeface="微软雅黑" pitchFamily="34" charset="-122"/>
              </a:rPr>
              <a:t>把与</a:t>
            </a:r>
            <a:r>
              <a:rPr lang="en-US" altLang="zh-CN" sz="1200" dirty="0" smtClean="0">
                <a:latin typeface="微软雅黑" pitchFamily="34" charset="-122"/>
                <a:ea typeface="微软雅黑" pitchFamily="34" charset="-122"/>
              </a:rPr>
              <a:t>Y</a:t>
            </a:r>
            <a:r>
              <a:rPr lang="zh-CN" altLang="en-US" sz="1200" dirty="0" smtClean="0">
                <a:latin typeface="微软雅黑" pitchFamily="34" charset="-122"/>
                <a:ea typeface="微软雅黑" pitchFamily="34" charset="-122"/>
              </a:rPr>
              <a:t>变量相关的相同</a:t>
            </a:r>
            <a:r>
              <a:rPr lang="en-US" altLang="zh-CN" sz="1200" dirty="0" smtClean="0">
                <a:latin typeface="微软雅黑" pitchFamily="34" charset="-122"/>
                <a:ea typeface="微软雅黑" pitchFamily="34" charset="-122"/>
              </a:rPr>
              <a:t>X</a:t>
            </a:r>
            <a:r>
              <a:rPr lang="zh-CN" altLang="en-US" sz="1200" dirty="0" smtClean="0">
                <a:latin typeface="微软雅黑" pitchFamily="34" charset="-122"/>
                <a:ea typeface="微软雅黑" pitchFamily="34" charset="-122"/>
              </a:rPr>
              <a:t>变量的公司放在一个样本</a:t>
            </a:r>
            <a:endParaRPr lang="zh-CN" altLang="en-US" sz="1200" dirty="0">
              <a:latin typeface="微软雅黑" pitchFamily="34" charset="-122"/>
              <a:ea typeface="微软雅黑" pitchFamily="34" charset="-122"/>
            </a:endParaRPr>
          </a:p>
        </p:txBody>
      </p:sp>
      <p:sp>
        <p:nvSpPr>
          <p:cNvPr id="7" name="TextBox 6"/>
          <p:cNvSpPr txBox="1"/>
          <p:nvPr/>
        </p:nvSpPr>
        <p:spPr>
          <a:xfrm>
            <a:off x="5220072" y="2348880"/>
            <a:ext cx="1152128" cy="461665"/>
          </a:xfrm>
          <a:prstGeom prst="rect">
            <a:avLst/>
          </a:prstGeom>
          <a:noFill/>
          <a:ln w="12700">
            <a:solidFill>
              <a:schemeClr val="tx1"/>
            </a:solidFill>
          </a:ln>
        </p:spPr>
        <p:txBody>
          <a:bodyPr wrap="square" rtlCol="0">
            <a:spAutoFit/>
          </a:bodyPr>
          <a:lstStyle/>
          <a:p>
            <a:pPr algn="ctr"/>
            <a:r>
              <a:rPr lang="zh-CN" altLang="en-US" sz="1200" dirty="0" smtClean="0">
                <a:latin typeface="微软雅黑" pitchFamily="34" charset="-122"/>
                <a:ea typeface="微软雅黑" pitchFamily="34" charset="-122"/>
              </a:rPr>
              <a:t>分析同一样本里公司的共性</a:t>
            </a:r>
            <a:endParaRPr lang="zh-CN" altLang="en-US" sz="1200" dirty="0">
              <a:latin typeface="微软雅黑" pitchFamily="34" charset="-122"/>
              <a:ea typeface="微软雅黑" pitchFamily="34" charset="-122"/>
            </a:endParaRPr>
          </a:p>
        </p:txBody>
      </p:sp>
      <p:sp>
        <p:nvSpPr>
          <p:cNvPr id="8" name="TextBox 7"/>
          <p:cNvSpPr txBox="1"/>
          <p:nvPr/>
        </p:nvSpPr>
        <p:spPr>
          <a:xfrm>
            <a:off x="5220072" y="3573016"/>
            <a:ext cx="1368152" cy="461665"/>
          </a:xfrm>
          <a:prstGeom prst="rect">
            <a:avLst/>
          </a:prstGeom>
          <a:noFill/>
          <a:ln w="12700">
            <a:solidFill>
              <a:schemeClr val="tx1"/>
            </a:solidFill>
          </a:ln>
        </p:spPr>
        <p:txBody>
          <a:bodyPr wrap="square" rtlCol="0">
            <a:spAutoFit/>
          </a:bodyPr>
          <a:lstStyle/>
          <a:p>
            <a:pPr algn="ctr"/>
            <a:r>
              <a:rPr lang="zh-CN" altLang="en-US" sz="1200" dirty="0" smtClean="0">
                <a:latin typeface="微软雅黑" pitchFamily="34" charset="-122"/>
                <a:ea typeface="微软雅黑" pitchFamily="34" charset="-122"/>
              </a:rPr>
              <a:t>同一样本基于相关的</a:t>
            </a:r>
            <a:r>
              <a:rPr lang="en-US" altLang="zh-CN" sz="1200" dirty="0" smtClean="0">
                <a:latin typeface="微软雅黑" pitchFamily="34" charset="-122"/>
                <a:ea typeface="微软雅黑" pitchFamily="34" charset="-122"/>
              </a:rPr>
              <a:t>X</a:t>
            </a:r>
            <a:r>
              <a:rPr lang="zh-CN" altLang="en-US" sz="1200" dirty="0" smtClean="0">
                <a:latin typeface="微软雅黑" pitchFamily="34" charset="-122"/>
                <a:ea typeface="微软雅黑" pitchFamily="34" charset="-122"/>
              </a:rPr>
              <a:t>建立模型</a:t>
            </a:r>
            <a:endParaRPr lang="zh-CN" altLang="en-US" sz="1200" dirty="0">
              <a:latin typeface="微软雅黑" pitchFamily="34" charset="-122"/>
              <a:ea typeface="微软雅黑" pitchFamily="34" charset="-122"/>
            </a:endParaRPr>
          </a:p>
        </p:txBody>
      </p:sp>
      <p:sp>
        <p:nvSpPr>
          <p:cNvPr id="9" name="TextBox 8"/>
          <p:cNvSpPr txBox="1"/>
          <p:nvPr/>
        </p:nvSpPr>
        <p:spPr>
          <a:xfrm>
            <a:off x="6876256" y="2278613"/>
            <a:ext cx="1440160" cy="646331"/>
          </a:xfrm>
          <a:prstGeom prst="rect">
            <a:avLst/>
          </a:prstGeom>
          <a:noFill/>
          <a:ln w="12700">
            <a:solidFill>
              <a:schemeClr val="tx1"/>
            </a:solidFill>
          </a:ln>
        </p:spPr>
        <p:txBody>
          <a:bodyPr wrap="square" rtlCol="0">
            <a:spAutoFit/>
          </a:bodyPr>
          <a:lstStyle/>
          <a:p>
            <a:pPr algn="ctr"/>
            <a:r>
              <a:rPr lang="zh-CN" altLang="en-US" sz="1200" dirty="0" smtClean="0">
                <a:latin typeface="微软雅黑" pitchFamily="34" charset="-122"/>
                <a:ea typeface="微软雅黑" pitchFamily="34" charset="-122"/>
              </a:rPr>
              <a:t>正向对基于最初不同属性进行拆分的样本进行比对</a:t>
            </a:r>
            <a:endParaRPr lang="zh-CN" altLang="en-US" sz="1200" dirty="0">
              <a:latin typeface="微软雅黑" pitchFamily="34" charset="-122"/>
              <a:ea typeface="微软雅黑" pitchFamily="34" charset="-122"/>
            </a:endParaRPr>
          </a:p>
        </p:txBody>
      </p:sp>
      <p:sp>
        <p:nvSpPr>
          <p:cNvPr id="10" name="TextBox 9"/>
          <p:cNvSpPr txBox="1"/>
          <p:nvPr/>
        </p:nvSpPr>
        <p:spPr>
          <a:xfrm>
            <a:off x="7020272" y="3573016"/>
            <a:ext cx="1440160" cy="461665"/>
          </a:xfrm>
          <a:prstGeom prst="rect">
            <a:avLst/>
          </a:prstGeom>
          <a:noFill/>
          <a:ln w="12700">
            <a:solidFill>
              <a:schemeClr val="tx1"/>
            </a:solidFill>
          </a:ln>
        </p:spPr>
        <p:txBody>
          <a:bodyPr wrap="square" rtlCol="0">
            <a:spAutoFit/>
          </a:bodyPr>
          <a:lstStyle/>
          <a:p>
            <a:pPr algn="ctr"/>
            <a:r>
              <a:rPr lang="zh-CN" altLang="en-US" sz="1200" dirty="0" smtClean="0">
                <a:latin typeface="微软雅黑" pitchFamily="34" charset="-122"/>
                <a:ea typeface="微软雅黑" pitchFamily="34" charset="-122"/>
              </a:rPr>
              <a:t>用正向分解的样本拟合校验</a:t>
            </a:r>
            <a:endParaRPr lang="zh-CN" altLang="en-US" sz="1200" dirty="0">
              <a:latin typeface="微软雅黑" pitchFamily="34" charset="-122"/>
              <a:ea typeface="微软雅黑" pitchFamily="34" charset="-122"/>
            </a:endParaRPr>
          </a:p>
        </p:txBody>
      </p:sp>
      <p:sp>
        <p:nvSpPr>
          <p:cNvPr id="11" name="TextBox 10"/>
          <p:cNvSpPr txBox="1"/>
          <p:nvPr/>
        </p:nvSpPr>
        <p:spPr>
          <a:xfrm>
            <a:off x="251520" y="1558533"/>
            <a:ext cx="1296144" cy="646331"/>
          </a:xfrm>
          <a:prstGeom prst="rect">
            <a:avLst/>
          </a:prstGeom>
          <a:noFill/>
          <a:ln w="12700">
            <a:solidFill>
              <a:schemeClr val="tx1"/>
            </a:solidFill>
          </a:ln>
        </p:spPr>
        <p:txBody>
          <a:bodyPr wrap="square" rtlCol="0">
            <a:spAutoFit/>
          </a:bodyPr>
          <a:lstStyle/>
          <a:p>
            <a:pPr algn="ctr"/>
            <a:r>
              <a:rPr lang="zh-CN" altLang="en-US" sz="1200" dirty="0" smtClean="0">
                <a:latin typeface="微软雅黑" pitchFamily="34" charset="-122"/>
                <a:ea typeface="微软雅黑" pitchFamily="34" charset="-122"/>
              </a:rPr>
              <a:t>绝对额的</a:t>
            </a:r>
            <a:r>
              <a:rPr lang="en-US" altLang="zh-CN" sz="1200" dirty="0" smtClean="0">
                <a:latin typeface="微软雅黑" pitchFamily="34" charset="-122"/>
                <a:ea typeface="微软雅黑" pitchFamily="34" charset="-122"/>
              </a:rPr>
              <a:t>Y</a:t>
            </a:r>
            <a:r>
              <a:rPr lang="zh-CN" altLang="en-US" sz="1200" dirty="0" smtClean="0">
                <a:latin typeface="微软雅黑" pitchFamily="34" charset="-122"/>
                <a:ea typeface="微软雅黑" pitchFamily="34" charset="-122"/>
              </a:rPr>
              <a:t>和绝对额的</a:t>
            </a:r>
            <a:r>
              <a:rPr lang="en-US" altLang="zh-CN" sz="1200" dirty="0" smtClean="0">
                <a:latin typeface="微软雅黑" pitchFamily="34" charset="-122"/>
                <a:ea typeface="微软雅黑" pitchFamily="34" charset="-122"/>
              </a:rPr>
              <a:t>X</a:t>
            </a:r>
            <a:r>
              <a:rPr lang="zh-CN" altLang="en-US" sz="1200" dirty="0" smtClean="0">
                <a:latin typeface="微软雅黑" pitchFamily="34" charset="-122"/>
                <a:ea typeface="微软雅黑" pitchFamily="34" charset="-122"/>
              </a:rPr>
              <a:t>分析相关性</a:t>
            </a:r>
            <a:endParaRPr lang="en-US" altLang="zh-CN" sz="1200" dirty="0" smtClean="0">
              <a:latin typeface="微软雅黑" pitchFamily="34" charset="-122"/>
              <a:ea typeface="微软雅黑" pitchFamily="34" charset="-122"/>
            </a:endParaRPr>
          </a:p>
        </p:txBody>
      </p:sp>
      <p:sp>
        <p:nvSpPr>
          <p:cNvPr id="12" name="TextBox 11"/>
          <p:cNvSpPr txBox="1"/>
          <p:nvPr/>
        </p:nvSpPr>
        <p:spPr>
          <a:xfrm>
            <a:off x="251520" y="2422629"/>
            <a:ext cx="1296144" cy="461665"/>
          </a:xfrm>
          <a:prstGeom prst="rect">
            <a:avLst/>
          </a:prstGeom>
          <a:noFill/>
          <a:ln w="12700">
            <a:solidFill>
              <a:schemeClr val="tx1"/>
            </a:solidFill>
          </a:ln>
        </p:spPr>
        <p:txBody>
          <a:bodyPr wrap="square" rtlCol="0">
            <a:spAutoFit/>
          </a:bodyPr>
          <a:lstStyle/>
          <a:p>
            <a:pPr algn="ctr"/>
            <a:r>
              <a:rPr lang="zh-CN" altLang="en-US" sz="1200" dirty="0" smtClean="0">
                <a:latin typeface="微软雅黑" pitchFamily="34" charset="-122"/>
                <a:ea typeface="微软雅黑" pitchFamily="34" charset="-122"/>
              </a:rPr>
              <a:t>比率的</a:t>
            </a:r>
            <a:r>
              <a:rPr lang="en-US" altLang="zh-CN" sz="1200" dirty="0" smtClean="0">
                <a:latin typeface="微软雅黑" pitchFamily="34" charset="-122"/>
                <a:ea typeface="微软雅黑" pitchFamily="34" charset="-122"/>
              </a:rPr>
              <a:t>Y</a:t>
            </a:r>
            <a:r>
              <a:rPr lang="zh-CN" altLang="en-US" sz="1200" dirty="0" smtClean="0">
                <a:latin typeface="微软雅黑" pitchFamily="34" charset="-122"/>
                <a:ea typeface="微软雅黑" pitchFamily="34" charset="-122"/>
              </a:rPr>
              <a:t>和比率的</a:t>
            </a:r>
            <a:r>
              <a:rPr lang="en-US" altLang="zh-CN" sz="1200" dirty="0" smtClean="0">
                <a:latin typeface="微软雅黑" pitchFamily="34" charset="-122"/>
                <a:ea typeface="微软雅黑" pitchFamily="34" charset="-122"/>
              </a:rPr>
              <a:t>X</a:t>
            </a:r>
            <a:r>
              <a:rPr lang="zh-CN" altLang="en-US" sz="1200" dirty="0" smtClean="0">
                <a:latin typeface="微软雅黑" pitchFamily="34" charset="-122"/>
                <a:ea typeface="微软雅黑" pitchFamily="34" charset="-122"/>
              </a:rPr>
              <a:t>分析相关性</a:t>
            </a:r>
            <a:endParaRPr lang="en-US" altLang="zh-CN" sz="1200" dirty="0" smtClean="0">
              <a:latin typeface="微软雅黑" pitchFamily="34" charset="-122"/>
              <a:ea typeface="微软雅黑" pitchFamily="34" charset="-122"/>
            </a:endParaRPr>
          </a:p>
        </p:txBody>
      </p:sp>
      <p:sp>
        <p:nvSpPr>
          <p:cNvPr id="13" name="TextBox 12"/>
          <p:cNvSpPr txBox="1"/>
          <p:nvPr/>
        </p:nvSpPr>
        <p:spPr>
          <a:xfrm>
            <a:off x="251520" y="4294837"/>
            <a:ext cx="1296144" cy="646331"/>
          </a:xfrm>
          <a:prstGeom prst="rect">
            <a:avLst/>
          </a:prstGeom>
          <a:noFill/>
          <a:ln w="12700">
            <a:solidFill>
              <a:schemeClr val="tx1"/>
            </a:solidFill>
          </a:ln>
        </p:spPr>
        <p:txBody>
          <a:bodyPr wrap="square" rtlCol="0">
            <a:spAutoFit/>
          </a:bodyPr>
          <a:lstStyle/>
          <a:p>
            <a:pPr algn="ctr"/>
            <a:r>
              <a:rPr lang="zh-CN" altLang="en-US" sz="1200" dirty="0" smtClean="0">
                <a:latin typeface="微软雅黑" pitchFamily="34" charset="-122"/>
                <a:ea typeface="微软雅黑" pitchFamily="34" charset="-122"/>
              </a:rPr>
              <a:t>对</a:t>
            </a:r>
            <a:r>
              <a:rPr lang="en-US" altLang="zh-CN" sz="1200" dirty="0" smtClean="0">
                <a:latin typeface="微软雅黑" pitchFamily="34" charset="-122"/>
                <a:ea typeface="微软雅黑" pitchFamily="34" charset="-122"/>
              </a:rPr>
              <a:t>X</a:t>
            </a:r>
            <a:r>
              <a:rPr lang="zh-CN" altLang="en-US" sz="1200" dirty="0" smtClean="0">
                <a:latin typeface="微软雅黑" pitchFamily="34" charset="-122"/>
                <a:ea typeface="微软雅黑" pitchFamily="34" charset="-122"/>
              </a:rPr>
              <a:t>变量进行处理，使其数据性质与</a:t>
            </a:r>
            <a:r>
              <a:rPr lang="en-US" altLang="zh-CN" sz="1200" dirty="0" smtClean="0">
                <a:latin typeface="微软雅黑" pitchFamily="34" charset="-122"/>
                <a:ea typeface="微软雅黑" pitchFamily="34" charset="-122"/>
              </a:rPr>
              <a:t>Y</a:t>
            </a:r>
            <a:r>
              <a:rPr lang="zh-CN" altLang="en-US" sz="1200" dirty="0" smtClean="0">
                <a:latin typeface="微软雅黑" pitchFamily="34" charset="-122"/>
                <a:ea typeface="微软雅黑" pitchFamily="34" charset="-122"/>
              </a:rPr>
              <a:t>相同</a:t>
            </a:r>
            <a:endParaRPr lang="en-US" altLang="zh-CN" sz="1200" dirty="0" smtClean="0">
              <a:latin typeface="微软雅黑" pitchFamily="34" charset="-122"/>
              <a:ea typeface="微软雅黑" pitchFamily="34" charset="-122"/>
            </a:endParaRPr>
          </a:p>
        </p:txBody>
      </p:sp>
      <p:cxnSp>
        <p:nvCxnSpPr>
          <p:cNvPr id="15" name="直接箭头连接符 14"/>
          <p:cNvCxnSpPr>
            <a:stCxn id="11" idx="3"/>
            <a:endCxn id="5" idx="1"/>
          </p:cNvCxnSpPr>
          <p:nvPr/>
        </p:nvCxnSpPr>
        <p:spPr bwMode="auto">
          <a:xfrm>
            <a:off x="1547664" y="1881699"/>
            <a:ext cx="648072" cy="1275819"/>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直接箭头连接符 15"/>
          <p:cNvCxnSpPr>
            <a:stCxn id="12" idx="3"/>
            <a:endCxn id="5" idx="1"/>
          </p:cNvCxnSpPr>
          <p:nvPr/>
        </p:nvCxnSpPr>
        <p:spPr bwMode="auto">
          <a:xfrm>
            <a:off x="1547664" y="2653462"/>
            <a:ext cx="648072" cy="504056"/>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直接箭头连接符 18"/>
          <p:cNvCxnSpPr>
            <a:stCxn id="13" idx="3"/>
            <a:endCxn id="5" idx="1"/>
          </p:cNvCxnSpPr>
          <p:nvPr/>
        </p:nvCxnSpPr>
        <p:spPr bwMode="auto">
          <a:xfrm flipV="1">
            <a:off x="1547664" y="3157518"/>
            <a:ext cx="648072" cy="1460485"/>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直接箭头连接符 21"/>
          <p:cNvCxnSpPr>
            <a:stCxn id="5" idx="3"/>
            <a:endCxn id="6" idx="1"/>
          </p:cNvCxnSpPr>
          <p:nvPr/>
        </p:nvCxnSpPr>
        <p:spPr bwMode="auto">
          <a:xfrm>
            <a:off x="3491880" y="3157518"/>
            <a:ext cx="288032" cy="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直接箭头连接符 24"/>
          <p:cNvCxnSpPr>
            <a:stCxn id="6" idx="3"/>
            <a:endCxn id="7" idx="1"/>
          </p:cNvCxnSpPr>
          <p:nvPr/>
        </p:nvCxnSpPr>
        <p:spPr bwMode="auto">
          <a:xfrm flipV="1">
            <a:off x="4932040" y="2579713"/>
            <a:ext cx="288032" cy="577805"/>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直接箭头连接符 27"/>
          <p:cNvCxnSpPr>
            <a:stCxn id="6" idx="3"/>
            <a:endCxn id="8" idx="1"/>
          </p:cNvCxnSpPr>
          <p:nvPr/>
        </p:nvCxnSpPr>
        <p:spPr bwMode="auto">
          <a:xfrm>
            <a:off x="4932040" y="3157518"/>
            <a:ext cx="288032" cy="646331"/>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直接箭头连接符 30"/>
          <p:cNvCxnSpPr>
            <a:stCxn id="7" idx="3"/>
            <a:endCxn id="9" idx="1"/>
          </p:cNvCxnSpPr>
          <p:nvPr/>
        </p:nvCxnSpPr>
        <p:spPr bwMode="auto">
          <a:xfrm>
            <a:off x="6372200" y="2579713"/>
            <a:ext cx="504056" cy="22066"/>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直接箭头连接符 41"/>
          <p:cNvCxnSpPr>
            <a:stCxn id="8" idx="3"/>
            <a:endCxn id="10" idx="1"/>
          </p:cNvCxnSpPr>
          <p:nvPr/>
        </p:nvCxnSpPr>
        <p:spPr bwMode="auto">
          <a:xfrm>
            <a:off x="6588224" y="3803849"/>
            <a:ext cx="432048" cy="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5" name="矩形 44"/>
          <p:cNvSpPr/>
          <p:nvPr/>
        </p:nvSpPr>
        <p:spPr bwMode="auto">
          <a:xfrm>
            <a:off x="179512" y="1412776"/>
            <a:ext cx="6480720" cy="3888432"/>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56" name="矩形 55"/>
          <p:cNvSpPr/>
          <p:nvPr>
            <p:custDataLst>
              <p:tags r:id="rId1"/>
            </p:custDataLst>
          </p:nvPr>
        </p:nvSpPr>
        <p:spPr bwMode="auto">
          <a:xfrm>
            <a:off x="6732240" y="1412776"/>
            <a:ext cx="1944216" cy="3888432"/>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57" name="TextBox 56"/>
          <p:cNvSpPr txBox="1"/>
          <p:nvPr/>
        </p:nvSpPr>
        <p:spPr>
          <a:xfrm>
            <a:off x="4139952" y="1124744"/>
            <a:ext cx="2304256"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逆向思维：基于结果寻找分析</a:t>
            </a:r>
            <a:endParaRPr lang="zh-CN" altLang="en-US" sz="1200" dirty="0">
              <a:latin typeface="微软雅黑" pitchFamily="34" charset="-122"/>
              <a:ea typeface="微软雅黑" pitchFamily="34" charset="-122"/>
            </a:endParaRPr>
          </a:p>
        </p:txBody>
      </p:sp>
      <p:sp>
        <p:nvSpPr>
          <p:cNvPr id="58" name="TextBox 57"/>
          <p:cNvSpPr txBox="1"/>
          <p:nvPr/>
        </p:nvSpPr>
        <p:spPr>
          <a:xfrm>
            <a:off x="6588224" y="1124744"/>
            <a:ext cx="2232248"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正向思维：基于分析推导结果</a:t>
            </a:r>
            <a:endParaRPr lang="zh-CN" altLang="en-US" sz="1200" dirty="0">
              <a:latin typeface="微软雅黑" pitchFamily="34" charset="-122"/>
              <a:ea typeface="微软雅黑" pitchFamily="34" charset="-122"/>
            </a:endParaRPr>
          </a:p>
        </p:txBody>
      </p:sp>
      <p:sp>
        <p:nvSpPr>
          <p:cNvPr id="59" name="右箭头 58">
            <a:hlinkClick r:id="" action="ppaction://hlinkshowjump?jump=firstslide"/>
          </p:cNvPr>
          <p:cNvSpPr/>
          <p:nvPr/>
        </p:nvSpPr>
        <p:spPr bwMode="auto">
          <a:xfrm>
            <a:off x="8820472" y="1196752"/>
            <a:ext cx="144016" cy="144016"/>
          </a:xfrm>
          <a:prstGeom prst="rightArrow">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4" name="TextBox 63"/>
          <p:cNvSpPr txBox="1"/>
          <p:nvPr/>
        </p:nvSpPr>
        <p:spPr>
          <a:xfrm>
            <a:off x="2195736" y="4149080"/>
            <a:ext cx="1368152" cy="830997"/>
          </a:xfrm>
          <a:prstGeom prst="rect">
            <a:avLst/>
          </a:prstGeom>
          <a:noFill/>
          <a:ln w="12700">
            <a:solidFill>
              <a:srgbClr val="00B050"/>
            </a:solidFill>
          </a:ln>
        </p:spPr>
        <p:txBody>
          <a:bodyPr wrap="square" rtlCol="0">
            <a:spAutoFit/>
          </a:bodyPr>
          <a:lstStyle/>
          <a:p>
            <a:pPr algn="ctr"/>
            <a:r>
              <a:rPr lang="zh-CN" altLang="en-US" sz="1200" dirty="0" smtClean="0">
                <a:latin typeface="微软雅黑" pitchFamily="34" charset="-122"/>
                <a:ea typeface="微软雅黑" pitchFamily="34" charset="-122"/>
              </a:rPr>
              <a:t>分析分阶段样本里各公司多年数据里多个</a:t>
            </a:r>
            <a:r>
              <a:rPr lang="en-US" altLang="zh-CN" sz="1200" dirty="0" smtClean="0">
                <a:latin typeface="微软雅黑" pitchFamily="34" charset="-122"/>
                <a:ea typeface="微软雅黑" pitchFamily="34" charset="-122"/>
              </a:rPr>
              <a:t>X</a:t>
            </a:r>
            <a:r>
              <a:rPr lang="zh-CN" altLang="en-US" sz="1200" dirty="0" smtClean="0">
                <a:latin typeface="微软雅黑" pitchFamily="34" charset="-122"/>
                <a:ea typeface="微软雅黑" pitchFamily="34" charset="-122"/>
              </a:rPr>
              <a:t>变量和多个</a:t>
            </a:r>
            <a:r>
              <a:rPr lang="en-US" altLang="zh-CN" sz="1200" dirty="0" smtClean="0">
                <a:latin typeface="微软雅黑" pitchFamily="34" charset="-122"/>
                <a:ea typeface="微软雅黑" pitchFamily="34" charset="-122"/>
              </a:rPr>
              <a:t>Y</a:t>
            </a:r>
            <a:r>
              <a:rPr lang="zh-CN" altLang="en-US" sz="1200" dirty="0" smtClean="0">
                <a:latin typeface="微软雅黑" pitchFamily="34" charset="-122"/>
                <a:ea typeface="微软雅黑" pitchFamily="34" charset="-122"/>
              </a:rPr>
              <a:t>变量相关性</a:t>
            </a:r>
            <a:endParaRPr lang="en-US" altLang="zh-CN" sz="1200" dirty="0" smtClean="0">
              <a:latin typeface="微软雅黑" pitchFamily="34" charset="-122"/>
              <a:ea typeface="微软雅黑" pitchFamily="34" charset="-122"/>
            </a:endParaRPr>
          </a:p>
        </p:txBody>
      </p:sp>
      <p:cxnSp>
        <p:nvCxnSpPr>
          <p:cNvPr id="66" name="直接箭头连接符 65"/>
          <p:cNvCxnSpPr>
            <a:stCxn id="11" idx="3"/>
            <a:endCxn id="64" idx="1"/>
          </p:cNvCxnSpPr>
          <p:nvPr/>
        </p:nvCxnSpPr>
        <p:spPr bwMode="auto">
          <a:xfrm>
            <a:off x="1547664" y="1881699"/>
            <a:ext cx="648072" cy="2682880"/>
          </a:xfrm>
          <a:prstGeom prst="straightConnector1">
            <a:avLst/>
          </a:prstGeom>
          <a:noFill/>
          <a:ln>
            <a:solidFill>
              <a:srgbClr val="00B05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7" name="直接箭头连接符 66"/>
          <p:cNvCxnSpPr>
            <a:stCxn id="12" idx="3"/>
            <a:endCxn id="64" idx="1"/>
          </p:cNvCxnSpPr>
          <p:nvPr/>
        </p:nvCxnSpPr>
        <p:spPr bwMode="auto">
          <a:xfrm>
            <a:off x="1547664" y="2653462"/>
            <a:ext cx="648072" cy="1911117"/>
          </a:xfrm>
          <a:prstGeom prst="straightConnector1">
            <a:avLst/>
          </a:prstGeom>
          <a:noFill/>
          <a:ln>
            <a:solidFill>
              <a:srgbClr val="00B05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0" name="直接箭头连接符 69"/>
          <p:cNvCxnSpPr>
            <a:stCxn id="13" idx="3"/>
            <a:endCxn id="64" idx="1"/>
          </p:cNvCxnSpPr>
          <p:nvPr/>
        </p:nvCxnSpPr>
        <p:spPr bwMode="auto">
          <a:xfrm flipV="1">
            <a:off x="1547664" y="4564579"/>
            <a:ext cx="648072" cy="53424"/>
          </a:xfrm>
          <a:prstGeom prst="straightConnector1">
            <a:avLst/>
          </a:prstGeom>
          <a:noFill/>
          <a:ln>
            <a:solidFill>
              <a:srgbClr val="00B05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3" name="直接箭头连接符 72"/>
          <p:cNvCxnSpPr>
            <a:stCxn id="64" idx="3"/>
            <a:endCxn id="6" idx="2"/>
          </p:cNvCxnSpPr>
          <p:nvPr/>
        </p:nvCxnSpPr>
        <p:spPr bwMode="auto">
          <a:xfrm flipV="1">
            <a:off x="3563888" y="3573016"/>
            <a:ext cx="792088" cy="991563"/>
          </a:xfrm>
          <a:prstGeom prst="straightConnector1">
            <a:avLst/>
          </a:prstGeom>
          <a:noFill/>
          <a:ln>
            <a:solidFill>
              <a:srgbClr val="00B05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745412" cy="871537"/>
          </a:xfrm>
        </p:spPr>
        <p:txBody>
          <a:bodyPr/>
          <a:lstStyle/>
          <a:p>
            <a:r>
              <a:rPr lang="zh-CN" altLang="en-US" sz="2400" b="0" dirty="0" smtClean="0">
                <a:latin typeface="微软雅黑" pitchFamily="34" charset="-122"/>
                <a:ea typeface="微软雅黑" pitchFamily="34" charset="-122"/>
              </a:rPr>
              <a:t>分阶段拆分样本逻辑（</a:t>
            </a:r>
            <a:r>
              <a:rPr lang="en-US" altLang="zh-CN" sz="2400" b="0" dirty="0" smtClean="0">
                <a:latin typeface="微软雅黑" pitchFamily="34" charset="-122"/>
                <a:ea typeface="微软雅黑" pitchFamily="34" charset="-122"/>
              </a:rPr>
              <a:t>0706</a:t>
            </a:r>
            <a:r>
              <a:rPr lang="zh-CN" altLang="en-US" sz="2400" b="0" dirty="0" smtClean="0">
                <a:latin typeface="微软雅黑" pitchFamily="34" charset="-122"/>
                <a:ea typeface="微软雅黑" pitchFamily="34" charset="-122"/>
              </a:rPr>
              <a:t>）</a:t>
            </a:r>
            <a:endParaRPr lang="zh-CN" altLang="en-US" sz="2400" b="0" dirty="0">
              <a:latin typeface="微软雅黑" pitchFamily="34" charset="-122"/>
              <a:ea typeface="微软雅黑" pitchFamily="34" charset="-122"/>
            </a:endParaRPr>
          </a:p>
        </p:txBody>
      </p:sp>
      <p:graphicFrame>
        <p:nvGraphicFramePr>
          <p:cNvPr id="4" name="表格 3"/>
          <p:cNvGraphicFramePr>
            <a:graphicFrameLocks noGrp="1"/>
          </p:cNvGraphicFramePr>
          <p:nvPr/>
        </p:nvGraphicFramePr>
        <p:xfrm>
          <a:off x="251520" y="1844824"/>
          <a:ext cx="7848872" cy="1676400"/>
        </p:xfrm>
        <a:graphic>
          <a:graphicData uri="http://schemas.openxmlformats.org/drawingml/2006/table">
            <a:tbl>
              <a:tblPr/>
              <a:tblGrid>
                <a:gridCol w="1489567"/>
                <a:gridCol w="843741"/>
                <a:gridCol w="718742"/>
                <a:gridCol w="749991"/>
                <a:gridCol w="804679"/>
                <a:gridCol w="760409"/>
                <a:gridCol w="562494"/>
                <a:gridCol w="645826"/>
                <a:gridCol w="710929"/>
                <a:gridCol w="562494"/>
              </a:tblGrid>
              <a:tr h="133578">
                <a:tc>
                  <a:txBody>
                    <a:bodyPr/>
                    <a:lstStyle/>
                    <a:p>
                      <a:pPr algn="l" fontAlgn="b"/>
                      <a:r>
                        <a:rPr lang="zh-CN" altLang="en-US" sz="1000" b="0" i="0" u="none" strike="noStrike" dirty="0" smtClean="0">
                          <a:solidFill>
                            <a:srgbClr val="000000"/>
                          </a:solidFill>
                          <a:latin typeface="微软雅黑" pitchFamily="34" charset="-122"/>
                          <a:ea typeface="微软雅黑" pitchFamily="34" charset="-122"/>
                        </a:rPr>
                        <a:t>因素</a:t>
                      </a:r>
                      <a:r>
                        <a:rPr lang="en-US" altLang="zh-CN" sz="1000" b="0" i="0" u="none" strike="noStrike" dirty="0" smtClean="0">
                          <a:solidFill>
                            <a:srgbClr val="000000"/>
                          </a:solidFill>
                          <a:latin typeface="微软雅黑" pitchFamily="34" charset="-122"/>
                          <a:ea typeface="微软雅黑" pitchFamily="34" charset="-122"/>
                        </a:rPr>
                        <a:t>1</a:t>
                      </a:r>
                      <a:r>
                        <a:rPr lang="en-US" altLang="zh-CN" sz="1000" b="0" i="0" u="none" strike="noStrike" dirty="0">
                          <a:solidFill>
                            <a:srgbClr val="000000"/>
                          </a:solidFill>
                          <a:latin typeface="微软雅黑" pitchFamily="34" charset="-122"/>
                          <a:ea typeface="微软雅黑" pitchFamily="34" charset="-122"/>
                        </a:rPr>
                        <a:t>.</a:t>
                      </a:r>
                      <a:r>
                        <a:rPr lang="zh-CN" altLang="en-US" sz="1000" b="0" i="0" u="none" strike="noStrike" dirty="0">
                          <a:solidFill>
                            <a:srgbClr val="000000"/>
                          </a:solidFill>
                          <a:latin typeface="微软雅黑" pitchFamily="34" charset="-122"/>
                          <a:ea typeface="微软雅黑" pitchFamily="34" charset="-122"/>
                        </a:rPr>
                        <a:t>企业自身增长</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微软雅黑" pitchFamily="34" charset="-122"/>
                        <a:ea typeface="微软雅黑" pitchFamily="34"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微软雅黑" pitchFamily="34" charset="-122"/>
                        <a:ea typeface="微软雅黑" pitchFamily="34"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微软雅黑" pitchFamily="34" charset="-122"/>
                        <a:ea typeface="微软雅黑" pitchFamily="34"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微软雅黑" pitchFamily="34" charset="-122"/>
                        <a:ea typeface="微软雅黑" pitchFamily="34"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微软雅黑" pitchFamily="34" charset="-122"/>
                        <a:ea typeface="微软雅黑" pitchFamily="34"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微软雅黑" pitchFamily="34" charset="-122"/>
                        <a:ea typeface="微软雅黑" pitchFamily="34"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微软雅黑" pitchFamily="34" charset="-122"/>
                        <a:ea typeface="微软雅黑" pitchFamily="34"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微软雅黑" pitchFamily="34" charset="-122"/>
                        <a:ea typeface="微软雅黑" pitchFamily="34"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微软雅黑" pitchFamily="34" charset="-122"/>
                        <a:ea typeface="微软雅黑" pitchFamily="34"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33578">
                <a:tc rowSpan="2" gridSpan="2">
                  <a:txBody>
                    <a:bodyPr/>
                    <a:lstStyle/>
                    <a:p>
                      <a:pPr algn="ctr" fontAlgn="b"/>
                      <a:r>
                        <a:rPr lang="zh-CN" altLang="en-US" sz="1000" b="0" i="0" u="none" strike="noStrike" dirty="0">
                          <a:solidFill>
                            <a:srgbClr val="000000"/>
                          </a:solidFill>
                          <a:latin typeface="微软雅黑" pitchFamily="34" charset="-122"/>
                          <a:ea typeface="微软雅黑" pitchFamily="34"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8">
                  <a:txBody>
                    <a:bodyPr/>
                    <a:lstStyle/>
                    <a:p>
                      <a:pPr algn="ctr" fontAlgn="b"/>
                      <a:r>
                        <a:rPr lang="zh-CN" altLang="en-US" sz="1000" b="0" i="0" u="none" strike="noStrike">
                          <a:solidFill>
                            <a:srgbClr val="000000"/>
                          </a:solidFill>
                          <a:latin typeface="微软雅黑" pitchFamily="34" charset="-122"/>
                          <a:ea typeface="微软雅黑" pitchFamily="34" charset="-122"/>
                        </a:rPr>
                        <a:t>收入</a:t>
                      </a:r>
                      <a:r>
                        <a:rPr lang="en-US" sz="1000" b="0" i="0" u="none" strike="noStrike">
                          <a:solidFill>
                            <a:srgbClr val="000000"/>
                          </a:solidFill>
                          <a:latin typeface="微软雅黑" pitchFamily="34" charset="-122"/>
                          <a:ea typeface="微软雅黑" pitchFamily="34" charset="-122"/>
                        </a:rPr>
                        <a:t>YOY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33578">
                <a:tc gridSpan="2" vMerge="1">
                  <a:txBody>
                    <a:bodyPr/>
                    <a:lstStyle/>
                    <a:p>
                      <a:endParaRPr lang="zh-CN" altLang="en-US"/>
                    </a:p>
                  </a:txBody>
                  <a:tcPr/>
                </a:tc>
                <a:tc hMerge="1" vMerge="1">
                  <a:txBody>
                    <a:bodyPr/>
                    <a:lstStyle/>
                    <a:p>
                      <a:endParaRPr lang="zh-CN" altLang="en-US"/>
                    </a:p>
                  </a:txBody>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&lt;-20%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[10%,20%)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[20%,30%)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&gt;=30%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578">
                <a:tc rowSpan="8">
                  <a:txBody>
                    <a:bodyPr/>
                    <a:lstStyle/>
                    <a:p>
                      <a:pPr algn="ctr" fontAlgn="ctr"/>
                      <a:r>
                        <a:rPr lang="en-US" sz="1000" b="0" i="0" u="none" strike="noStrike" dirty="0">
                          <a:solidFill>
                            <a:srgbClr val="000000"/>
                          </a:solidFill>
                          <a:latin typeface="微软雅黑" pitchFamily="34" charset="-122"/>
                          <a:ea typeface="微软雅黑" pitchFamily="34" charset="-122"/>
                        </a:rPr>
                        <a:t>EBITDA Margin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&lt;-20%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578">
                <a:tc vMerge="1">
                  <a:txBody>
                    <a:bodyPr/>
                    <a:lstStyle/>
                    <a:p>
                      <a:endParaRPr lang="zh-CN" altLang="en-US"/>
                    </a:p>
                  </a:txBody>
                  <a:tcPr/>
                </a:tc>
                <a:tc>
                  <a:txBody>
                    <a:bodyPr/>
                    <a:lstStyle/>
                    <a:p>
                      <a:pPr algn="l" fontAlgn="b"/>
                      <a:r>
                        <a:rPr lang="en-US" altLang="zh-CN" sz="1000" b="0" i="0" u="none" strike="noStrike">
                          <a:solidFill>
                            <a:srgbClr val="000000"/>
                          </a:solidFill>
                          <a:latin typeface="微软雅黑" pitchFamily="34" charset="-122"/>
                          <a:ea typeface="微软雅黑" pitchFamily="34" charset="-122"/>
                        </a:rPr>
                        <a:t>[-20%,-10%)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dirty="0">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578">
                <a:tc vMerge="1">
                  <a:txBody>
                    <a:bodyPr/>
                    <a:lstStyle/>
                    <a:p>
                      <a:endParaRPr lang="zh-CN" altLang="en-US"/>
                    </a:p>
                  </a:txBody>
                  <a:tcPr/>
                </a:tc>
                <a:tc>
                  <a:txBody>
                    <a:bodyPr/>
                    <a:lstStyle/>
                    <a:p>
                      <a:pPr algn="l" fontAlgn="b"/>
                      <a:r>
                        <a:rPr lang="en-US" altLang="zh-CN" sz="1000" b="0" i="0" u="none" strike="noStrike">
                          <a:solidFill>
                            <a:srgbClr val="000000"/>
                          </a:solidFill>
                          <a:latin typeface="微软雅黑" pitchFamily="34" charset="-122"/>
                          <a:ea typeface="微软雅黑" pitchFamily="34" charset="-122"/>
                        </a:rPr>
                        <a:t>[-10%,-5%)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578">
                <a:tc vMerge="1">
                  <a:txBody>
                    <a:bodyPr/>
                    <a:lstStyle/>
                    <a:p>
                      <a:endParaRPr lang="zh-CN" altLang="en-US"/>
                    </a:p>
                  </a:txBody>
                  <a:tcPr/>
                </a:tc>
                <a:tc>
                  <a:txBody>
                    <a:bodyPr/>
                    <a:lstStyle/>
                    <a:p>
                      <a:pPr algn="l" fontAlgn="b"/>
                      <a:r>
                        <a:rPr lang="en-US" altLang="zh-CN" sz="1000" b="0" i="0" u="none" strike="noStrike">
                          <a:solidFill>
                            <a:srgbClr val="000000"/>
                          </a:solidFill>
                          <a:latin typeface="微软雅黑" pitchFamily="34" charset="-122"/>
                          <a:ea typeface="微软雅黑" pitchFamily="34" charset="-122"/>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578">
                <a:tc vMerge="1">
                  <a:txBody>
                    <a:bodyPr/>
                    <a:lstStyle/>
                    <a:p>
                      <a:endParaRPr lang="zh-CN" altLang="en-US"/>
                    </a:p>
                  </a:txBody>
                  <a:tcPr/>
                </a:tc>
                <a:tc>
                  <a:txBody>
                    <a:bodyPr/>
                    <a:lstStyle/>
                    <a:p>
                      <a:pPr algn="l" fontAlgn="b"/>
                      <a:r>
                        <a:rPr lang="en-US" altLang="zh-CN" sz="1000" b="0" i="0" u="none" strike="noStrike">
                          <a:solidFill>
                            <a:srgbClr val="000000"/>
                          </a:solidFill>
                          <a:latin typeface="微软雅黑" pitchFamily="34" charset="-122"/>
                          <a:ea typeface="微软雅黑" pitchFamily="34" charset="-122"/>
                        </a:rPr>
                        <a:t>[0%,10%)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578">
                <a:tc vMerge="1">
                  <a:txBody>
                    <a:bodyPr/>
                    <a:lstStyle/>
                    <a:p>
                      <a:endParaRPr lang="zh-CN" altLang="en-US"/>
                    </a:p>
                  </a:txBody>
                  <a:tcPr/>
                </a:tc>
                <a:tc>
                  <a:txBody>
                    <a:bodyPr/>
                    <a:lstStyle/>
                    <a:p>
                      <a:pPr algn="l" fontAlgn="b"/>
                      <a:r>
                        <a:rPr lang="en-US" altLang="zh-CN" sz="1000" b="0" i="0" u="none" strike="noStrike">
                          <a:solidFill>
                            <a:srgbClr val="000000"/>
                          </a:solidFill>
                          <a:latin typeface="微软雅黑" pitchFamily="34" charset="-122"/>
                          <a:ea typeface="微软雅黑" pitchFamily="34" charset="-122"/>
                        </a:rPr>
                        <a:t>[10%,20%)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578">
                <a:tc vMerge="1">
                  <a:txBody>
                    <a:bodyPr/>
                    <a:lstStyle/>
                    <a:p>
                      <a:endParaRPr lang="zh-CN" altLang="en-US"/>
                    </a:p>
                  </a:txBody>
                  <a:tcPr/>
                </a:tc>
                <a:tc>
                  <a:txBody>
                    <a:bodyPr/>
                    <a:lstStyle/>
                    <a:p>
                      <a:pPr algn="l" fontAlgn="b"/>
                      <a:r>
                        <a:rPr lang="en-US" altLang="zh-CN" sz="1000" b="0" i="0" u="none" strike="noStrike">
                          <a:solidFill>
                            <a:srgbClr val="000000"/>
                          </a:solidFill>
                          <a:latin typeface="微软雅黑" pitchFamily="34" charset="-122"/>
                          <a:ea typeface="微软雅黑" pitchFamily="34" charset="-122"/>
                        </a:rPr>
                        <a:t>[20%,30%)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578">
                <a:tc vMerge="1">
                  <a:txBody>
                    <a:bodyPr/>
                    <a:lstStyle/>
                    <a:p>
                      <a:endParaRPr lang="zh-CN" altLang="en-US"/>
                    </a:p>
                  </a:txBody>
                  <a:tcPr/>
                </a:tc>
                <a:tc>
                  <a:txBody>
                    <a:bodyPr/>
                    <a:lstStyle/>
                    <a:p>
                      <a:pPr algn="l" fontAlgn="b"/>
                      <a:r>
                        <a:rPr lang="en-US" altLang="zh-CN" sz="1000" b="0" i="0" u="none" strike="noStrike">
                          <a:solidFill>
                            <a:srgbClr val="000000"/>
                          </a:solidFill>
                          <a:latin typeface="微软雅黑" pitchFamily="34" charset="-122"/>
                          <a:ea typeface="微软雅黑" pitchFamily="34" charset="-122"/>
                        </a:rPr>
                        <a:t>&gt;=30%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dirty="0">
                          <a:solidFill>
                            <a:srgbClr val="000000"/>
                          </a:solidFill>
                          <a:latin typeface="微软雅黑" pitchFamily="34" charset="-122"/>
                          <a:ea typeface="微软雅黑" pitchFamily="34"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251520" y="980728"/>
            <a:ext cx="8101408" cy="646331"/>
          </a:xfrm>
          <a:prstGeom prst="rect">
            <a:avLst/>
          </a:prstGeom>
          <a:noFill/>
          <a:ln>
            <a:solidFill>
              <a:schemeClr val="bg1">
                <a:lumMod val="75000"/>
              </a:schemeClr>
            </a:solidFill>
          </a:ln>
        </p:spPr>
        <p:txBody>
          <a:bodyPr wrap="square" rtlCol="0">
            <a:spAutoFit/>
          </a:bodyPr>
          <a:lstStyle/>
          <a:p>
            <a:r>
              <a:rPr lang="en-US" altLang="zh-CN" sz="1200" dirty="0" smtClean="0">
                <a:latin typeface="微软雅黑" pitchFamily="34" charset="-122"/>
                <a:ea typeface="微软雅黑" pitchFamily="34" charset="-122"/>
              </a:rPr>
              <a:t>Factors: </a:t>
            </a:r>
            <a:r>
              <a:rPr lang="zh-CN" altLang="en-US" sz="1200" dirty="0" smtClean="0">
                <a:latin typeface="微软雅黑" pitchFamily="34" charset="-122"/>
                <a:ea typeface="微软雅黑" pitchFamily="34" charset="-122"/>
              </a:rPr>
              <a:t>单一企业的收入增长、盈利能力</a:t>
            </a:r>
            <a:r>
              <a:rPr lang="en-US" altLang="zh-CN" sz="1200" dirty="0" smtClean="0">
                <a:latin typeface="微软雅黑" pitchFamily="34" charset="-122"/>
                <a:ea typeface="微软雅黑" pitchFamily="34" charset="-122"/>
              </a:rPr>
              <a:t>EBITDA Margin</a:t>
            </a:r>
            <a:r>
              <a:rPr lang="zh-CN" altLang="en-US" sz="1200" dirty="0" smtClean="0">
                <a:latin typeface="微软雅黑" pitchFamily="34" charset="-122"/>
                <a:ea typeface="微软雅黑" pitchFamily="34" charset="-122"/>
              </a:rPr>
              <a:t>、行业的周期（行业收入的增长、行业的</a:t>
            </a:r>
            <a:r>
              <a:rPr lang="en-US" altLang="zh-CN" sz="1200" dirty="0" smtClean="0">
                <a:latin typeface="微软雅黑" pitchFamily="34" charset="-122"/>
                <a:ea typeface="微软雅黑" pitchFamily="34" charset="-122"/>
              </a:rPr>
              <a:t>EBITDA Margin</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发展阶段分</a:t>
            </a:r>
            <a:r>
              <a:rPr lang="en-US" altLang="zh-CN" sz="1200" dirty="0" smtClean="0">
                <a:latin typeface="微软雅黑" pitchFamily="34" charset="-122"/>
                <a:ea typeface="微软雅黑" pitchFamily="34" charset="-122"/>
              </a:rPr>
              <a:t>3</a:t>
            </a:r>
            <a:r>
              <a:rPr lang="zh-CN" altLang="en-US" sz="1200" dirty="0" smtClean="0">
                <a:latin typeface="微软雅黑" pitchFamily="34" charset="-122"/>
                <a:ea typeface="微软雅黑" pitchFamily="34" charset="-122"/>
              </a:rPr>
              <a:t>个：</a:t>
            </a:r>
            <a:r>
              <a:rPr lang="zh-CN" altLang="en-US" sz="1200" b="1" dirty="0" smtClean="0">
                <a:latin typeface="微软雅黑" pitchFamily="34" charset="-122"/>
                <a:ea typeface="微软雅黑" pitchFamily="34" charset="-122"/>
              </a:rPr>
              <a:t>衰退期</a:t>
            </a:r>
            <a:r>
              <a:rPr lang="en-US" altLang="zh-CN" sz="1200" b="1" dirty="0" smtClean="0">
                <a:latin typeface="微软雅黑" pitchFamily="34" charset="-122"/>
                <a:ea typeface="微软雅黑" pitchFamily="34" charset="-122"/>
              </a:rPr>
              <a:t>1</a:t>
            </a:r>
            <a:r>
              <a:rPr lang="zh-CN" altLang="en-US" sz="1200" b="1" dirty="0" smtClean="0">
                <a:latin typeface="微软雅黑" pitchFamily="34" charset="-122"/>
                <a:ea typeface="微软雅黑" pitchFamily="34" charset="-122"/>
              </a:rPr>
              <a:t>、平稳期</a:t>
            </a:r>
            <a:r>
              <a:rPr lang="en-US" altLang="zh-CN" sz="1200" b="1" dirty="0" smtClean="0">
                <a:latin typeface="微软雅黑" pitchFamily="34" charset="-122"/>
                <a:ea typeface="微软雅黑" pitchFamily="34" charset="-122"/>
              </a:rPr>
              <a:t>2</a:t>
            </a:r>
            <a:r>
              <a:rPr lang="zh-CN" altLang="en-US" sz="1200" b="1" dirty="0" smtClean="0">
                <a:latin typeface="微软雅黑" pitchFamily="34" charset="-122"/>
                <a:ea typeface="微软雅黑" pitchFamily="34" charset="-122"/>
              </a:rPr>
              <a:t>、增</a:t>
            </a:r>
            <a:r>
              <a:rPr lang="zh-CN" altLang="en-US" sz="1200" dirty="0" smtClean="0">
                <a:latin typeface="微软雅黑" pitchFamily="34" charset="-122"/>
                <a:ea typeface="微软雅黑" pitchFamily="34" charset="-122"/>
              </a:rPr>
              <a:t>长期</a:t>
            </a:r>
            <a:r>
              <a:rPr lang="en-US" altLang="zh-CN" sz="1200" dirty="0" smtClean="0">
                <a:latin typeface="微软雅黑" pitchFamily="34" charset="-122"/>
                <a:ea typeface="微软雅黑" pitchFamily="34" charset="-122"/>
              </a:rPr>
              <a:t>3</a:t>
            </a:r>
          </a:p>
          <a:p>
            <a:r>
              <a:rPr lang="zh-CN" altLang="en-US" sz="1200" dirty="0" smtClean="0">
                <a:latin typeface="微软雅黑" pitchFamily="34" charset="-122"/>
                <a:ea typeface="微软雅黑" pitchFamily="34" charset="-122"/>
              </a:rPr>
              <a:t>区分逻辑：以企业自身的增长为主判断，根据行业周期进行修正</a:t>
            </a:r>
            <a:endParaRPr lang="zh-CN" altLang="en-US" sz="1200" dirty="0">
              <a:latin typeface="微软雅黑" pitchFamily="34" charset="-122"/>
              <a:ea typeface="微软雅黑" pitchFamily="34" charset="-122"/>
            </a:endParaRPr>
          </a:p>
        </p:txBody>
      </p:sp>
      <p:sp>
        <p:nvSpPr>
          <p:cNvPr id="7" name="TextBox 6"/>
          <p:cNvSpPr txBox="1"/>
          <p:nvPr/>
        </p:nvSpPr>
        <p:spPr>
          <a:xfrm>
            <a:off x="179512" y="4725144"/>
            <a:ext cx="8640960" cy="646331"/>
          </a:xfrm>
          <a:prstGeom prst="rect">
            <a:avLst/>
          </a:prstGeom>
          <a:noFill/>
          <a:ln>
            <a:noFill/>
          </a:ln>
        </p:spPr>
        <p:txBody>
          <a:bodyPr wrap="square" rtlCol="0">
            <a:spAutoFit/>
          </a:bodyPr>
          <a:lstStyle/>
          <a:p>
            <a:r>
              <a:rPr lang="zh-CN" altLang="en-US" sz="1200" dirty="0" smtClean="0">
                <a:latin typeface="微软雅黑" pitchFamily="34" charset="-122"/>
                <a:ea typeface="微软雅黑" pitchFamily="34" charset="-122"/>
              </a:rPr>
              <a:t>步骤</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marL="228600" indent="-228600">
              <a:buAutoNum type="arabicPeriod"/>
            </a:pPr>
            <a:r>
              <a:rPr lang="zh-CN" altLang="en-US" sz="1200" dirty="0" smtClean="0">
                <a:latin typeface="微软雅黑" pitchFamily="34" charset="-122"/>
                <a:ea typeface="微软雅黑" pitchFamily="34" charset="-122"/>
              </a:rPr>
              <a:t>各企业样本每年根据步骤</a:t>
            </a: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标识处于哪个阶段；</a:t>
            </a:r>
            <a:endParaRPr lang="en-US" altLang="zh-CN" sz="1200" dirty="0" smtClean="0">
              <a:latin typeface="微软雅黑" pitchFamily="34" charset="-122"/>
              <a:ea typeface="微软雅黑" pitchFamily="34" charset="-122"/>
            </a:endParaRPr>
          </a:p>
          <a:p>
            <a:pPr marL="228600" indent="-228600">
              <a:buAutoNum type="arabicPeriod"/>
            </a:pPr>
            <a:r>
              <a:rPr lang="zh-CN" altLang="en-US" sz="1200" dirty="0" smtClean="0">
                <a:latin typeface="微软雅黑" pitchFamily="34" charset="-122"/>
                <a:ea typeface="微软雅黑" pitchFamily="34" charset="-122"/>
              </a:rPr>
              <a:t>对连续</a:t>
            </a:r>
            <a:r>
              <a:rPr lang="en-US" altLang="zh-CN" sz="1200" dirty="0" smtClean="0">
                <a:latin typeface="微软雅黑" pitchFamily="34" charset="-122"/>
                <a:ea typeface="微软雅黑" pitchFamily="34" charset="-122"/>
              </a:rPr>
              <a:t>N</a:t>
            </a:r>
            <a:r>
              <a:rPr lang="zh-CN" altLang="en-US" sz="1200" dirty="0" smtClean="0">
                <a:latin typeface="微软雅黑" pitchFamily="34" charset="-122"/>
                <a:ea typeface="微软雅黑" pitchFamily="34" charset="-122"/>
              </a:rPr>
              <a:t>年主要处于同一阶段，但中间个别年份在其他阶段的，对个别年份参考企业自身的趋势以及因素</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的情况进行修正</a:t>
            </a:r>
            <a:endParaRPr lang="zh-CN" altLang="en-US" sz="1200" dirty="0">
              <a:latin typeface="微软雅黑" pitchFamily="34" charset="-122"/>
              <a:ea typeface="微软雅黑" pitchFamily="34" charset="-122"/>
            </a:endParaRPr>
          </a:p>
        </p:txBody>
      </p:sp>
      <p:graphicFrame>
        <p:nvGraphicFramePr>
          <p:cNvPr id="8" name="表格 7"/>
          <p:cNvGraphicFramePr>
            <a:graphicFrameLocks noGrp="1"/>
          </p:cNvGraphicFramePr>
          <p:nvPr/>
        </p:nvGraphicFramePr>
        <p:xfrm>
          <a:off x="323528" y="3717032"/>
          <a:ext cx="7560841" cy="792088"/>
        </p:xfrm>
        <a:graphic>
          <a:graphicData uri="http://schemas.openxmlformats.org/drawingml/2006/table">
            <a:tbl>
              <a:tblPr/>
              <a:tblGrid>
                <a:gridCol w="1665306"/>
                <a:gridCol w="943285"/>
                <a:gridCol w="803540"/>
                <a:gridCol w="838475"/>
                <a:gridCol w="899615"/>
                <a:gridCol w="850122"/>
                <a:gridCol w="780249"/>
                <a:gridCol w="780249"/>
              </a:tblGrid>
              <a:tr h="198022">
                <a:tc>
                  <a:txBody>
                    <a:bodyPr/>
                    <a:lstStyle/>
                    <a:p>
                      <a:pPr algn="l" fontAlgn="b"/>
                      <a:r>
                        <a:rPr lang="en-US" altLang="zh-CN" sz="1000" b="0" i="0" u="none" strike="noStrike">
                          <a:solidFill>
                            <a:srgbClr val="000000"/>
                          </a:solidFill>
                          <a:latin typeface="Arial Unicode MS"/>
                        </a:rPr>
                        <a:t>2. </a:t>
                      </a:r>
                      <a:r>
                        <a:rPr lang="zh-CN" altLang="en-US" sz="1000" b="0" i="0" u="none" strike="noStrike">
                          <a:solidFill>
                            <a:srgbClr val="000000"/>
                          </a:solidFill>
                          <a:latin typeface="Arial Unicode MS"/>
                        </a:rPr>
                        <a:t>行业周期（修正因素）</a:t>
                      </a: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a:noFill/>
                    </a:lnB>
                  </a:tcPr>
                </a:tc>
                <a:tc>
                  <a:txBody>
                    <a:bodyPr/>
                    <a:lstStyle/>
                    <a:p>
                      <a:pPr algn="l" fontAlgn="b"/>
                      <a:r>
                        <a:rPr lang="zh-CN" altLang="en-US" sz="1000" b="0" i="0" u="none" strike="noStrike">
                          <a:solidFill>
                            <a:srgbClr val="000000"/>
                          </a:solidFill>
                          <a:latin typeface="Arial Unicode MS"/>
                        </a:rPr>
                        <a:t> </a:t>
                      </a: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a:noFill/>
                    </a:lnB>
                  </a:tcPr>
                </a:tc>
              </a:tr>
              <a:tr h="198022">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gridSpan="3">
                  <a:txBody>
                    <a:bodyPr/>
                    <a:lstStyle/>
                    <a:p>
                      <a:pPr algn="ctr" fontAlgn="b"/>
                      <a:endParaRPr lang="zh-CN" altLang="en-US" sz="1000" b="0" i="0" u="none" strike="noStrike">
                        <a:solidFill>
                          <a:srgbClr val="000000"/>
                        </a:solidFill>
                        <a:latin typeface="Arial Unicode MS"/>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000" b="0" i="0" u="none" strike="noStrike">
                        <a:solidFill>
                          <a:srgbClr val="000000"/>
                        </a:solidFill>
                        <a:latin typeface="Arial Unicode MS"/>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98022">
                <a:tc>
                  <a:txBody>
                    <a:bodyPr/>
                    <a:lstStyle/>
                    <a:p>
                      <a:pPr algn="l" fontAlgn="b"/>
                      <a:r>
                        <a:rPr lang="zh-CN" altLang="en-US" sz="1000" b="0" i="0" u="none" strike="noStrike">
                          <a:solidFill>
                            <a:srgbClr val="000000"/>
                          </a:solidFill>
                          <a:latin typeface="Arial Unicode MS"/>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1997~2000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2001~2002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2003~2005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2006~2007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2008~2009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000" b="0" i="0" u="none" strike="noStrike">
                          <a:solidFill>
                            <a:srgbClr val="000000"/>
                          </a:solidFill>
                          <a:latin typeface="Arial Unicode MS"/>
                        </a:rPr>
                        <a:t>2010~2012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zh-CN" sz="1000" b="0" i="0" u="none" strike="noStrike">
                          <a:solidFill>
                            <a:srgbClr val="000000"/>
                          </a:solidFill>
                          <a:latin typeface="Arial Unicode MS"/>
                        </a:rPr>
                        <a:t>2013~2015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8022">
                <a:tc>
                  <a:txBody>
                    <a:bodyPr/>
                    <a:lstStyle/>
                    <a:p>
                      <a:pPr algn="l" fontAlgn="b"/>
                      <a:r>
                        <a:rPr lang="zh-CN" altLang="en-US" sz="1000" b="0" i="0" u="none" strike="noStrike">
                          <a:solidFill>
                            <a:srgbClr val="000000"/>
                          </a:solidFill>
                          <a:latin typeface="Arial Unicode MS"/>
                        </a:rPr>
                        <a:t>全行业</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a:solidFill>
                            <a:srgbClr val="000000"/>
                          </a:solidFill>
                          <a:latin typeface="Arial Unicode MS"/>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000" b="0" i="0" u="none" strike="noStrike" dirty="0">
                          <a:solidFill>
                            <a:srgbClr val="000000"/>
                          </a:solidFill>
                          <a:latin typeface="Arial Unicode MS"/>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
            <a:ext cx="7745412" cy="476672"/>
          </a:xfrm>
        </p:spPr>
        <p:txBody>
          <a:bodyPr/>
          <a:lstStyle/>
          <a:p>
            <a:r>
              <a:rPr lang="zh-CN" altLang="en-US" sz="2000" b="0" dirty="0" smtClean="0"/>
              <a:t>附件：分阶段逻辑统计底稿（企业自身增长）</a:t>
            </a:r>
            <a:endParaRPr lang="zh-CN" altLang="en-US" sz="2000" b="0" dirty="0"/>
          </a:p>
        </p:txBody>
      </p:sp>
      <p:graphicFrame>
        <p:nvGraphicFramePr>
          <p:cNvPr id="4" name="表格 3"/>
          <p:cNvGraphicFramePr>
            <a:graphicFrameLocks noGrp="1"/>
          </p:cNvGraphicFramePr>
          <p:nvPr/>
        </p:nvGraphicFramePr>
        <p:xfrm>
          <a:off x="107504" y="404664"/>
          <a:ext cx="8208913" cy="6124387"/>
        </p:xfrm>
        <a:graphic>
          <a:graphicData uri="http://schemas.openxmlformats.org/drawingml/2006/table">
            <a:tbl>
              <a:tblPr/>
              <a:tblGrid>
                <a:gridCol w="1004281"/>
                <a:gridCol w="916952"/>
                <a:gridCol w="728651"/>
                <a:gridCol w="589470"/>
                <a:gridCol w="589470"/>
                <a:gridCol w="589470"/>
                <a:gridCol w="843269"/>
                <a:gridCol w="769585"/>
                <a:gridCol w="876018"/>
                <a:gridCol w="712277"/>
                <a:gridCol w="589470"/>
              </a:tblGrid>
              <a:tr h="123371">
                <a:tc>
                  <a:txBody>
                    <a:bodyPr/>
                    <a:lstStyle/>
                    <a:p>
                      <a:pPr algn="l" fontAlgn="b"/>
                      <a:endParaRPr lang="zh-CN" sz="800" b="0" i="0" u="none" strike="noStrike" dirty="0">
                        <a:solidFill>
                          <a:srgbClr val="000000"/>
                        </a:solidFill>
                        <a:latin typeface="Calibri"/>
                      </a:endParaRPr>
                    </a:p>
                  </a:txBody>
                  <a:tcPr marL="0" marR="0" marT="0" marB="0" anchor="b">
                    <a:lnL>
                      <a:noFill/>
                    </a:lnL>
                    <a:lnR>
                      <a:noFill/>
                    </a:lnR>
                    <a:lnT>
                      <a:noFill/>
                    </a:lnT>
                    <a:lnB>
                      <a:noFill/>
                    </a:lnB>
                  </a:tcPr>
                </a:tc>
                <a:tc gridSpan="10">
                  <a:txBody>
                    <a:bodyPr/>
                    <a:lstStyle/>
                    <a:p>
                      <a:pPr algn="l" fontAlgn="b"/>
                      <a:r>
                        <a:rPr lang="en-US" sz="800" b="0" i="0" u="none" strike="noStrike">
                          <a:solidFill>
                            <a:srgbClr val="000000"/>
                          </a:solidFill>
                          <a:latin typeface="宋体"/>
                        </a:rPr>
                        <a:t>Networking Equipment (Primary); Telephone and Telecommunications Equipment (Primary)</a:t>
                      </a:r>
                      <a:endParaRPr lang="zh-CN" sz="800" b="0" i="0" u="none" strike="noStrike">
                        <a:solidFill>
                          <a:srgbClr val="000000"/>
                        </a:solidFill>
                        <a:latin typeface="宋体"/>
                      </a:endParaRPr>
                    </a:p>
                  </a:txBody>
                  <a:tcPr marL="0" marR="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3371">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gridSpan="6">
                  <a:txBody>
                    <a:bodyPr/>
                    <a:lstStyle/>
                    <a:p>
                      <a:pPr algn="l" fontAlgn="b"/>
                      <a:r>
                        <a:rPr lang="en-US" sz="800" b="0" i="0" u="none" strike="noStrike">
                          <a:solidFill>
                            <a:srgbClr val="000000"/>
                          </a:solidFill>
                          <a:latin typeface="宋体"/>
                        </a:rPr>
                        <a:t>Telephone and Telecommunications Equipment (Primary)</a:t>
                      </a:r>
                      <a:endParaRPr lang="zh-CN" sz="800" b="0" i="0" u="none" strike="noStrike">
                        <a:solidFill>
                          <a:srgbClr val="000000"/>
                        </a:solidFill>
                        <a:latin typeface="宋体"/>
                      </a:endParaRPr>
                    </a:p>
                  </a:txBody>
                  <a:tcPr marL="0" marR="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r>
              <a:tr h="123371">
                <a:tc>
                  <a:txBody>
                    <a:bodyPr/>
                    <a:lstStyle/>
                    <a:p>
                      <a:pPr algn="l" fontAlgn="b"/>
                      <a:r>
                        <a:rPr lang="zh-CN" sz="800" b="1" i="0" u="none" strike="noStrike">
                          <a:solidFill>
                            <a:srgbClr val="000000"/>
                          </a:solidFill>
                          <a:latin typeface="宋体"/>
                        </a:rPr>
                        <a:t>所有行业：</a:t>
                      </a:r>
                    </a:p>
                  </a:txBody>
                  <a:tcPr marL="0" marR="0" marT="0" marB="0" anchor="b">
                    <a:lnL>
                      <a:noFill/>
                    </a:lnL>
                    <a:lnR>
                      <a:noFill/>
                    </a:lnR>
                    <a:lnT>
                      <a:noFill/>
                    </a:lnT>
                    <a:lnB>
                      <a:noFill/>
                    </a:lnB>
                  </a:tcPr>
                </a:tc>
                <a:tc gridSpan="4">
                  <a:txBody>
                    <a:bodyPr/>
                    <a:lstStyle/>
                    <a:p>
                      <a:pPr algn="l" fontAlgn="b"/>
                      <a:r>
                        <a:rPr lang="en-US" sz="800" b="0" i="0" u="none" strike="noStrike">
                          <a:solidFill>
                            <a:srgbClr val="000000"/>
                          </a:solidFill>
                          <a:latin typeface="宋体"/>
                        </a:rPr>
                        <a:t>Networking Equipment (Primary)</a:t>
                      </a:r>
                      <a:endParaRPr lang="zh-CN" sz="800" b="0" i="0" u="none" strike="noStrike">
                        <a:solidFill>
                          <a:srgbClr val="000000"/>
                        </a:solidFill>
                        <a:latin typeface="宋体"/>
                      </a:endParaRPr>
                    </a:p>
                  </a:txBody>
                  <a:tcPr marL="0" marR="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r>
              <a:tr h="123371">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gridSpan="4">
                  <a:txBody>
                    <a:bodyPr/>
                    <a:lstStyle/>
                    <a:p>
                      <a:pPr algn="l" fontAlgn="b"/>
                      <a:r>
                        <a:rPr lang="en-US" sz="800" b="0" i="0" u="none" strike="noStrike">
                          <a:solidFill>
                            <a:srgbClr val="000000"/>
                          </a:solidFill>
                          <a:latin typeface="宋体"/>
                        </a:rPr>
                        <a:t>Mobile Telephones (Primary)</a:t>
                      </a:r>
                      <a:endParaRPr lang="zh-CN" sz="800" b="0" i="0" u="none" strike="noStrike">
                        <a:solidFill>
                          <a:srgbClr val="000000"/>
                        </a:solidFill>
                        <a:latin typeface="宋体"/>
                      </a:endParaRPr>
                    </a:p>
                  </a:txBody>
                  <a:tcPr marL="0" marR="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r>
              <a:tr h="123371">
                <a:tc>
                  <a:txBody>
                    <a:bodyPr/>
                    <a:lstStyle/>
                    <a:p>
                      <a:pPr algn="l" fontAlgn="b"/>
                      <a:r>
                        <a:rPr lang="zh-CN" sz="800" b="1" i="0" u="none" strike="noStrike">
                          <a:solidFill>
                            <a:srgbClr val="000000"/>
                          </a:solidFill>
                          <a:latin typeface="宋体"/>
                        </a:rPr>
                        <a:t>总样本数：</a:t>
                      </a:r>
                    </a:p>
                  </a:txBody>
                  <a:tcPr marL="0" marR="0" marT="0" marB="0" anchor="b">
                    <a:lnL>
                      <a:noFill/>
                    </a:lnL>
                    <a:lnR>
                      <a:noFill/>
                    </a:lnR>
                    <a:lnT>
                      <a:noFill/>
                    </a:lnT>
                    <a:lnB>
                      <a:noFill/>
                    </a:lnB>
                  </a:tcPr>
                </a:tc>
                <a:tc>
                  <a:txBody>
                    <a:bodyPr/>
                    <a:lstStyle/>
                    <a:p>
                      <a:pPr algn="r" fontAlgn="b"/>
                      <a:r>
                        <a:rPr lang="en-US" sz="800" b="0" i="0" u="none" strike="noStrike">
                          <a:solidFill>
                            <a:srgbClr val="000000"/>
                          </a:solidFill>
                          <a:latin typeface="宋体"/>
                        </a:rPr>
                        <a:t>249</a:t>
                      </a:r>
                      <a:endParaRPr lang="zh-CN"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r>
              <a:tr h="127143">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REV%</a:t>
                      </a:r>
                      <a:endParaRPr lang="zh-CN" sz="800" b="0" i="0" u="none" strike="noStrike">
                        <a:solidFill>
                          <a:srgbClr val="000000"/>
                        </a:solidFill>
                        <a:latin typeface="宋体"/>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4482</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r>
              <a:tr h="246741">
                <a:tc>
                  <a:txBody>
                    <a:bodyPr/>
                    <a:lstStyle/>
                    <a:p>
                      <a:pPr algn="l" fontAlgn="b"/>
                      <a:r>
                        <a:rPr lang="en-US" sz="800" b="0" i="0" u="none" strike="noStrike">
                          <a:solidFill>
                            <a:srgbClr val="000000"/>
                          </a:solidFill>
                          <a:latin typeface="宋体"/>
                        </a:rPr>
                        <a:t>EDITMARGIN</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[-10%,-5%]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[-20%,-10%]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[-5%,0%]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 ,-20%]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[10%,20%]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[20%,30%]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[5%,10%]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[-10%,-5%]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4.3%</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[-20%,-10%]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4.6%</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[-5%,0%]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7.5%</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 ,-20%]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158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7.7%</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160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18.3%</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[10%,20%]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170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284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23.4%</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[20%,30%]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131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7.7%</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2.8%</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[5%,10%]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114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161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23.7%</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endParaRPr lang="zh-CN" sz="800" b="0" i="0" u="none" strike="noStrike">
                        <a:solidFill>
                          <a:srgbClr val="000000"/>
                        </a:solidFill>
                        <a:latin typeface="宋体"/>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6.9%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10.2%</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7.9%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16.4%</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7.9%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12.5%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7.7%</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22.8%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7.9%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CN" sz="800" b="0" i="0" u="none" strike="noStrike">
                        <a:solidFill>
                          <a:srgbClr val="000000"/>
                        </a:solidFill>
                        <a:latin typeface="宋体"/>
                      </a:endParaRPr>
                    </a:p>
                  </a:txBody>
                  <a:tcPr marL="0" marR="0" marT="0" marB="0" anchor="b">
                    <a:lnL>
                      <a:noFill/>
                    </a:lnL>
                    <a:lnR>
                      <a:noFill/>
                    </a:lnR>
                    <a:lnT>
                      <a:noFill/>
                    </a:lnT>
                    <a:lnB>
                      <a:noFill/>
                    </a:lnB>
                  </a:tcPr>
                </a:tc>
              </a:tr>
              <a:tr h="246741">
                <a:tc gridSpan="2">
                  <a:txBody>
                    <a:bodyPr/>
                    <a:lstStyle/>
                    <a:p>
                      <a:pPr algn="l" fontAlgn="b"/>
                      <a:r>
                        <a:rPr lang="zh-CN" sz="800" b="1" i="0" u="none" strike="noStrike">
                          <a:solidFill>
                            <a:srgbClr val="000000"/>
                          </a:solidFill>
                          <a:latin typeface="宋体"/>
                        </a:rPr>
                        <a:t>泛网络行业</a:t>
                      </a:r>
                    </a:p>
                  </a:txBody>
                  <a:tcPr marL="0" marR="0" marT="0" marB="0" anchor="b">
                    <a:lnL>
                      <a:noFill/>
                    </a:lnL>
                    <a:lnR>
                      <a:noFill/>
                    </a:lnR>
                    <a:lnT>
                      <a:noFill/>
                    </a:lnT>
                    <a:lnB>
                      <a:noFill/>
                    </a:lnB>
                  </a:tcPr>
                </a:tc>
                <a:tc hMerge="1">
                  <a:txBody>
                    <a:bodyPr/>
                    <a:lstStyle/>
                    <a:p>
                      <a:endParaRPr lang="zh-CN" altLang="en-US"/>
                    </a:p>
                  </a:txBody>
                  <a:tcPr/>
                </a:tc>
                <a:tc gridSpan="8">
                  <a:txBody>
                    <a:bodyPr/>
                    <a:lstStyle/>
                    <a:p>
                      <a:pPr algn="l" fontAlgn="b"/>
                      <a:r>
                        <a:rPr lang="en-US" sz="800" b="0" i="0" u="none" strike="noStrike">
                          <a:solidFill>
                            <a:srgbClr val="000000"/>
                          </a:solidFill>
                          <a:latin typeface="宋体"/>
                        </a:rPr>
                        <a:t>Networking Equipment (Primary); Telephone and Telecommunications Equipment (Primary)</a:t>
                      </a:r>
                      <a:endParaRPr lang="zh-CN" sz="800" b="0" i="0" u="none" strike="noStrike">
                        <a:solidFill>
                          <a:srgbClr val="000000"/>
                        </a:solidFill>
                        <a:latin typeface="宋体"/>
                      </a:endParaRPr>
                    </a:p>
                  </a:txBody>
                  <a:tcPr marL="0" marR="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sz="800" b="0" i="0" u="none" strike="noStrike">
                        <a:solidFill>
                          <a:srgbClr val="000000"/>
                        </a:solidFill>
                        <a:latin typeface="宋体"/>
                      </a:endParaRPr>
                    </a:p>
                  </a:txBody>
                  <a:tcPr marL="0" marR="0" marT="0" marB="0" anchor="b">
                    <a:lnL>
                      <a:noFill/>
                    </a:lnL>
                    <a:lnR>
                      <a:noFill/>
                    </a:lnR>
                    <a:lnT>
                      <a:noFill/>
                    </a:lnT>
                    <a:lnB>
                      <a:noFill/>
                    </a:lnB>
                  </a:tcPr>
                </a:tc>
              </a:tr>
              <a:tr h="123371">
                <a:tc gridSpan="2">
                  <a:txBody>
                    <a:bodyPr/>
                    <a:lstStyle/>
                    <a:p>
                      <a:pPr algn="l" fontAlgn="b"/>
                      <a:r>
                        <a:rPr lang="zh-CN" sz="800" b="1" i="0" u="none" strike="noStrike">
                          <a:solidFill>
                            <a:srgbClr val="000000"/>
                          </a:solidFill>
                          <a:latin typeface="宋体"/>
                        </a:rPr>
                        <a:t>总样本数：</a:t>
                      </a:r>
                    </a:p>
                  </a:txBody>
                  <a:tcPr marL="0" marR="0" marT="0" marB="0" anchor="b">
                    <a:lnL>
                      <a:noFill/>
                    </a:lnL>
                    <a:lnR>
                      <a:noFill/>
                    </a:lnR>
                    <a:lnT>
                      <a:noFill/>
                    </a:lnT>
                    <a:lnB>
                      <a:noFill/>
                    </a:lnB>
                  </a:tcPr>
                </a:tc>
                <a:tc hMerge="1">
                  <a:txBody>
                    <a:bodyPr/>
                    <a:lstStyle/>
                    <a:p>
                      <a:endParaRPr lang="zh-CN" altLang="en-US"/>
                    </a:p>
                  </a:txBody>
                  <a:tcPr/>
                </a:tc>
                <a:tc>
                  <a:txBody>
                    <a:bodyPr/>
                    <a:lstStyle/>
                    <a:p>
                      <a:pPr algn="r" fontAlgn="b"/>
                      <a:r>
                        <a:rPr lang="en-US" sz="800" b="0" i="0" u="none" strike="noStrike">
                          <a:solidFill>
                            <a:srgbClr val="000000"/>
                          </a:solidFill>
                          <a:latin typeface="宋体"/>
                        </a:rPr>
                        <a:t>75</a:t>
                      </a:r>
                      <a:endParaRPr lang="zh-CN"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宋体"/>
                      </a:endParaRPr>
                    </a:p>
                  </a:txBody>
                  <a:tcPr marL="0" marR="0" marT="0" marB="0" anchor="b">
                    <a:lnL>
                      <a:noFill/>
                    </a:lnL>
                    <a:lnR>
                      <a:noFill/>
                    </a:lnR>
                    <a:lnT>
                      <a:noFill/>
                    </a:lnT>
                    <a:lnB>
                      <a:noFill/>
                    </a:lnB>
                  </a:tcPr>
                </a:tc>
              </a:tr>
              <a:tr h="127143">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REV%</a:t>
                      </a:r>
                      <a:endParaRPr lang="zh-CN" sz="800" b="0" i="0" u="none" strike="noStrike">
                        <a:solidFill>
                          <a:srgbClr val="000000"/>
                        </a:solidFill>
                        <a:latin typeface="宋体"/>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1350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宋体"/>
                      </a:endParaRPr>
                    </a:p>
                  </a:txBody>
                  <a:tcPr marL="0" marR="0" marT="0" marB="0" anchor="b">
                    <a:lnL>
                      <a:noFill/>
                    </a:lnL>
                    <a:lnR>
                      <a:noFill/>
                    </a:lnR>
                    <a:lnT>
                      <a:noFill/>
                    </a:lnT>
                    <a:lnB>
                      <a:noFill/>
                    </a:lnB>
                  </a:tcPr>
                </a:tc>
              </a:tr>
              <a:tr h="246741">
                <a:tc>
                  <a:txBody>
                    <a:bodyPr/>
                    <a:lstStyle/>
                    <a:p>
                      <a:pPr algn="l" fontAlgn="b"/>
                      <a:r>
                        <a:rPr lang="en-US" sz="800" b="0" i="0" u="none" strike="noStrike">
                          <a:solidFill>
                            <a:srgbClr val="000000"/>
                          </a:solidFill>
                          <a:latin typeface="宋体"/>
                        </a:rPr>
                        <a:t>EDITMARGIN</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[-10%,-5%]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[-20%,-10%]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[-5%,0%]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 ,-20%]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[10%,20%]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[20%,30%]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宋体"/>
                        </a:rPr>
                        <a:t>[5%,10%]</a:t>
                      </a:r>
                      <a:endParaRPr lang="zh-CN" sz="800" b="0" i="0" u="none" strike="noStrike" dirty="0">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[-10%,-5%]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3.9%</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[-20%,-10%]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3.7%</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[-5%,0%]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6.4%</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 ,-20%]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7.0%</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17.0%</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[10%,20%]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23.9%</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[20%,30%]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8.7%</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2.2%</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7143">
                <a:tc>
                  <a:txBody>
                    <a:bodyPr/>
                    <a:lstStyle/>
                    <a:p>
                      <a:pPr algn="l" fontAlgn="b"/>
                      <a:r>
                        <a:rPr lang="en-US" sz="800" b="0" i="0" u="none" strike="noStrike">
                          <a:solidFill>
                            <a:srgbClr val="000000"/>
                          </a:solidFill>
                          <a:latin typeface="宋体"/>
                        </a:rPr>
                        <a:t>[5%,10%]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27.3%</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endParaRPr lang="zh-CN" sz="800" b="0" i="0" u="none" strike="noStrike">
                        <a:solidFill>
                          <a:srgbClr val="000000"/>
                        </a:solidFill>
                        <a:latin typeface="宋体"/>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6.3%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10.9%</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8.4%</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7.0%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12.7%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7.8%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21.6%</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8.0%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CN" sz="800" b="0" i="0" u="none" strike="noStrike">
                        <a:solidFill>
                          <a:srgbClr val="000000"/>
                        </a:solidFill>
                        <a:latin typeface="宋体"/>
                      </a:endParaRPr>
                    </a:p>
                  </a:txBody>
                  <a:tcPr marL="0" marR="0" marT="0" marB="0" anchor="b">
                    <a:lnL>
                      <a:noFill/>
                    </a:lnL>
                    <a:lnR>
                      <a:noFill/>
                    </a:lnR>
                    <a:lnT>
                      <a:noFill/>
                    </a:lnT>
                    <a:lnB>
                      <a:noFill/>
                    </a:lnB>
                  </a:tcPr>
                </a:tc>
              </a:tr>
              <a:tr h="123371">
                <a:tc gridSpan="2">
                  <a:txBody>
                    <a:bodyPr/>
                    <a:lstStyle/>
                    <a:p>
                      <a:pPr algn="l" fontAlgn="b"/>
                      <a:r>
                        <a:rPr lang="zh-CN" sz="800" b="1" i="0" u="none" strike="noStrike">
                          <a:solidFill>
                            <a:srgbClr val="000000"/>
                          </a:solidFill>
                          <a:latin typeface="Arial Unicode MS"/>
                        </a:rPr>
                        <a:t>手机行业</a:t>
                      </a:r>
                    </a:p>
                  </a:txBody>
                  <a:tcPr marL="0" marR="0" marT="0" marB="0" anchor="b">
                    <a:lnL>
                      <a:noFill/>
                    </a:lnL>
                    <a:lnR>
                      <a:noFill/>
                    </a:lnR>
                    <a:lnT>
                      <a:noFill/>
                    </a:lnT>
                    <a:lnB>
                      <a:noFill/>
                    </a:lnB>
                  </a:tcPr>
                </a:tc>
                <a:tc hMerge="1">
                  <a:txBody>
                    <a:bodyPr/>
                    <a:lstStyle/>
                    <a:p>
                      <a:endParaRPr lang="zh-CN" altLang="en-US"/>
                    </a:p>
                  </a:txBody>
                  <a:tcPr/>
                </a:tc>
                <a:tc gridSpan="4">
                  <a:txBody>
                    <a:bodyPr/>
                    <a:lstStyle/>
                    <a:p>
                      <a:pPr algn="l" fontAlgn="b"/>
                      <a:r>
                        <a:rPr lang="en-US" sz="800" b="0" i="0" u="none" strike="noStrike">
                          <a:solidFill>
                            <a:srgbClr val="000000"/>
                          </a:solidFill>
                          <a:latin typeface="宋体"/>
                        </a:rPr>
                        <a:t>Mobile Telephones (Primary)</a:t>
                      </a:r>
                      <a:endParaRPr lang="zh-CN" sz="800" b="0" i="0" u="none" strike="noStrike">
                        <a:solidFill>
                          <a:srgbClr val="000000"/>
                        </a:solidFill>
                        <a:latin typeface="宋体"/>
                      </a:endParaRPr>
                    </a:p>
                  </a:txBody>
                  <a:tcPr marL="0" marR="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宋体"/>
                      </a:endParaRPr>
                    </a:p>
                  </a:txBody>
                  <a:tcPr marL="0" marR="0" marT="0" marB="0" anchor="b">
                    <a:lnL>
                      <a:noFill/>
                    </a:lnL>
                    <a:lnR>
                      <a:noFill/>
                    </a:lnR>
                    <a:lnT>
                      <a:noFill/>
                    </a:lnT>
                    <a:lnB>
                      <a:noFill/>
                    </a:lnB>
                  </a:tcPr>
                </a:tc>
              </a:tr>
              <a:tr h="123371">
                <a:tc gridSpan="2">
                  <a:txBody>
                    <a:bodyPr/>
                    <a:lstStyle/>
                    <a:p>
                      <a:pPr algn="l" fontAlgn="b"/>
                      <a:r>
                        <a:rPr lang="zh-CN" sz="800" b="1" i="0" u="none" strike="noStrike">
                          <a:solidFill>
                            <a:srgbClr val="000000"/>
                          </a:solidFill>
                          <a:latin typeface="宋体"/>
                        </a:rPr>
                        <a:t>总样本数：</a:t>
                      </a:r>
                    </a:p>
                  </a:txBody>
                  <a:tcPr marL="0" marR="0" marT="0" marB="0" anchor="b">
                    <a:lnL>
                      <a:noFill/>
                    </a:lnL>
                    <a:lnR>
                      <a:noFill/>
                    </a:lnR>
                    <a:lnT>
                      <a:noFill/>
                    </a:lnT>
                    <a:lnB>
                      <a:noFill/>
                    </a:lnB>
                  </a:tcPr>
                </a:tc>
                <a:tc hMerge="1">
                  <a:txBody>
                    <a:bodyPr/>
                    <a:lstStyle/>
                    <a:p>
                      <a:endParaRPr lang="zh-CN" altLang="en-US"/>
                    </a:p>
                  </a:txBody>
                  <a:tcPr/>
                </a:tc>
                <a:tc>
                  <a:txBody>
                    <a:bodyPr/>
                    <a:lstStyle/>
                    <a:p>
                      <a:pPr algn="r" fontAlgn="b"/>
                      <a:r>
                        <a:rPr lang="en-US" sz="800" b="0" i="0" u="none" strike="noStrike">
                          <a:solidFill>
                            <a:srgbClr val="000000"/>
                          </a:solidFill>
                          <a:latin typeface="宋体"/>
                        </a:rPr>
                        <a:t>22</a:t>
                      </a:r>
                      <a:endParaRPr lang="zh-CN"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sz="800" b="0" i="0" u="none" strike="noStrike">
                        <a:solidFill>
                          <a:srgbClr val="000000"/>
                        </a:solidFill>
                        <a:latin typeface="宋体"/>
                      </a:endParaRPr>
                    </a:p>
                  </a:txBody>
                  <a:tcPr marL="0" marR="0" marT="0" marB="0" anchor="b">
                    <a:lnL>
                      <a:noFill/>
                    </a:lnL>
                    <a:lnR>
                      <a:noFill/>
                    </a:lnR>
                    <a:lnT>
                      <a:noFill/>
                    </a:lnT>
                    <a:lnB>
                      <a:noFill/>
                    </a:lnB>
                  </a:tcPr>
                </a:tc>
              </a:tr>
              <a:tr h="127143">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宋体"/>
                        </a:rPr>
                        <a:t>REV%</a:t>
                      </a:r>
                      <a:endParaRPr lang="zh-CN" sz="800" b="0" i="0" u="none" strike="noStrike">
                        <a:solidFill>
                          <a:srgbClr val="000000"/>
                        </a:solidFill>
                        <a:latin typeface="宋体"/>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396</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宋体"/>
                      </a:endParaRPr>
                    </a:p>
                  </a:txBody>
                  <a:tcPr marL="0" marR="0" marT="0" marB="0" anchor="b">
                    <a:lnL>
                      <a:noFill/>
                    </a:lnL>
                    <a:lnR>
                      <a:noFill/>
                    </a:lnR>
                    <a:lnT>
                      <a:noFill/>
                    </a:lnT>
                    <a:lnB>
                      <a:noFill/>
                    </a:lnB>
                  </a:tcPr>
                </a:tc>
              </a:tr>
              <a:tr h="246741">
                <a:tc>
                  <a:txBody>
                    <a:bodyPr/>
                    <a:lstStyle/>
                    <a:p>
                      <a:pPr algn="l" fontAlgn="b"/>
                      <a:r>
                        <a:rPr lang="en-US" sz="800" b="0" i="0" u="none" strike="noStrike">
                          <a:solidFill>
                            <a:srgbClr val="000000"/>
                          </a:solidFill>
                          <a:latin typeface="宋体"/>
                        </a:rPr>
                        <a:t>EDITMARGIN</a:t>
                      </a:r>
                      <a:endParaRPr lang="zh-CN" sz="800" b="0" i="0" u="none" strike="noStrike">
                        <a:solidFill>
                          <a:srgbClr val="000000"/>
                        </a:solidFill>
                        <a:latin typeface="宋体"/>
                      </a:endParaRP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[-10%,-5%]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[-20%,-10%]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[-5%,0%]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 ,-20%]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[10%,20%]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[20%,30%]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宋体"/>
                        </a:rPr>
                        <a:t>[5%,10%]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r>
                        <a:rPr lang="en-US" sz="800" b="0" i="0" u="none" strike="noStrike">
                          <a:solidFill>
                            <a:srgbClr val="000000"/>
                          </a:solidFill>
                          <a:latin typeface="宋体"/>
                        </a:rPr>
                        <a:t>[-10%,-5%]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3.8%</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r>
                        <a:rPr lang="en-US" sz="800" b="0" i="0" u="none" strike="noStrike">
                          <a:solidFill>
                            <a:srgbClr val="000000"/>
                          </a:solidFill>
                          <a:latin typeface="宋体"/>
                        </a:rPr>
                        <a:t>[-20%,-10%]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4.3%</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r>
                        <a:rPr lang="en-US" sz="800" b="0" i="0" u="none" strike="noStrike">
                          <a:solidFill>
                            <a:srgbClr val="000000"/>
                          </a:solidFill>
                          <a:latin typeface="宋体"/>
                        </a:rPr>
                        <a:t>[-5%,0%]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9</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6.8%</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r>
                        <a:rPr lang="en-US" sz="800" b="0" i="0" u="none" strike="noStrike">
                          <a:solidFill>
                            <a:srgbClr val="000000"/>
                          </a:solidFill>
                          <a:latin typeface="宋体"/>
                        </a:rPr>
                        <a:t>[ ,-20%]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2.0%</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r>
                        <a:rPr lang="en-US" sz="800" b="0" i="0" u="none" strike="noStrike">
                          <a:solidFill>
                            <a:srgbClr val="000000"/>
                          </a:solidFill>
                          <a:latin typeface="宋体"/>
                        </a:rPr>
                        <a:t>[0%,5%]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36</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37.6%</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r>
                        <a:rPr lang="en-US" sz="800" b="0" i="0" u="none" strike="noStrike">
                          <a:solidFill>
                            <a:srgbClr val="000000"/>
                          </a:solidFill>
                          <a:latin typeface="宋体"/>
                        </a:rPr>
                        <a:t>[10%,20%]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14.6%</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r>
                        <a:rPr lang="en-US" sz="800" b="0" i="0" u="none" strike="noStrike">
                          <a:solidFill>
                            <a:srgbClr val="000000"/>
                          </a:solidFill>
                          <a:latin typeface="宋体"/>
                        </a:rPr>
                        <a:t>[20%,30%]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4</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6.6%</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r>
                        <a:rPr lang="en-US" sz="800" b="0" i="0" u="none" strike="noStrike">
                          <a:solidFill>
                            <a:srgbClr val="000000"/>
                          </a:solidFill>
                          <a:latin typeface="宋体"/>
                        </a:rPr>
                        <a:t>[30%,]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2</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2.8%</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r>
                        <a:rPr lang="en-US" sz="800" b="0" i="0" u="none" strike="noStrike">
                          <a:solidFill>
                            <a:srgbClr val="000000"/>
                          </a:solidFill>
                          <a:latin typeface="宋体"/>
                        </a:rPr>
                        <a:t>[5%,10%]</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7</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13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8</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31</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latin typeface="宋体"/>
                        </a:rPr>
                        <a:t>5</a:t>
                      </a:r>
                      <a:endParaRPr lang="zh-CN" sz="800" b="0" i="0" u="none" strike="noStrike">
                        <a:solidFill>
                          <a:srgbClr val="000000"/>
                        </a:solidFill>
                        <a:latin typeface="宋体"/>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zh-CN" sz="800" b="0" i="0" u="none" strike="noStrike">
                          <a:solidFill>
                            <a:srgbClr val="000000"/>
                          </a:solidFill>
                          <a:latin typeface="Calibri"/>
                        </a:rPr>
                        <a:t>21.5%</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123371">
                <a:tc>
                  <a:txBody>
                    <a:bodyPr/>
                    <a:lstStyle/>
                    <a:p>
                      <a:pPr algn="l" fontAlgn="b"/>
                      <a:endParaRPr lang="zh-CN" sz="800" b="0" i="0" u="none" strike="noStrike">
                        <a:solidFill>
                          <a:srgbClr val="000000"/>
                        </a:solidFill>
                        <a:latin typeface="宋体"/>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6.8%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10.4%</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7.8%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14.1%</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6.1%</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13.1%</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7.6%</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27.0%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zh-CN" sz="800" b="0" i="0" u="none" strike="noStrike">
                          <a:solidFill>
                            <a:srgbClr val="000000"/>
                          </a:solidFill>
                          <a:latin typeface="宋体"/>
                        </a:rPr>
                        <a:t>7.1%</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CN" sz="800" b="0" i="0" u="none" strike="noStrike" dirty="0">
                        <a:solidFill>
                          <a:srgbClr val="000000"/>
                        </a:solidFill>
                        <a:latin typeface="宋体"/>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7504" y="1"/>
            <a:ext cx="7745412" cy="476672"/>
          </a:xfrm>
        </p:spPr>
        <p:txBody>
          <a:bodyPr/>
          <a:lstStyle/>
          <a:p>
            <a:r>
              <a:rPr lang="zh-CN" altLang="en-US" sz="2000" b="0" dirty="0" smtClean="0"/>
              <a:t>附件：分阶段逻辑统计底稿（行业周期修正）</a:t>
            </a:r>
            <a:endParaRPr lang="zh-CN" altLang="en-US" sz="2000" b="0" dirty="0"/>
          </a:p>
        </p:txBody>
      </p:sp>
      <p:graphicFrame>
        <p:nvGraphicFramePr>
          <p:cNvPr id="7" name="表格 6"/>
          <p:cNvGraphicFramePr>
            <a:graphicFrameLocks noGrp="1"/>
          </p:cNvGraphicFramePr>
          <p:nvPr/>
        </p:nvGraphicFramePr>
        <p:xfrm>
          <a:off x="179512" y="764704"/>
          <a:ext cx="8568947" cy="1368152"/>
        </p:xfrm>
        <a:graphic>
          <a:graphicData uri="http://schemas.openxmlformats.org/drawingml/2006/table">
            <a:tbl>
              <a:tblPr/>
              <a:tblGrid>
                <a:gridCol w="716152"/>
                <a:gridCol w="606740"/>
                <a:gridCol w="557007"/>
                <a:gridCol w="444280"/>
                <a:gridCol w="358075"/>
                <a:gridCol w="358075"/>
                <a:gridCol w="358075"/>
                <a:gridCol w="512248"/>
                <a:gridCol w="470804"/>
                <a:gridCol w="532141"/>
                <a:gridCol w="432675"/>
                <a:gridCol w="358075"/>
                <a:gridCol w="358075"/>
                <a:gridCol w="358075"/>
                <a:gridCol w="358075"/>
                <a:gridCol w="358075"/>
                <a:gridCol w="358075"/>
                <a:gridCol w="358075"/>
                <a:gridCol w="358075"/>
                <a:gridCol w="358075"/>
              </a:tblGrid>
              <a:tr h="220842">
                <a:tc gridSpan="2">
                  <a:txBody>
                    <a:bodyPr/>
                    <a:lstStyle/>
                    <a:p>
                      <a:pPr algn="l" fontAlgn="b"/>
                      <a:r>
                        <a:rPr lang="zh-CN" altLang="en-US" sz="800" b="0" i="0" u="none" strike="noStrike" dirty="0">
                          <a:solidFill>
                            <a:srgbClr val="000000"/>
                          </a:solidFill>
                          <a:latin typeface="宋体"/>
                        </a:rPr>
                        <a:t>全行业（</a:t>
                      </a:r>
                      <a:r>
                        <a:rPr lang="en-US" altLang="zh-CN" sz="800" b="0" i="0" u="none" strike="noStrike" dirty="0">
                          <a:solidFill>
                            <a:srgbClr val="000000"/>
                          </a:solidFill>
                          <a:latin typeface="宋体"/>
                        </a:rPr>
                        <a:t>8901</a:t>
                      </a:r>
                      <a:r>
                        <a:rPr lang="zh-CN" altLang="en-US" sz="800" b="0" i="0" u="none" strike="noStrike" dirty="0">
                          <a:solidFill>
                            <a:srgbClr val="000000"/>
                          </a:solidFill>
                          <a:latin typeface="宋体"/>
                        </a:rPr>
                        <a:t>个样本）</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220842">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1997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1998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1999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20842">
                <a:tc>
                  <a:txBody>
                    <a:bodyPr/>
                    <a:lstStyle/>
                    <a:p>
                      <a:pPr algn="l" fontAlgn="b"/>
                      <a:r>
                        <a:rPr lang="en-US" sz="800" b="0" i="0" u="none" strike="noStrike">
                          <a:solidFill>
                            <a:srgbClr val="000000"/>
                          </a:solidFill>
                          <a:latin typeface="宋体"/>
                        </a:rPr>
                        <a:t>EBITDA Margin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14.38%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9.56%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18.27%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17.37%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17.31%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19.94%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942">
                <a:tc>
                  <a:txBody>
                    <a:bodyPr/>
                    <a:lstStyle/>
                    <a:p>
                      <a:pPr algn="l" fontAlgn="b"/>
                      <a:r>
                        <a:rPr lang="en-US" sz="800" b="0" i="0" u="none" strike="noStrike">
                          <a:solidFill>
                            <a:srgbClr val="000000"/>
                          </a:solidFill>
                          <a:latin typeface="宋体"/>
                        </a:rPr>
                        <a:t>Rev YOY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14.12%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23.85%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-6.83%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6.79%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20.99%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15.48%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-4.63%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5.36%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-4.02%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-4.76%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842">
                <a:tc>
                  <a:txBody>
                    <a:bodyPr/>
                    <a:lstStyle/>
                    <a:p>
                      <a:pPr algn="l" fontAlgn="b"/>
                      <a:r>
                        <a:rPr lang="zh-CN" altLang="en-US" sz="800" b="0" i="0" u="none" strike="noStrike">
                          <a:solidFill>
                            <a:srgbClr val="000000"/>
                          </a:solidFill>
                          <a:latin typeface="宋体"/>
                        </a:rPr>
                        <a:t>根据打分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dirty="0">
                          <a:solidFill>
                            <a:srgbClr val="FF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dirty="0">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dirty="0">
                          <a:solidFill>
                            <a:srgbClr val="FF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dirty="0">
                          <a:solidFill>
                            <a:srgbClr val="FF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842">
                <a:tc>
                  <a:txBody>
                    <a:bodyPr/>
                    <a:lstStyle/>
                    <a:p>
                      <a:pPr algn="l" fontAlgn="b"/>
                      <a:r>
                        <a:rPr lang="zh-CN" altLang="en-US" sz="800" b="0" i="0" u="none" strike="noStrike">
                          <a:solidFill>
                            <a:srgbClr val="000000"/>
                          </a:solidFill>
                          <a:latin typeface="宋体"/>
                        </a:rPr>
                        <a:t>修正</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dirty="0">
                          <a:solidFill>
                            <a:srgbClr val="FF0000"/>
                          </a:solidFill>
                          <a:latin typeface="宋体"/>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dirty="0">
                          <a:solidFill>
                            <a:srgbClr val="FF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dirty="0">
                          <a:solidFill>
                            <a:srgbClr val="FF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dirty="0">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9" name="图表 8"/>
          <p:cNvGraphicFramePr/>
          <p:nvPr/>
        </p:nvGraphicFramePr>
        <p:xfrm>
          <a:off x="127124" y="2204864"/>
          <a:ext cx="9016876" cy="3829050"/>
        </p:xfrm>
        <a:graphic>
          <a:graphicData uri="http://schemas.openxmlformats.org/drawingml/2006/chart">
            <c:chart xmlns:c="http://schemas.openxmlformats.org/drawingml/2006/chart" xmlns:r="http://schemas.openxmlformats.org/officeDocument/2006/relationships" r:id="rId2"/>
          </a:graphicData>
        </a:graphic>
      </p:graphicFrame>
      <p:cxnSp>
        <p:nvCxnSpPr>
          <p:cNvPr id="11" name="直接连接符 10"/>
          <p:cNvCxnSpPr/>
          <p:nvPr/>
        </p:nvCxnSpPr>
        <p:spPr bwMode="auto">
          <a:xfrm>
            <a:off x="2483768" y="2924944"/>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直接连接符 12"/>
          <p:cNvCxnSpPr/>
          <p:nvPr/>
        </p:nvCxnSpPr>
        <p:spPr bwMode="auto">
          <a:xfrm>
            <a:off x="3347864" y="2924944"/>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直接连接符 13"/>
          <p:cNvCxnSpPr/>
          <p:nvPr/>
        </p:nvCxnSpPr>
        <p:spPr bwMode="auto">
          <a:xfrm>
            <a:off x="4788024" y="2924944"/>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直接连接符 14"/>
          <p:cNvCxnSpPr/>
          <p:nvPr/>
        </p:nvCxnSpPr>
        <p:spPr bwMode="auto">
          <a:xfrm>
            <a:off x="5580112" y="2924944"/>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直接连接符 15"/>
          <p:cNvCxnSpPr/>
          <p:nvPr/>
        </p:nvCxnSpPr>
        <p:spPr bwMode="auto">
          <a:xfrm>
            <a:off x="6444208" y="2924944"/>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直接连接符 16"/>
          <p:cNvCxnSpPr/>
          <p:nvPr/>
        </p:nvCxnSpPr>
        <p:spPr bwMode="auto">
          <a:xfrm>
            <a:off x="7740352" y="2924944"/>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7504" y="1"/>
            <a:ext cx="7745412" cy="476672"/>
          </a:xfrm>
        </p:spPr>
        <p:txBody>
          <a:bodyPr/>
          <a:lstStyle/>
          <a:p>
            <a:r>
              <a:rPr lang="zh-CN" altLang="en-US" sz="2000" b="0" dirty="0" smtClean="0"/>
              <a:t>附件：分阶段逻辑统计底稿（</a:t>
            </a:r>
            <a:r>
              <a:rPr lang="en-US" altLang="zh-CN" sz="2000" b="0" dirty="0" smtClean="0"/>
              <a:t>Network</a:t>
            </a:r>
            <a:r>
              <a:rPr lang="zh-CN" altLang="en-US" sz="2000" b="0" dirty="0" smtClean="0"/>
              <a:t>行业周期修正）</a:t>
            </a:r>
            <a:endParaRPr lang="zh-CN" altLang="en-US" sz="2000" b="0" dirty="0"/>
          </a:p>
        </p:txBody>
      </p:sp>
      <p:graphicFrame>
        <p:nvGraphicFramePr>
          <p:cNvPr id="5" name="表格 4"/>
          <p:cNvGraphicFramePr>
            <a:graphicFrameLocks noGrp="1"/>
          </p:cNvGraphicFramePr>
          <p:nvPr/>
        </p:nvGraphicFramePr>
        <p:xfrm>
          <a:off x="107504" y="908720"/>
          <a:ext cx="8712971" cy="1219200"/>
        </p:xfrm>
        <a:graphic>
          <a:graphicData uri="http://schemas.openxmlformats.org/drawingml/2006/table">
            <a:tbl>
              <a:tblPr/>
              <a:tblGrid>
                <a:gridCol w="728187"/>
                <a:gridCol w="616937"/>
                <a:gridCol w="566369"/>
                <a:gridCol w="451747"/>
                <a:gridCol w="364094"/>
                <a:gridCol w="364094"/>
                <a:gridCol w="364094"/>
                <a:gridCol w="520857"/>
                <a:gridCol w="478716"/>
                <a:gridCol w="541084"/>
                <a:gridCol w="439946"/>
                <a:gridCol w="364094"/>
                <a:gridCol w="364094"/>
                <a:gridCol w="364094"/>
                <a:gridCol w="364094"/>
                <a:gridCol w="364094"/>
                <a:gridCol w="364094"/>
                <a:gridCol w="364094"/>
                <a:gridCol w="364094"/>
                <a:gridCol w="364094"/>
              </a:tblGrid>
              <a:tr h="105664">
                <a:tc gridSpan="2">
                  <a:txBody>
                    <a:bodyPr/>
                    <a:lstStyle/>
                    <a:p>
                      <a:pPr algn="l" fontAlgn="b"/>
                      <a:r>
                        <a:rPr lang="zh-CN" altLang="en-US" sz="800" b="0" i="0" u="none" strike="noStrike" dirty="0">
                          <a:solidFill>
                            <a:srgbClr val="000000"/>
                          </a:solidFill>
                          <a:latin typeface="宋体"/>
                        </a:rPr>
                        <a:t>纯</a:t>
                      </a:r>
                      <a:r>
                        <a:rPr lang="en-US" sz="800" b="0" i="0" u="none" strike="noStrike" dirty="0">
                          <a:solidFill>
                            <a:srgbClr val="000000"/>
                          </a:solidFill>
                          <a:latin typeface="宋体"/>
                        </a:rPr>
                        <a:t>Network 8538</a:t>
                      </a:r>
                      <a:r>
                        <a:rPr lang="zh-CN" altLang="en-US" sz="800" b="0" i="0" u="none" strike="noStrike" dirty="0">
                          <a:solidFill>
                            <a:srgbClr val="000000"/>
                          </a:solidFill>
                          <a:latin typeface="宋体"/>
                        </a:rPr>
                        <a:t>样本</a:t>
                      </a:r>
                    </a:p>
                  </a:txBody>
                  <a:tcPr marL="0" marR="0" marT="0" marB="0" anchor="b">
                    <a:lnL>
                      <a:noFill/>
                    </a:lnL>
                    <a:lnR>
                      <a:noFill/>
                    </a:lnR>
                    <a:lnT>
                      <a:noFill/>
                    </a:lnT>
                    <a:lnB>
                      <a:noFill/>
                    </a:lnB>
                  </a:tcPr>
                </a:tc>
                <a:tc hMerge="1">
                  <a:txBody>
                    <a:bodyPr/>
                    <a:lstStyle/>
                    <a:p>
                      <a:endParaRPr lang="zh-CN" altLang="en-US"/>
                    </a:p>
                  </a:txBody>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r>
              <a:tr h="105664">
                <a:tc gridSpan="10">
                  <a:txBody>
                    <a:bodyPr/>
                    <a:lstStyle/>
                    <a:p>
                      <a:pPr algn="l" fontAlgn="b"/>
                      <a:r>
                        <a:rPr lang="en-US" sz="800" b="0" i="0" u="none" strike="noStrike">
                          <a:solidFill>
                            <a:srgbClr val="000000"/>
                          </a:solidFill>
                          <a:latin typeface="宋体"/>
                        </a:rPr>
                        <a:t>Networking Equipment (Primary); Telephone and Telecommunications Equipment (Primary)</a:t>
                      </a:r>
                    </a:p>
                  </a:txBody>
                  <a:tcPr marL="0" marR="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r>
              <a:tr h="117404">
                <a:tc gridSpan="6">
                  <a:txBody>
                    <a:bodyPr/>
                    <a:lstStyle/>
                    <a:p>
                      <a:pPr algn="l" fontAlgn="b"/>
                      <a:r>
                        <a:rPr lang="en-US" sz="800" b="0" i="0" u="none" strike="noStrike">
                          <a:solidFill>
                            <a:srgbClr val="000000"/>
                          </a:solidFill>
                          <a:latin typeface="宋体"/>
                        </a:rPr>
                        <a:t>Telephone and Telecommunications Equipment (Primary)</a:t>
                      </a:r>
                    </a:p>
                  </a:txBody>
                  <a:tcPr marL="0" marR="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r>
              <a:tr h="117404">
                <a:tc gridSpan="4">
                  <a:txBody>
                    <a:bodyPr/>
                    <a:lstStyle/>
                    <a:p>
                      <a:pPr algn="l" fontAlgn="b"/>
                      <a:r>
                        <a:rPr lang="en-US" sz="800" b="0" i="0" u="none" strike="noStrike">
                          <a:solidFill>
                            <a:srgbClr val="000000"/>
                          </a:solidFill>
                          <a:latin typeface="宋体"/>
                        </a:rPr>
                        <a:t>Networking Equipment (Primary)</a:t>
                      </a:r>
                    </a:p>
                  </a:txBody>
                  <a:tcPr marL="0" marR="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a:noFill/>
                    </a:lnB>
                  </a:tcPr>
                </a:tc>
              </a:tr>
              <a:tr h="105664">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800" b="0" i="0" u="none" strike="noStrike">
                        <a:solidFill>
                          <a:srgbClr val="000000"/>
                        </a:solidFill>
                        <a:latin typeface="宋体"/>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05664">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1997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1998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1999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5664">
                <a:tc>
                  <a:txBody>
                    <a:bodyPr/>
                    <a:lstStyle/>
                    <a:p>
                      <a:pPr algn="l" fontAlgn="b"/>
                      <a:r>
                        <a:rPr lang="en-US" sz="800" b="0" i="0" u="none" strike="noStrike">
                          <a:solidFill>
                            <a:srgbClr val="000000"/>
                          </a:solidFill>
                          <a:latin typeface="宋体"/>
                        </a:rPr>
                        <a:t>EBITDA Margin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14.28%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7.84%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14.22%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9.99%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14.80%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12.51%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12.63%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5664">
                <a:tc>
                  <a:txBody>
                    <a:bodyPr/>
                    <a:lstStyle/>
                    <a:p>
                      <a:pPr algn="l" fontAlgn="b"/>
                      <a:r>
                        <a:rPr lang="en-US" sz="800" b="0" i="0" u="none" strike="noStrike">
                          <a:solidFill>
                            <a:srgbClr val="000000"/>
                          </a:solidFill>
                          <a:latin typeface="宋体"/>
                        </a:rPr>
                        <a:t>Rev YOY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9.24%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23.91%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-12.84%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-18.35%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19.30%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6.90%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15.71%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16.11%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-7.35%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-6.24%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7.60%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15.44%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-15.84%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-6.68%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-9.86%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5664">
                <a:tc>
                  <a:txBody>
                    <a:bodyPr/>
                    <a:lstStyle/>
                    <a:p>
                      <a:pPr algn="l" fontAlgn="b"/>
                      <a:r>
                        <a:rPr lang="zh-CN" altLang="en-US" sz="800" b="0" i="0" u="none" strike="noStrike">
                          <a:solidFill>
                            <a:srgbClr val="000000"/>
                          </a:solidFill>
                          <a:latin typeface="宋体"/>
                        </a:rPr>
                        <a:t>根据打分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dirty="0">
                          <a:solidFill>
                            <a:srgbClr val="FF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dirty="0">
                          <a:solidFill>
                            <a:srgbClr val="FF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dirty="0">
                          <a:solidFill>
                            <a:srgbClr val="FF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dirty="0">
                          <a:solidFill>
                            <a:srgbClr val="FF0000"/>
                          </a:solidFill>
                          <a:latin typeface="宋体"/>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5664">
                <a:tc>
                  <a:txBody>
                    <a:bodyPr/>
                    <a:lstStyle/>
                    <a:p>
                      <a:pPr algn="l" fontAlgn="b"/>
                      <a:r>
                        <a:rPr lang="zh-CN" altLang="en-US" sz="800" b="0" i="0" u="none" strike="noStrike">
                          <a:solidFill>
                            <a:srgbClr val="000000"/>
                          </a:solidFill>
                          <a:latin typeface="宋体"/>
                        </a:rPr>
                        <a:t>修正</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dirty="0">
                          <a:solidFill>
                            <a:srgbClr val="FF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dirty="0">
                          <a:solidFill>
                            <a:srgbClr val="FF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FF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dirty="0">
                          <a:solidFill>
                            <a:srgbClr val="FF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dirty="0">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7" name="图表 6"/>
          <p:cNvGraphicFramePr/>
          <p:nvPr/>
        </p:nvGraphicFramePr>
        <p:xfrm>
          <a:off x="179512" y="2852936"/>
          <a:ext cx="8658226"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直接连接符 7"/>
          <p:cNvCxnSpPr/>
          <p:nvPr/>
        </p:nvCxnSpPr>
        <p:spPr bwMode="auto">
          <a:xfrm>
            <a:off x="2483768" y="3212976"/>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直接连接符 8"/>
          <p:cNvCxnSpPr/>
          <p:nvPr/>
        </p:nvCxnSpPr>
        <p:spPr bwMode="auto">
          <a:xfrm>
            <a:off x="3347864" y="3212976"/>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 name="直接连接符 9"/>
          <p:cNvCxnSpPr/>
          <p:nvPr/>
        </p:nvCxnSpPr>
        <p:spPr bwMode="auto">
          <a:xfrm>
            <a:off x="4572000" y="3212976"/>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 name="直接连接符 10"/>
          <p:cNvCxnSpPr/>
          <p:nvPr/>
        </p:nvCxnSpPr>
        <p:spPr bwMode="auto">
          <a:xfrm>
            <a:off x="5436096" y="3212976"/>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0" y="260648"/>
            <a:ext cx="7745412" cy="4766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0" cap="none" spc="0" normalizeH="0" baseline="0" noProof="0" dirty="0" smtClean="0">
                <a:ln>
                  <a:noFill/>
                </a:ln>
                <a:solidFill>
                  <a:srgbClr val="990000"/>
                </a:solidFill>
                <a:effectLst/>
                <a:uLnTx/>
                <a:uFillTx/>
                <a:latin typeface="FrutigerNext LT Medium" pitchFamily="34" charset="0"/>
                <a:ea typeface="黑体" pitchFamily="49" charset="-122"/>
                <a:cs typeface="+mj-cs"/>
              </a:rPr>
              <a:t>附件：分阶段逻辑统计底稿（手机行业周期修正）</a:t>
            </a:r>
            <a:endParaRPr kumimoji="0" lang="zh-CN" altLang="en-US" sz="2000" b="0" i="0" u="none" strike="noStrike" kern="0" cap="none" spc="0" normalizeH="0" baseline="0" noProof="0" dirty="0">
              <a:ln>
                <a:noFill/>
              </a:ln>
              <a:solidFill>
                <a:srgbClr val="990000"/>
              </a:solidFill>
              <a:effectLst/>
              <a:uLnTx/>
              <a:uFillTx/>
              <a:latin typeface="FrutigerNext LT Medium" pitchFamily="34" charset="0"/>
              <a:ea typeface="黑体" pitchFamily="49" charset="-122"/>
              <a:cs typeface="+mj-cs"/>
            </a:endParaRPr>
          </a:p>
        </p:txBody>
      </p:sp>
      <p:graphicFrame>
        <p:nvGraphicFramePr>
          <p:cNvPr id="7" name="图表 6"/>
          <p:cNvGraphicFramePr/>
          <p:nvPr/>
        </p:nvGraphicFramePr>
        <p:xfrm>
          <a:off x="251520" y="2708920"/>
          <a:ext cx="841057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表格 7"/>
          <p:cNvGraphicFramePr>
            <a:graphicFrameLocks noGrp="1"/>
          </p:cNvGraphicFramePr>
          <p:nvPr/>
        </p:nvGraphicFramePr>
        <p:xfrm>
          <a:off x="179512" y="1484784"/>
          <a:ext cx="8784973" cy="1080120"/>
        </p:xfrm>
        <a:graphic>
          <a:graphicData uri="http://schemas.openxmlformats.org/drawingml/2006/table">
            <a:tbl>
              <a:tblPr/>
              <a:tblGrid>
                <a:gridCol w="733921"/>
                <a:gridCol w="625193"/>
                <a:gridCol w="570827"/>
                <a:gridCol w="455302"/>
                <a:gridCol w="366961"/>
                <a:gridCol w="366961"/>
                <a:gridCol w="366961"/>
                <a:gridCol w="524958"/>
                <a:gridCol w="482486"/>
                <a:gridCol w="545344"/>
                <a:gridCol w="443410"/>
                <a:gridCol w="366961"/>
                <a:gridCol w="366961"/>
                <a:gridCol w="366961"/>
                <a:gridCol w="366961"/>
                <a:gridCol w="366961"/>
                <a:gridCol w="366961"/>
                <a:gridCol w="366961"/>
                <a:gridCol w="366961"/>
                <a:gridCol w="366961"/>
              </a:tblGrid>
              <a:tr h="216024">
                <a:tc>
                  <a:txBody>
                    <a:bodyPr/>
                    <a:lstStyle/>
                    <a:p>
                      <a:pPr algn="l" fontAlgn="b"/>
                      <a:r>
                        <a:rPr lang="zh-CN" altLang="en-US" sz="800" b="0" i="0" u="none" strike="noStrike" dirty="0">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1997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1998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1999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6024">
                <a:tc>
                  <a:txBody>
                    <a:bodyPr/>
                    <a:lstStyle/>
                    <a:p>
                      <a:pPr algn="l" fontAlgn="b"/>
                      <a:r>
                        <a:rPr lang="en-US" sz="800" b="0" i="0" u="none" strike="noStrike">
                          <a:solidFill>
                            <a:srgbClr val="000000"/>
                          </a:solidFill>
                          <a:latin typeface="宋体"/>
                        </a:rPr>
                        <a:t>EBITDA Margin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8.30%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13.10%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17.83%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18.36%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14.29%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10.36%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11.37%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9.93%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14.71%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16.83%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21.48%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20.92%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20.62%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23.78%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4">
                <a:tc>
                  <a:txBody>
                    <a:bodyPr/>
                    <a:lstStyle/>
                    <a:p>
                      <a:pPr algn="l" fontAlgn="b"/>
                      <a:r>
                        <a:rPr lang="en-US" sz="800" b="0" i="0" u="none" strike="noStrike">
                          <a:solidFill>
                            <a:srgbClr val="000000"/>
                          </a:solidFill>
                          <a:latin typeface="宋体"/>
                        </a:rPr>
                        <a:t>Rev YOY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37.66%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31.68%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23.41%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0.93%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52.55%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18.34%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dirty="0">
                          <a:solidFill>
                            <a:srgbClr val="000000"/>
                          </a:solidFill>
                          <a:latin typeface="宋体"/>
                        </a:rPr>
                        <a:t>54.08%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6.64%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30.43%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-0.23%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6.72%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20.37%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14.28%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24.75%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6.94%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5.10%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4">
                <a:tc>
                  <a:txBody>
                    <a:bodyPr/>
                    <a:lstStyle/>
                    <a:p>
                      <a:pPr algn="l" fontAlgn="b"/>
                      <a:r>
                        <a:rPr lang="zh-CN" altLang="en-US" sz="800" b="0" i="0" u="none" strike="noStrike">
                          <a:solidFill>
                            <a:srgbClr val="000000"/>
                          </a:solidFill>
                          <a:latin typeface="宋体"/>
                        </a:rPr>
                        <a:t>根据打分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dirty="0">
                          <a:solidFill>
                            <a:srgbClr val="FF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24">
                <a:tc>
                  <a:txBody>
                    <a:bodyPr/>
                    <a:lstStyle/>
                    <a:p>
                      <a:pPr algn="l" fontAlgn="b"/>
                      <a:r>
                        <a:rPr lang="zh-CN" altLang="en-US" sz="800" b="0" i="0" u="none" strike="noStrike">
                          <a:solidFill>
                            <a:srgbClr val="000000"/>
                          </a:solidFill>
                          <a:latin typeface="宋体"/>
                        </a:rPr>
                        <a:t>修正</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800" b="0" i="0" u="none" strike="noStrike">
                          <a:solidFill>
                            <a:srgbClr val="000000"/>
                          </a:solidFill>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dirty="0">
                          <a:solidFill>
                            <a:srgbClr val="FF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800" b="0" i="0" u="none" strike="noStrike" dirty="0">
                          <a:solidFill>
                            <a:srgbClr val="000000"/>
                          </a:solidFill>
                          <a:latin typeface="宋体"/>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0" name="表格 9"/>
          <p:cNvGraphicFramePr>
            <a:graphicFrameLocks noGrp="1"/>
          </p:cNvGraphicFramePr>
          <p:nvPr/>
        </p:nvGraphicFramePr>
        <p:xfrm>
          <a:off x="179512" y="1124744"/>
          <a:ext cx="5143500" cy="171450"/>
        </p:xfrm>
        <a:graphic>
          <a:graphicData uri="http://schemas.openxmlformats.org/drawingml/2006/table">
            <a:tbl>
              <a:tblPr/>
              <a:tblGrid>
                <a:gridCol w="3604900"/>
                <a:gridCol w="851952"/>
                <a:gridCol w="686648"/>
              </a:tblGrid>
              <a:tr h="171450">
                <a:tc>
                  <a:txBody>
                    <a:bodyPr/>
                    <a:lstStyle/>
                    <a:p>
                      <a:pPr algn="l" fontAlgn="b"/>
                      <a:r>
                        <a:rPr lang="zh-CN" altLang="en-US" sz="1100" b="0" i="0" u="none" strike="noStrike" dirty="0">
                          <a:solidFill>
                            <a:srgbClr val="000000"/>
                          </a:solidFill>
                          <a:latin typeface="宋体"/>
                        </a:rPr>
                        <a:t>纯</a:t>
                      </a:r>
                      <a:r>
                        <a:rPr lang="en-US" sz="1100" b="0" i="0" u="none" strike="noStrike" dirty="0">
                          <a:solidFill>
                            <a:srgbClr val="000000"/>
                          </a:solidFill>
                          <a:latin typeface="宋体"/>
                        </a:rPr>
                        <a:t>Mobile 329</a:t>
                      </a:r>
                      <a:r>
                        <a:rPr lang="zh-CN" altLang="en-US" sz="1100" b="0" i="0" u="none" strike="noStrike" dirty="0">
                          <a:solidFill>
                            <a:srgbClr val="000000"/>
                          </a:solidFill>
                          <a:latin typeface="宋体"/>
                        </a:rPr>
                        <a:t>样本（</a:t>
                      </a:r>
                      <a:r>
                        <a:rPr lang="en-US" sz="1100" b="0" i="0" u="none" strike="noStrike" dirty="0">
                          <a:solidFill>
                            <a:srgbClr val="000000"/>
                          </a:solidFill>
                          <a:latin typeface="宋体"/>
                        </a:rPr>
                        <a:t>Mobile Telephones (Primary)</a:t>
                      </a:r>
                    </a:p>
                  </a:txBody>
                  <a:tcPr marL="0" marR="0" marT="0" marB="0" anchor="b">
                    <a:lnL>
                      <a:noFill/>
                    </a:lnL>
                    <a:lnR>
                      <a:noFill/>
                    </a:lnR>
                    <a:lnT>
                      <a:noFill/>
                    </a:lnT>
                    <a:lnB>
                      <a:noFill/>
                    </a:lnB>
                  </a:tcPr>
                </a:tc>
                <a:tc>
                  <a:txBody>
                    <a:bodyPr/>
                    <a:lstStyle/>
                    <a:p>
                      <a:pPr algn="l" fontAlgn="b"/>
                      <a:endParaRPr lang="zh-CN" altLang="en-US" sz="1100" b="0" i="0" u="none" strike="noStrike">
                        <a:solidFill>
                          <a:srgbClr val="000000"/>
                        </a:solidFill>
                        <a:latin typeface="宋体"/>
                      </a:endParaRPr>
                    </a:p>
                  </a:txBody>
                  <a:tcPr marL="0" marR="0" marT="0" marB="0" anchor="b">
                    <a:lnL>
                      <a:noFill/>
                    </a:lnL>
                    <a:lnR>
                      <a:noFill/>
                    </a:lnR>
                    <a:lnT>
                      <a:noFill/>
                    </a:lnT>
                    <a:lnB>
                      <a:noFill/>
                    </a:lnB>
                  </a:tcPr>
                </a:tc>
                <a:tc>
                  <a:txBody>
                    <a:bodyPr/>
                    <a:lstStyle/>
                    <a:p>
                      <a:pPr algn="l" fontAlgn="b"/>
                      <a:endParaRPr lang="zh-CN" altLang="en-US" sz="1100" b="0" i="0" u="none" strike="noStrike" dirty="0">
                        <a:solidFill>
                          <a:srgbClr val="000000"/>
                        </a:solidFill>
                        <a:latin typeface="宋体"/>
                      </a:endParaRPr>
                    </a:p>
                  </a:txBody>
                  <a:tcPr marL="0" marR="0" marT="0" marB="0" anchor="b">
                    <a:lnL>
                      <a:noFill/>
                    </a:lnL>
                    <a:lnR>
                      <a:noFill/>
                    </a:lnR>
                    <a:lnT>
                      <a:noFill/>
                    </a:lnT>
                    <a:lnB>
                      <a:noFill/>
                    </a:lnB>
                  </a:tcPr>
                </a:tc>
              </a:tr>
            </a:tbl>
          </a:graphicData>
        </a:graphic>
      </p:graphicFrame>
      <p:cxnSp>
        <p:nvCxnSpPr>
          <p:cNvPr id="11" name="直接连接符 10"/>
          <p:cNvCxnSpPr/>
          <p:nvPr/>
        </p:nvCxnSpPr>
        <p:spPr bwMode="auto">
          <a:xfrm>
            <a:off x="2483768" y="3140968"/>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 name="直接连接符 11"/>
          <p:cNvCxnSpPr/>
          <p:nvPr/>
        </p:nvCxnSpPr>
        <p:spPr bwMode="auto">
          <a:xfrm>
            <a:off x="2915816" y="3140968"/>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直接连接符 12"/>
          <p:cNvCxnSpPr/>
          <p:nvPr/>
        </p:nvCxnSpPr>
        <p:spPr bwMode="auto">
          <a:xfrm>
            <a:off x="5220072" y="3140968"/>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直接连接符 13"/>
          <p:cNvCxnSpPr/>
          <p:nvPr/>
        </p:nvCxnSpPr>
        <p:spPr bwMode="auto">
          <a:xfrm>
            <a:off x="6156176" y="3140968"/>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直接连接符 14"/>
          <p:cNvCxnSpPr/>
          <p:nvPr/>
        </p:nvCxnSpPr>
        <p:spPr bwMode="auto">
          <a:xfrm>
            <a:off x="7236296" y="3140968"/>
            <a:ext cx="0" cy="2664296"/>
          </a:xfrm>
          <a:prstGeom prst="line">
            <a:avLst/>
          </a:prstGeom>
          <a:noFill/>
          <a:ln w="19050">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5040560" cy="871537"/>
          </a:xfrm>
        </p:spPr>
        <p:txBody>
          <a:bodyPr/>
          <a:lstStyle/>
          <a:p>
            <a:r>
              <a:rPr lang="zh-CN" altLang="en-US" sz="2800" b="0" dirty="0" smtClean="0">
                <a:latin typeface="微软雅黑" pitchFamily="34" charset="-122"/>
                <a:ea typeface="微软雅黑" pitchFamily="34" charset="-122"/>
              </a:rPr>
              <a:t>运营效率与现金的逻辑关系</a:t>
            </a:r>
            <a:endParaRPr lang="zh-CN" altLang="en-US" sz="2800" b="0" dirty="0">
              <a:latin typeface="微软雅黑" pitchFamily="34" charset="-122"/>
              <a:ea typeface="微软雅黑" pitchFamily="34" charset="-122"/>
            </a:endParaRPr>
          </a:p>
        </p:txBody>
      </p:sp>
      <p:cxnSp>
        <p:nvCxnSpPr>
          <p:cNvPr id="6" name="直接连接符 5"/>
          <p:cNvCxnSpPr/>
          <p:nvPr/>
        </p:nvCxnSpPr>
        <p:spPr bwMode="auto">
          <a:xfrm>
            <a:off x="3203848" y="1484784"/>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直接连接符 7"/>
          <p:cNvCxnSpPr/>
          <p:nvPr/>
        </p:nvCxnSpPr>
        <p:spPr bwMode="auto">
          <a:xfrm flipV="1">
            <a:off x="3923928" y="1484784"/>
            <a:ext cx="0" cy="864096"/>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 name="TextBox 11"/>
          <p:cNvSpPr txBox="1"/>
          <p:nvPr/>
        </p:nvSpPr>
        <p:spPr>
          <a:xfrm>
            <a:off x="3635896" y="1196752"/>
            <a:ext cx="720080"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Cash</a:t>
            </a:r>
            <a:endParaRPr lang="zh-CN" altLang="en-US" sz="1200" dirty="0">
              <a:latin typeface="微软雅黑" pitchFamily="34" charset="-122"/>
              <a:ea typeface="微软雅黑" pitchFamily="34" charset="-122"/>
            </a:endParaRPr>
          </a:p>
        </p:txBody>
      </p:sp>
      <p:cxnSp>
        <p:nvCxnSpPr>
          <p:cNvPr id="13" name="直接连接符 12"/>
          <p:cNvCxnSpPr/>
          <p:nvPr/>
        </p:nvCxnSpPr>
        <p:spPr bwMode="auto">
          <a:xfrm>
            <a:off x="1331640" y="2996952"/>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直接连接符 13"/>
          <p:cNvCxnSpPr/>
          <p:nvPr/>
        </p:nvCxnSpPr>
        <p:spPr bwMode="auto">
          <a:xfrm flipV="1">
            <a:off x="2051720" y="2996952"/>
            <a:ext cx="0" cy="936104"/>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TextBox 14"/>
          <p:cNvSpPr txBox="1"/>
          <p:nvPr/>
        </p:nvSpPr>
        <p:spPr>
          <a:xfrm>
            <a:off x="1763688" y="2708920"/>
            <a:ext cx="720080"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AR</a:t>
            </a:r>
            <a:endParaRPr lang="zh-CN" altLang="en-US" sz="1200" dirty="0">
              <a:latin typeface="微软雅黑" pitchFamily="34" charset="-122"/>
              <a:ea typeface="微软雅黑" pitchFamily="34" charset="-122"/>
            </a:endParaRPr>
          </a:p>
        </p:txBody>
      </p:sp>
      <p:cxnSp>
        <p:nvCxnSpPr>
          <p:cNvPr id="16" name="直接连接符 15"/>
          <p:cNvCxnSpPr/>
          <p:nvPr/>
        </p:nvCxnSpPr>
        <p:spPr bwMode="auto">
          <a:xfrm>
            <a:off x="3491880" y="4221088"/>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直接连接符 16"/>
          <p:cNvCxnSpPr/>
          <p:nvPr/>
        </p:nvCxnSpPr>
        <p:spPr bwMode="auto">
          <a:xfrm flipV="1">
            <a:off x="4211960" y="4221088"/>
            <a:ext cx="0" cy="936104"/>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TextBox 17"/>
          <p:cNvSpPr txBox="1"/>
          <p:nvPr/>
        </p:nvSpPr>
        <p:spPr>
          <a:xfrm>
            <a:off x="3779912" y="3933056"/>
            <a:ext cx="936104"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Inventory</a:t>
            </a:r>
            <a:endParaRPr lang="zh-CN" altLang="en-US" sz="1200" dirty="0">
              <a:latin typeface="微软雅黑" pitchFamily="34" charset="-122"/>
              <a:ea typeface="微软雅黑" pitchFamily="34" charset="-122"/>
            </a:endParaRPr>
          </a:p>
        </p:txBody>
      </p:sp>
      <p:cxnSp>
        <p:nvCxnSpPr>
          <p:cNvPr id="19" name="直接连接符 18"/>
          <p:cNvCxnSpPr/>
          <p:nvPr/>
        </p:nvCxnSpPr>
        <p:spPr bwMode="auto">
          <a:xfrm>
            <a:off x="5364088" y="3068960"/>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直接连接符 19"/>
          <p:cNvCxnSpPr/>
          <p:nvPr/>
        </p:nvCxnSpPr>
        <p:spPr bwMode="auto">
          <a:xfrm flipV="1">
            <a:off x="6084168" y="3068960"/>
            <a:ext cx="0" cy="144016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 name="TextBox 20"/>
          <p:cNvSpPr txBox="1"/>
          <p:nvPr/>
        </p:nvSpPr>
        <p:spPr>
          <a:xfrm>
            <a:off x="5868144" y="2780928"/>
            <a:ext cx="648072"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AP</a:t>
            </a:r>
            <a:endParaRPr lang="zh-CN" altLang="en-US" sz="1200" dirty="0">
              <a:latin typeface="微软雅黑" pitchFamily="34" charset="-122"/>
              <a:ea typeface="微软雅黑" pitchFamily="34" charset="-122"/>
            </a:endParaRPr>
          </a:p>
        </p:txBody>
      </p:sp>
      <p:sp>
        <p:nvSpPr>
          <p:cNvPr id="22" name="TextBox 21"/>
          <p:cNvSpPr txBox="1"/>
          <p:nvPr/>
        </p:nvSpPr>
        <p:spPr>
          <a:xfrm>
            <a:off x="1331640" y="3140968"/>
            <a:ext cx="648072"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+AR</a:t>
            </a:r>
            <a:endParaRPr lang="zh-CN" altLang="en-US" sz="1200" dirty="0">
              <a:latin typeface="微软雅黑" pitchFamily="34" charset="-122"/>
              <a:ea typeface="微软雅黑" pitchFamily="34" charset="-122"/>
            </a:endParaRPr>
          </a:p>
        </p:txBody>
      </p:sp>
      <p:cxnSp>
        <p:nvCxnSpPr>
          <p:cNvPr id="23" name="直接连接符 22"/>
          <p:cNvCxnSpPr/>
          <p:nvPr/>
        </p:nvCxnSpPr>
        <p:spPr bwMode="auto">
          <a:xfrm>
            <a:off x="1763688" y="4941168"/>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直接连接符 23"/>
          <p:cNvCxnSpPr/>
          <p:nvPr/>
        </p:nvCxnSpPr>
        <p:spPr bwMode="auto">
          <a:xfrm flipV="1">
            <a:off x="2483768" y="4941168"/>
            <a:ext cx="0" cy="144016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TextBox 24"/>
          <p:cNvSpPr txBox="1"/>
          <p:nvPr/>
        </p:nvSpPr>
        <p:spPr>
          <a:xfrm>
            <a:off x="2051720" y="4653136"/>
            <a:ext cx="936104" cy="276999"/>
          </a:xfrm>
          <a:prstGeom prst="rect">
            <a:avLst/>
          </a:prstGeom>
          <a:noFill/>
        </p:spPr>
        <p:txBody>
          <a:bodyPr wrap="square" rtlCol="0">
            <a:spAutoFit/>
          </a:bodyPr>
          <a:lstStyle/>
          <a:p>
            <a:pPr algn="ctr"/>
            <a:r>
              <a:rPr lang="en-US" altLang="zh-CN" sz="1200" dirty="0" smtClean="0">
                <a:solidFill>
                  <a:srgbClr val="92D050"/>
                </a:solidFill>
                <a:latin typeface="微软雅黑" pitchFamily="34" charset="-122"/>
                <a:ea typeface="微软雅黑" pitchFamily="34" charset="-122"/>
              </a:rPr>
              <a:t>Rev</a:t>
            </a:r>
            <a:endParaRPr lang="zh-CN" altLang="en-US" sz="1200" dirty="0">
              <a:solidFill>
                <a:srgbClr val="92D050"/>
              </a:solidFill>
              <a:latin typeface="微软雅黑" pitchFamily="34" charset="-122"/>
              <a:ea typeface="微软雅黑" pitchFamily="34" charset="-122"/>
            </a:endParaRPr>
          </a:p>
        </p:txBody>
      </p:sp>
      <p:cxnSp>
        <p:nvCxnSpPr>
          <p:cNvPr id="26" name="直接连接符 25"/>
          <p:cNvCxnSpPr/>
          <p:nvPr/>
        </p:nvCxnSpPr>
        <p:spPr bwMode="auto">
          <a:xfrm>
            <a:off x="6588224" y="4941168"/>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直接连接符 26"/>
          <p:cNvCxnSpPr/>
          <p:nvPr/>
        </p:nvCxnSpPr>
        <p:spPr bwMode="auto">
          <a:xfrm flipV="1">
            <a:off x="7308304" y="4941168"/>
            <a:ext cx="0" cy="144016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8" name="TextBox 27"/>
          <p:cNvSpPr txBox="1"/>
          <p:nvPr/>
        </p:nvSpPr>
        <p:spPr>
          <a:xfrm>
            <a:off x="6876256" y="4653136"/>
            <a:ext cx="1080120" cy="276999"/>
          </a:xfrm>
          <a:prstGeom prst="rect">
            <a:avLst/>
          </a:prstGeom>
          <a:noFill/>
        </p:spPr>
        <p:txBody>
          <a:bodyPr wrap="square" rtlCol="0">
            <a:spAutoFit/>
          </a:bodyPr>
          <a:lstStyle/>
          <a:p>
            <a:pPr algn="ctr"/>
            <a:r>
              <a:rPr lang="en-US" altLang="zh-CN" sz="1200" dirty="0" smtClean="0">
                <a:solidFill>
                  <a:srgbClr val="92D050"/>
                </a:solidFill>
                <a:latin typeface="微软雅黑" pitchFamily="34" charset="-122"/>
                <a:ea typeface="微软雅黑" pitchFamily="34" charset="-122"/>
              </a:rPr>
              <a:t>Cost of Sale</a:t>
            </a:r>
            <a:endParaRPr lang="zh-CN" altLang="en-US" sz="1200" dirty="0">
              <a:solidFill>
                <a:srgbClr val="92D050"/>
              </a:solidFill>
              <a:latin typeface="微软雅黑" pitchFamily="34" charset="-122"/>
              <a:ea typeface="微软雅黑" pitchFamily="34" charset="-122"/>
            </a:endParaRPr>
          </a:p>
        </p:txBody>
      </p:sp>
      <p:sp>
        <p:nvSpPr>
          <p:cNvPr id="29" name="TextBox 28"/>
          <p:cNvSpPr txBox="1"/>
          <p:nvPr/>
        </p:nvSpPr>
        <p:spPr>
          <a:xfrm>
            <a:off x="2555776" y="5085184"/>
            <a:ext cx="648072" cy="276999"/>
          </a:xfrm>
          <a:prstGeom prst="rect">
            <a:avLst/>
          </a:prstGeom>
          <a:noFill/>
        </p:spPr>
        <p:txBody>
          <a:bodyPr wrap="square" rtlCol="0">
            <a:spAutoFit/>
          </a:bodyPr>
          <a:lstStyle/>
          <a:p>
            <a:r>
              <a:rPr lang="en-US" altLang="zh-CN" sz="1200" dirty="0" smtClean="0">
                <a:solidFill>
                  <a:srgbClr val="92D050"/>
                </a:solidFill>
                <a:latin typeface="微软雅黑" pitchFamily="34" charset="-122"/>
                <a:ea typeface="微软雅黑" pitchFamily="34" charset="-122"/>
              </a:rPr>
              <a:t>+Rev</a:t>
            </a:r>
            <a:endParaRPr lang="zh-CN" altLang="en-US" sz="1200" dirty="0">
              <a:solidFill>
                <a:srgbClr val="92D050"/>
              </a:solidFill>
              <a:latin typeface="微软雅黑" pitchFamily="34" charset="-122"/>
              <a:ea typeface="微软雅黑" pitchFamily="34" charset="-122"/>
            </a:endParaRPr>
          </a:p>
        </p:txBody>
      </p:sp>
      <p:sp>
        <p:nvSpPr>
          <p:cNvPr id="30" name="TextBox 29"/>
          <p:cNvSpPr txBox="1"/>
          <p:nvPr/>
        </p:nvSpPr>
        <p:spPr>
          <a:xfrm>
            <a:off x="2123728" y="3140968"/>
            <a:ext cx="648072"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-AR</a:t>
            </a:r>
            <a:endParaRPr lang="zh-CN" altLang="en-US" sz="1200" dirty="0">
              <a:latin typeface="微软雅黑" pitchFamily="34" charset="-122"/>
              <a:ea typeface="微软雅黑" pitchFamily="34" charset="-122"/>
            </a:endParaRPr>
          </a:p>
        </p:txBody>
      </p:sp>
      <p:sp>
        <p:nvSpPr>
          <p:cNvPr id="31" name="TextBox 30"/>
          <p:cNvSpPr txBox="1"/>
          <p:nvPr/>
        </p:nvSpPr>
        <p:spPr>
          <a:xfrm>
            <a:off x="3203848" y="1700808"/>
            <a:ext cx="648072"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+Cash</a:t>
            </a:r>
            <a:endParaRPr lang="zh-CN" altLang="en-US" sz="1200" dirty="0">
              <a:latin typeface="微软雅黑" pitchFamily="34" charset="-122"/>
              <a:ea typeface="微软雅黑" pitchFamily="34" charset="-122"/>
            </a:endParaRPr>
          </a:p>
        </p:txBody>
      </p:sp>
      <p:sp>
        <p:nvSpPr>
          <p:cNvPr id="32" name="TextBox 31"/>
          <p:cNvSpPr txBox="1"/>
          <p:nvPr/>
        </p:nvSpPr>
        <p:spPr>
          <a:xfrm>
            <a:off x="3995936" y="1700808"/>
            <a:ext cx="648072"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-Cash</a:t>
            </a:r>
            <a:endParaRPr lang="zh-CN" altLang="en-US" sz="1200" dirty="0">
              <a:latin typeface="微软雅黑" pitchFamily="34" charset="-122"/>
              <a:ea typeface="微软雅黑" pitchFamily="34" charset="-122"/>
            </a:endParaRPr>
          </a:p>
        </p:txBody>
      </p:sp>
      <p:sp>
        <p:nvSpPr>
          <p:cNvPr id="33" name="TextBox 32"/>
          <p:cNvSpPr txBox="1"/>
          <p:nvPr/>
        </p:nvSpPr>
        <p:spPr>
          <a:xfrm>
            <a:off x="3563888" y="4365104"/>
            <a:ext cx="648072"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+Inv.</a:t>
            </a:r>
            <a:endParaRPr lang="zh-CN" altLang="en-US" sz="1200" dirty="0">
              <a:latin typeface="微软雅黑" pitchFamily="34" charset="-122"/>
              <a:ea typeface="微软雅黑" pitchFamily="34" charset="-122"/>
            </a:endParaRPr>
          </a:p>
        </p:txBody>
      </p:sp>
      <p:sp>
        <p:nvSpPr>
          <p:cNvPr id="34" name="TextBox 33"/>
          <p:cNvSpPr txBox="1"/>
          <p:nvPr/>
        </p:nvSpPr>
        <p:spPr>
          <a:xfrm>
            <a:off x="4283968" y="4365104"/>
            <a:ext cx="648072"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-Inv.</a:t>
            </a:r>
            <a:endParaRPr lang="zh-CN" altLang="en-US" sz="1200" dirty="0">
              <a:latin typeface="微软雅黑" pitchFamily="34" charset="-122"/>
              <a:ea typeface="微软雅黑" pitchFamily="34" charset="-122"/>
            </a:endParaRPr>
          </a:p>
        </p:txBody>
      </p:sp>
      <p:sp>
        <p:nvSpPr>
          <p:cNvPr id="35" name="TextBox 34"/>
          <p:cNvSpPr txBox="1"/>
          <p:nvPr/>
        </p:nvSpPr>
        <p:spPr>
          <a:xfrm>
            <a:off x="6156176" y="3212976"/>
            <a:ext cx="648072"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+AP</a:t>
            </a:r>
            <a:endParaRPr lang="zh-CN" altLang="en-US" sz="1200" dirty="0">
              <a:latin typeface="微软雅黑" pitchFamily="34" charset="-122"/>
              <a:ea typeface="微软雅黑" pitchFamily="34" charset="-122"/>
            </a:endParaRPr>
          </a:p>
        </p:txBody>
      </p:sp>
      <p:sp>
        <p:nvSpPr>
          <p:cNvPr id="36" name="TextBox 35"/>
          <p:cNvSpPr txBox="1"/>
          <p:nvPr/>
        </p:nvSpPr>
        <p:spPr>
          <a:xfrm>
            <a:off x="5436096" y="3212976"/>
            <a:ext cx="648072" cy="276999"/>
          </a:xfrm>
          <a:prstGeom prst="rect">
            <a:avLst/>
          </a:prstGeom>
          <a:noFill/>
        </p:spPr>
        <p:txBody>
          <a:bodyPr wrap="square" rtlCol="0">
            <a:spAutoFit/>
          </a:bodyPr>
          <a:lstStyle/>
          <a:p>
            <a:r>
              <a:rPr lang="en-US" altLang="zh-CN" sz="1200" dirty="0" smtClean="0">
                <a:latin typeface="微软雅黑" pitchFamily="34" charset="-122"/>
                <a:ea typeface="微软雅黑" pitchFamily="34" charset="-122"/>
              </a:rPr>
              <a:t>-AP</a:t>
            </a:r>
            <a:endParaRPr lang="zh-CN" altLang="en-US" sz="1200" dirty="0">
              <a:latin typeface="微软雅黑" pitchFamily="34" charset="-122"/>
              <a:ea typeface="微软雅黑" pitchFamily="34" charset="-122"/>
            </a:endParaRPr>
          </a:p>
        </p:txBody>
      </p:sp>
      <p:sp>
        <p:nvSpPr>
          <p:cNvPr id="37" name="TextBox 36"/>
          <p:cNvSpPr txBox="1"/>
          <p:nvPr/>
        </p:nvSpPr>
        <p:spPr>
          <a:xfrm>
            <a:off x="6660232" y="5013176"/>
            <a:ext cx="648072" cy="276999"/>
          </a:xfrm>
          <a:prstGeom prst="rect">
            <a:avLst/>
          </a:prstGeom>
          <a:noFill/>
        </p:spPr>
        <p:txBody>
          <a:bodyPr wrap="square" rtlCol="0">
            <a:spAutoFit/>
          </a:bodyPr>
          <a:lstStyle/>
          <a:p>
            <a:r>
              <a:rPr lang="en-US" altLang="zh-CN" sz="1200" dirty="0" smtClean="0">
                <a:solidFill>
                  <a:srgbClr val="92D050"/>
                </a:solidFill>
                <a:latin typeface="微软雅黑" pitchFamily="34" charset="-122"/>
                <a:ea typeface="微软雅黑" pitchFamily="34" charset="-122"/>
              </a:rPr>
              <a:t>+Cost</a:t>
            </a:r>
            <a:endParaRPr lang="zh-CN" altLang="en-US" sz="1200" dirty="0">
              <a:solidFill>
                <a:srgbClr val="92D050"/>
              </a:solidFill>
              <a:latin typeface="微软雅黑" pitchFamily="34" charset="-122"/>
              <a:ea typeface="微软雅黑" pitchFamily="34" charset="-122"/>
            </a:endParaRPr>
          </a:p>
        </p:txBody>
      </p:sp>
      <p:cxnSp>
        <p:nvCxnSpPr>
          <p:cNvPr id="39" name="形状 38"/>
          <p:cNvCxnSpPr>
            <a:stCxn id="22" idx="1"/>
            <a:endCxn id="29" idx="3"/>
          </p:cNvCxnSpPr>
          <p:nvPr/>
        </p:nvCxnSpPr>
        <p:spPr bwMode="auto">
          <a:xfrm rot="10800000" flipH="1" flipV="1">
            <a:off x="1331640" y="3279468"/>
            <a:ext cx="1872208" cy="1944216"/>
          </a:xfrm>
          <a:prstGeom prst="bentConnector5">
            <a:avLst>
              <a:gd name="adj1" fmla="val -12210"/>
              <a:gd name="adj2" fmla="val 50000"/>
              <a:gd name="adj3" fmla="val 112210"/>
            </a:avLst>
          </a:prstGeom>
          <a:noFill/>
          <a:ln>
            <a:solidFill>
              <a:srgbClr val="00B0F0"/>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形状 43"/>
          <p:cNvCxnSpPr>
            <a:stCxn id="30" idx="3"/>
            <a:endCxn id="31" idx="1"/>
          </p:cNvCxnSpPr>
          <p:nvPr/>
        </p:nvCxnSpPr>
        <p:spPr bwMode="auto">
          <a:xfrm flipV="1">
            <a:off x="2771800" y="1839308"/>
            <a:ext cx="432048" cy="1440160"/>
          </a:xfrm>
          <a:prstGeom prst="bentConnector3">
            <a:avLst>
              <a:gd name="adj1" fmla="val 50000"/>
            </a:avLst>
          </a:prstGeom>
          <a:noFill/>
          <a:ln>
            <a:solidFill>
              <a:srgbClr val="00B0F0"/>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 name="肘形连接符 45"/>
          <p:cNvCxnSpPr>
            <a:stCxn id="33" idx="2"/>
            <a:endCxn id="35" idx="2"/>
          </p:cNvCxnSpPr>
          <p:nvPr/>
        </p:nvCxnSpPr>
        <p:spPr bwMode="auto">
          <a:xfrm rot="5400000" flipH="1" flipV="1">
            <a:off x="4608004" y="2769895"/>
            <a:ext cx="1152128" cy="2592288"/>
          </a:xfrm>
          <a:prstGeom prst="bentConnector3">
            <a:avLst>
              <a:gd name="adj1" fmla="val -19842"/>
            </a:avLst>
          </a:prstGeom>
          <a:noFill/>
          <a:ln>
            <a:solidFill>
              <a:srgbClr val="00B0F0"/>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8" name="肘形连接符 47"/>
          <p:cNvCxnSpPr>
            <a:stCxn id="34" idx="2"/>
            <a:endCxn id="37" idx="2"/>
          </p:cNvCxnSpPr>
          <p:nvPr/>
        </p:nvCxnSpPr>
        <p:spPr bwMode="auto">
          <a:xfrm rot="16200000" flipH="1">
            <a:off x="5472100" y="3778007"/>
            <a:ext cx="648072" cy="2376264"/>
          </a:xfrm>
          <a:prstGeom prst="bentConnector3">
            <a:avLst>
              <a:gd name="adj1" fmla="val 135274"/>
            </a:avLst>
          </a:prstGeom>
          <a:noFill/>
          <a:ln>
            <a:solidFill>
              <a:srgbClr val="00B0F0"/>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肘形连接符 49"/>
          <p:cNvCxnSpPr>
            <a:stCxn id="36" idx="1"/>
            <a:endCxn id="32" idx="3"/>
          </p:cNvCxnSpPr>
          <p:nvPr/>
        </p:nvCxnSpPr>
        <p:spPr bwMode="auto">
          <a:xfrm rot="10800000">
            <a:off x="4644008" y="1839308"/>
            <a:ext cx="792088" cy="1512168"/>
          </a:xfrm>
          <a:prstGeom prst="bentConnector3">
            <a:avLst>
              <a:gd name="adj1" fmla="val 50000"/>
            </a:avLst>
          </a:prstGeom>
          <a:noFill/>
          <a:ln>
            <a:solidFill>
              <a:srgbClr val="00B0F0"/>
            </a:solidFill>
            <a:headEnd type="arrow"/>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直接连接符 52"/>
          <p:cNvCxnSpPr/>
          <p:nvPr/>
        </p:nvCxnSpPr>
        <p:spPr bwMode="auto">
          <a:xfrm>
            <a:off x="1331640" y="3573016"/>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4" name="TextBox 53"/>
          <p:cNvSpPr txBox="1"/>
          <p:nvPr/>
        </p:nvSpPr>
        <p:spPr>
          <a:xfrm>
            <a:off x="1331640" y="3573016"/>
            <a:ext cx="864096" cy="261610"/>
          </a:xfrm>
          <a:prstGeom prst="rect">
            <a:avLst/>
          </a:prstGeom>
          <a:noFill/>
        </p:spPr>
        <p:txBody>
          <a:bodyPr wrap="square" rtlCol="0">
            <a:spAutoFit/>
          </a:bodyPr>
          <a:lstStyle/>
          <a:p>
            <a:r>
              <a:rPr lang="zh-CN" altLang="en-US" sz="1100" dirty="0" smtClean="0">
                <a:latin typeface="微软雅黑" pitchFamily="34" charset="-122"/>
                <a:ea typeface="微软雅黑" pitchFamily="34" charset="-122"/>
              </a:rPr>
              <a:t>期末</a:t>
            </a:r>
            <a:r>
              <a:rPr lang="en-US" altLang="zh-CN" sz="1100" dirty="0" smtClean="0">
                <a:latin typeface="微软雅黑" pitchFamily="34" charset="-122"/>
                <a:ea typeface="微软雅黑" pitchFamily="34" charset="-122"/>
              </a:rPr>
              <a:t>AR</a:t>
            </a:r>
            <a:endParaRPr lang="zh-CN" altLang="en-US" sz="1100" dirty="0">
              <a:latin typeface="微软雅黑" pitchFamily="34" charset="-122"/>
              <a:ea typeface="微软雅黑" pitchFamily="34" charset="-122"/>
            </a:endParaRPr>
          </a:p>
        </p:txBody>
      </p:sp>
      <p:cxnSp>
        <p:nvCxnSpPr>
          <p:cNvPr id="56" name="直接连接符 55"/>
          <p:cNvCxnSpPr/>
          <p:nvPr/>
        </p:nvCxnSpPr>
        <p:spPr bwMode="auto">
          <a:xfrm>
            <a:off x="3203848" y="2132856"/>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直接连接符 56"/>
          <p:cNvCxnSpPr/>
          <p:nvPr/>
        </p:nvCxnSpPr>
        <p:spPr bwMode="auto">
          <a:xfrm>
            <a:off x="1763688" y="5517232"/>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直接连接符 57"/>
          <p:cNvCxnSpPr/>
          <p:nvPr/>
        </p:nvCxnSpPr>
        <p:spPr bwMode="auto">
          <a:xfrm>
            <a:off x="3563888" y="4941168"/>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直接连接符 58"/>
          <p:cNvCxnSpPr/>
          <p:nvPr/>
        </p:nvCxnSpPr>
        <p:spPr bwMode="auto">
          <a:xfrm>
            <a:off x="5364088" y="3933056"/>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直接连接符 59"/>
          <p:cNvCxnSpPr/>
          <p:nvPr/>
        </p:nvCxnSpPr>
        <p:spPr bwMode="auto">
          <a:xfrm>
            <a:off x="6588224" y="5661248"/>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1" name="TextBox 60"/>
          <p:cNvSpPr txBox="1"/>
          <p:nvPr/>
        </p:nvSpPr>
        <p:spPr>
          <a:xfrm>
            <a:off x="6156176" y="4005064"/>
            <a:ext cx="864096" cy="261610"/>
          </a:xfrm>
          <a:prstGeom prst="rect">
            <a:avLst/>
          </a:prstGeom>
          <a:noFill/>
        </p:spPr>
        <p:txBody>
          <a:bodyPr wrap="square" rtlCol="0">
            <a:spAutoFit/>
          </a:bodyPr>
          <a:lstStyle/>
          <a:p>
            <a:r>
              <a:rPr lang="zh-CN" altLang="en-US" sz="1100" dirty="0" smtClean="0">
                <a:latin typeface="微软雅黑" pitchFamily="34" charset="-122"/>
                <a:ea typeface="微软雅黑" pitchFamily="34" charset="-122"/>
              </a:rPr>
              <a:t>期末</a:t>
            </a:r>
            <a:r>
              <a:rPr lang="en-US" altLang="zh-CN" sz="1100" dirty="0" smtClean="0">
                <a:latin typeface="微软雅黑" pitchFamily="34" charset="-122"/>
                <a:ea typeface="微软雅黑" pitchFamily="34" charset="-122"/>
              </a:rPr>
              <a:t>AP</a:t>
            </a:r>
            <a:endParaRPr lang="zh-CN" altLang="en-US" sz="1100" dirty="0">
              <a:latin typeface="微软雅黑" pitchFamily="34" charset="-122"/>
              <a:ea typeface="微软雅黑" pitchFamily="34" charset="-122"/>
            </a:endParaRPr>
          </a:p>
        </p:txBody>
      </p:sp>
      <p:sp>
        <p:nvSpPr>
          <p:cNvPr id="62" name="TextBox 61"/>
          <p:cNvSpPr txBox="1"/>
          <p:nvPr/>
        </p:nvSpPr>
        <p:spPr>
          <a:xfrm>
            <a:off x="3131840" y="2132856"/>
            <a:ext cx="864096" cy="261610"/>
          </a:xfrm>
          <a:prstGeom prst="rect">
            <a:avLst/>
          </a:prstGeom>
          <a:noFill/>
        </p:spPr>
        <p:txBody>
          <a:bodyPr wrap="square" rtlCol="0">
            <a:spAutoFit/>
          </a:bodyPr>
          <a:lstStyle/>
          <a:p>
            <a:r>
              <a:rPr lang="zh-CN" altLang="en-US" sz="1100" dirty="0" smtClean="0">
                <a:latin typeface="微软雅黑" pitchFamily="34" charset="-122"/>
                <a:ea typeface="微软雅黑" pitchFamily="34" charset="-122"/>
              </a:rPr>
              <a:t>期末</a:t>
            </a:r>
            <a:r>
              <a:rPr lang="en-US" altLang="zh-CN" sz="1100" dirty="0" smtClean="0">
                <a:latin typeface="微软雅黑" pitchFamily="34" charset="-122"/>
                <a:ea typeface="微软雅黑" pitchFamily="34" charset="-122"/>
              </a:rPr>
              <a:t>Cash</a:t>
            </a:r>
            <a:endParaRPr lang="zh-CN" altLang="en-US" sz="1100" dirty="0">
              <a:latin typeface="微软雅黑" pitchFamily="34" charset="-122"/>
              <a:ea typeface="微软雅黑" pitchFamily="34" charset="-122"/>
            </a:endParaRPr>
          </a:p>
        </p:txBody>
      </p:sp>
      <p:sp>
        <p:nvSpPr>
          <p:cNvPr id="64" name="TextBox 63"/>
          <p:cNvSpPr txBox="1"/>
          <p:nvPr/>
        </p:nvSpPr>
        <p:spPr>
          <a:xfrm>
            <a:off x="3491880" y="4941168"/>
            <a:ext cx="864096" cy="261610"/>
          </a:xfrm>
          <a:prstGeom prst="rect">
            <a:avLst/>
          </a:prstGeom>
          <a:noFill/>
        </p:spPr>
        <p:txBody>
          <a:bodyPr wrap="square" rtlCol="0">
            <a:spAutoFit/>
          </a:bodyPr>
          <a:lstStyle/>
          <a:p>
            <a:r>
              <a:rPr lang="zh-CN" altLang="en-US" sz="1100" dirty="0" smtClean="0">
                <a:latin typeface="微软雅黑" pitchFamily="34" charset="-122"/>
                <a:ea typeface="微软雅黑" pitchFamily="34" charset="-122"/>
              </a:rPr>
              <a:t>期末</a:t>
            </a:r>
            <a:r>
              <a:rPr lang="en-US" altLang="zh-CN" sz="1100" dirty="0" smtClean="0">
                <a:latin typeface="微软雅黑" pitchFamily="34" charset="-122"/>
                <a:ea typeface="微软雅黑" pitchFamily="34" charset="-122"/>
              </a:rPr>
              <a:t>Inv</a:t>
            </a:r>
            <a:endParaRPr lang="zh-CN" altLang="en-US" sz="1100" dirty="0">
              <a:latin typeface="微软雅黑" pitchFamily="34" charset="-122"/>
              <a:ea typeface="微软雅黑" pitchFamily="34" charset="-122"/>
            </a:endParaRPr>
          </a:p>
        </p:txBody>
      </p:sp>
      <p:sp>
        <p:nvSpPr>
          <p:cNvPr id="65" name="TextBox 64"/>
          <p:cNvSpPr txBox="1"/>
          <p:nvPr/>
        </p:nvSpPr>
        <p:spPr>
          <a:xfrm>
            <a:off x="2483768" y="5661248"/>
            <a:ext cx="864096" cy="261610"/>
          </a:xfrm>
          <a:prstGeom prst="rect">
            <a:avLst/>
          </a:prstGeom>
          <a:noFill/>
        </p:spPr>
        <p:txBody>
          <a:bodyPr wrap="square" rtlCol="0">
            <a:spAutoFit/>
          </a:bodyPr>
          <a:lstStyle/>
          <a:p>
            <a:r>
              <a:rPr lang="zh-CN" altLang="en-US" sz="1100" dirty="0" smtClean="0">
                <a:solidFill>
                  <a:srgbClr val="92D050"/>
                </a:solidFill>
                <a:latin typeface="微软雅黑" pitchFamily="34" charset="-122"/>
                <a:ea typeface="微软雅黑" pitchFamily="34" charset="-122"/>
              </a:rPr>
              <a:t>本期</a:t>
            </a:r>
            <a:r>
              <a:rPr lang="en-US" altLang="zh-CN" sz="1100" dirty="0" smtClean="0">
                <a:solidFill>
                  <a:srgbClr val="92D050"/>
                </a:solidFill>
                <a:latin typeface="微软雅黑" pitchFamily="34" charset="-122"/>
                <a:ea typeface="微软雅黑" pitchFamily="34" charset="-122"/>
              </a:rPr>
              <a:t>Rev</a:t>
            </a:r>
            <a:endParaRPr lang="zh-CN" altLang="en-US" sz="1100" dirty="0">
              <a:solidFill>
                <a:srgbClr val="92D050"/>
              </a:solidFill>
              <a:latin typeface="微软雅黑" pitchFamily="34" charset="-122"/>
              <a:ea typeface="微软雅黑" pitchFamily="34" charset="-122"/>
            </a:endParaRPr>
          </a:p>
        </p:txBody>
      </p:sp>
      <p:sp>
        <p:nvSpPr>
          <p:cNvPr id="66" name="TextBox 65"/>
          <p:cNvSpPr txBox="1"/>
          <p:nvPr/>
        </p:nvSpPr>
        <p:spPr>
          <a:xfrm>
            <a:off x="6516216" y="5733256"/>
            <a:ext cx="864096" cy="261610"/>
          </a:xfrm>
          <a:prstGeom prst="rect">
            <a:avLst/>
          </a:prstGeom>
          <a:noFill/>
        </p:spPr>
        <p:txBody>
          <a:bodyPr wrap="square" rtlCol="0">
            <a:spAutoFit/>
          </a:bodyPr>
          <a:lstStyle/>
          <a:p>
            <a:r>
              <a:rPr lang="zh-CN" altLang="en-US" sz="1100" dirty="0" smtClean="0">
                <a:solidFill>
                  <a:srgbClr val="92D050"/>
                </a:solidFill>
                <a:latin typeface="微软雅黑" pitchFamily="34" charset="-122"/>
                <a:ea typeface="微软雅黑" pitchFamily="34" charset="-122"/>
              </a:rPr>
              <a:t>本期</a:t>
            </a:r>
            <a:r>
              <a:rPr lang="en-US" altLang="zh-CN" sz="1100" dirty="0" smtClean="0">
                <a:solidFill>
                  <a:srgbClr val="92D050"/>
                </a:solidFill>
                <a:latin typeface="微软雅黑" pitchFamily="34" charset="-122"/>
                <a:ea typeface="微软雅黑" pitchFamily="34" charset="-122"/>
              </a:rPr>
              <a:t>Cost</a:t>
            </a:r>
            <a:endParaRPr lang="zh-CN" altLang="en-US" sz="1100" dirty="0">
              <a:solidFill>
                <a:srgbClr val="92D050"/>
              </a:solidFill>
              <a:latin typeface="微软雅黑" pitchFamily="34" charset="-122"/>
              <a:ea typeface="微软雅黑" pitchFamily="34" charset="-122"/>
            </a:endParaRPr>
          </a:p>
        </p:txBody>
      </p:sp>
      <p:cxnSp>
        <p:nvCxnSpPr>
          <p:cNvPr id="69" name="直接连接符 68"/>
          <p:cNvCxnSpPr/>
          <p:nvPr/>
        </p:nvCxnSpPr>
        <p:spPr bwMode="auto">
          <a:xfrm>
            <a:off x="3275856" y="2807350"/>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0" name="直接连接符 69"/>
          <p:cNvCxnSpPr/>
          <p:nvPr/>
        </p:nvCxnSpPr>
        <p:spPr bwMode="auto">
          <a:xfrm flipV="1">
            <a:off x="3995936" y="2807350"/>
            <a:ext cx="0" cy="864096"/>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1" name="TextBox 70"/>
          <p:cNvSpPr txBox="1"/>
          <p:nvPr/>
        </p:nvSpPr>
        <p:spPr>
          <a:xfrm>
            <a:off x="3707904" y="2519318"/>
            <a:ext cx="720080" cy="276999"/>
          </a:xfrm>
          <a:prstGeom prst="rect">
            <a:avLst/>
          </a:prstGeom>
          <a:noFill/>
        </p:spPr>
        <p:txBody>
          <a:bodyPr wrap="square" rtlCol="0">
            <a:spAutoFit/>
          </a:bodyPr>
          <a:lstStyle/>
          <a:p>
            <a:r>
              <a:rPr lang="en-US" altLang="zh-CN" sz="1200" dirty="0" smtClean="0">
                <a:solidFill>
                  <a:schemeClr val="tx2">
                    <a:lumMod val="40000"/>
                    <a:lumOff val="60000"/>
                  </a:schemeClr>
                </a:solidFill>
                <a:latin typeface="微软雅黑" pitchFamily="34" charset="-122"/>
                <a:ea typeface="微软雅黑" pitchFamily="34" charset="-122"/>
              </a:rPr>
              <a:t>OCF</a:t>
            </a:r>
            <a:endParaRPr lang="zh-CN" altLang="en-US" sz="1200" dirty="0">
              <a:solidFill>
                <a:schemeClr val="tx2">
                  <a:lumMod val="40000"/>
                  <a:lumOff val="60000"/>
                </a:schemeClr>
              </a:solidFill>
              <a:latin typeface="微软雅黑" pitchFamily="34" charset="-122"/>
              <a:ea typeface="微软雅黑" pitchFamily="34" charset="-122"/>
            </a:endParaRPr>
          </a:p>
        </p:txBody>
      </p:sp>
      <p:sp>
        <p:nvSpPr>
          <p:cNvPr id="72" name="TextBox 71"/>
          <p:cNvSpPr txBox="1"/>
          <p:nvPr/>
        </p:nvSpPr>
        <p:spPr>
          <a:xfrm>
            <a:off x="3275856" y="3023374"/>
            <a:ext cx="648072" cy="461665"/>
          </a:xfrm>
          <a:prstGeom prst="rect">
            <a:avLst/>
          </a:prstGeom>
          <a:noFill/>
        </p:spPr>
        <p:txBody>
          <a:bodyPr wrap="square" rtlCol="0">
            <a:spAutoFit/>
          </a:bodyPr>
          <a:lstStyle/>
          <a:p>
            <a:r>
              <a:rPr lang="en-US" altLang="zh-CN" sz="1200" dirty="0" smtClean="0">
                <a:solidFill>
                  <a:schemeClr val="tx2">
                    <a:lumMod val="40000"/>
                    <a:lumOff val="60000"/>
                  </a:schemeClr>
                </a:solidFill>
                <a:latin typeface="微软雅黑" pitchFamily="34" charset="-122"/>
                <a:ea typeface="微软雅黑" pitchFamily="34" charset="-122"/>
              </a:rPr>
              <a:t>+OCF</a:t>
            </a:r>
          </a:p>
          <a:p>
            <a:r>
              <a:rPr lang="en-US" altLang="zh-CN" sz="1100" dirty="0" smtClean="0">
                <a:solidFill>
                  <a:schemeClr val="tx2">
                    <a:lumMod val="40000"/>
                    <a:lumOff val="60000"/>
                  </a:schemeClr>
                </a:solidFill>
                <a:latin typeface="微软雅黑" pitchFamily="34" charset="-122"/>
                <a:ea typeface="微软雅黑" pitchFamily="34" charset="-122"/>
              </a:rPr>
              <a:t>(</a:t>
            </a:r>
            <a:r>
              <a:rPr lang="zh-CN" altLang="en-US" sz="1100" dirty="0" smtClean="0">
                <a:solidFill>
                  <a:schemeClr val="tx2">
                    <a:lumMod val="40000"/>
                    <a:lumOff val="60000"/>
                  </a:schemeClr>
                </a:solidFill>
                <a:latin typeface="微软雅黑" pitchFamily="34" charset="-122"/>
                <a:ea typeface="微软雅黑" pitchFamily="34" charset="-122"/>
              </a:rPr>
              <a:t>回款</a:t>
            </a:r>
            <a:r>
              <a:rPr lang="en-US" altLang="zh-CN" sz="1100" dirty="0" smtClean="0">
                <a:solidFill>
                  <a:schemeClr val="tx2">
                    <a:lumMod val="40000"/>
                    <a:lumOff val="60000"/>
                  </a:schemeClr>
                </a:solidFill>
                <a:latin typeface="微软雅黑" pitchFamily="34" charset="-122"/>
                <a:ea typeface="微软雅黑" pitchFamily="34" charset="-122"/>
              </a:rPr>
              <a:t>)</a:t>
            </a:r>
            <a:endParaRPr lang="zh-CN" altLang="en-US" sz="1100" dirty="0">
              <a:solidFill>
                <a:schemeClr val="tx2">
                  <a:lumMod val="40000"/>
                  <a:lumOff val="60000"/>
                </a:schemeClr>
              </a:solidFill>
              <a:latin typeface="微软雅黑" pitchFamily="34" charset="-122"/>
              <a:ea typeface="微软雅黑" pitchFamily="34" charset="-122"/>
            </a:endParaRPr>
          </a:p>
        </p:txBody>
      </p:sp>
      <p:sp>
        <p:nvSpPr>
          <p:cNvPr id="73" name="TextBox 72"/>
          <p:cNvSpPr txBox="1"/>
          <p:nvPr/>
        </p:nvSpPr>
        <p:spPr>
          <a:xfrm>
            <a:off x="4067944" y="3023374"/>
            <a:ext cx="648072" cy="461665"/>
          </a:xfrm>
          <a:prstGeom prst="rect">
            <a:avLst/>
          </a:prstGeom>
          <a:noFill/>
        </p:spPr>
        <p:txBody>
          <a:bodyPr wrap="square" rtlCol="0">
            <a:spAutoFit/>
          </a:bodyPr>
          <a:lstStyle/>
          <a:p>
            <a:r>
              <a:rPr lang="en-US" altLang="zh-CN" sz="1200" dirty="0" smtClean="0">
                <a:solidFill>
                  <a:schemeClr val="tx2">
                    <a:lumMod val="40000"/>
                    <a:lumOff val="60000"/>
                  </a:schemeClr>
                </a:solidFill>
                <a:latin typeface="微软雅黑" pitchFamily="34" charset="-122"/>
                <a:ea typeface="微软雅黑" pitchFamily="34" charset="-122"/>
              </a:rPr>
              <a:t>-OCF</a:t>
            </a:r>
          </a:p>
          <a:p>
            <a:r>
              <a:rPr lang="en-US" altLang="zh-CN" sz="1200" dirty="0" smtClean="0">
                <a:solidFill>
                  <a:schemeClr val="tx2">
                    <a:lumMod val="40000"/>
                    <a:lumOff val="60000"/>
                  </a:schemeClr>
                </a:solidFill>
                <a:latin typeface="微软雅黑" pitchFamily="34" charset="-122"/>
                <a:ea typeface="微软雅黑" pitchFamily="34" charset="-122"/>
              </a:rPr>
              <a:t>(</a:t>
            </a:r>
            <a:r>
              <a:rPr lang="zh-CN" altLang="en-US" sz="1100" dirty="0" smtClean="0">
                <a:solidFill>
                  <a:schemeClr val="tx2">
                    <a:lumMod val="40000"/>
                    <a:lumOff val="60000"/>
                  </a:schemeClr>
                </a:solidFill>
                <a:latin typeface="微软雅黑" pitchFamily="34" charset="-122"/>
                <a:ea typeface="微软雅黑" pitchFamily="34" charset="-122"/>
              </a:rPr>
              <a:t>采购</a:t>
            </a:r>
            <a:r>
              <a:rPr lang="en-US" altLang="zh-CN" sz="1200" dirty="0" smtClean="0">
                <a:solidFill>
                  <a:schemeClr val="tx2">
                    <a:lumMod val="40000"/>
                    <a:lumOff val="60000"/>
                  </a:schemeClr>
                </a:solidFill>
                <a:latin typeface="微软雅黑" pitchFamily="34" charset="-122"/>
                <a:ea typeface="微软雅黑" pitchFamily="34" charset="-122"/>
              </a:rPr>
              <a:t>)</a:t>
            </a:r>
            <a:endParaRPr lang="zh-CN" altLang="en-US" sz="1200" dirty="0" smtClean="0">
              <a:solidFill>
                <a:schemeClr val="tx2">
                  <a:lumMod val="40000"/>
                  <a:lumOff val="60000"/>
                </a:schemeClr>
              </a:solidFill>
              <a:latin typeface="微软雅黑" pitchFamily="34" charset="-122"/>
              <a:ea typeface="微软雅黑" pitchFamily="34" charset="-122"/>
            </a:endParaRPr>
          </a:p>
        </p:txBody>
      </p:sp>
      <p:cxnSp>
        <p:nvCxnSpPr>
          <p:cNvPr id="74" name="直接连接符 73"/>
          <p:cNvCxnSpPr/>
          <p:nvPr/>
        </p:nvCxnSpPr>
        <p:spPr bwMode="auto">
          <a:xfrm>
            <a:off x="3275856" y="3455422"/>
            <a:ext cx="1584176" cy="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5" name="TextBox 74"/>
          <p:cNvSpPr txBox="1"/>
          <p:nvPr/>
        </p:nvSpPr>
        <p:spPr>
          <a:xfrm>
            <a:off x="3203848" y="3455422"/>
            <a:ext cx="864096" cy="261610"/>
          </a:xfrm>
          <a:prstGeom prst="rect">
            <a:avLst/>
          </a:prstGeom>
          <a:noFill/>
        </p:spPr>
        <p:txBody>
          <a:bodyPr wrap="square" rtlCol="0">
            <a:spAutoFit/>
          </a:bodyPr>
          <a:lstStyle/>
          <a:p>
            <a:r>
              <a:rPr lang="zh-CN" altLang="en-US" sz="1100" dirty="0" smtClean="0">
                <a:solidFill>
                  <a:schemeClr val="tx2">
                    <a:lumMod val="40000"/>
                    <a:lumOff val="60000"/>
                  </a:schemeClr>
                </a:solidFill>
                <a:latin typeface="微软雅黑" pitchFamily="34" charset="-122"/>
                <a:ea typeface="微软雅黑" pitchFamily="34" charset="-122"/>
              </a:rPr>
              <a:t>期末</a:t>
            </a:r>
            <a:r>
              <a:rPr lang="en-US" altLang="zh-CN" sz="1100" dirty="0" smtClean="0">
                <a:solidFill>
                  <a:schemeClr val="tx2">
                    <a:lumMod val="40000"/>
                    <a:lumOff val="60000"/>
                  </a:schemeClr>
                </a:solidFill>
                <a:latin typeface="微软雅黑" pitchFamily="34" charset="-122"/>
                <a:ea typeface="微软雅黑" pitchFamily="34" charset="-122"/>
              </a:rPr>
              <a:t>Cash</a:t>
            </a:r>
            <a:endParaRPr lang="zh-CN" altLang="en-US" sz="1100" dirty="0">
              <a:solidFill>
                <a:schemeClr val="tx2">
                  <a:lumMod val="40000"/>
                  <a:lumOff val="60000"/>
                </a:schemeClr>
              </a:solidFill>
              <a:latin typeface="微软雅黑" pitchFamily="34" charset="-122"/>
              <a:ea typeface="微软雅黑" pitchFamily="34" charset="-122"/>
            </a:endParaRPr>
          </a:p>
        </p:txBody>
      </p:sp>
      <p:cxnSp>
        <p:nvCxnSpPr>
          <p:cNvPr id="77" name="形状 76"/>
          <p:cNvCxnSpPr>
            <a:endCxn id="72" idx="1"/>
          </p:cNvCxnSpPr>
          <p:nvPr/>
        </p:nvCxnSpPr>
        <p:spPr bwMode="auto">
          <a:xfrm rot="16200000" flipH="1">
            <a:off x="2823195" y="2801545"/>
            <a:ext cx="617293" cy="288030"/>
          </a:xfrm>
          <a:prstGeom prst="bentConnector2">
            <a:avLst/>
          </a:prstGeom>
          <a:noFill/>
          <a:ln>
            <a:solidFill>
              <a:srgbClr val="00B0F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9" name="形状 78"/>
          <p:cNvCxnSpPr>
            <a:stCxn id="36" idx="1"/>
          </p:cNvCxnSpPr>
          <p:nvPr/>
        </p:nvCxnSpPr>
        <p:spPr bwMode="auto">
          <a:xfrm rot="10800000">
            <a:off x="4716016" y="3161874"/>
            <a:ext cx="720080" cy="189602"/>
          </a:xfrm>
          <a:prstGeom prst="bentConnector3">
            <a:avLst>
              <a:gd name="adj1" fmla="val 50000"/>
            </a:avLst>
          </a:prstGeom>
          <a:noFill/>
          <a:ln>
            <a:solidFill>
              <a:srgbClr val="00B0F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80" name="表格 79"/>
          <p:cNvGraphicFramePr>
            <a:graphicFrameLocks noGrp="1"/>
          </p:cNvGraphicFramePr>
          <p:nvPr/>
        </p:nvGraphicFramePr>
        <p:xfrm>
          <a:off x="5508104" y="404664"/>
          <a:ext cx="1152128" cy="1888243"/>
        </p:xfrm>
        <a:graphic>
          <a:graphicData uri="http://schemas.openxmlformats.org/drawingml/2006/table">
            <a:tbl>
              <a:tblPr firstRow="1" bandRow="1">
                <a:tableStyleId>{5C22544A-7EE6-4342-B048-85BDC9FD1C3A}</a:tableStyleId>
              </a:tblPr>
              <a:tblGrid>
                <a:gridCol w="1152128"/>
              </a:tblGrid>
              <a:tr h="269749">
                <a:tc>
                  <a:txBody>
                    <a:bodyPr/>
                    <a:lstStyle/>
                    <a:p>
                      <a:r>
                        <a:rPr lang="en-US" altLang="zh-CN" sz="1000" dirty="0" smtClean="0">
                          <a:solidFill>
                            <a:schemeClr val="tx1"/>
                          </a:solidFill>
                        </a:rPr>
                        <a:t>Rev</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-Cost</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=Gross profit</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-expense</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=operating</a:t>
                      </a:r>
                      <a:r>
                        <a:rPr lang="en-US" altLang="zh-CN" sz="1000" baseline="0" dirty="0" smtClean="0">
                          <a:solidFill>
                            <a:schemeClr val="tx1"/>
                          </a:solidFill>
                        </a:rPr>
                        <a:t> profit</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+D&amp;A</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=EBITDA</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1" name="TextBox 80"/>
          <p:cNvSpPr txBox="1"/>
          <p:nvPr/>
        </p:nvSpPr>
        <p:spPr>
          <a:xfrm>
            <a:off x="3923928" y="5877272"/>
            <a:ext cx="2520280" cy="276999"/>
          </a:xfrm>
          <a:prstGeom prst="rect">
            <a:avLst/>
          </a:prstGeom>
          <a:noFill/>
          <a:ln>
            <a:solidFill>
              <a:schemeClr val="bg1">
                <a:lumMod val="65000"/>
              </a:schemeClr>
            </a:solidFill>
          </a:ln>
        </p:spPr>
        <p:txBody>
          <a:bodyPr wrap="square" rtlCol="0">
            <a:spAutoFit/>
          </a:bodyPr>
          <a:lstStyle/>
          <a:p>
            <a:r>
              <a:rPr lang="en-US" altLang="zh-CN" sz="1200" b="1" dirty="0" smtClean="0"/>
              <a:t>ITO=365*</a:t>
            </a:r>
            <a:r>
              <a:rPr lang="zh-CN" altLang="en-US" sz="1200" b="1" dirty="0" smtClean="0"/>
              <a:t>期末</a:t>
            </a:r>
            <a:r>
              <a:rPr lang="en-US" altLang="zh-CN" sz="1200" b="1" dirty="0" smtClean="0"/>
              <a:t>Inv/</a:t>
            </a:r>
            <a:r>
              <a:rPr lang="zh-CN" altLang="en-US" sz="1200" b="1" dirty="0" smtClean="0"/>
              <a:t>本期</a:t>
            </a:r>
            <a:r>
              <a:rPr lang="en-US" altLang="zh-CN" sz="1200" b="1" dirty="0" smtClean="0"/>
              <a:t>Cost of Sale</a:t>
            </a:r>
            <a:endParaRPr lang="zh-CN" altLang="en-US" sz="1200" b="1" dirty="0"/>
          </a:p>
        </p:txBody>
      </p:sp>
      <p:sp>
        <p:nvSpPr>
          <p:cNvPr id="82" name="TextBox 81"/>
          <p:cNvSpPr txBox="1"/>
          <p:nvPr/>
        </p:nvSpPr>
        <p:spPr>
          <a:xfrm>
            <a:off x="395536" y="2204864"/>
            <a:ext cx="2160240" cy="276999"/>
          </a:xfrm>
          <a:prstGeom prst="rect">
            <a:avLst/>
          </a:prstGeom>
          <a:noFill/>
          <a:ln>
            <a:solidFill>
              <a:schemeClr val="bg1">
                <a:lumMod val="65000"/>
              </a:schemeClr>
            </a:solidFill>
          </a:ln>
        </p:spPr>
        <p:txBody>
          <a:bodyPr wrap="square" rtlCol="0">
            <a:spAutoFit/>
          </a:bodyPr>
          <a:lstStyle/>
          <a:p>
            <a:r>
              <a:rPr lang="en-US" altLang="zh-CN" sz="1200" b="1" dirty="0" smtClean="0"/>
              <a:t>DSO=365*</a:t>
            </a:r>
            <a:r>
              <a:rPr lang="zh-CN" altLang="en-US" sz="1200" b="1" dirty="0" smtClean="0"/>
              <a:t>期末</a:t>
            </a:r>
            <a:r>
              <a:rPr lang="en-US" altLang="zh-CN" sz="1200" b="1" dirty="0" smtClean="0"/>
              <a:t>AR/</a:t>
            </a:r>
            <a:r>
              <a:rPr lang="zh-CN" altLang="en-US" sz="1200" b="1" dirty="0" smtClean="0"/>
              <a:t>本期</a:t>
            </a:r>
            <a:r>
              <a:rPr lang="en-US" altLang="zh-CN" sz="1200" b="1" dirty="0" smtClean="0"/>
              <a:t>Rev</a:t>
            </a:r>
            <a:endParaRPr lang="zh-CN" altLang="en-US" sz="1200" b="1" dirty="0"/>
          </a:p>
        </p:txBody>
      </p:sp>
      <p:sp>
        <p:nvSpPr>
          <p:cNvPr id="83" name="TextBox 82"/>
          <p:cNvSpPr txBox="1"/>
          <p:nvPr/>
        </p:nvSpPr>
        <p:spPr>
          <a:xfrm>
            <a:off x="6660232" y="3284984"/>
            <a:ext cx="2448272" cy="276999"/>
          </a:xfrm>
          <a:prstGeom prst="rect">
            <a:avLst/>
          </a:prstGeom>
          <a:noFill/>
          <a:ln>
            <a:solidFill>
              <a:schemeClr val="bg1">
                <a:lumMod val="65000"/>
              </a:schemeClr>
            </a:solidFill>
          </a:ln>
        </p:spPr>
        <p:txBody>
          <a:bodyPr wrap="square" rtlCol="0">
            <a:spAutoFit/>
          </a:bodyPr>
          <a:lstStyle/>
          <a:p>
            <a:r>
              <a:rPr lang="en-US" altLang="zh-CN" sz="1200" b="1" dirty="0" smtClean="0"/>
              <a:t>DPO=365*</a:t>
            </a:r>
            <a:r>
              <a:rPr lang="zh-CN" altLang="en-US" sz="1200" b="1" dirty="0" smtClean="0"/>
              <a:t>期末</a:t>
            </a:r>
            <a:r>
              <a:rPr lang="en-US" altLang="zh-CN" sz="1200" b="1" dirty="0" smtClean="0"/>
              <a:t>AP/</a:t>
            </a:r>
            <a:r>
              <a:rPr lang="zh-CN" altLang="en-US" sz="1200" b="1" dirty="0" smtClean="0"/>
              <a:t>本期</a:t>
            </a:r>
            <a:r>
              <a:rPr lang="en-US" altLang="zh-CN" sz="1200" b="1" dirty="0" smtClean="0"/>
              <a:t>cost of sale</a:t>
            </a:r>
            <a:endParaRPr lang="zh-CN" altLang="en-US" sz="1200" b="1" dirty="0"/>
          </a:p>
        </p:txBody>
      </p:sp>
      <p:sp>
        <p:nvSpPr>
          <p:cNvPr id="87" name="TextBox 86"/>
          <p:cNvSpPr txBox="1"/>
          <p:nvPr/>
        </p:nvSpPr>
        <p:spPr>
          <a:xfrm>
            <a:off x="107504" y="5877272"/>
            <a:ext cx="1584176" cy="276999"/>
          </a:xfrm>
          <a:prstGeom prst="rect">
            <a:avLst/>
          </a:prstGeom>
          <a:noFill/>
          <a:ln>
            <a:solidFill>
              <a:schemeClr val="bg1">
                <a:lumMod val="65000"/>
              </a:schemeClr>
            </a:solidFill>
          </a:ln>
        </p:spPr>
        <p:txBody>
          <a:bodyPr wrap="square" rtlCol="0">
            <a:spAutoFit/>
          </a:bodyPr>
          <a:lstStyle/>
          <a:p>
            <a:r>
              <a:rPr lang="en-US" altLang="zh-CN" sz="1200" b="1" dirty="0" smtClean="0"/>
              <a:t>CCC=DSO+ITO-DPO</a:t>
            </a:r>
            <a:endParaRPr lang="zh-CN" altLang="en-US" sz="1200" b="1" dirty="0"/>
          </a:p>
        </p:txBody>
      </p:sp>
      <p:graphicFrame>
        <p:nvGraphicFramePr>
          <p:cNvPr id="88" name="表格 87"/>
          <p:cNvGraphicFramePr>
            <a:graphicFrameLocks noGrp="1"/>
          </p:cNvGraphicFramePr>
          <p:nvPr/>
        </p:nvGraphicFramePr>
        <p:xfrm>
          <a:off x="6948264" y="404664"/>
          <a:ext cx="1152128" cy="1888243"/>
        </p:xfrm>
        <a:graphic>
          <a:graphicData uri="http://schemas.openxmlformats.org/drawingml/2006/table">
            <a:tbl>
              <a:tblPr firstRow="1" bandRow="1">
                <a:tableStyleId>{5C22544A-7EE6-4342-B048-85BDC9FD1C3A}</a:tableStyleId>
              </a:tblPr>
              <a:tblGrid>
                <a:gridCol w="1152128"/>
              </a:tblGrid>
              <a:tr h="269749">
                <a:tc>
                  <a:txBody>
                    <a:bodyPr/>
                    <a:lstStyle/>
                    <a:p>
                      <a:r>
                        <a:rPr lang="en-US" altLang="zh-CN" sz="1000" dirty="0" smtClean="0">
                          <a:solidFill>
                            <a:schemeClr val="tx1"/>
                          </a:solidFill>
                        </a:rPr>
                        <a:t>EBITDA</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-∆AR</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-∆INV</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+∆AP</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r>
                        <a:rPr lang="en-US" altLang="zh-CN" sz="1000" dirty="0" smtClean="0">
                          <a:solidFill>
                            <a:schemeClr val="tx1"/>
                          </a:solidFill>
                        </a:rPr>
                        <a:t>+</a:t>
                      </a:r>
                      <a:r>
                        <a:rPr lang="zh-CN" altLang="en-US" sz="1000" dirty="0" smtClean="0">
                          <a:solidFill>
                            <a:schemeClr val="tx1"/>
                          </a:solidFill>
                        </a:rPr>
                        <a:t>非付现</a:t>
                      </a:r>
                      <a:r>
                        <a:rPr lang="en-US" altLang="zh-CN" sz="1000" dirty="0" smtClean="0">
                          <a:solidFill>
                            <a:schemeClr val="tx1"/>
                          </a:solidFill>
                        </a:rPr>
                        <a:t>expense</a:t>
                      </a:r>
                      <a:endParaRPr lang="zh-CN"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=OCF</a:t>
                      </a:r>
                      <a:endParaRPr lang="zh-CN" altLang="en-US"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tx1"/>
                          </a:solidFill>
                        </a:rPr>
                        <a:t>*∆=</a:t>
                      </a:r>
                      <a:r>
                        <a:rPr lang="zh-CN" altLang="en-US" sz="1000" dirty="0" smtClean="0">
                          <a:solidFill>
                            <a:schemeClr val="tx1"/>
                          </a:solidFill>
                        </a:rPr>
                        <a:t>期末</a:t>
                      </a:r>
                      <a:r>
                        <a:rPr lang="en-US" altLang="zh-CN" sz="1000" dirty="0" smtClean="0">
                          <a:solidFill>
                            <a:schemeClr val="tx1"/>
                          </a:solidFill>
                        </a:rPr>
                        <a:t>-</a:t>
                      </a:r>
                      <a:r>
                        <a:rPr lang="zh-CN" altLang="en-US" sz="1000" dirty="0" smtClean="0">
                          <a:solidFill>
                            <a:schemeClr val="tx1"/>
                          </a:solidFill>
                        </a:rPr>
                        <a:t>期初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LINETEXTSHAPEGUID" val="5eabb2ad-361a-4de8-a467-7dbc0e819e78"/>
</p:tagLst>
</file>

<file path=ppt/tags/tag2.xml><?xml version="1.0" encoding="utf-8"?>
<p:tagLst xmlns:a="http://schemas.openxmlformats.org/drawingml/2006/main" xmlns:r="http://schemas.openxmlformats.org/officeDocument/2006/relationships" xmlns:p="http://schemas.openxmlformats.org/presentationml/2006/main">
  <p:tag name="INLINETEXTSHAPEGUID" val="483157df-9e89-42f1-af77-4eee1938cf5b"/>
</p:tagLst>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8308</TotalTime>
  <Words>3161</Words>
  <Application>Microsoft Office PowerPoint</Application>
  <PresentationFormat>全屏显示(4:3)</PresentationFormat>
  <Paragraphs>997</Paragraphs>
  <Slides>10</Slides>
  <Notes>0</Notes>
  <HiddenSlides>0</HiddenSlides>
  <MMClips>0</MMClips>
  <ScaleCrop>false</ScaleCrop>
  <HeadingPairs>
    <vt:vector size="4" baseType="variant">
      <vt:variant>
        <vt:lpstr>主题</vt:lpstr>
      </vt:variant>
      <vt:variant>
        <vt:i4>9</vt:i4>
      </vt:variant>
      <vt:variant>
        <vt:lpstr>幻灯片标题</vt:lpstr>
      </vt:variant>
      <vt:variant>
        <vt:i4>10</vt:i4>
      </vt:variant>
    </vt:vector>
  </HeadingPairs>
  <TitlesOfParts>
    <vt:vector size="19" baseType="lpstr">
      <vt:lpstr>Blank</vt:lpstr>
      <vt:lpstr>1_主题1</vt:lpstr>
      <vt:lpstr>4_主题1</vt:lpstr>
      <vt:lpstr>5_主题1</vt:lpstr>
      <vt:lpstr>6_主题1</vt:lpstr>
      <vt:lpstr>7_主题1</vt:lpstr>
      <vt:lpstr>8_主题1</vt:lpstr>
      <vt:lpstr>9_主题1</vt:lpstr>
      <vt:lpstr>10_主题1</vt:lpstr>
      <vt:lpstr>幻灯片 1</vt:lpstr>
      <vt:lpstr>建模思路-20160809</vt:lpstr>
      <vt:lpstr>幻灯片 3</vt:lpstr>
      <vt:lpstr>分阶段拆分样本逻辑（0706）</vt:lpstr>
      <vt:lpstr>附件：分阶段逻辑统计底稿（企业自身增长）</vt:lpstr>
      <vt:lpstr>附件：分阶段逻辑统计底稿（行业周期修正）</vt:lpstr>
      <vt:lpstr>附件：分阶段逻辑统计底稿（Network行业周期修正）</vt:lpstr>
      <vt:lpstr>幻灯片 8</vt:lpstr>
      <vt:lpstr>运营效率与现金的逻辑关系</vt:lpstr>
      <vt:lpstr>与现金的逻辑关系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Huangzhihua</dc:creator>
  <cp:lastModifiedBy>Dell</cp:lastModifiedBy>
  <cp:revision>326</cp:revision>
  <dcterms:created xsi:type="dcterms:W3CDTF">2011-12-01T07:24:32Z</dcterms:created>
  <dcterms:modified xsi:type="dcterms:W3CDTF">2016-08-09T09:57:51Z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(3)80dxJJV3O/MLNbnUeQAkmW4p1XOssoKkIkihW+foVmC8jBDxym1qFQpFLevE2qsEaD+KoeIX_x000d_
KouiXaa9Lj3flpPPoc5VXZqYpnAasLUmKF4aaBkiuLdWqZKEi2tURvC4GRK1f68MvQRTyf4w_x000d_
FD/xDFIZNNaE/N3tQaR5Z9wAXb4WQRnduFdrAlQEoxtf1R+N5sr6LG5nlRy1zg69kJ1Dc33c_x000d_
eKMTBNHg7O9Urkku+N</vt:lpwstr>
  </property>
  <property fmtid="{D5CDD505-2E9C-101B-9397-08002B2CF9AE}" pid="3" name="_ms_pID_7253431">
    <vt:lpwstr>9T40nf6lIac7NBA/MmrftxsQM2HJmndYrP5AVPPeCB/7KcSyupD3z9_x000d_
qvRt3FB9YOJI4m0ixCXP0djrKDNn5x5KOAj824aZiCvBUkO+U5YlwndOnmqUpd72ezh4D1vO_x000d_
9sJTr/ebb/SPUC5QV7j+RsaKJHGuvUSxJ82q6R20rjdhGvFTqiKKVaj0nWIvuPbpPipvm7O2_x000d_
u/09s4RukqwT15ecexilvcpX3OAJjiz42MsT</vt:lpwstr>
  </property>
  <property fmtid="{D5CDD505-2E9C-101B-9397-08002B2CF9AE}" pid="4" name="_ms_pID_7253432">
    <vt:lpwstr>svmhMHCaF4OsKZXqJXp0EBXitZzJs15Z3jqO_x000d_
RBDxI3sHCN6ent3jCmjtsG/lrJ5+zoEPpSeWedhldrxF2h42CynvSqgs6K1b7UR4FWbonCRb_x000d_
14EX/4J6AejSk5K5QJaqlkbZQiKtnBmgvi9CO0wuVoKXKFFbUmgTg+rAiGBDPEC804vvwpRG_x000d_
Ie49K4tbpK+AyQ==</vt:lpwstr>
  </property>
  <property fmtid="{D5CDD505-2E9C-101B-9397-08002B2CF9AE}" pid="5" name="_2015_ms_pID_725343">
    <vt:lpwstr>(3)7qnH55vrL2f6B56YYsP2Kp90c4JUpzQ81FevlHdBmAqyYc5ZKQXB2gjms9zDvRD5b8XxOhvQ
c2Rx2DE8VZlGAzZl80bDDV8x1kb+XuwqZc9GSuCIKGFgDRvmY7HdAbIXEx+9eKxUNPuYLCaI
vA6dzJOdIxot2FgDz5a7FLAQ+CBu4y8eLwxjgVaeAbYiphdBgQthqejY4lqnnvcdgkxgk8L+
GdT+rZuvXD0Rtv5cYE</vt:lpwstr>
  </property>
  <property fmtid="{D5CDD505-2E9C-101B-9397-08002B2CF9AE}" pid="6" name="_2015_ms_pID_7253431">
    <vt:lpwstr>CKWBM7ibOYmrH1fsrEkxuaLej1+Z2uvs+jb69Xy3wzY4/uzCvrkcdd
qOjaOECqFF8TvO4KrTQqyZqS8TpptYpomiTeEsx5FdJr0SdTnKkouXsxEdR9smflRD2t4is3
jOoGz25OEitZItsFfzLZfDIN4qY9g22c+J1dIcRNtgh0efmxUaXneuYLrxDokV+DGNo7NXM2
oOmL+AzJ0tr1spxzShpve4N/eruSrZIRTPuc</vt:lpwstr>
  </property>
  <property fmtid="{D5CDD505-2E9C-101B-9397-08002B2CF9AE}" pid="7" name="_2015_ms_pID_7253432">
    <vt:lpwstr>JNU2On0V8mFy3sdXmkqk+vFkxzLFRrqkDRuk
sVCwrgdkj/2Dy2PEP3Renmib1+/QqYCNNANsUSDXZQzHhqqMsXo=</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1470735947</vt:lpwstr>
  </property>
</Properties>
</file>