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theme/theme5.xml" ContentType="application/vnd.openxmlformats-officedocument.them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theme/theme3.xml" ContentType="application/vnd.openxmlformats-officedocument.them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8.xml" ContentType="application/vnd.openxmlformats-officedocument.theme+xml"/>
  <Override PartName="/ppt/theme/theme9.xml" ContentType="application/vnd.openxmlformats-officedocument.theme+xml"/>
  <Override PartName="/ppt/theme/theme12.xml" ContentType="application/vnd.openxmlformats-officedocument.them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theme/theme7.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theme/theme4.xml" ContentType="application/vnd.openxmlformats-officedocument.theme+xml"/>
  <Override PartName="/ppt/slideLayouts/slideLayout7.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 id="2147483825" r:id="rId10"/>
  </p:sldMasterIdLst>
  <p:notesMasterIdLst>
    <p:notesMasterId r:id="rId24"/>
  </p:notesMasterIdLst>
  <p:handoutMasterIdLst>
    <p:handoutMasterId r:id="rId25"/>
  </p:handoutMasterIdLst>
  <p:sldIdLst>
    <p:sldId id="262" r:id="rId11"/>
    <p:sldId id="339" r:id="rId12"/>
    <p:sldId id="340" r:id="rId13"/>
    <p:sldId id="342" r:id="rId14"/>
    <p:sldId id="344" r:id="rId15"/>
    <p:sldId id="348" r:id="rId16"/>
    <p:sldId id="346" r:id="rId17"/>
    <p:sldId id="352" r:id="rId18"/>
    <p:sldId id="353" r:id="rId19"/>
    <p:sldId id="351" r:id="rId20"/>
    <p:sldId id="354" r:id="rId21"/>
    <p:sldId id="345" r:id="rId22"/>
    <p:sldId id="260"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990000"/>
    <a:srgbClr val="74828A"/>
    <a:srgbClr val="FFFFFF"/>
    <a:srgbClr val="0066CC"/>
    <a:srgbClr val="77777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62" autoAdjust="0"/>
    <p:restoredTop sz="94109" autoAdjust="0"/>
  </p:normalViewPr>
  <p:slideViewPr>
    <p:cSldViewPr showGuides="1">
      <p:cViewPr varScale="1">
        <p:scale>
          <a:sx n="108" d="100"/>
          <a:sy n="108" d="100"/>
        </p:scale>
        <p:origin x="-2010" y="-84"/>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67413A7A-7526-4802-962C-A517EB91CD34}" type="datetimeFigureOut">
              <a:rPr lang="zh-CN" altLang="en-US"/>
              <a:pPr>
                <a:defRPr/>
              </a:pPr>
              <a:t>2016/8/26</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85B3D466-C7F0-48F4-8422-551DF7E90DB1}" type="slidenum">
              <a:rPr lang="zh-CN" altLang="en-US"/>
              <a:pPr>
                <a:defRPr/>
              </a:pPr>
              <a:t>‹#›</a:t>
            </a:fld>
            <a:endParaRPr lang="en-US" altLang="zh-CN"/>
          </a:p>
        </p:txBody>
      </p:sp>
    </p:spTree>
    <p:extLst>
      <p:ext uri="{BB962C8B-B14F-4D97-AF65-F5344CB8AC3E}">
        <p14:creationId xmlns="" xmlns:p14="http://schemas.microsoft.com/office/powerpoint/2010/main" val="3530170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F69FF-5FCE-4862-A900-1045F8EE26D4}" type="datetimeFigureOut">
              <a:rPr lang="zh-CN" altLang="en-US" smtClean="0"/>
              <a:pPr/>
              <a:t>2016/8/26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5A8A1-D59A-4D9C-8DDE-9D0D9E9EA09B}" type="slidenum">
              <a:rPr lang="zh-CN" altLang="en-US" smtClean="0"/>
              <a:pPr/>
              <a:t>‹#›</a:t>
            </a:fld>
            <a:endParaRPr lang="zh-CN" altLang="en-US"/>
          </a:p>
        </p:txBody>
      </p:sp>
    </p:spTree>
    <p:extLst>
      <p:ext uri="{BB962C8B-B14F-4D97-AF65-F5344CB8AC3E}">
        <p14:creationId xmlns="" xmlns:p14="http://schemas.microsoft.com/office/powerpoint/2010/main" val="2615195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9207652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52962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3307722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3820182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216087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32220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2465" y="430215"/>
            <a:ext cx="7745412" cy="8715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4" y="1641476"/>
            <a:ext cx="7929562" cy="4194175"/>
          </a:xfrm>
        </p:spPr>
        <p:txBody>
          <a:bodyPr lIns="71587" tIns="35793" rIns="71587" bIns="35793"/>
          <a:lstStyle/>
          <a:p>
            <a:pPr lvl="0"/>
            <a:endParaRPr lang="zh-CN" altLang="en-US" noProof="0" smtClean="0"/>
          </a:p>
        </p:txBody>
      </p:sp>
      <p:sp>
        <p:nvSpPr>
          <p:cNvPr id="4" name="Rectangle 10"/>
          <p:cNvSpPr>
            <a:spLocks noGrp="1" noChangeArrowheads="1"/>
          </p:cNvSpPr>
          <p:nvPr>
            <p:ph type="dt" sz="half" idx="10"/>
          </p:nvPr>
        </p:nvSpPr>
        <p:spPr>
          <a:xfrm>
            <a:off x="6361116" y="6489701"/>
            <a:ext cx="2097087" cy="455613"/>
          </a:xfrm>
          <a:prstGeom prst="rect">
            <a:avLst/>
          </a:prstGeom>
        </p:spPr>
        <p:txBody>
          <a:bodyPr lIns="91432" tIns="45716" rIns="91432" bIns="45716"/>
          <a:lstStyle>
            <a:lvl1pPr fontAlgn="auto">
              <a:spcBef>
                <a:spcPts val="0"/>
              </a:spcBef>
              <a:spcAft>
                <a:spcPts val="0"/>
              </a:spcAft>
              <a:defRPr>
                <a:ea typeface="+mn-ea"/>
              </a:defRPr>
            </a:lvl1pPr>
          </a:lstStyle>
          <a:p>
            <a:pPr>
              <a:defRPr/>
            </a:pPr>
            <a:r>
              <a:rPr lang="de-DE" altLang="zh-CN">
                <a:solidFill>
                  <a:srgbClr val="000000"/>
                </a:solidFill>
              </a:rPr>
              <a:t>Page </a:t>
            </a:r>
            <a:fld id="{22380B45-C2F3-4C34-888D-8AF932F58C1E}"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 xmlns:p14="http://schemas.microsoft.com/office/powerpoint/2010/main" val="16392405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187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342797" marR="0" indent="-342797" algn="l" defTabSz="914126" rtl="0" eaLnBrk="0" fontAlgn="base" latinLnBrk="0" hangingPunct="0">
              <a:lnSpc>
                <a:spcPct val="140000"/>
              </a:lnSpc>
              <a:spcBef>
                <a:spcPct val="0"/>
              </a:spcBef>
              <a:spcAft>
                <a:spcPct val="0"/>
              </a:spcAft>
              <a:buClr>
                <a:srgbClr val="777777"/>
              </a:buClr>
              <a:buSzPct val="60000"/>
              <a:buFont typeface="Wingdings" pitchFamily="2" charset="2"/>
              <a:buChar char="l"/>
              <a:tabLst/>
              <a:defRPr/>
            </a:lvl1pPr>
            <a:lvl2pPr marL="742727" marR="0" indent="-285664" algn="l" defTabSz="914126" rtl="0" eaLnBrk="0" fontAlgn="base" latinLnBrk="0" hangingPunct="0">
              <a:lnSpc>
                <a:spcPct val="140000"/>
              </a:lnSpc>
              <a:spcBef>
                <a:spcPct val="0"/>
              </a:spcBef>
              <a:spcAft>
                <a:spcPct val="0"/>
              </a:spcAft>
              <a:buClrTx/>
              <a:buSzPct val="50000"/>
              <a:buFont typeface="Wingdings" pitchFamily="2" charset="2"/>
              <a:buChar char="p"/>
              <a:tabLst/>
              <a:defRPr/>
            </a:lvl2pPr>
            <a:lvl3pPr marL="1142657" marR="0" indent="-228531" algn="l" defTabSz="914126" rtl="0" eaLnBrk="0" fontAlgn="base" latinLnBrk="0" hangingPunct="0">
              <a:lnSpc>
                <a:spcPct val="140000"/>
              </a:lnSpc>
              <a:spcBef>
                <a:spcPct val="0"/>
              </a:spcBef>
              <a:spcAft>
                <a:spcPct val="0"/>
              </a:spcAft>
              <a:buClrTx/>
              <a:buSzPct val="50000"/>
              <a:buFont typeface="Wingdings" pitchFamily="2" charset="2"/>
              <a:buChar char="n"/>
              <a:tabLst/>
              <a:defRPr/>
            </a:lvl3pPr>
            <a:lvl4pPr marL="1599720" marR="0" indent="-228531" algn="l" defTabSz="914126" rtl="0" eaLnBrk="0" fontAlgn="base" latinLnBrk="0" hangingPunct="0">
              <a:lnSpc>
                <a:spcPct val="140000"/>
              </a:lnSpc>
              <a:spcBef>
                <a:spcPct val="0"/>
              </a:spcBef>
              <a:spcAft>
                <a:spcPct val="0"/>
              </a:spcAft>
              <a:buClrTx/>
              <a:buSzTx/>
              <a:buFontTx/>
              <a:buChar char="–"/>
              <a:tabLst/>
              <a:defRPr/>
            </a:lvl4pPr>
            <a:lvl5pPr marL="2056783" marR="0" indent="-228531" algn="l" defTabSz="914126" rtl="0" eaLnBrk="0" fontAlgn="base" latinLnBrk="0" hangingPunct="0">
              <a:lnSpc>
                <a:spcPct val="140000"/>
              </a:lnSpc>
              <a:spcBef>
                <a:spcPct val="0"/>
              </a:spcBef>
              <a:spcAft>
                <a:spcPct val="0"/>
              </a:spcAft>
              <a:buClrTx/>
              <a:buSzTx/>
              <a:buFont typeface="Arial" charset="0"/>
              <a:buChar char="~"/>
              <a:tabLst/>
              <a:defRPr/>
            </a:lvl5p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dirty="0" smtClean="0"/>
          </a:p>
        </p:txBody>
      </p:sp>
      <p:sp>
        <p:nvSpPr>
          <p:cNvPr id="4" name="页脚占位符 4"/>
          <p:cNvSpPr>
            <a:spLocks noGrp="1"/>
          </p:cNvSpPr>
          <p:nvPr>
            <p:ph type="ftr" sz="quarter" idx="10"/>
          </p:nvPr>
        </p:nvSpPr>
        <p:spPr/>
        <p:txBody>
          <a:bodyPr/>
          <a:lstStyle>
            <a:lvl1pPr>
              <a:defRPr/>
            </a:lvl1pPr>
          </a:lstStyle>
          <a:p>
            <a:pPr>
              <a:defRPr/>
            </a:pPr>
            <a:r>
              <a:rPr lang="zh-CN" altLang="en-US">
                <a:solidFill>
                  <a:prstClr val="black">
                    <a:tint val="75000"/>
                  </a:prstClr>
                </a:solidFill>
              </a:rPr>
              <a:t>华为公司</a:t>
            </a:r>
            <a:r>
              <a:rPr lang="en-US" altLang="zh-CN">
                <a:solidFill>
                  <a:prstClr val="black">
                    <a:tint val="75000"/>
                  </a:prstClr>
                </a:solidFill>
              </a:rPr>
              <a:t>2013</a:t>
            </a:r>
            <a:r>
              <a:rPr lang="zh-CN" altLang="en-US">
                <a:solidFill>
                  <a:prstClr val="black">
                    <a:tint val="75000"/>
                  </a:prstClr>
                </a:solidFill>
              </a:rPr>
              <a:t>年高层汇报材料</a:t>
            </a:r>
            <a:r>
              <a:rPr lang="en-US" altLang="zh-CN">
                <a:solidFill>
                  <a:prstClr val="black">
                    <a:tint val="75000"/>
                  </a:prstClr>
                </a:solidFill>
              </a:rPr>
              <a:t>_</a:t>
            </a:r>
            <a:r>
              <a:rPr lang="zh-CN" altLang="en-US">
                <a:solidFill>
                  <a:prstClr val="black">
                    <a:tint val="75000"/>
                  </a:prstClr>
                </a:solidFill>
              </a:rPr>
              <a:t>整体版</a:t>
            </a:r>
            <a:r>
              <a:rPr lang="en-US" altLang="zh-CN">
                <a:solidFill>
                  <a:prstClr val="black">
                    <a:tint val="75000"/>
                  </a:prstClr>
                </a:solidFill>
              </a:rPr>
              <a:t>_20140115.PPTX</a:t>
            </a:r>
            <a:endParaRPr lang="zh-CN" altLang="en-US" dirty="0">
              <a:solidFill>
                <a:prstClr val="black">
                  <a:tint val="75000"/>
                </a:prstClr>
              </a:solidFill>
            </a:endParaRPr>
          </a:p>
        </p:txBody>
      </p:sp>
      <p:sp>
        <p:nvSpPr>
          <p:cNvPr id="5" name="灯片编号占位符 5"/>
          <p:cNvSpPr>
            <a:spLocks noGrp="1"/>
          </p:cNvSpPr>
          <p:nvPr>
            <p:ph type="sldNum" sz="quarter" idx="11"/>
          </p:nvPr>
        </p:nvSpPr>
        <p:spPr/>
        <p:txBody>
          <a:bodyPr/>
          <a:lstStyle>
            <a:lvl1pPr>
              <a:defRPr/>
            </a:lvl1pPr>
          </a:lstStyle>
          <a:p>
            <a:pPr>
              <a:defRPr/>
            </a:pPr>
            <a:fld id="{04248D0D-9515-4059-9ED9-B4299D775EA9}"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405513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theme" Target="../theme/theme10.xml"/><Relationship Id="rId1" Type="http://schemas.openxmlformats.org/officeDocument/2006/relationships/slideLayout" Target="../slideLayouts/slideLayout9.xml"/><Relationship Id="rId4" Type="http://schemas.openxmlformats.org/officeDocument/2006/relationships/image" Target="../media/image16.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9" name="Picture 146" descr="2"/>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8050"/>
            <a:ext cx="6121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smtClean="0"/>
              <a:t>Click to edit Master subtitle style</a:t>
            </a: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dirty="0">
                <a:solidFill>
                  <a:srgbClr val="666666"/>
                </a:solidFill>
                <a:latin typeface="FrutigerNext LT Bold" pitchFamily="34" charset="0"/>
                <a:ea typeface="ＭＳ Ｐゴシック"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sp>
        <p:nvSpPr>
          <p:cNvPr id="1105" name="Text Box 81"/>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lgn="ctr">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sp>
        <p:nvSpPr>
          <p:cNvPr id="1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12" name="Picture 6" descr="Logo"/>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FrutigerNext LT Medium" pitchFamily="34" charset="0"/>
          <a:ea typeface="黑体" pitchFamily="49" charset="-122"/>
          <a:cs typeface="+mj-cs"/>
        </a:defRPr>
      </a:lvl1pPr>
      <a:lvl2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a:solidFill>
            <a:schemeClr val="bg1"/>
          </a:solidFill>
          <a:latin typeface="FrutigerNext LT Medium" pitchFamily="34" charset="0"/>
          <a:ea typeface="黑体" pitchFamily="49" charset="-122"/>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104" descr="PPT胶片内页元素-16比9-内页灰条"/>
          <p:cNvPicPr>
            <a:picLocks noChangeAspect="1" noChangeArrowheads="1"/>
          </p:cNvPicPr>
          <p:nvPr/>
        </p:nvPicPr>
        <p:blipFill>
          <a:blip r:embed="rId3" cstate="print"/>
          <a:srcRect/>
          <a:stretch>
            <a:fillRect/>
          </a:stretch>
        </p:blipFill>
        <p:spPr bwMode="auto">
          <a:xfrm>
            <a:off x="1" y="6224588"/>
            <a:ext cx="9140429" cy="633412"/>
          </a:xfrm>
          <a:prstGeom prst="rect">
            <a:avLst/>
          </a:prstGeom>
          <a:noFill/>
          <a:ln w="9525">
            <a:noFill/>
            <a:miter lim="800000"/>
            <a:headEnd/>
            <a:tailEnd/>
          </a:ln>
        </p:spPr>
      </p:pic>
      <p:pic>
        <p:nvPicPr>
          <p:cNvPr id="5123" name="Picture 11" descr="图片3副本"/>
          <p:cNvPicPr>
            <a:picLocks noChangeAspect="1" noChangeArrowheads="1"/>
          </p:cNvPicPr>
          <p:nvPr/>
        </p:nvPicPr>
        <p:blipFill>
          <a:blip r:embed="rId4" cstate="print"/>
          <a:srcRect/>
          <a:stretch>
            <a:fillRect/>
          </a:stretch>
        </p:blipFill>
        <p:spPr bwMode="auto">
          <a:xfrm>
            <a:off x="7634681" y="6386515"/>
            <a:ext cx="971297" cy="307975"/>
          </a:xfrm>
          <a:prstGeom prst="rect">
            <a:avLst/>
          </a:prstGeom>
          <a:noFill/>
          <a:ln w="9525">
            <a:noFill/>
            <a:miter lim="800000"/>
            <a:headEnd/>
            <a:tailEnd/>
          </a:ln>
        </p:spPr>
      </p:pic>
      <p:sp>
        <p:nvSpPr>
          <p:cNvPr id="5124" name="标题占位符 1"/>
          <p:cNvSpPr>
            <a:spLocks noGrp="1"/>
          </p:cNvSpPr>
          <p:nvPr>
            <p:ph type="title"/>
          </p:nvPr>
        </p:nvSpPr>
        <p:spPr bwMode="auto">
          <a:xfrm>
            <a:off x="657055" y="80963"/>
            <a:ext cx="8229838" cy="1143000"/>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smtClean="0"/>
              <a:t>单击此处编辑母版标题样式</a:t>
            </a:r>
          </a:p>
        </p:txBody>
      </p:sp>
      <p:sp>
        <p:nvSpPr>
          <p:cNvPr id="5125" name="文本占位符 2"/>
          <p:cNvSpPr>
            <a:spLocks noGrp="1"/>
          </p:cNvSpPr>
          <p:nvPr>
            <p:ph type="body" idx="1"/>
          </p:nvPr>
        </p:nvSpPr>
        <p:spPr bwMode="auto">
          <a:xfrm>
            <a:off x="657055" y="1052513"/>
            <a:ext cx="8229838" cy="4716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endParaRPr lang="zh-CN" altLang="en-US" smtClean="0"/>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endParaRPr lang="zh-CN" altLang="en-US" smtClean="0"/>
          </a:p>
        </p:txBody>
      </p:sp>
      <p:sp>
        <p:nvSpPr>
          <p:cNvPr id="5" name="页脚占位符 4"/>
          <p:cNvSpPr>
            <a:spLocks noGrp="1"/>
          </p:cNvSpPr>
          <p:nvPr>
            <p:ph type="ftr" sz="quarter" idx="3"/>
          </p:nvPr>
        </p:nvSpPr>
        <p:spPr>
          <a:xfrm>
            <a:off x="3135290" y="6356352"/>
            <a:ext cx="2894846"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r>
              <a:rPr lang="zh-CN" altLang="en-US">
                <a:solidFill>
                  <a:prstClr val="black">
                    <a:tint val="75000"/>
                  </a:prstClr>
                </a:solidFill>
              </a:rPr>
              <a:t>华为公司</a:t>
            </a:r>
            <a:r>
              <a:rPr lang="en-US" altLang="zh-CN">
                <a:solidFill>
                  <a:prstClr val="black">
                    <a:tint val="75000"/>
                  </a:prstClr>
                </a:solidFill>
              </a:rPr>
              <a:t>2013</a:t>
            </a:r>
            <a:r>
              <a:rPr lang="zh-CN" altLang="en-US">
                <a:solidFill>
                  <a:prstClr val="black">
                    <a:tint val="75000"/>
                  </a:prstClr>
                </a:solidFill>
              </a:rPr>
              <a:t>年高层汇报材料</a:t>
            </a:r>
            <a:r>
              <a:rPr lang="en-US" altLang="zh-CN">
                <a:solidFill>
                  <a:prstClr val="black">
                    <a:tint val="75000"/>
                  </a:prstClr>
                </a:solidFill>
              </a:rPr>
              <a:t>_</a:t>
            </a:r>
            <a:r>
              <a:rPr lang="zh-CN" altLang="en-US">
                <a:solidFill>
                  <a:prstClr val="black">
                    <a:tint val="75000"/>
                  </a:prstClr>
                </a:solidFill>
              </a:rPr>
              <a:t>整体版</a:t>
            </a:r>
            <a:r>
              <a:rPr lang="en-US" altLang="zh-CN">
                <a:solidFill>
                  <a:prstClr val="black">
                    <a:tint val="75000"/>
                  </a:prstClr>
                </a:solidFill>
              </a:rPr>
              <a:t>_20140115.PPTX</a:t>
            </a:r>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6552685" y="6356352"/>
            <a:ext cx="2134235"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60D3AA4E-F1E5-40C3-8F43-40D75DDC3240}" type="slidenum">
              <a:rPr lang="zh-CN" altLang="en-US">
                <a:solidFill>
                  <a:prstClr val="black">
                    <a:tint val="75000"/>
                  </a:prstClr>
                </a:solidFill>
              </a:rPr>
              <a:pPr>
                <a:defRPr/>
              </a:pPr>
              <a:t>‹#›</a:t>
            </a:fld>
            <a:endParaRPr lang="zh-CN" altLang="en-US">
              <a:solidFill>
                <a:prstClr val="black">
                  <a:tint val="75000"/>
                </a:prstClr>
              </a:solidFill>
            </a:endParaRPr>
          </a:p>
        </p:txBody>
      </p:sp>
      <p:sp>
        <p:nvSpPr>
          <p:cNvPr id="20" name="Text Box 8"/>
          <p:cNvSpPr txBox="1">
            <a:spLocks noChangeArrowheads="1"/>
          </p:cNvSpPr>
          <p:nvPr/>
        </p:nvSpPr>
        <p:spPr bwMode="auto">
          <a:xfrm>
            <a:off x="667767" y="6451600"/>
            <a:ext cx="2532315" cy="184666"/>
          </a:xfrm>
          <a:prstGeom prst="rect">
            <a:avLst/>
          </a:prstGeom>
          <a:noFill/>
          <a:ln>
            <a:noFill/>
          </a:ln>
          <a:extLst/>
        </p:spPr>
        <p:txBody>
          <a:bodyPr wrap="none" lIns="0" tIns="0" rIns="80093"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auto">
              <a:spcBef>
                <a:spcPts val="0"/>
              </a:spcBef>
              <a:spcAft>
                <a:spcPts val="0"/>
              </a:spcAft>
              <a:defRPr/>
            </a:pPr>
            <a:r>
              <a:rPr lang="en-US" altLang="zh-CN" sz="1200" dirty="0" smtClean="0">
                <a:solidFill>
                  <a:prstClr val="black"/>
                </a:solidFill>
                <a:latin typeface="FrutigerNext LT Bold" pitchFamily="34" charset="0"/>
                <a:ea typeface="MS PGothic" pitchFamily="34" charset="-128"/>
              </a:rPr>
              <a:t>HUAWEI TECHNOLOGIES CO., LTD.</a:t>
            </a:r>
          </a:p>
        </p:txBody>
      </p:sp>
      <p:sp>
        <p:nvSpPr>
          <p:cNvPr id="3081" name="Rectangle 5"/>
          <p:cNvSpPr>
            <a:spLocks noChangeArrowheads="1"/>
          </p:cNvSpPr>
          <p:nvPr/>
        </p:nvSpPr>
        <p:spPr bwMode="auto">
          <a:xfrm>
            <a:off x="6272960" y="6478588"/>
            <a:ext cx="1572407" cy="455612"/>
          </a:xfrm>
          <a:prstGeom prst="rect">
            <a:avLst/>
          </a:prstGeom>
          <a:noFill/>
          <a:ln w="9525">
            <a:noFill/>
            <a:miter lim="800000"/>
            <a:headEnd/>
            <a:tailEnd/>
          </a:ln>
        </p:spPr>
        <p:txBody>
          <a:bodyPr lIns="0" tIns="0" rIns="0" bIns="0"/>
          <a:lstStyle/>
          <a:p>
            <a:pPr eaLnBrk="0" hangingPunct="0">
              <a:lnSpc>
                <a:spcPct val="85000"/>
              </a:lnSpc>
              <a:defRPr/>
            </a:pPr>
            <a:r>
              <a:rPr lang="de-DE" altLang="zh-CN" sz="1200">
                <a:solidFill>
                  <a:srgbClr val="000000"/>
                </a:solidFill>
                <a:latin typeface="FrutigerNext LT Bold" pitchFamily="34" charset="0"/>
                <a:ea typeface="MS PGothic" pitchFamily="34" charset="-128"/>
              </a:rPr>
              <a:t>Page </a:t>
            </a:r>
            <a:fld id="{EE6EE8F6-3FE4-4BAF-A889-3CC6EEC86AC1}" type="slidenum">
              <a:rPr lang="de-DE" altLang="zh-CN" sz="1200">
                <a:solidFill>
                  <a:srgbClr val="000000"/>
                </a:solidFill>
                <a:latin typeface="FrutigerNext LT Bold" pitchFamily="34" charset="0"/>
                <a:ea typeface="MS PGothic" pitchFamily="34" charset="-128"/>
              </a:rPr>
              <a:pPr eaLnBrk="0" hangingPunct="0">
                <a:lnSpc>
                  <a:spcPct val="85000"/>
                </a:lnSpc>
                <a:defRPr/>
              </a:pPr>
              <a:t>‹#›</a:t>
            </a:fld>
            <a:endParaRPr lang="en-GB" altLang="zh-CN" sz="1200">
              <a:solidFill>
                <a:srgbClr val="000000"/>
              </a:solidFill>
              <a:latin typeface="FrutigerNext LT Bold" pitchFamily="34" charset="0"/>
              <a:ea typeface="MS PGothic" pitchFamily="34" charset="-128"/>
            </a:endParaRPr>
          </a:p>
        </p:txBody>
      </p:sp>
    </p:spTree>
    <p:extLst>
      <p:ext uri="{BB962C8B-B14F-4D97-AF65-F5344CB8AC3E}">
        <p14:creationId xmlns="" xmlns:p14="http://schemas.microsoft.com/office/powerpoint/2010/main" val="1299878733"/>
      </p:ext>
    </p:extLst>
  </p:cSld>
  <p:clrMap bg1="lt1" tx1="dk1" bg2="lt2" tx2="dk2" accent1="accent1" accent2="accent2" accent3="accent3" accent4="accent4" accent5="accent5" accent6="accent6" hlink="hlink" folHlink="folHlink"/>
  <p:sldLayoutIdLst>
    <p:sldLayoutId id="2147483826" r:id="rId1"/>
  </p:sldLayoutIdLst>
  <p:txStyles>
    <p:titleStyle>
      <a:lvl1pPr algn="ctr" rtl="0" eaLnBrk="0" fontAlgn="base" hangingPunct="0">
        <a:spcBef>
          <a:spcPct val="0"/>
        </a:spcBef>
        <a:spcAft>
          <a:spcPct val="0"/>
        </a:spcAft>
        <a:defRPr lang="zh-CN" altLang="en-US" sz="3199" b="1" kern="1200">
          <a:solidFill>
            <a:srgbClr val="990000"/>
          </a:solidFill>
          <a:latin typeface="FrutigerNext LT Medium" pitchFamily="34" charset="0"/>
          <a:ea typeface="黑体" pitchFamily="49" charset="-122"/>
          <a:cs typeface="+mj-cs"/>
        </a:defRPr>
      </a:lvl1pPr>
      <a:lvl2pPr algn="ctr" rtl="0" eaLnBrk="0" fontAlgn="base" hangingPunct="0">
        <a:spcBef>
          <a:spcPct val="0"/>
        </a:spcBef>
        <a:spcAft>
          <a:spcPct val="0"/>
        </a:spcAft>
        <a:defRPr sz="3199" b="1">
          <a:solidFill>
            <a:srgbClr val="990000"/>
          </a:solidFill>
          <a:latin typeface="FrutigerNext LT Medium" pitchFamily="34" charset="0"/>
          <a:ea typeface="黑体" pitchFamily="49" charset="-122"/>
        </a:defRPr>
      </a:lvl2pPr>
      <a:lvl3pPr algn="ctr" rtl="0" eaLnBrk="0" fontAlgn="base" hangingPunct="0">
        <a:spcBef>
          <a:spcPct val="0"/>
        </a:spcBef>
        <a:spcAft>
          <a:spcPct val="0"/>
        </a:spcAft>
        <a:defRPr sz="3199" b="1">
          <a:solidFill>
            <a:srgbClr val="990000"/>
          </a:solidFill>
          <a:latin typeface="FrutigerNext LT Medium" pitchFamily="34" charset="0"/>
          <a:ea typeface="黑体" pitchFamily="49" charset="-122"/>
        </a:defRPr>
      </a:lvl3pPr>
      <a:lvl4pPr algn="ctr" rtl="0" eaLnBrk="0" fontAlgn="base" hangingPunct="0">
        <a:spcBef>
          <a:spcPct val="0"/>
        </a:spcBef>
        <a:spcAft>
          <a:spcPct val="0"/>
        </a:spcAft>
        <a:defRPr sz="3199" b="1">
          <a:solidFill>
            <a:srgbClr val="990000"/>
          </a:solidFill>
          <a:latin typeface="FrutigerNext LT Medium" pitchFamily="34" charset="0"/>
          <a:ea typeface="黑体" pitchFamily="49" charset="-122"/>
        </a:defRPr>
      </a:lvl4pPr>
      <a:lvl5pPr algn="ctr" rtl="0" eaLnBrk="0" fontAlgn="base" hangingPunct="0">
        <a:spcBef>
          <a:spcPct val="0"/>
        </a:spcBef>
        <a:spcAft>
          <a:spcPct val="0"/>
        </a:spcAft>
        <a:defRPr sz="3199" b="1">
          <a:solidFill>
            <a:srgbClr val="990000"/>
          </a:solidFill>
          <a:latin typeface="FrutigerNext LT Medium" pitchFamily="34" charset="0"/>
          <a:ea typeface="黑体" pitchFamily="49" charset="-122"/>
        </a:defRPr>
      </a:lvl5pPr>
      <a:lvl6pPr marL="457063" algn="ctr" rtl="0" fontAlgn="base">
        <a:spcBef>
          <a:spcPct val="0"/>
        </a:spcBef>
        <a:spcAft>
          <a:spcPct val="0"/>
        </a:spcAft>
        <a:defRPr sz="3199" b="1">
          <a:solidFill>
            <a:srgbClr val="990000"/>
          </a:solidFill>
          <a:latin typeface="FrutigerNext LT Medium" pitchFamily="34" charset="0"/>
          <a:ea typeface="黑体" pitchFamily="49" charset="-122"/>
        </a:defRPr>
      </a:lvl6pPr>
      <a:lvl7pPr marL="914126" algn="ctr" rtl="0" fontAlgn="base">
        <a:spcBef>
          <a:spcPct val="0"/>
        </a:spcBef>
        <a:spcAft>
          <a:spcPct val="0"/>
        </a:spcAft>
        <a:defRPr sz="3199" b="1">
          <a:solidFill>
            <a:srgbClr val="990000"/>
          </a:solidFill>
          <a:latin typeface="FrutigerNext LT Medium" pitchFamily="34" charset="0"/>
          <a:ea typeface="黑体" pitchFamily="49" charset="-122"/>
        </a:defRPr>
      </a:lvl7pPr>
      <a:lvl8pPr marL="1371189" algn="ctr" rtl="0" fontAlgn="base">
        <a:spcBef>
          <a:spcPct val="0"/>
        </a:spcBef>
        <a:spcAft>
          <a:spcPct val="0"/>
        </a:spcAft>
        <a:defRPr sz="3199" b="1">
          <a:solidFill>
            <a:srgbClr val="990000"/>
          </a:solidFill>
          <a:latin typeface="FrutigerNext LT Medium" pitchFamily="34" charset="0"/>
          <a:ea typeface="黑体" pitchFamily="49" charset="-122"/>
        </a:defRPr>
      </a:lvl8pPr>
      <a:lvl9pPr marL="1828251" algn="ctr" rtl="0" fontAlgn="base">
        <a:spcBef>
          <a:spcPct val="0"/>
        </a:spcBef>
        <a:spcAft>
          <a:spcPct val="0"/>
        </a:spcAft>
        <a:defRPr sz="3199" b="1">
          <a:solidFill>
            <a:srgbClr val="990000"/>
          </a:solidFill>
          <a:latin typeface="FrutigerNext LT Medium" pitchFamily="34" charset="0"/>
          <a:ea typeface="黑体" pitchFamily="49" charset="-122"/>
        </a:defRPr>
      </a:lvl9pPr>
    </p:titleStyle>
    <p:bodyStyle>
      <a:lvl1pPr marL="342797" indent="-342797" algn="l" rtl="0" eaLnBrk="0" fontAlgn="base" hangingPunct="0">
        <a:lnSpc>
          <a:spcPct val="140000"/>
        </a:lnSpc>
        <a:spcBef>
          <a:spcPct val="0"/>
        </a:spcBef>
        <a:spcAft>
          <a:spcPct val="0"/>
        </a:spcAft>
        <a:buClr>
          <a:srgbClr val="777777"/>
        </a:buClr>
        <a:buSzPct val="60000"/>
        <a:buFont typeface="Wingdings" pitchFamily="2" charset="2"/>
        <a:buChar char="l"/>
        <a:defRPr lang="zh-CN" altLang="en-US" sz="1999" b="1" kern="1200" dirty="0">
          <a:solidFill>
            <a:schemeClr val="tx1"/>
          </a:solidFill>
          <a:latin typeface="FrutigerNext LT Regular" pitchFamily="34" charset="0"/>
          <a:ea typeface="黑体" pitchFamily="49" charset="-122"/>
          <a:cs typeface="+mn-cs"/>
        </a:defRPr>
      </a:lvl1pPr>
      <a:lvl2pPr marL="742727" indent="-285664" algn="l" rtl="0" eaLnBrk="0" fontAlgn="base" hangingPunct="0">
        <a:lnSpc>
          <a:spcPct val="140000"/>
        </a:lnSpc>
        <a:spcBef>
          <a:spcPct val="0"/>
        </a:spcBef>
        <a:spcAft>
          <a:spcPct val="0"/>
        </a:spcAft>
        <a:buSzPct val="50000"/>
        <a:buFont typeface="Wingdings" pitchFamily="2" charset="2"/>
        <a:buChar char="p"/>
        <a:defRPr sz="2799" kern="1200">
          <a:solidFill>
            <a:schemeClr val="tx1"/>
          </a:solidFill>
          <a:latin typeface="+mn-lt"/>
          <a:ea typeface="+mn-ea"/>
          <a:cs typeface="+mn-cs"/>
        </a:defRPr>
      </a:lvl2pPr>
      <a:lvl3pPr marL="1142657" indent="-228531" algn="l" rtl="0" eaLnBrk="0" fontAlgn="base" hangingPunct="0">
        <a:lnSpc>
          <a:spcPct val="140000"/>
        </a:lnSpc>
        <a:spcBef>
          <a:spcPct val="0"/>
        </a:spcBef>
        <a:spcAft>
          <a:spcPct val="0"/>
        </a:spcAft>
        <a:buSzPct val="50000"/>
        <a:buFont typeface="Wingdings" pitchFamily="2" charset="2"/>
        <a:buChar char="n"/>
        <a:defRPr sz="2399" kern="1200">
          <a:solidFill>
            <a:schemeClr val="tx1"/>
          </a:solidFill>
          <a:latin typeface="+mn-lt"/>
          <a:ea typeface="+mn-ea"/>
          <a:cs typeface="+mn-cs"/>
        </a:defRPr>
      </a:lvl3pPr>
      <a:lvl4pPr marL="1599720" indent="-228531" algn="l" rtl="0" eaLnBrk="0" fontAlgn="base" hangingPunct="0">
        <a:lnSpc>
          <a:spcPct val="140000"/>
        </a:lnSpc>
        <a:spcBef>
          <a:spcPct val="0"/>
        </a:spcBef>
        <a:spcAft>
          <a:spcPct val="0"/>
        </a:spcAft>
        <a:buChar char="–"/>
        <a:defRPr sz="1999" kern="1200">
          <a:solidFill>
            <a:schemeClr val="tx1"/>
          </a:solidFill>
          <a:latin typeface="+mn-lt"/>
          <a:ea typeface="+mn-ea"/>
          <a:cs typeface="+mn-cs"/>
        </a:defRPr>
      </a:lvl4pPr>
      <a:lvl5pPr marL="2056783" indent="-228531" algn="l" rtl="0" eaLnBrk="0" fontAlgn="base" hangingPunct="0">
        <a:lnSpc>
          <a:spcPct val="140000"/>
        </a:lnSpc>
        <a:spcBef>
          <a:spcPct val="0"/>
        </a:spcBef>
        <a:spcAft>
          <a:spcPct val="0"/>
        </a:spcAft>
        <a:buFont typeface="Arial"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zh-CN"/>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688013"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2127" name="Text Box 79"/>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lgn="ctr">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11" name="Picture 6" descr="Logo"/>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903913" cy="579438"/>
          </a:xfrm>
          <a:prstGeom prst="rect">
            <a:avLst/>
          </a:prstGeom>
          <a:noFill/>
          <a:ln>
            <a:noFill/>
          </a:ln>
          <a:effectLst/>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200"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lgn="ctr">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5201" name="Picture 81" descr="200016582-001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5202" name="Picture 82"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6048375"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224"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lgn="ctr">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6225" name="Picture 81" descr="bra200912090008_M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6226" name="Picture 82"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6264275"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248"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lgn="ctr">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7249" name="Picture 81" descr="sb10064568n-001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7250" name="Picture 82"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63373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72" name="Text Box 80"/>
          <p:cNvSpPr txBox="1">
            <a:spLocks noChangeArrowheads="1"/>
          </p:cNvSpPr>
          <p:nvPr/>
        </p:nvSpPr>
        <p:spPr bwMode="auto">
          <a:xfrm>
            <a:off x="-2884488" y="1330325"/>
            <a:ext cx="2776538" cy="176847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lgn="ctr">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8273" name="Picture 81" descr="89738649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8274" name="Picture 82"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smtClean="0"/>
              <a:t>Click to edit Master title style</a:t>
            </a:r>
            <a:endParaRPr lang="zh-CN" altLang="en-US" smtClean="0"/>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smtClean="0"/>
              <a:t>Click to edit Master text styles</a:t>
            </a:r>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p>
        </p:txBody>
      </p:sp>
      <p:sp>
        <p:nvSpPr>
          <p:cNvPr id="9293" name="Text Box 77"/>
          <p:cNvSpPr txBox="1">
            <a:spLocks noChangeArrowheads="1"/>
          </p:cNvSpPr>
          <p:nvPr/>
        </p:nvSpPr>
        <p:spPr bwMode="auto">
          <a:xfrm>
            <a:off x="-2884488" y="1330325"/>
            <a:ext cx="2776538" cy="367506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lgn="ctr">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en-US" sz="1100">
                <a:solidFill>
                  <a:schemeClr val="bg1"/>
                </a:solidFill>
                <a:latin typeface="FrutigerNext LT Regular" pitchFamily="34" charset="0"/>
              </a:rPr>
              <a:t> </a:t>
            </a:r>
            <a:r>
              <a:rPr lang="en-US" altLang="zh-CN" sz="1100">
                <a:solidFill>
                  <a:srgbClr val="FFFFFF"/>
                </a:solidFill>
                <a:latin typeface="FrutigerNext LT Regular" pitchFamily="34" charset="0"/>
              </a:rPr>
              <a:t>Content Page Title </a:t>
            </a:r>
          </a:p>
          <a:p>
            <a:pPr algn="r" eaLnBrk="1" hangingPunct="1">
              <a:spcBef>
                <a:spcPct val="20000"/>
              </a:spcBef>
            </a:pPr>
            <a:r>
              <a:rPr lang="en-US" altLang="zh-CN" sz="1100">
                <a:solidFill>
                  <a:srgbClr val="FFFFFF"/>
                </a:solidFill>
                <a:latin typeface="FrutigerNext LT Regular" pitchFamily="34" charset="0"/>
              </a:rPr>
              <a:t>35-40pt  </a:t>
            </a:r>
            <a:endParaRPr lang="zh-CN" altLang="en-US" sz="1100">
              <a:solidFill>
                <a:srgbClr val="FFFFFF"/>
              </a:solidFill>
              <a:latin typeface="FrutigerNext LT Regular" pitchFamily="34" charset="0"/>
            </a:endParaRPr>
          </a:p>
          <a:p>
            <a:pPr algn="r" eaLnBrk="1" hangingPunct="1">
              <a:spcBef>
                <a:spcPct val="20000"/>
              </a:spcBef>
            </a:pPr>
            <a:r>
              <a:rPr lang="en-US" altLang="zh-CN" sz="1100">
                <a:solidFill>
                  <a:srgbClr val="FFFFFF"/>
                </a:solidFill>
                <a:latin typeface="FrutigerNext LT Regular" pitchFamily="34" charset="0"/>
              </a:rPr>
              <a:t>Color: R153 G0 B0</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p>
          <a:p>
            <a:pPr algn="r" eaLnBrk="1" hangingPunct="1">
              <a:spcBef>
                <a:spcPct val="20000"/>
              </a:spcBef>
            </a:pPr>
            <a:endParaRPr lang="en-US" altLang="zh-CN" sz="1100">
              <a:solidFill>
                <a:srgbClr val="FFFFFF"/>
              </a:solidFill>
              <a:latin typeface="FrutigerNext LT Regular" pitchFamily="34" charset="0"/>
            </a:endParaRPr>
          </a:p>
          <a:p>
            <a:pPr algn="r" eaLnBrk="1" hangingPunct="1">
              <a:spcBef>
                <a:spcPct val="20000"/>
              </a:spcBef>
            </a:pPr>
            <a:endParaRPr lang="zh-CN" altLang="en-US" sz="1100">
              <a:solidFill>
                <a:srgbClr val="FFFFFF"/>
              </a:solidFill>
              <a:latin typeface="FrutigerNext LT Regular" pitchFamily="34" charset="0"/>
            </a:endParaRPr>
          </a:p>
          <a:p>
            <a:pPr algn="r" eaLnBrk="1" hangingPunct="1">
              <a:spcBef>
                <a:spcPct val="20000"/>
              </a:spcBef>
            </a:pPr>
            <a:r>
              <a:rPr lang="zh-CN" altLang="en-US" sz="1100">
                <a:solidFill>
                  <a:srgbClr val="FFFFFF"/>
                </a:solidFill>
                <a:latin typeface="FrutigerNext LT Regular" pitchFamily="34" charset="0"/>
              </a:rPr>
              <a:t> </a:t>
            </a:r>
            <a:r>
              <a:rPr lang="en-US" altLang="zh-CN" sz="1100">
                <a:solidFill>
                  <a:srgbClr val="FFFFFF"/>
                </a:solidFill>
                <a:latin typeface="FrutigerNext LT Regular" pitchFamily="34" charset="0"/>
              </a:rPr>
              <a:t>Content Page Text :</a:t>
            </a:r>
          </a:p>
          <a:p>
            <a:pPr algn="r" eaLnBrk="1" hangingPunct="1">
              <a:spcBef>
                <a:spcPct val="20000"/>
              </a:spcBef>
            </a:pPr>
            <a:r>
              <a:rPr lang="en-US" altLang="zh-CN" sz="1100">
                <a:solidFill>
                  <a:srgbClr val="FFFFFF"/>
                </a:solidFill>
                <a:latin typeface="FrutigerNext LT Regular" pitchFamily="34" charset="0"/>
              </a:rPr>
              <a:t>28-30pt</a:t>
            </a:r>
          </a:p>
          <a:p>
            <a:pPr algn="r">
              <a:spcBef>
                <a:spcPct val="20000"/>
              </a:spcBef>
            </a:pPr>
            <a:r>
              <a:rPr lang="en-US" sz="1100" noProof="1">
                <a:solidFill>
                  <a:srgbClr val="FFFFFF"/>
                </a:solidFill>
                <a:latin typeface="FrutigerNext LT Regular" pitchFamily="34" charset="0"/>
              </a:rPr>
              <a:t>Bullets level 2-5</a:t>
            </a:r>
          </a:p>
          <a:p>
            <a:pPr algn="r">
              <a:spcBef>
                <a:spcPct val="20000"/>
              </a:spcBef>
            </a:pPr>
            <a:r>
              <a:rPr lang="en-US" altLang="zh-CN" sz="1100">
                <a:solidFill>
                  <a:srgbClr val="FFFFFF"/>
                </a:solidFill>
                <a:latin typeface="FrutigerNext LT Regular" pitchFamily="34" charset="0"/>
              </a:rPr>
              <a:t>20-30pt  </a:t>
            </a:r>
          </a:p>
          <a:p>
            <a:pPr algn="r" eaLnBrk="1" hangingPunct="1">
              <a:spcBef>
                <a:spcPct val="20000"/>
              </a:spcBef>
            </a:pPr>
            <a:r>
              <a:rPr lang="en-US" altLang="zh-CN" sz="1100">
                <a:solidFill>
                  <a:srgbClr val="FFFFFF"/>
                </a:solidFill>
                <a:latin typeface="FrutigerNext LT Regular" pitchFamily="34" charset="0"/>
              </a:rPr>
              <a:t>Color:Black</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endParaRPr lang="zh-CN" altLang="en-US" sz="1100">
              <a:solidFill>
                <a:schemeClr val="bg1"/>
              </a:solidFill>
              <a:latin typeface="FrutigerNext LT Regular" pitchFamily="34" charset="0"/>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smtClean="0"/>
              <a:t>Click to edit Master title style</a:t>
            </a:r>
            <a:endParaRPr lang="zh-CN" altLang="en-US" dirty="0" smtClean="0"/>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grpSp>
        <p:nvGrpSpPr>
          <p:cNvPr id="10328" name="Group 88"/>
          <p:cNvGrpSpPr>
            <a:grpSpLocks/>
          </p:cNvGrpSpPr>
          <p:nvPr/>
        </p:nvGrpSpPr>
        <p:grpSpPr bwMode="auto">
          <a:xfrm>
            <a:off x="9324975" y="3832225"/>
            <a:ext cx="863600" cy="3025775"/>
            <a:chOff x="5874" y="2414"/>
            <a:chExt cx="544" cy="1906"/>
          </a:xfrm>
        </p:grpSpPr>
        <p:sp>
          <p:nvSpPr>
            <p:cNvPr id="1032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27" name="Group 87"/>
            <p:cNvGrpSpPr>
              <a:grpSpLocks/>
            </p:cNvGrpSpPr>
            <p:nvPr userDrawn="1"/>
          </p:nvGrpSpPr>
          <p:grpSpPr bwMode="auto">
            <a:xfrm>
              <a:off x="5941" y="2475"/>
              <a:ext cx="409" cy="1783"/>
              <a:chOff x="5921" y="2387"/>
              <a:chExt cx="409" cy="1783"/>
            </a:xfrm>
          </p:grpSpPr>
          <p:grpSp>
            <p:nvGrpSpPr>
              <p:cNvPr id="10254" name="Group 18"/>
              <p:cNvGrpSpPr>
                <a:grpSpLocks noChangeAspect="1"/>
              </p:cNvGrpSpPr>
              <p:nvPr userDrawn="1"/>
            </p:nvGrpSpPr>
            <p:grpSpPr bwMode="auto">
              <a:xfrm>
                <a:off x="5921" y="2506"/>
                <a:ext cx="409" cy="101"/>
                <a:chOff x="5893" y="2387"/>
                <a:chExt cx="466" cy="115"/>
              </a:xfrm>
            </p:grpSpPr>
            <p:sp>
              <p:nvSpPr>
                <p:cNvPr id="10315"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6"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7"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8"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5" name="Group 23"/>
              <p:cNvGrpSpPr>
                <a:grpSpLocks noChangeAspect="1"/>
              </p:cNvGrpSpPr>
              <p:nvPr userDrawn="1"/>
            </p:nvGrpSpPr>
            <p:grpSpPr bwMode="auto">
              <a:xfrm>
                <a:off x="5921" y="2626"/>
                <a:ext cx="409" cy="101"/>
                <a:chOff x="5893" y="2523"/>
                <a:chExt cx="466" cy="115"/>
              </a:xfrm>
            </p:grpSpPr>
            <p:sp>
              <p:nvSpPr>
                <p:cNvPr id="10311"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2"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3"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4"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6" name="Group 28"/>
              <p:cNvGrpSpPr>
                <a:grpSpLocks noChangeAspect="1"/>
              </p:cNvGrpSpPr>
              <p:nvPr userDrawn="1"/>
            </p:nvGrpSpPr>
            <p:grpSpPr bwMode="auto">
              <a:xfrm>
                <a:off x="5921" y="2745"/>
                <a:ext cx="409" cy="101"/>
                <a:chOff x="5893" y="2659"/>
                <a:chExt cx="466" cy="115"/>
              </a:xfrm>
            </p:grpSpPr>
            <p:sp>
              <p:nvSpPr>
                <p:cNvPr id="10307"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8"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9"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0"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7" name="Group 33"/>
              <p:cNvGrpSpPr>
                <a:grpSpLocks noChangeAspect="1"/>
              </p:cNvGrpSpPr>
              <p:nvPr userDrawn="1"/>
            </p:nvGrpSpPr>
            <p:grpSpPr bwMode="auto">
              <a:xfrm>
                <a:off x="5921" y="2387"/>
                <a:ext cx="409" cy="104"/>
                <a:chOff x="5893" y="2251"/>
                <a:chExt cx="466" cy="119"/>
              </a:xfrm>
            </p:grpSpPr>
            <p:sp>
              <p:nvSpPr>
                <p:cNvPr id="10303"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4"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5"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6"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8" name="Group 38"/>
              <p:cNvGrpSpPr>
                <a:grpSpLocks noChangeAspect="1"/>
              </p:cNvGrpSpPr>
              <p:nvPr userDrawn="1"/>
            </p:nvGrpSpPr>
            <p:grpSpPr bwMode="auto">
              <a:xfrm>
                <a:off x="5921" y="2944"/>
                <a:ext cx="409" cy="101"/>
                <a:chOff x="5893" y="2886"/>
                <a:chExt cx="466" cy="115"/>
              </a:xfrm>
            </p:grpSpPr>
            <p:sp>
              <p:nvSpPr>
                <p:cNvPr id="10299"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0"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1"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2"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9" name="Group 43"/>
              <p:cNvGrpSpPr>
                <a:grpSpLocks noChangeAspect="1"/>
              </p:cNvGrpSpPr>
              <p:nvPr userDrawn="1"/>
            </p:nvGrpSpPr>
            <p:grpSpPr bwMode="auto">
              <a:xfrm>
                <a:off x="5921" y="3064"/>
                <a:ext cx="409" cy="101"/>
                <a:chOff x="5893" y="3022"/>
                <a:chExt cx="466" cy="115"/>
              </a:xfrm>
            </p:grpSpPr>
            <p:sp>
              <p:nvSpPr>
                <p:cNvPr id="10295"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6"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7"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8"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0" name="Group 48"/>
              <p:cNvGrpSpPr>
                <a:grpSpLocks noChangeAspect="1"/>
              </p:cNvGrpSpPr>
              <p:nvPr userDrawn="1"/>
            </p:nvGrpSpPr>
            <p:grpSpPr bwMode="auto">
              <a:xfrm>
                <a:off x="5921" y="3183"/>
                <a:ext cx="409" cy="101"/>
                <a:chOff x="5893" y="3158"/>
                <a:chExt cx="466" cy="115"/>
              </a:xfrm>
            </p:grpSpPr>
            <p:sp>
              <p:nvSpPr>
                <p:cNvPr id="10291"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2"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3"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4"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1" name="Group 53"/>
              <p:cNvGrpSpPr>
                <a:grpSpLocks noChangeAspect="1"/>
              </p:cNvGrpSpPr>
              <p:nvPr userDrawn="1"/>
            </p:nvGrpSpPr>
            <p:grpSpPr bwMode="auto">
              <a:xfrm>
                <a:off x="5921" y="3383"/>
                <a:ext cx="409" cy="100"/>
                <a:chOff x="5893" y="3385"/>
                <a:chExt cx="466" cy="115"/>
              </a:xfrm>
            </p:grpSpPr>
            <p:sp>
              <p:nvSpPr>
                <p:cNvPr id="10287"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8"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9"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0"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2" name="Group 58"/>
              <p:cNvGrpSpPr>
                <a:grpSpLocks noChangeAspect="1"/>
              </p:cNvGrpSpPr>
              <p:nvPr userDrawn="1"/>
            </p:nvGrpSpPr>
            <p:grpSpPr bwMode="auto">
              <a:xfrm>
                <a:off x="5921" y="3502"/>
                <a:ext cx="409" cy="101"/>
                <a:chOff x="5893" y="3521"/>
                <a:chExt cx="466" cy="115"/>
              </a:xfrm>
            </p:grpSpPr>
            <p:sp>
              <p:nvSpPr>
                <p:cNvPr id="10283"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4"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5"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6"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3" name="Group 63"/>
              <p:cNvGrpSpPr>
                <a:grpSpLocks noChangeAspect="1"/>
              </p:cNvGrpSpPr>
              <p:nvPr userDrawn="1"/>
            </p:nvGrpSpPr>
            <p:grpSpPr bwMode="auto">
              <a:xfrm>
                <a:off x="5921" y="3621"/>
                <a:ext cx="409" cy="101"/>
                <a:chOff x="5893" y="3657"/>
                <a:chExt cx="466" cy="115"/>
              </a:xfrm>
            </p:grpSpPr>
            <p:sp>
              <p:nvSpPr>
                <p:cNvPr id="10279"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0"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1"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2"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4" name="Group 68"/>
              <p:cNvGrpSpPr>
                <a:grpSpLocks noChangeAspect="1"/>
              </p:cNvGrpSpPr>
              <p:nvPr userDrawn="1"/>
            </p:nvGrpSpPr>
            <p:grpSpPr bwMode="auto">
              <a:xfrm>
                <a:off x="5921" y="3821"/>
                <a:ext cx="409" cy="101"/>
                <a:chOff x="5893" y="3884"/>
                <a:chExt cx="466" cy="115"/>
              </a:xfrm>
            </p:grpSpPr>
            <p:sp>
              <p:nvSpPr>
                <p:cNvPr id="10275"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6"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7"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8"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5" name="Group 73"/>
              <p:cNvGrpSpPr>
                <a:grpSpLocks noChangeAspect="1"/>
              </p:cNvGrpSpPr>
              <p:nvPr userDrawn="1"/>
            </p:nvGrpSpPr>
            <p:grpSpPr bwMode="auto">
              <a:xfrm>
                <a:off x="5921" y="3945"/>
                <a:ext cx="409" cy="101"/>
                <a:chOff x="5893" y="4026"/>
                <a:chExt cx="466" cy="115"/>
              </a:xfrm>
            </p:grpSpPr>
            <p:sp>
              <p:nvSpPr>
                <p:cNvPr id="10271"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2"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3"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4"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6" name="Group 78"/>
              <p:cNvGrpSpPr>
                <a:grpSpLocks noChangeAspect="1"/>
              </p:cNvGrpSpPr>
              <p:nvPr userDrawn="1"/>
            </p:nvGrpSpPr>
            <p:grpSpPr bwMode="auto">
              <a:xfrm>
                <a:off x="5921" y="4069"/>
                <a:ext cx="409" cy="101"/>
                <a:chOff x="5893" y="4167"/>
                <a:chExt cx="466" cy="115"/>
              </a:xfrm>
            </p:grpSpPr>
            <p:sp>
              <p:nvSpPr>
                <p:cNvPr id="10267"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68"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69"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0"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grpSp>
      <p:sp>
        <p:nvSpPr>
          <p:cNvPr id="10321" name="Text Box 81"/>
          <p:cNvSpPr txBox="1">
            <a:spLocks noChangeArrowheads="1"/>
          </p:cNvSpPr>
          <p:nvPr/>
        </p:nvSpPr>
        <p:spPr bwMode="auto">
          <a:xfrm>
            <a:off x="-2884488" y="1330325"/>
            <a:ext cx="2776538" cy="387667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lgn="ctr">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zh-CN" sz="1100" dirty="0">
                <a:solidFill>
                  <a:srgbClr val="FFFFFF"/>
                </a:solidFill>
                <a:latin typeface="FrutigerNext LT Regular" pitchFamily="34" charset="0"/>
              </a:rPr>
              <a:t>Slide title :32-35pt  </a:t>
            </a:r>
          </a:p>
          <a:p>
            <a:pPr algn="r" eaLnBrk="1" hangingPunct="1">
              <a:spcBef>
                <a:spcPct val="20000"/>
              </a:spcBef>
            </a:pPr>
            <a:r>
              <a:rPr lang="zh-CN" altLang="zh-CN" sz="1100" dirty="0">
                <a:solidFill>
                  <a:srgbClr val="FFFFFF"/>
                </a:solidFill>
                <a:latin typeface="FrutigerNext LT Regular" pitchFamily="34" charset="0"/>
              </a:rPr>
              <a:t>Color: R153 G0 B0</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r>
              <a:rPr lang="zh-CN" altLang="zh-CN" sz="1100" dirty="0">
                <a:solidFill>
                  <a:srgbClr val="FFFFFF"/>
                </a:solidFill>
                <a:latin typeface="FrutigerNext LT Regular" pitchFamily="34" charset="0"/>
              </a:rPr>
              <a:t>Slide text :20-22pt</a:t>
            </a:r>
          </a:p>
          <a:p>
            <a:pPr algn="r" eaLnBrk="1" hangingPunct="1">
              <a:spcBef>
                <a:spcPct val="20000"/>
              </a:spcBef>
            </a:pPr>
            <a:r>
              <a:rPr lang="zh-CN" altLang="zh-CN" sz="1100" dirty="0">
                <a:solidFill>
                  <a:srgbClr val="FFFFFF"/>
                </a:solidFill>
                <a:latin typeface="FrutigerNext LT Regular" pitchFamily="34" charset="0"/>
              </a:rPr>
              <a:t>Bullets level 2-5:</a:t>
            </a:r>
          </a:p>
          <a:p>
            <a:pPr algn="r" eaLnBrk="1" hangingPunct="1">
              <a:spcBef>
                <a:spcPct val="20000"/>
              </a:spcBef>
            </a:pPr>
            <a:r>
              <a:rPr lang="zh-CN" altLang="zh-CN" sz="1100" dirty="0">
                <a:solidFill>
                  <a:srgbClr val="FFFFFF"/>
                </a:solidFill>
                <a:latin typeface="FrutigerNext LT Regular" pitchFamily="34" charset="0"/>
              </a:rPr>
              <a:t> 18pt  </a:t>
            </a:r>
          </a:p>
          <a:p>
            <a:pPr algn="r" eaLnBrk="1" hangingPunct="1">
              <a:spcBef>
                <a:spcPct val="20000"/>
              </a:spcBef>
            </a:pPr>
            <a:r>
              <a:rPr lang="zh-CN" altLang="zh-CN" sz="1100" dirty="0">
                <a:solidFill>
                  <a:srgbClr val="FFFFFF"/>
                </a:solidFill>
                <a:latin typeface="FrutigerNext LT Regular" pitchFamily="34" charset="0"/>
              </a:rPr>
              <a:t>Color:Black</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p:txBody>
      </p:sp>
      <p:sp>
        <p:nvSpPr>
          <p:cNvPr id="10324" name="Text Box 84"/>
          <p:cNvSpPr txBox="1">
            <a:spLocks noChangeArrowheads="1"/>
          </p:cNvSpPr>
          <p:nvPr/>
        </p:nvSpPr>
        <p:spPr bwMode="auto">
          <a:xfrm>
            <a:off x="9251950" y="57150"/>
            <a:ext cx="1295400" cy="1270000"/>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altLang="zh-CN" sz="1100">
                <a:solidFill>
                  <a:srgbClr val="FFFFFF"/>
                </a:solidFill>
                <a:latin typeface="FrutigerNext LT Regular" pitchFamily="34" charset="0"/>
              </a:rPr>
              <a:t>Top right  corner  for   field-mark, customer or partner logotypes. </a:t>
            </a:r>
          </a:p>
          <a:p>
            <a:endParaRPr lang="en-US" altLang="zh-CN" sz="1100">
              <a:solidFill>
                <a:srgbClr val="FFFFFF"/>
              </a:solidFill>
              <a:latin typeface="FrutigerNext LT Regular" pitchFamily="34" charset="0"/>
            </a:endParaRPr>
          </a:p>
          <a:p>
            <a:r>
              <a:rPr lang="en-US" altLang="zh-CN" sz="1100">
                <a:solidFill>
                  <a:srgbClr val="FFFFFF"/>
                </a:solidFill>
                <a:latin typeface="FrutigerNext LT Regular" pitchFamily="34" charset="0"/>
              </a:rPr>
              <a:t>----------------   </a:t>
            </a:r>
          </a:p>
          <a:p>
            <a:endParaRPr lang="zh-CN" altLang="en-US" sz="1100">
              <a:solidFill>
                <a:srgbClr val="FFFFFF"/>
              </a:solidFill>
              <a:latin typeface="FrutigerNext LT Regular" pitchFamily="34" charset="0"/>
            </a:endParaRPr>
          </a:p>
        </p:txBody>
      </p:sp>
      <p:sp>
        <p:nvSpPr>
          <p:cNvPr id="10325" name="Text Box 85"/>
          <p:cNvSpPr txBox="1">
            <a:spLocks noChangeArrowheads="1"/>
          </p:cNvSpPr>
          <p:nvPr/>
        </p:nvSpPr>
        <p:spPr bwMode="auto">
          <a:xfrm>
            <a:off x="9251950" y="1196975"/>
            <a:ext cx="1295400" cy="24479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r>
              <a:rPr lang="en-US" altLang="zh-CN" sz="1100" dirty="0">
                <a:solidFill>
                  <a:srgbClr val="FFFFFF"/>
                </a:solidFill>
                <a:latin typeface="FrutigerNext LT Regular" pitchFamily="34" charset="0"/>
              </a:rPr>
              <a:t>The following nine groups of colors are an example of how our design colors can be used, please take note that you should only use one design color group per slide. </a:t>
            </a:r>
          </a:p>
          <a:p>
            <a:r>
              <a:rPr lang="en-US" altLang="zh-CN" sz="1100" dirty="0">
                <a:solidFill>
                  <a:srgbClr val="FFFFFF"/>
                </a:solidFill>
                <a:latin typeface="FrutigerNext LT Regular" pitchFamily="34" charset="0"/>
              </a:rPr>
              <a:t> For specific usage details, refer to the “Typesetting Standard”.</a:t>
            </a:r>
          </a:p>
        </p:txBody>
      </p:sp>
      <p:sp>
        <p:nvSpPr>
          <p:cNvPr id="80" name="Rectangle 21"/>
          <p:cNvSpPr>
            <a:spLocks noChangeArrowheads="1"/>
          </p:cNvSpPr>
          <p:nvPr userDrawn="1"/>
        </p:nvSpPr>
        <p:spPr bwMode="auto">
          <a:xfrm>
            <a:off x="3785716" y="6465936"/>
            <a:ext cx="1866404" cy="184666"/>
          </a:xfrm>
          <a:prstGeom prst="rect">
            <a:avLst/>
          </a:prstGeom>
          <a:noFill/>
          <a:ln w="9525" algn="ctr">
            <a:noFill/>
            <a:miter lim="800000"/>
            <a:headEnd/>
            <a:tailEnd/>
          </a:ln>
          <a:effectLst/>
        </p:spPr>
        <p:txBody>
          <a:bodyPr wrap="square" lIns="80082" tIns="0" rIns="80082" bIns="0">
            <a:spAutoFit/>
          </a:bodyPr>
          <a:lstStyle/>
          <a:p>
            <a:pPr marL="0" marR="0" lvl="0" indent="0" algn="l" defTabSz="801688"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FrutigerNext LT Medium"/>
                <a:ea typeface="华文细黑"/>
              </a:rPr>
              <a:t>Huawei Confidential</a:t>
            </a:r>
          </a:p>
        </p:txBody>
      </p:sp>
      <p:sp>
        <p:nvSpPr>
          <p:cNvPr id="82" name="Rectangle 5"/>
          <p:cNvSpPr>
            <a:spLocks noChangeArrowheads="1"/>
          </p:cNvSpPr>
          <p:nvPr userDrawn="1"/>
        </p:nvSpPr>
        <p:spPr bwMode="auto">
          <a:xfrm>
            <a:off x="6361113" y="6480629"/>
            <a:ext cx="2097087" cy="3773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fld id="{334777C4-916E-458D-ABE7-87ACD557FBD2}" type="slidenum">
              <a:rPr lang="de-DE" altLang="zh-CN" sz="1200"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4"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print">
            <a:extLst>
              <a:ext uri="{28A0092B-C50C-407E-A947-70E740481C1C}">
                <a14:useLocalDpi xmlns="" xmlns:a14="http://schemas.microsoft.com/office/drawing/2010/main"/>
              </a:ext>
            </a:extLst>
          </a:blip>
          <a:srcRect/>
          <a:stretch>
            <a:fillRect/>
          </a:stretch>
        </p:blipFill>
        <p:spPr bwMode="auto">
          <a:xfrm>
            <a:off x="0" y="5897563"/>
            <a:ext cx="9144000" cy="1003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6"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7"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
        <p:nvSpPr>
          <p:cNvPr id="5" name="TextBox 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467544" y="1844824"/>
            <a:ext cx="6408712" cy="1079399"/>
          </a:xfrm>
        </p:spPr>
        <p:txBody>
          <a:bodyPr/>
          <a:lstStyle/>
          <a:p>
            <a:r>
              <a:rPr lang="zh-CN" altLang="en-US" dirty="0" smtClean="0"/>
              <a:t>长期资金存量规划方法</a:t>
            </a:r>
            <a:r>
              <a:rPr lang="zh-CN" altLang="en-US" dirty="0" smtClean="0"/>
              <a:t>论优化项目（第一阶段）汇</a:t>
            </a:r>
            <a:r>
              <a:rPr lang="zh-CN" altLang="en-US" dirty="0" smtClean="0"/>
              <a:t>报</a:t>
            </a:r>
            <a:endParaRPr lang="zh-CN" altLang="en-US" dirty="0"/>
          </a:p>
        </p:txBody>
      </p:sp>
      <p:sp>
        <p:nvSpPr>
          <p:cNvPr id="3" name="TextBox 2"/>
          <p:cNvSpPr txBox="1"/>
          <p:nvPr/>
        </p:nvSpPr>
        <p:spPr>
          <a:xfrm>
            <a:off x="4139952" y="3789040"/>
            <a:ext cx="1944216" cy="646331"/>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资金规划部</a:t>
            </a:r>
            <a:endParaRPr lang="en-US" altLang="zh-CN" dirty="0" smtClean="0">
              <a:latin typeface="微软雅黑" pitchFamily="34" charset="-122"/>
              <a:ea typeface="微软雅黑" pitchFamily="34" charset="-122"/>
            </a:endParaRPr>
          </a:p>
          <a:p>
            <a:r>
              <a:rPr lang="en-US" dirty="0" smtClean="0">
                <a:latin typeface="微软雅黑" pitchFamily="34" charset="-122"/>
                <a:ea typeface="微软雅黑" pitchFamily="34" charset="-122"/>
              </a:rPr>
              <a:t>2016.09</a:t>
            </a:r>
            <a:endParaRPr lang="en-US" dirty="0">
              <a:latin typeface="微软雅黑" pitchFamily="34" charset="-122"/>
              <a:ea typeface="微软雅黑" pitchFamily="34" charset="-122"/>
            </a:endParaRPr>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8640"/>
            <a:ext cx="7745412" cy="871537"/>
          </a:xfrm>
        </p:spPr>
        <p:txBody>
          <a:bodyPr/>
          <a:lstStyle/>
          <a:p>
            <a:r>
              <a:rPr lang="zh-CN" altLang="en-US" dirty="0" smtClean="0"/>
              <a:t>总量模型群（</a:t>
            </a:r>
            <a:r>
              <a:rPr lang="en-US" altLang="zh-CN" dirty="0" smtClean="0"/>
              <a:t>1</a:t>
            </a:r>
            <a:r>
              <a:rPr lang="zh-CN" altLang="en-US" dirty="0" smtClean="0"/>
              <a:t>）</a:t>
            </a:r>
            <a:endParaRPr lang="zh-CN" altLang="en-US" dirty="0"/>
          </a:p>
        </p:txBody>
      </p:sp>
      <p:sp>
        <p:nvSpPr>
          <p:cNvPr id="4" name="TextBox 3"/>
          <p:cNvSpPr txBox="1"/>
          <p:nvPr/>
        </p:nvSpPr>
        <p:spPr>
          <a:xfrm>
            <a:off x="611560" y="1916832"/>
            <a:ext cx="3816424" cy="584775"/>
          </a:xfrm>
          <a:prstGeom prst="rect">
            <a:avLst/>
          </a:prstGeom>
          <a:noFill/>
        </p:spPr>
        <p:txBody>
          <a:bodyPr wrap="square" rtlCol="0">
            <a:spAutoFit/>
          </a:bodyPr>
          <a:lstStyle/>
          <a:p>
            <a:pPr>
              <a:buFont typeface="Wingdings" pitchFamily="2" charset="2"/>
              <a:buChar char="Ø"/>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变量 （哪些变量、重要程度）</a:t>
            </a:r>
            <a:endParaRPr lang="en-US" altLang="zh-CN" sz="1600" dirty="0" smtClean="0">
              <a:latin typeface="微软雅黑" pitchFamily="34" charset="-122"/>
              <a:ea typeface="微软雅黑" pitchFamily="34" charset="-122"/>
            </a:endParaRPr>
          </a:p>
          <a:p>
            <a:pPr>
              <a:buFont typeface="Wingdings" pitchFamily="2" charset="2"/>
              <a:buChar char="Ø"/>
            </a:pPr>
            <a:r>
              <a:rPr lang="zh-CN" altLang="en-US" sz="1600" dirty="0" smtClean="0">
                <a:latin typeface="微软雅黑" pitchFamily="34" charset="-122"/>
                <a:ea typeface="微软雅黑" pitchFamily="34" charset="-122"/>
              </a:rPr>
              <a:t> 模型 （模型展示、偏差）</a:t>
            </a:r>
            <a:endParaRPr lang="zh-CN" altLang="en-US" sz="1600" dirty="0">
              <a:latin typeface="微软雅黑" pitchFamily="34" charset="-122"/>
              <a:ea typeface="微软雅黑" pitchFamily="34" charset="-122"/>
            </a:endParaRPr>
          </a:p>
        </p:txBody>
      </p:sp>
      <p:sp>
        <p:nvSpPr>
          <p:cNvPr id="5" name="AutoShape 6"/>
          <p:cNvSpPr>
            <a:spLocks noChangeArrowheads="1"/>
          </p:cNvSpPr>
          <p:nvPr/>
        </p:nvSpPr>
        <p:spPr bwMode="gray">
          <a:xfrm>
            <a:off x="539552" y="1052736"/>
            <a:ext cx="1427262" cy="368082"/>
          </a:xfrm>
          <a:prstGeom prst="bevel">
            <a:avLst>
              <a:gd name="adj" fmla="val 12500"/>
            </a:avLst>
          </a:prstGeom>
          <a:solidFill>
            <a:srgbClr val="BBE0E3"/>
          </a:solidFill>
          <a:ln w="9525">
            <a:noFill/>
            <a:miter lim="800000"/>
            <a:headEnd/>
            <a:tailEnd/>
          </a:ln>
        </p:spPr>
        <p:txBody>
          <a:bodyPr wrap="square"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rPr>
              <a:t>ICT</a:t>
            </a: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rPr>
              <a:t>行业模型</a:t>
            </a:r>
            <a:endParaRPr kumimoji="0" lang="ko-KR"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endParaRPr>
          </a:p>
        </p:txBody>
      </p:sp>
      <p:sp>
        <p:nvSpPr>
          <p:cNvPr id="6" name="AutoShape 6"/>
          <p:cNvSpPr>
            <a:spLocks noChangeArrowheads="1"/>
          </p:cNvSpPr>
          <p:nvPr/>
        </p:nvSpPr>
        <p:spPr bwMode="gray">
          <a:xfrm>
            <a:off x="5436096" y="980728"/>
            <a:ext cx="1427262" cy="613470"/>
          </a:xfrm>
          <a:prstGeom prst="bevel">
            <a:avLst>
              <a:gd name="adj" fmla="val 12500"/>
            </a:avLst>
          </a:prstGeom>
          <a:solidFill>
            <a:srgbClr val="BBE0E3"/>
          </a:solidFill>
          <a:ln w="9525">
            <a:noFill/>
            <a:miter lim="800000"/>
            <a:headEnd/>
            <a:tailEnd/>
          </a:ln>
        </p:spPr>
        <p:txBody>
          <a:bodyPr wrap="square"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rPr>
              <a:t>ICT-</a:t>
            </a: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rPr>
              <a:t>硬件设备子行业模型</a:t>
            </a:r>
            <a:endParaRPr kumimoji="0" lang="ko-KR"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endParaRPr>
          </a:p>
        </p:txBody>
      </p:sp>
      <p:sp>
        <p:nvSpPr>
          <p:cNvPr id="7" name="TextBox 6"/>
          <p:cNvSpPr txBox="1"/>
          <p:nvPr/>
        </p:nvSpPr>
        <p:spPr>
          <a:xfrm>
            <a:off x="4716016" y="1844824"/>
            <a:ext cx="3816424" cy="584775"/>
          </a:xfrm>
          <a:prstGeom prst="rect">
            <a:avLst/>
          </a:prstGeom>
          <a:noFill/>
        </p:spPr>
        <p:txBody>
          <a:bodyPr wrap="square" rtlCol="0">
            <a:spAutoFit/>
          </a:bodyPr>
          <a:lstStyle/>
          <a:p>
            <a:pPr>
              <a:buFont typeface="Wingdings" pitchFamily="2" charset="2"/>
              <a:buChar char="Ø"/>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变量</a:t>
            </a:r>
            <a:endParaRPr lang="en-US" altLang="zh-CN" sz="1600" dirty="0" smtClean="0">
              <a:latin typeface="微软雅黑" pitchFamily="34" charset="-122"/>
              <a:ea typeface="微软雅黑" pitchFamily="34" charset="-122"/>
            </a:endParaRPr>
          </a:p>
          <a:p>
            <a:pPr>
              <a:buFont typeface="Wingdings" pitchFamily="2" charset="2"/>
              <a:buChar char="Ø"/>
            </a:pPr>
            <a:r>
              <a:rPr lang="zh-CN" altLang="en-US" sz="1600" dirty="0" smtClean="0">
                <a:latin typeface="微软雅黑" pitchFamily="34" charset="-122"/>
                <a:ea typeface="微软雅黑" pitchFamily="34" charset="-122"/>
              </a:rPr>
              <a:t> 模型 </a:t>
            </a:r>
            <a:endParaRPr lang="zh-CN" altLang="en-US" sz="1600" dirty="0">
              <a:latin typeface="微软雅黑" pitchFamily="34" charset="-122"/>
              <a:ea typeface="微软雅黑" pitchFamily="34" charset="-122"/>
            </a:endParaRPr>
          </a:p>
        </p:txBody>
      </p:sp>
      <p:sp>
        <p:nvSpPr>
          <p:cNvPr id="8" name="TextBox 7"/>
          <p:cNvSpPr txBox="1"/>
          <p:nvPr/>
        </p:nvSpPr>
        <p:spPr>
          <a:xfrm>
            <a:off x="6156176" y="404664"/>
            <a:ext cx="1440160" cy="369332"/>
          </a:xfrm>
          <a:prstGeom prst="rect">
            <a:avLst/>
          </a:prstGeom>
          <a:noFill/>
          <a:ln w="28575">
            <a:solidFill>
              <a:srgbClr val="C00000"/>
            </a:solidFill>
          </a:ln>
        </p:spPr>
        <p:txBody>
          <a:bodyPr wrap="square" rtlCol="0">
            <a:spAutoFit/>
          </a:bodyPr>
          <a:lstStyle/>
          <a:p>
            <a:pPr algn="ctr"/>
            <a:r>
              <a:rPr lang="zh-CN" altLang="en-US" b="1" dirty="0" smtClean="0"/>
              <a:t>曾嘉</a:t>
            </a:r>
            <a:r>
              <a:rPr lang="en-US" altLang="zh-CN" b="1" dirty="0" smtClean="0"/>
              <a:t>/</a:t>
            </a:r>
            <a:r>
              <a:rPr lang="zh-CN" altLang="en-US" b="1" dirty="0" smtClean="0"/>
              <a:t>倪鑫</a:t>
            </a:r>
            <a:endParaRPr lang="zh-CN" alt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总量模型群</a:t>
            </a:r>
            <a:r>
              <a:rPr lang="zh-CN" altLang="en-US" dirty="0" smtClean="0"/>
              <a:t>（</a:t>
            </a:r>
            <a:r>
              <a:rPr lang="en-US" altLang="zh-CN" dirty="0" smtClean="0"/>
              <a:t>2</a:t>
            </a:r>
            <a:r>
              <a:rPr lang="zh-CN" altLang="en-US" dirty="0" smtClean="0"/>
              <a:t>）</a:t>
            </a:r>
            <a:endParaRPr lang="zh-CN" altLang="en-US" dirty="0"/>
          </a:p>
        </p:txBody>
      </p:sp>
      <p:sp>
        <p:nvSpPr>
          <p:cNvPr id="4" name="AutoShape 6"/>
          <p:cNvSpPr>
            <a:spLocks noChangeArrowheads="1"/>
          </p:cNvSpPr>
          <p:nvPr/>
        </p:nvSpPr>
        <p:spPr bwMode="gray">
          <a:xfrm>
            <a:off x="1115616" y="1772816"/>
            <a:ext cx="1427262" cy="368082"/>
          </a:xfrm>
          <a:prstGeom prst="bevel">
            <a:avLst>
              <a:gd name="adj" fmla="val 12500"/>
            </a:avLst>
          </a:prstGeom>
          <a:solidFill>
            <a:srgbClr val="BBE0E3"/>
          </a:solidFill>
          <a:ln w="9525">
            <a:noFill/>
            <a:miter lim="800000"/>
            <a:headEnd/>
            <a:tailEnd/>
          </a:ln>
        </p:spPr>
        <p:txBody>
          <a:bodyPr wrap="square"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rPr>
              <a:t>增量模型</a:t>
            </a:r>
            <a:endParaRPr kumimoji="0" lang="en-US" altLang="zh-CN"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endParaRPr>
          </a:p>
        </p:txBody>
      </p:sp>
      <p:sp>
        <p:nvSpPr>
          <p:cNvPr id="5" name="AutoShape 6"/>
          <p:cNvSpPr>
            <a:spLocks noChangeArrowheads="1"/>
          </p:cNvSpPr>
          <p:nvPr/>
        </p:nvSpPr>
        <p:spPr bwMode="gray">
          <a:xfrm>
            <a:off x="6313090" y="1772816"/>
            <a:ext cx="1427262" cy="368082"/>
          </a:xfrm>
          <a:prstGeom prst="bevel">
            <a:avLst>
              <a:gd name="adj" fmla="val 12500"/>
            </a:avLst>
          </a:prstGeom>
          <a:solidFill>
            <a:srgbClr val="BBE0E3"/>
          </a:solidFill>
          <a:ln w="9525">
            <a:noFill/>
            <a:miter lim="800000"/>
            <a:headEnd/>
            <a:tailEnd/>
          </a:ln>
        </p:spPr>
        <p:txBody>
          <a:bodyPr wrap="square"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lang="zh-CN" altLang="en-US" sz="1200" b="1" kern="0" dirty="0" smtClean="0">
                <a:solidFill>
                  <a:sysClr val="windowText" lastClr="000000"/>
                </a:solidFill>
                <a:latin typeface="微软雅黑" pitchFamily="34" charset="-122"/>
                <a:ea typeface="굴림" pitchFamily="34" charset="-127"/>
              </a:rPr>
              <a:t>叠加</a:t>
            </a: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rPr>
              <a:t>模型</a:t>
            </a:r>
            <a:endParaRPr kumimoji="0" lang="en-US" altLang="zh-CN"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endParaRPr>
          </a:p>
        </p:txBody>
      </p:sp>
      <p:sp>
        <p:nvSpPr>
          <p:cNvPr id="6" name="TextBox 5"/>
          <p:cNvSpPr txBox="1"/>
          <p:nvPr/>
        </p:nvSpPr>
        <p:spPr>
          <a:xfrm>
            <a:off x="6156176" y="404664"/>
            <a:ext cx="1440160" cy="369332"/>
          </a:xfrm>
          <a:prstGeom prst="rect">
            <a:avLst/>
          </a:prstGeom>
          <a:noFill/>
          <a:ln w="28575">
            <a:solidFill>
              <a:srgbClr val="C00000"/>
            </a:solidFill>
          </a:ln>
        </p:spPr>
        <p:txBody>
          <a:bodyPr wrap="square" rtlCol="0">
            <a:spAutoFit/>
          </a:bodyPr>
          <a:lstStyle/>
          <a:p>
            <a:pPr algn="ctr"/>
            <a:r>
              <a:rPr lang="zh-CN" altLang="en-US" b="1" dirty="0" smtClean="0"/>
              <a:t>曾嘉</a:t>
            </a:r>
            <a:endParaRPr lang="zh-CN" alt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净量模型</a:t>
            </a:r>
            <a:endParaRPr lang="zh-CN" altLang="en-US" dirty="0"/>
          </a:p>
        </p:txBody>
      </p:sp>
      <p:sp>
        <p:nvSpPr>
          <p:cNvPr id="3" name="表格占位符 2"/>
          <p:cNvSpPr>
            <a:spLocks noGrp="1"/>
          </p:cNvSpPr>
          <p:nvPr>
            <p:ph type="tbl" idx="1"/>
          </p:nvPr>
        </p:nvSpPr>
        <p:spPr/>
      </p:sp>
      <p:sp>
        <p:nvSpPr>
          <p:cNvPr id="4" name="TextBox 3"/>
          <p:cNvSpPr txBox="1"/>
          <p:nvPr/>
        </p:nvSpPr>
        <p:spPr>
          <a:xfrm>
            <a:off x="6156176" y="404664"/>
            <a:ext cx="1440160" cy="369332"/>
          </a:xfrm>
          <a:prstGeom prst="rect">
            <a:avLst/>
          </a:prstGeom>
          <a:noFill/>
          <a:ln w="28575">
            <a:solidFill>
              <a:srgbClr val="C00000"/>
            </a:solidFill>
          </a:ln>
        </p:spPr>
        <p:txBody>
          <a:bodyPr wrap="square" rtlCol="0">
            <a:spAutoFit/>
          </a:bodyPr>
          <a:lstStyle/>
          <a:p>
            <a:pPr algn="ctr"/>
            <a:r>
              <a:rPr lang="zh-CN" altLang="en-US" b="1" dirty="0" smtClean="0"/>
              <a:t>曾嘉</a:t>
            </a:r>
            <a:r>
              <a:rPr lang="en-US" altLang="zh-CN" b="1" dirty="0" smtClean="0"/>
              <a:t>/</a:t>
            </a:r>
            <a:r>
              <a:rPr lang="zh-CN" altLang="en-US" b="1" dirty="0" smtClean="0"/>
              <a:t>倪鑫</a:t>
            </a:r>
            <a:endParaRPr lang="zh-CN" alt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7745412" cy="871537"/>
          </a:xfrm>
        </p:spPr>
        <p:txBody>
          <a:bodyPr/>
          <a:lstStyle/>
          <a:p>
            <a:r>
              <a:rPr lang="zh-CN" altLang="en-US" dirty="0" smtClean="0"/>
              <a:t>目录</a:t>
            </a:r>
            <a:endParaRPr lang="zh-CN" altLang="en-US" dirty="0"/>
          </a:p>
        </p:txBody>
      </p:sp>
      <p:sp>
        <p:nvSpPr>
          <p:cNvPr id="4" name="TextBox 3"/>
          <p:cNvSpPr txBox="1"/>
          <p:nvPr/>
        </p:nvSpPr>
        <p:spPr>
          <a:xfrm>
            <a:off x="467544" y="1052736"/>
            <a:ext cx="4608512" cy="4939814"/>
          </a:xfrm>
          <a:prstGeom prst="rect">
            <a:avLst/>
          </a:prstGeom>
          <a:noFill/>
        </p:spPr>
        <p:txBody>
          <a:bodyPr wrap="square" rtlCol="0">
            <a:spAutoFit/>
          </a:bodyPr>
          <a:lstStyle/>
          <a:p>
            <a:pPr marL="273050" indent="-273050">
              <a:lnSpc>
                <a:spcPct val="150000"/>
              </a:lnSpc>
              <a:buFont typeface="Wingdings" pitchFamily="2" charset="2"/>
              <a:buChar char="Ø"/>
            </a:pPr>
            <a:r>
              <a:rPr lang="zh-CN" altLang="en-US" sz="2000" dirty="0" smtClean="0">
                <a:latin typeface="微软雅黑" pitchFamily="34" charset="-122"/>
                <a:ea typeface="微软雅黑" pitchFamily="34" charset="-122"/>
              </a:rPr>
              <a:t>全景图</a:t>
            </a:r>
            <a:endParaRPr lang="en-US" altLang="zh-CN" sz="2000" dirty="0" smtClean="0">
              <a:latin typeface="微软雅黑" pitchFamily="34" charset="-122"/>
              <a:ea typeface="微软雅黑" pitchFamily="34" charset="-122"/>
            </a:endParaRPr>
          </a:p>
          <a:p>
            <a:pPr marL="273050" indent="-273050">
              <a:lnSpc>
                <a:spcPct val="150000"/>
              </a:lnSpc>
              <a:buFont typeface="Wingdings" pitchFamily="2" charset="2"/>
              <a:buChar char="Ø"/>
            </a:pPr>
            <a:r>
              <a:rPr lang="zh-CN" altLang="en-US" sz="2000" dirty="0" smtClean="0">
                <a:latin typeface="微软雅黑" pitchFamily="34" charset="-122"/>
                <a:ea typeface="微软雅黑" pitchFamily="34" charset="-122"/>
              </a:rPr>
              <a:t>同业对比方法</a:t>
            </a:r>
            <a:endParaRPr lang="en-US" altLang="zh-CN" sz="2000" dirty="0" smtClean="0">
              <a:latin typeface="微软雅黑" pitchFamily="34" charset="-122"/>
              <a:ea typeface="微软雅黑" pitchFamily="34" charset="-122"/>
            </a:endParaRPr>
          </a:p>
          <a:p>
            <a:pPr marL="730250" lvl="1" indent="-273050">
              <a:lnSpc>
                <a:spcPct val="150000"/>
              </a:lnSpc>
              <a:buFont typeface="Wingdings" pitchFamily="2" charset="2"/>
              <a:buChar char="p"/>
            </a:pPr>
            <a:r>
              <a:rPr lang="zh-CN" altLang="en-US" dirty="0" smtClean="0">
                <a:latin typeface="微软雅黑" pitchFamily="34" charset="-122"/>
                <a:ea typeface="微软雅黑" pitchFamily="34" charset="-122"/>
              </a:rPr>
              <a:t>总量</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现金收入比目标</a:t>
            </a:r>
            <a:endParaRPr lang="en-US" altLang="zh-CN" dirty="0" smtClean="0">
              <a:latin typeface="微软雅黑" pitchFamily="34" charset="-122"/>
              <a:ea typeface="微软雅黑" pitchFamily="34" charset="-122"/>
            </a:endParaRPr>
          </a:p>
          <a:p>
            <a:pPr marL="730250" lvl="1" indent="-273050">
              <a:lnSpc>
                <a:spcPct val="150000"/>
              </a:lnSpc>
              <a:buFont typeface="Wingdings" pitchFamily="2" charset="2"/>
              <a:buChar char="p"/>
            </a:pPr>
            <a:r>
              <a:rPr lang="zh-CN" altLang="en-US" dirty="0" smtClean="0">
                <a:latin typeface="微软雅黑" pitchFamily="34" charset="-122"/>
                <a:ea typeface="微软雅黑" pitchFamily="34" charset="-122"/>
              </a:rPr>
              <a:t>净量</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净烧钱率目标</a:t>
            </a:r>
            <a:endParaRPr lang="en-US" altLang="zh-CN" dirty="0" smtClean="0">
              <a:latin typeface="微软雅黑" pitchFamily="34" charset="-122"/>
              <a:ea typeface="微软雅黑" pitchFamily="34" charset="-122"/>
            </a:endParaRPr>
          </a:p>
          <a:p>
            <a:pPr marL="273050" indent="-273050">
              <a:lnSpc>
                <a:spcPct val="150000"/>
              </a:lnSpc>
              <a:buFont typeface="Wingdings" pitchFamily="2" charset="2"/>
              <a:buChar char="Ø"/>
            </a:pPr>
            <a:r>
              <a:rPr lang="zh-CN" altLang="en-US" sz="2000" dirty="0" smtClean="0">
                <a:latin typeface="微软雅黑" pitchFamily="34" charset="-122"/>
                <a:ea typeface="微软雅黑" pitchFamily="34" charset="-122"/>
              </a:rPr>
              <a:t>大数据模型展示</a:t>
            </a:r>
            <a:endParaRPr lang="en-US" altLang="zh-CN" sz="2000" dirty="0" smtClean="0">
              <a:latin typeface="微软雅黑" pitchFamily="34" charset="-122"/>
              <a:ea typeface="微软雅黑" pitchFamily="34" charset="-122"/>
            </a:endParaRPr>
          </a:p>
          <a:p>
            <a:pPr marL="730250" lvl="1" indent="-273050">
              <a:lnSpc>
                <a:spcPct val="150000"/>
              </a:lnSpc>
              <a:buFont typeface="Wingdings" pitchFamily="2" charset="2"/>
              <a:buChar char="p"/>
            </a:pPr>
            <a:r>
              <a:rPr lang="zh-CN" altLang="en-US" dirty="0" smtClean="0">
                <a:latin typeface="微软雅黑" pitchFamily="34" charset="-122"/>
                <a:ea typeface="微软雅黑" pitchFamily="34" charset="-122"/>
              </a:rPr>
              <a:t>全</a:t>
            </a:r>
            <a:r>
              <a:rPr lang="zh-CN" altLang="en-US" dirty="0" smtClean="0">
                <a:latin typeface="微软雅黑" pitchFamily="34" charset="-122"/>
                <a:ea typeface="微软雅黑" pitchFamily="34" charset="-122"/>
              </a:rPr>
              <a:t>景</a:t>
            </a:r>
            <a:endParaRPr lang="en-US" altLang="zh-CN" dirty="0" smtClean="0">
              <a:latin typeface="微软雅黑" pitchFamily="34" charset="-122"/>
              <a:ea typeface="微软雅黑" pitchFamily="34" charset="-122"/>
            </a:endParaRPr>
          </a:p>
          <a:p>
            <a:pPr marL="730250" lvl="1" indent="-273050">
              <a:lnSpc>
                <a:spcPct val="150000"/>
              </a:lnSpc>
              <a:buFont typeface="Wingdings" pitchFamily="2" charset="2"/>
              <a:buChar char="p"/>
            </a:pPr>
            <a:r>
              <a:rPr lang="zh-CN" altLang="en-US" dirty="0" smtClean="0">
                <a:latin typeface="微软雅黑" pitchFamily="34" charset="-122"/>
                <a:ea typeface="微软雅黑" pitchFamily="34" charset="-122"/>
              </a:rPr>
              <a:t>总量模型</a:t>
            </a:r>
            <a:endParaRPr lang="en-US" altLang="zh-CN" dirty="0" smtClean="0">
              <a:latin typeface="微软雅黑" pitchFamily="34" charset="-122"/>
              <a:ea typeface="微软雅黑" pitchFamily="34" charset="-122"/>
            </a:endParaRPr>
          </a:p>
          <a:p>
            <a:pPr marL="730250" lvl="1" indent="-273050">
              <a:lnSpc>
                <a:spcPct val="150000"/>
              </a:lnSpc>
              <a:buFont typeface="Wingdings" pitchFamily="2" charset="2"/>
              <a:buChar char="p"/>
            </a:pPr>
            <a:r>
              <a:rPr lang="zh-CN" altLang="en-US" dirty="0" smtClean="0">
                <a:latin typeface="微软雅黑" pitchFamily="34" charset="-122"/>
                <a:ea typeface="微软雅黑" pitchFamily="34" charset="-122"/>
              </a:rPr>
              <a:t>净量模型</a:t>
            </a:r>
            <a:endParaRPr lang="en-US" altLang="zh-CN" dirty="0" smtClean="0">
              <a:latin typeface="微软雅黑" pitchFamily="34" charset="-122"/>
              <a:ea typeface="微软雅黑" pitchFamily="34" charset="-122"/>
            </a:endParaRPr>
          </a:p>
          <a:p>
            <a:pPr marL="273050" indent="-273050">
              <a:lnSpc>
                <a:spcPct val="150000"/>
              </a:lnSpc>
              <a:buFont typeface="Wingdings" pitchFamily="2" charset="2"/>
              <a:buChar char="Ø"/>
            </a:pPr>
            <a:r>
              <a:rPr lang="en-US" altLang="zh-CN" sz="2000" dirty="0" smtClean="0">
                <a:latin typeface="微软雅黑" pitchFamily="34" charset="-122"/>
                <a:ea typeface="微软雅黑" pitchFamily="34" charset="-122"/>
              </a:rPr>
              <a:t>812</a:t>
            </a:r>
            <a:r>
              <a:rPr lang="zh-CN" altLang="en-US" sz="2000" dirty="0" smtClean="0">
                <a:latin typeface="微软雅黑" pitchFamily="34" charset="-122"/>
                <a:ea typeface="微软雅黑" pitchFamily="34" charset="-122"/>
              </a:rPr>
              <a:t>试算结果</a:t>
            </a:r>
            <a:endParaRPr lang="en-US" altLang="zh-CN" sz="2000" dirty="0" smtClean="0">
              <a:latin typeface="微软雅黑" pitchFamily="34" charset="-122"/>
              <a:ea typeface="微软雅黑" pitchFamily="34" charset="-122"/>
            </a:endParaRPr>
          </a:p>
          <a:p>
            <a:pPr marL="273050" indent="-273050">
              <a:lnSpc>
                <a:spcPct val="150000"/>
              </a:lnSpc>
              <a:buFont typeface="Wingdings" pitchFamily="2" charset="2"/>
              <a:buChar char="Ø"/>
            </a:pPr>
            <a:r>
              <a:rPr lang="zh-CN" altLang="en-US" sz="2000" dirty="0" smtClean="0">
                <a:latin typeface="微软雅黑" pitchFamily="34" charset="-122"/>
                <a:ea typeface="微软雅黑" pitchFamily="34" charset="-122"/>
              </a:rPr>
              <a:t>下一</a:t>
            </a:r>
            <a:r>
              <a:rPr lang="zh-CN" altLang="en-US" sz="2000" dirty="0" smtClean="0">
                <a:latin typeface="微软雅黑" pitchFamily="34" charset="-122"/>
                <a:ea typeface="微软雅黑" pitchFamily="34" charset="-122"/>
              </a:rPr>
              <a:t>步优化方</a:t>
            </a:r>
            <a:r>
              <a:rPr lang="zh-CN" altLang="en-US" sz="2000" dirty="0" smtClean="0">
                <a:latin typeface="微软雅黑" pitchFamily="34" charset="-122"/>
                <a:ea typeface="微软雅黑" pitchFamily="34" charset="-122"/>
              </a:rPr>
              <a:t>向</a:t>
            </a:r>
            <a:endParaRPr lang="en-US" altLang="zh-CN" sz="2000" dirty="0" smtClean="0">
              <a:latin typeface="微软雅黑" pitchFamily="34" charset="-122"/>
              <a:ea typeface="微软雅黑" pitchFamily="34" charset="-122"/>
            </a:endParaRPr>
          </a:p>
          <a:p>
            <a:pPr marL="273050" indent="-273050">
              <a:lnSpc>
                <a:spcPct val="150000"/>
              </a:lnSpc>
              <a:buFont typeface="Wingdings" pitchFamily="2" charset="2"/>
              <a:buChar char="Ø"/>
            </a:pPr>
            <a:r>
              <a:rPr lang="zh-CN" altLang="en-US" sz="2000" dirty="0" smtClean="0">
                <a:latin typeface="微软雅黑" pitchFamily="34" charset="-122"/>
                <a:ea typeface="微软雅黑" pitchFamily="34" charset="-122"/>
              </a:rPr>
              <a:t>附件</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现金持有理论</a:t>
            </a: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88640"/>
            <a:ext cx="7745412" cy="871537"/>
          </a:xfrm>
        </p:spPr>
        <p:txBody>
          <a:bodyPr/>
          <a:lstStyle/>
          <a:p>
            <a:r>
              <a:rPr lang="zh-CN" altLang="en-US" dirty="0" smtClean="0"/>
              <a:t>全景图</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88640"/>
            <a:ext cx="7745412" cy="871537"/>
          </a:xfrm>
        </p:spPr>
        <p:txBody>
          <a:bodyPr/>
          <a:lstStyle/>
          <a:p>
            <a:r>
              <a:rPr lang="zh-CN" altLang="en-US" dirty="0" smtClean="0"/>
              <a:t>同业对比方法</a:t>
            </a:r>
            <a:r>
              <a:rPr lang="en-US" altLang="zh-CN" dirty="0" smtClean="0"/>
              <a:t>-</a:t>
            </a:r>
            <a:r>
              <a:rPr lang="zh-CN" altLang="en-US" sz="2800" dirty="0" smtClean="0"/>
              <a:t>（总量：现金收入比）</a:t>
            </a:r>
            <a:endParaRPr lang="zh-CN" alt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88640"/>
            <a:ext cx="7745412" cy="871537"/>
          </a:xfrm>
        </p:spPr>
        <p:txBody>
          <a:bodyPr/>
          <a:lstStyle/>
          <a:p>
            <a:r>
              <a:rPr lang="zh-CN" altLang="en-US" dirty="0" smtClean="0"/>
              <a:t>同业对比方法</a:t>
            </a:r>
            <a:r>
              <a:rPr lang="en-US" altLang="zh-CN" dirty="0" smtClean="0"/>
              <a:t>-</a:t>
            </a:r>
            <a:r>
              <a:rPr lang="zh-CN" altLang="en-US" sz="2800" dirty="0" smtClean="0"/>
              <a:t>（净量：净烧钱率）</a:t>
            </a:r>
            <a:endParaRPr lang="zh-CN" alt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745412" cy="871537"/>
          </a:xfrm>
        </p:spPr>
        <p:txBody>
          <a:bodyPr/>
          <a:lstStyle/>
          <a:p>
            <a:r>
              <a:rPr lang="zh-CN" altLang="en-US" dirty="0" smtClean="0"/>
              <a:t>附件</a:t>
            </a:r>
            <a:r>
              <a:rPr lang="en-US" altLang="zh-CN" dirty="0" smtClean="0"/>
              <a:t>-</a:t>
            </a:r>
            <a:r>
              <a:rPr lang="zh-CN" altLang="en-US" dirty="0" smtClean="0"/>
              <a:t>同业分析样本清单</a:t>
            </a:r>
            <a:endParaRPr lang="zh-CN" altLang="en-US" dirty="0"/>
          </a:p>
        </p:txBody>
      </p:sp>
      <p:graphicFrame>
        <p:nvGraphicFramePr>
          <p:cNvPr id="4" name="表格 3"/>
          <p:cNvGraphicFramePr>
            <a:graphicFrameLocks noGrp="1"/>
          </p:cNvGraphicFramePr>
          <p:nvPr/>
        </p:nvGraphicFramePr>
        <p:xfrm>
          <a:off x="251520" y="1628800"/>
          <a:ext cx="8640960" cy="3810000"/>
        </p:xfrm>
        <a:graphic>
          <a:graphicData uri="http://schemas.openxmlformats.org/drawingml/2006/table">
            <a:tbl>
              <a:tblPr/>
              <a:tblGrid>
                <a:gridCol w="1884968"/>
                <a:gridCol w="408507"/>
                <a:gridCol w="2596937"/>
                <a:gridCol w="420179"/>
                <a:gridCol w="1721565"/>
                <a:gridCol w="384668"/>
                <a:gridCol w="1224136"/>
              </a:tblGrid>
              <a:tr h="148252">
                <a:tc rowSpan="2">
                  <a:txBody>
                    <a:bodyPr/>
                    <a:lstStyle/>
                    <a:p>
                      <a:pPr algn="ctr" fontAlgn="ctr"/>
                      <a:r>
                        <a:rPr lang="en-US" sz="1000" b="0" i="0" u="none" strike="noStrike" dirty="0">
                          <a:solidFill>
                            <a:srgbClr val="000000"/>
                          </a:solidFill>
                          <a:latin typeface="微软雅黑"/>
                        </a:rPr>
                        <a:t>Primary Industry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gridSpan="2">
                  <a:txBody>
                    <a:bodyPr/>
                    <a:lstStyle/>
                    <a:p>
                      <a:pPr algn="ctr" fontAlgn="ctr"/>
                      <a:r>
                        <a:rPr lang="zh-CN" altLang="en-US" sz="1000" b="0" i="0" u="none" strike="noStrike" dirty="0">
                          <a:solidFill>
                            <a:srgbClr val="000000"/>
                          </a:solidFill>
                          <a:latin typeface="微软雅黑"/>
                        </a:rPr>
                        <a:t>全球</a:t>
                      </a:r>
                      <a:r>
                        <a:rPr lang="en-US" altLang="zh-CN" sz="1000" b="0" i="0" u="none" strike="noStrike" dirty="0">
                          <a:solidFill>
                            <a:srgbClr val="000000"/>
                          </a:solidFill>
                          <a:latin typeface="微软雅黑"/>
                        </a:rPr>
                        <a:t>500</a:t>
                      </a:r>
                      <a:r>
                        <a:rPr lang="zh-CN" altLang="en-US" sz="1000" b="0" i="0" u="none" strike="noStrike" dirty="0" smtClean="0">
                          <a:solidFill>
                            <a:srgbClr val="000000"/>
                          </a:solidFill>
                          <a:latin typeface="微软雅黑"/>
                        </a:rPr>
                        <a:t>强*</a:t>
                      </a:r>
                      <a:endParaRPr lang="zh-CN" altLang="en-US" sz="1000" b="0" i="0" u="none" strike="noStrike" dirty="0">
                        <a:solidFill>
                          <a:srgbClr val="000000"/>
                        </a:solidFill>
                        <a:latin typeface="微软雅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zh-CN" altLang="en-US"/>
                    </a:p>
                  </a:txBody>
                  <a:tcPr/>
                </a:tc>
                <a:tc gridSpan="2">
                  <a:txBody>
                    <a:bodyPr/>
                    <a:lstStyle/>
                    <a:p>
                      <a:pPr algn="ctr" fontAlgn="ctr"/>
                      <a:r>
                        <a:rPr lang="en-US" sz="1000" b="0" i="0" u="none" strike="noStrike">
                          <a:solidFill>
                            <a:srgbClr val="000000"/>
                          </a:solidFill>
                          <a:latin typeface="微软雅黑"/>
                        </a:rPr>
                        <a:t>S&amp;P500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zh-CN" altLang="en-US"/>
                    </a:p>
                  </a:txBody>
                  <a:tcPr/>
                </a:tc>
                <a:tc gridSpan="2">
                  <a:txBody>
                    <a:bodyPr/>
                    <a:lstStyle/>
                    <a:p>
                      <a:pPr algn="ctr" fontAlgn="ctr"/>
                      <a:r>
                        <a:rPr lang="en-US" sz="1000" b="0" i="0" u="none" strike="noStrike">
                          <a:solidFill>
                            <a:srgbClr val="000000"/>
                          </a:solidFill>
                          <a:latin typeface="微软雅黑"/>
                        </a:rPr>
                        <a:t>NIKKEI225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zh-CN" altLang="en-US"/>
                    </a:p>
                  </a:txBody>
                  <a:tcPr/>
                </a:tc>
              </a:tr>
              <a:tr h="148252">
                <a:tc vMerge="1">
                  <a:txBody>
                    <a:bodyPr/>
                    <a:lstStyle/>
                    <a:p>
                      <a:endParaRPr lang="zh-CN" altLang="en-US"/>
                    </a:p>
                  </a:txBody>
                  <a:tcPr/>
                </a:tc>
                <a:tc>
                  <a:txBody>
                    <a:bodyPr/>
                    <a:lstStyle/>
                    <a:p>
                      <a:pPr algn="ctr" fontAlgn="ctr"/>
                      <a:r>
                        <a:rPr lang="zh-CN" altLang="en-US" sz="1000" b="0" i="0" u="none" strike="noStrike">
                          <a:solidFill>
                            <a:srgbClr val="000000"/>
                          </a:solidFill>
                          <a:latin typeface="微软雅黑"/>
                        </a:rPr>
                        <a:t>样本数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dirty="0" smtClean="0">
                          <a:solidFill>
                            <a:srgbClr val="000000"/>
                          </a:solidFill>
                          <a:latin typeface="微软雅黑"/>
                        </a:rPr>
                        <a:t>企业清单</a:t>
                      </a:r>
                      <a:endParaRPr lang="zh-CN" altLang="en-US" sz="1000" b="0" i="0" u="none" strike="noStrike" dirty="0">
                        <a:solidFill>
                          <a:srgbClr val="000000"/>
                        </a:solidFill>
                        <a:latin typeface="微软雅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dirty="0" smtClean="0">
                          <a:solidFill>
                            <a:srgbClr val="000000"/>
                          </a:solidFill>
                          <a:latin typeface="微软雅黑"/>
                        </a:rPr>
                        <a:t>样本数</a:t>
                      </a:r>
                      <a:endParaRPr lang="zh-CN" altLang="en-US" sz="1000" b="0" i="0" u="none" strike="noStrike" dirty="0">
                        <a:solidFill>
                          <a:srgbClr val="000000"/>
                        </a:solidFill>
                        <a:latin typeface="微软雅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微软雅黑"/>
                        </a:rPr>
                        <a:t>代表企业*</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微软雅黑"/>
                        </a:rPr>
                        <a:t>样本数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微软雅黑"/>
                        </a:rPr>
                        <a:t>代表企业*</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148252">
                <a:tc>
                  <a:txBody>
                    <a:bodyPr/>
                    <a:lstStyle/>
                    <a:p>
                      <a:pPr algn="l" fontAlgn="ctr"/>
                      <a:r>
                        <a:rPr lang="en-US" sz="1000" b="0" i="0" u="none" strike="noStrike">
                          <a:solidFill>
                            <a:srgbClr val="000000"/>
                          </a:solidFill>
                          <a:latin typeface="微软雅黑"/>
                        </a:rPr>
                        <a:t>Internet Software and Services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微软雅黑"/>
                        </a:rPr>
                        <a:t>Google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微软雅黑"/>
                        </a:rPr>
                        <a:t>Google/Facebook/Yahoo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微软雅黑"/>
                        </a:rPr>
                        <a:t>Yahoo Japan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252">
                <a:tc>
                  <a:txBody>
                    <a:bodyPr/>
                    <a:lstStyle/>
                    <a:p>
                      <a:pPr algn="l" fontAlgn="ctr"/>
                      <a:r>
                        <a:rPr lang="en-US" sz="1000" b="0" i="0" u="none" strike="noStrike">
                          <a:solidFill>
                            <a:srgbClr val="000000"/>
                          </a:solidFill>
                          <a:latin typeface="微软雅黑"/>
                        </a:rPr>
                        <a:t>Systems Software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微软雅黑"/>
                        </a:rPr>
                        <a:t>Microsoft/Oracle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微软雅黑"/>
                        </a:rPr>
                        <a:t>Microsoft/Oracle/Symantec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微软雅黑"/>
                        </a:rPr>
                        <a:t>Trend Micro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252">
                <a:tc>
                  <a:txBody>
                    <a:bodyPr/>
                    <a:lstStyle/>
                    <a:p>
                      <a:pPr algn="l" fontAlgn="ctr"/>
                      <a:r>
                        <a:rPr lang="en-US" sz="1000" b="0" i="0" u="none" strike="noStrike">
                          <a:solidFill>
                            <a:srgbClr val="000000"/>
                          </a:solidFill>
                          <a:latin typeface="微软雅黑"/>
                        </a:rPr>
                        <a:t>Semiconductors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微软雅黑"/>
                        </a:rPr>
                        <a:t>Intel/Qualcomm/</a:t>
                      </a:r>
                      <a:r>
                        <a:rPr lang="zh-CN" altLang="en-US" sz="1000" b="0" i="0" u="none" strike="noStrike" dirty="0">
                          <a:solidFill>
                            <a:srgbClr val="000000"/>
                          </a:solidFill>
                          <a:latin typeface="微软雅黑"/>
                        </a:rPr>
                        <a:t>台积电</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微软雅黑"/>
                        </a:rPr>
                        <a:t>Intel/Qualcomm/Texas Instruments/Micron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252">
                <a:tc>
                  <a:txBody>
                    <a:bodyPr/>
                    <a:lstStyle/>
                    <a:p>
                      <a:pPr algn="l" fontAlgn="ctr"/>
                      <a:r>
                        <a:rPr lang="en-US" sz="1000" b="0" i="0" u="none" strike="noStrike">
                          <a:solidFill>
                            <a:srgbClr val="000000"/>
                          </a:solidFill>
                          <a:latin typeface="微软雅黑"/>
                        </a:rPr>
                        <a:t>Home Entertainment Software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微软雅黑"/>
                        </a:rPr>
                        <a:t>Electronic Arts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微软雅黑"/>
                        </a:rPr>
                        <a:t>Konami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252">
                <a:tc>
                  <a:txBody>
                    <a:bodyPr/>
                    <a:lstStyle/>
                    <a:p>
                      <a:pPr algn="l" fontAlgn="ctr"/>
                      <a:r>
                        <a:rPr lang="en-US" sz="1000" b="0" i="0" u="none" strike="noStrike">
                          <a:solidFill>
                            <a:srgbClr val="000000"/>
                          </a:solidFill>
                          <a:latin typeface="微软雅黑"/>
                        </a:rPr>
                        <a:t>Application Software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smtClean="0">
                          <a:solidFill>
                            <a:srgbClr val="000000"/>
                          </a:solidFill>
                          <a:latin typeface="微软雅黑"/>
                        </a:rPr>
                        <a:t>1</a:t>
                      </a:r>
                      <a:endParaRPr lang="en-US" altLang="zh-CN" sz="1000" b="0" i="0" u="none" strike="noStrike" dirty="0">
                        <a:solidFill>
                          <a:srgbClr val="000000"/>
                        </a:solidFill>
                        <a:latin typeface="微软雅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latin typeface="微软雅黑"/>
                        </a:rPr>
                        <a:t>SAP</a:t>
                      </a:r>
                      <a:endParaRPr lang="en-US" sz="1000" b="0" i="0" u="none" strike="noStrike" dirty="0">
                        <a:solidFill>
                          <a:srgbClr val="000000"/>
                        </a:solidFill>
                        <a:latin typeface="微软雅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微软雅黑"/>
                        </a:rPr>
                        <a:t>Adobe Systems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252">
                <a:tc>
                  <a:txBody>
                    <a:bodyPr/>
                    <a:lstStyle/>
                    <a:p>
                      <a:pPr algn="l" fontAlgn="ctr"/>
                      <a:r>
                        <a:rPr lang="en-US" sz="1000" b="0" i="0" u="none" strike="noStrike">
                          <a:solidFill>
                            <a:srgbClr val="000000"/>
                          </a:solidFill>
                          <a:latin typeface="微软雅黑"/>
                        </a:rPr>
                        <a:t>Semiconductor Equipment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微软雅黑"/>
                        </a:rPr>
                        <a:t>Applied Materials Inc.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微软雅黑"/>
                        </a:rPr>
                        <a:t>Tokyo Electron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252">
                <a:tc>
                  <a:txBody>
                    <a:bodyPr/>
                    <a:lstStyle/>
                    <a:p>
                      <a:pPr algn="l" fontAlgn="ctr"/>
                      <a:r>
                        <a:rPr lang="en-US" sz="1000" b="0" i="0" u="none" strike="noStrike" dirty="0">
                          <a:solidFill>
                            <a:srgbClr val="C00000"/>
                          </a:solidFill>
                          <a:latin typeface="微软雅黑"/>
                        </a:rPr>
                        <a:t>Communications </a:t>
                      </a:r>
                      <a:r>
                        <a:rPr lang="en-US" sz="1000" b="0" i="0" u="none" strike="noStrike" dirty="0" smtClean="0">
                          <a:solidFill>
                            <a:srgbClr val="C00000"/>
                          </a:solidFill>
                          <a:latin typeface="微软雅黑"/>
                        </a:rPr>
                        <a:t>Equipment</a:t>
                      </a:r>
                      <a:r>
                        <a:rPr lang="zh-CN" altLang="en-US" sz="1000" b="0" i="0" u="none" strike="noStrike" dirty="0" smtClean="0">
                          <a:solidFill>
                            <a:srgbClr val="C00000"/>
                          </a:solidFill>
                          <a:latin typeface="微软雅黑"/>
                        </a:rPr>
                        <a:t>（泛网）</a:t>
                      </a:r>
                      <a:endParaRPr lang="en-US" sz="1000" b="0" i="0" u="none" strike="noStrike" dirty="0">
                        <a:solidFill>
                          <a:srgbClr val="C00000"/>
                        </a:solidFill>
                        <a:latin typeface="微软雅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0" i="0" u="none" strike="noStrike" dirty="0">
                          <a:solidFill>
                            <a:srgbClr val="000000"/>
                          </a:solidFill>
                          <a:latin typeface="微软雅黑"/>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0" i="0" u="none" strike="noStrike" dirty="0">
                          <a:solidFill>
                            <a:srgbClr val="000000"/>
                          </a:solidFill>
                          <a:latin typeface="微软雅黑"/>
                        </a:rPr>
                        <a:t>Cisco/Ericsson/</a:t>
                      </a:r>
                      <a:r>
                        <a:rPr lang="zh-CN" altLang="en-US" sz="1000" b="0" i="0" u="none" strike="noStrike" dirty="0">
                          <a:solidFill>
                            <a:srgbClr val="000000"/>
                          </a:solidFill>
                          <a:latin typeface="微软雅黑"/>
                        </a:rPr>
                        <a:t>华为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0" i="0" u="none" strike="noStrike">
                          <a:solidFill>
                            <a:srgbClr val="000000"/>
                          </a:solidFill>
                          <a:latin typeface="微软雅黑"/>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0" i="0" u="none" strike="noStrike" dirty="0">
                          <a:solidFill>
                            <a:srgbClr val="000000"/>
                          </a:solidFill>
                          <a:latin typeface="微软雅黑"/>
                        </a:rPr>
                        <a:t>Cisco/Juniper/Motorola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CN" altLang="en-US" sz="1000" b="0" i="0" u="none" strike="noStrike">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CN" altLang="en-US" sz="1000" b="0" i="0" u="none" strike="noStrike" dirty="0">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48252">
                <a:tc>
                  <a:txBody>
                    <a:bodyPr/>
                    <a:lstStyle/>
                    <a:p>
                      <a:pPr algn="l" fontAlgn="ctr"/>
                      <a:r>
                        <a:rPr lang="en-US" sz="1000" b="0" i="0" u="none" strike="noStrike" dirty="0">
                          <a:solidFill>
                            <a:srgbClr val="C00000"/>
                          </a:solidFill>
                          <a:latin typeface="微软雅黑"/>
                        </a:rPr>
                        <a:t>Technology Hardware, Storage and </a:t>
                      </a:r>
                      <a:r>
                        <a:rPr lang="en-US" sz="1000" b="0" i="0" u="none" strike="noStrike" dirty="0" smtClean="0">
                          <a:solidFill>
                            <a:srgbClr val="C00000"/>
                          </a:solidFill>
                          <a:latin typeface="微软雅黑"/>
                        </a:rPr>
                        <a:t>Peripherals</a:t>
                      </a:r>
                      <a:r>
                        <a:rPr lang="zh-CN" altLang="en-US" sz="1000" b="0" i="0" u="none" strike="noStrike" dirty="0" smtClean="0">
                          <a:solidFill>
                            <a:srgbClr val="C00000"/>
                          </a:solidFill>
                          <a:latin typeface="微软雅黑"/>
                        </a:rPr>
                        <a:t>（终端）</a:t>
                      </a:r>
                      <a:endParaRPr lang="en-US" sz="1000" b="0" i="0" u="none" strike="noStrike" dirty="0">
                        <a:solidFill>
                          <a:srgbClr val="C00000"/>
                        </a:solidFill>
                        <a:latin typeface="微软雅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0" i="0" u="none" strike="noStrike" dirty="0">
                          <a:solidFill>
                            <a:srgbClr val="000000"/>
                          </a:solidFill>
                          <a:latin typeface="微软雅黑"/>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0" i="0" u="none" strike="noStrike" dirty="0">
                          <a:solidFill>
                            <a:srgbClr val="000000"/>
                          </a:solidFill>
                          <a:latin typeface="微软雅黑"/>
                        </a:rPr>
                        <a:t>Apple/Samsung/Lenovo/EMC/HP/NEC</a:t>
                      </a:r>
                      <a:r>
                        <a:rPr lang="en-US" sz="1000" b="0" i="0" u="none" strike="noStrike" dirty="0" smtClean="0">
                          <a:solidFill>
                            <a:srgbClr val="000000"/>
                          </a:solidFill>
                          <a:latin typeface="微软雅黑"/>
                        </a:rPr>
                        <a:t>/</a:t>
                      </a:r>
                    </a:p>
                    <a:p>
                      <a:pPr algn="ctr" fontAlgn="ctr"/>
                      <a:r>
                        <a:rPr lang="en-US" sz="1000" b="0" i="0" u="none" strike="noStrike" dirty="0" smtClean="0">
                          <a:solidFill>
                            <a:srgbClr val="000000"/>
                          </a:solidFill>
                          <a:latin typeface="微软雅黑"/>
                        </a:rPr>
                        <a:t>Canon</a:t>
                      </a:r>
                      <a:r>
                        <a:rPr lang="en-US" sz="1000" b="0" i="0" u="none" strike="noStrike" dirty="0">
                          <a:solidFill>
                            <a:srgbClr val="000000"/>
                          </a:solidFill>
                          <a:latin typeface="微软雅黑"/>
                        </a:rPr>
                        <a:t>/</a:t>
                      </a:r>
                      <a:r>
                        <a:rPr lang="zh-CN" altLang="en-US" sz="1000" b="0" i="0" u="none" strike="noStrike" dirty="0">
                          <a:solidFill>
                            <a:srgbClr val="000000"/>
                          </a:solidFill>
                          <a:latin typeface="微软雅黑"/>
                        </a:rPr>
                        <a:t>和硕</a:t>
                      </a:r>
                      <a:r>
                        <a:rPr lang="en-US" altLang="zh-CN" sz="1000" b="0" i="0" u="none" strike="noStrike" dirty="0">
                          <a:solidFill>
                            <a:srgbClr val="000000"/>
                          </a:solidFill>
                          <a:latin typeface="微软雅黑"/>
                        </a:rPr>
                        <a:t>/</a:t>
                      </a:r>
                      <a:r>
                        <a:rPr lang="zh-CN" altLang="en-US" sz="1000" b="0" i="0" u="none" strike="noStrike" dirty="0">
                          <a:solidFill>
                            <a:srgbClr val="000000"/>
                          </a:solidFill>
                          <a:latin typeface="微软雅黑"/>
                        </a:rPr>
                        <a:t>广达电脑</a:t>
                      </a:r>
                      <a:r>
                        <a:rPr lang="en-US" altLang="zh-CN" sz="1000" b="0" i="0" u="none" strike="noStrike" dirty="0">
                          <a:solidFill>
                            <a:srgbClr val="000000"/>
                          </a:solidFill>
                          <a:latin typeface="微软雅黑"/>
                        </a:rPr>
                        <a:t>/</a:t>
                      </a:r>
                      <a:r>
                        <a:rPr lang="zh-CN" altLang="en-US" sz="1000" b="0" i="0" u="none" strike="noStrike" dirty="0">
                          <a:solidFill>
                            <a:srgbClr val="000000"/>
                          </a:solidFill>
                          <a:latin typeface="微软雅黑"/>
                        </a:rPr>
                        <a:t>仁宝电脑</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0" i="0" u="none" strike="noStrike" dirty="0">
                          <a:solidFill>
                            <a:srgbClr val="000000"/>
                          </a:solidFill>
                          <a:latin typeface="微软雅黑"/>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0" i="0" u="none" strike="noStrike" dirty="0">
                          <a:solidFill>
                            <a:srgbClr val="000000"/>
                          </a:solidFill>
                          <a:latin typeface="微软雅黑"/>
                        </a:rPr>
                        <a:t>Apple/EMC/HP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000" b="0" i="0" u="none" strike="noStrike" dirty="0">
                          <a:solidFill>
                            <a:srgbClr val="000000"/>
                          </a:solidFill>
                          <a:latin typeface="微软雅黑"/>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0" i="0" u="none" strike="noStrike" dirty="0">
                          <a:solidFill>
                            <a:srgbClr val="000000"/>
                          </a:solidFill>
                          <a:latin typeface="微软雅黑"/>
                        </a:rPr>
                        <a:t>NEC/FUJIFILM</a:t>
                      </a:r>
                      <a:r>
                        <a:rPr lang="en-US" sz="1000" b="0" i="0" u="none" strike="noStrike" dirty="0" smtClean="0">
                          <a:solidFill>
                            <a:srgbClr val="000000"/>
                          </a:solidFill>
                          <a:latin typeface="微软雅黑"/>
                        </a:rPr>
                        <a:t>/</a:t>
                      </a:r>
                    </a:p>
                    <a:p>
                      <a:pPr algn="ctr" fontAlgn="ctr"/>
                      <a:r>
                        <a:rPr lang="en-US" sz="1000" b="0" i="0" u="none" strike="noStrike" dirty="0" smtClean="0">
                          <a:solidFill>
                            <a:srgbClr val="000000"/>
                          </a:solidFill>
                          <a:latin typeface="微软雅黑"/>
                        </a:rPr>
                        <a:t>Canon/Ricoh</a:t>
                      </a:r>
                      <a:endParaRPr lang="en-US" sz="1000" b="0" i="0" u="none" strike="noStrike" dirty="0">
                        <a:solidFill>
                          <a:srgbClr val="000000"/>
                        </a:solidFill>
                        <a:latin typeface="微软雅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48252">
                <a:tc>
                  <a:txBody>
                    <a:bodyPr/>
                    <a:lstStyle/>
                    <a:p>
                      <a:pPr algn="l" fontAlgn="ctr"/>
                      <a:r>
                        <a:rPr lang="en-US" sz="1000" b="0" i="0" u="none" strike="noStrike">
                          <a:solidFill>
                            <a:srgbClr val="000000"/>
                          </a:solidFill>
                          <a:latin typeface="微软雅黑"/>
                        </a:rPr>
                        <a:t>Data Processing and Outsourced Services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微软雅黑"/>
                        </a:rPr>
                        <a:t>Xerox/Visa/Automatic Data Processing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252">
                <a:tc>
                  <a:txBody>
                    <a:bodyPr/>
                    <a:lstStyle/>
                    <a:p>
                      <a:pPr algn="l" fontAlgn="ctr"/>
                      <a:r>
                        <a:rPr lang="en-US" sz="1000" b="0" i="0" u="none" strike="noStrike">
                          <a:solidFill>
                            <a:srgbClr val="000000"/>
                          </a:solidFill>
                          <a:latin typeface="微软雅黑"/>
                        </a:rPr>
                        <a:t>Electronic Components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latin typeface="微软雅黑"/>
                        </a:rPr>
                        <a:t>LG/</a:t>
                      </a:r>
                      <a:r>
                        <a:rPr lang="zh-CN" altLang="en-US" sz="1000" b="0" i="0" u="none" strike="noStrike" dirty="0">
                          <a:solidFill>
                            <a:srgbClr val="000000"/>
                          </a:solidFill>
                          <a:latin typeface="微软雅黑"/>
                        </a:rPr>
                        <a:t>中国电子信息产业集团</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微软雅黑"/>
                        </a:rPr>
                        <a:t>Corning Inc.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微软雅黑"/>
                        </a:rPr>
                        <a:t>TDK/Kyocera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252">
                <a:tc>
                  <a:txBody>
                    <a:bodyPr/>
                    <a:lstStyle/>
                    <a:p>
                      <a:pPr algn="l" fontAlgn="ctr"/>
                      <a:r>
                        <a:rPr lang="en-US" sz="1000" b="0" i="0" u="none" strike="noStrike">
                          <a:solidFill>
                            <a:srgbClr val="000000"/>
                          </a:solidFill>
                          <a:latin typeface="微软雅黑"/>
                        </a:rPr>
                        <a:t>Electronic Equipment and Instruments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微软雅黑"/>
                        </a:rPr>
                        <a:t>Hitachi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微软雅黑"/>
                        </a:rPr>
                        <a:t>FLIR Systems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微软雅黑"/>
                        </a:rPr>
                        <a:t>Hitachi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252">
                <a:tc>
                  <a:txBody>
                    <a:bodyPr/>
                    <a:lstStyle/>
                    <a:p>
                      <a:pPr algn="l" fontAlgn="ctr"/>
                      <a:r>
                        <a:rPr lang="en-US" sz="1000" b="0" i="0" u="none" strike="noStrike" dirty="0">
                          <a:solidFill>
                            <a:srgbClr val="000000"/>
                          </a:solidFill>
                          <a:latin typeface="微软雅黑"/>
                        </a:rPr>
                        <a:t>IT Consulting and Other Services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微软雅黑"/>
                        </a:rPr>
                        <a:t>IBM/Fujitsu/Accenture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微软雅黑"/>
                        </a:rPr>
                        <a:t>IBM/Accenture/Cognizant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latin typeface="微软雅黑"/>
                        </a:rPr>
                        <a:t>Fujitsu/NTT Data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252">
                <a:tc>
                  <a:txBody>
                    <a:bodyPr/>
                    <a:lstStyle/>
                    <a:p>
                      <a:pPr algn="l" fontAlgn="ctr"/>
                      <a:r>
                        <a:rPr lang="en-US" sz="1000" b="0" i="0" u="none" strike="noStrike" dirty="0">
                          <a:solidFill>
                            <a:srgbClr val="000000"/>
                          </a:solidFill>
                          <a:latin typeface="微软雅黑"/>
                        </a:rPr>
                        <a:t>Electronic Manufacturing Services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solidFill>
                            <a:srgbClr val="000000"/>
                          </a:solidFill>
                          <a:latin typeface="微软雅黑"/>
                        </a:rPr>
                        <a:t>鸿海精密工业</a:t>
                      </a:r>
                      <a:r>
                        <a:rPr lang="en-US" altLang="zh-CN" sz="1000" b="0" i="0" u="none" strike="noStrike" dirty="0">
                          <a:solidFill>
                            <a:srgbClr val="000000"/>
                          </a:solidFill>
                          <a:latin typeface="微软雅黑"/>
                        </a:rPr>
                        <a:t>/</a:t>
                      </a:r>
                      <a:r>
                        <a:rPr lang="en-US" sz="1000" b="0" i="0" u="none" strike="noStrike" dirty="0">
                          <a:solidFill>
                            <a:srgbClr val="000000"/>
                          </a:solidFill>
                          <a:latin typeface="微软雅黑"/>
                        </a:rPr>
                        <a:t>Flextronics International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微软雅黑"/>
                        </a:rPr>
                        <a:t>TE Connectivity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252">
                <a:tc>
                  <a:txBody>
                    <a:bodyPr/>
                    <a:lstStyle/>
                    <a:p>
                      <a:pPr algn="l" fontAlgn="ctr"/>
                      <a:r>
                        <a:rPr lang="en-US" sz="1000" b="0" i="0" u="none" strike="noStrike">
                          <a:solidFill>
                            <a:srgbClr val="000000"/>
                          </a:solidFill>
                          <a:latin typeface="微软雅黑"/>
                        </a:rPr>
                        <a:t>Technology Distributors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latin typeface="微软雅黑"/>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latin typeface="微软雅黑"/>
                        </a:rPr>
                        <a:t>Ingram Micro/Avnet/Tech Data</a:t>
                      </a:r>
                      <a:r>
                        <a:rPr lang="en-US" sz="1000" b="0" i="0" u="none" strike="noStrike" dirty="0" smtClean="0">
                          <a:solidFill>
                            <a:srgbClr val="000000"/>
                          </a:solidFill>
                          <a:latin typeface="微软雅黑"/>
                        </a:rPr>
                        <a:t>/</a:t>
                      </a:r>
                    </a:p>
                    <a:p>
                      <a:pPr algn="ctr" fontAlgn="ctr"/>
                      <a:r>
                        <a:rPr lang="en-US" sz="1000" b="0" i="0" u="none" strike="noStrike" dirty="0" smtClean="0">
                          <a:solidFill>
                            <a:srgbClr val="000000"/>
                          </a:solidFill>
                          <a:latin typeface="微软雅黑"/>
                        </a:rPr>
                        <a:t>Arrow </a:t>
                      </a:r>
                      <a:r>
                        <a:rPr lang="en-US" sz="1000" b="0" i="0" u="none" strike="noStrike" dirty="0">
                          <a:solidFill>
                            <a:srgbClr val="000000"/>
                          </a:solidFill>
                          <a:latin typeface="微软雅黑"/>
                        </a:rPr>
                        <a:t>Electronics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252">
                <a:tc>
                  <a:txBody>
                    <a:bodyPr/>
                    <a:lstStyle/>
                    <a:p>
                      <a:pPr algn="l" fontAlgn="ctr"/>
                      <a:r>
                        <a:rPr lang="en-US" sz="1000" b="0" i="0" u="none" strike="noStrike">
                          <a:solidFill>
                            <a:srgbClr val="000000"/>
                          </a:solidFill>
                          <a:latin typeface="微软雅黑"/>
                        </a:rPr>
                        <a:t>Total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altLang="zh-CN" sz="1000" b="0" i="0" u="none" strike="noStrike" dirty="0" smtClean="0">
                          <a:solidFill>
                            <a:srgbClr val="000000"/>
                          </a:solidFill>
                          <a:latin typeface="微软雅黑"/>
                        </a:rPr>
                        <a:t>32</a:t>
                      </a:r>
                      <a:endParaRPr lang="en-US" altLang="zh-CN" sz="1000" b="0" i="0" u="none" strike="noStrike" dirty="0">
                        <a:solidFill>
                          <a:srgbClr val="000000"/>
                        </a:solidFill>
                        <a:latin typeface="微软雅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l" fontAlgn="ctr"/>
                      <a:r>
                        <a:rPr lang="zh-CN" altLang="en-US" sz="1000" b="0" i="0" u="none" strike="noStrike">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altLang="zh-CN" sz="1000" b="0" i="0" u="none" strike="noStrike">
                          <a:solidFill>
                            <a:srgbClr val="000000"/>
                          </a:solidFill>
                          <a:latin typeface="微软雅黑"/>
                        </a:rPr>
                        <a:t>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n-US" altLang="zh-CN" sz="1000" b="0" i="0" u="none" strike="noStrike">
                          <a:solidFill>
                            <a:srgbClr val="000000"/>
                          </a:solidFill>
                          <a:latin typeface="微软雅黑"/>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zh-CN" altLang="en-US" sz="1000" b="0" i="0" u="none" strike="noStrike" dirty="0">
                          <a:solidFill>
                            <a:srgbClr val="000000"/>
                          </a:solidFill>
                          <a:latin typeface="微软雅黑"/>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bl>
          </a:graphicData>
        </a:graphic>
      </p:graphicFrame>
      <p:sp>
        <p:nvSpPr>
          <p:cNvPr id="5" name="TextBox 4"/>
          <p:cNvSpPr txBox="1"/>
          <p:nvPr/>
        </p:nvSpPr>
        <p:spPr>
          <a:xfrm>
            <a:off x="107504" y="5517232"/>
            <a:ext cx="8784976" cy="707886"/>
          </a:xfrm>
          <a:prstGeom prst="rect">
            <a:avLst/>
          </a:prstGeom>
          <a:noFill/>
        </p:spPr>
        <p:txBody>
          <a:bodyPr wrap="square" rtlCol="0">
            <a:spAutoFit/>
          </a:bodyPr>
          <a:lstStyle/>
          <a:p>
            <a:r>
              <a:rPr lang="zh-CN" altLang="en-US" sz="1000" i="1" dirty="0" smtClean="0">
                <a:latin typeface="微软雅黑" pitchFamily="34" charset="-122"/>
                <a:ea typeface="微软雅黑" pitchFamily="34" charset="-122"/>
              </a:rPr>
              <a:t>*全球</a:t>
            </a:r>
            <a:r>
              <a:rPr lang="en-US" altLang="zh-CN" sz="1000" i="1" dirty="0" smtClean="0">
                <a:latin typeface="微软雅黑" pitchFamily="34" charset="-122"/>
                <a:ea typeface="微软雅黑" pitchFamily="34" charset="-122"/>
              </a:rPr>
              <a:t>500</a:t>
            </a:r>
            <a:r>
              <a:rPr lang="zh-CN" altLang="en-US" sz="1000" i="1" dirty="0" smtClean="0">
                <a:latin typeface="微软雅黑" pitchFamily="34" charset="-122"/>
                <a:ea typeface="微软雅黑" pitchFamily="34" charset="-122"/>
              </a:rPr>
              <a:t>强样本里的</a:t>
            </a:r>
            <a:r>
              <a:rPr lang="en-US" altLang="zh-CN" sz="1000" i="1" dirty="0" smtClean="0">
                <a:latin typeface="微软雅黑" pitchFamily="34" charset="-122"/>
                <a:ea typeface="微软雅黑" pitchFamily="34" charset="-122"/>
              </a:rPr>
              <a:t>ICT</a:t>
            </a:r>
            <a:r>
              <a:rPr lang="zh-CN" altLang="en-US" sz="1000" i="1" dirty="0" smtClean="0">
                <a:latin typeface="微软雅黑" pitchFamily="34" charset="-122"/>
                <a:ea typeface="微软雅黑" pitchFamily="34" charset="-122"/>
              </a:rPr>
              <a:t>行业模块公司，共有</a:t>
            </a:r>
            <a:r>
              <a:rPr lang="en-US" altLang="zh-CN" sz="1000" i="1" dirty="0" smtClean="0">
                <a:latin typeface="微软雅黑" pitchFamily="34" charset="-122"/>
                <a:ea typeface="微软雅黑" pitchFamily="34" charset="-122"/>
              </a:rPr>
              <a:t>2</a:t>
            </a:r>
            <a:r>
              <a:rPr lang="zh-CN" altLang="en-US" sz="1000" i="1" dirty="0" smtClean="0">
                <a:latin typeface="微软雅黑" pitchFamily="34" charset="-122"/>
                <a:ea typeface="微软雅黑" pitchFamily="34" charset="-122"/>
              </a:rPr>
              <a:t>家未上市公司（华为、中国电子信息产业集团），其中电子信息只有两年数据，华为数据不全，样本里没包括烧钱率数据</a:t>
            </a:r>
            <a:endParaRPr lang="en-US" altLang="zh-CN" sz="1000" i="1" dirty="0" smtClean="0">
              <a:latin typeface="微软雅黑" pitchFamily="34" charset="-122"/>
              <a:ea typeface="微软雅黑" pitchFamily="34" charset="-122"/>
            </a:endParaRPr>
          </a:p>
          <a:p>
            <a:r>
              <a:rPr lang="zh-CN" altLang="en-US" sz="1000" i="1" dirty="0" smtClean="0">
                <a:latin typeface="微软雅黑" pitchFamily="34" charset="-122"/>
                <a:ea typeface="微软雅黑" pitchFamily="34" charset="-122"/>
              </a:rPr>
              <a:t>*代表企业包括</a:t>
            </a:r>
            <a:r>
              <a:rPr lang="en-US" altLang="zh-CN" sz="1000" i="1" dirty="0" smtClean="0">
                <a:latin typeface="微软雅黑" pitchFamily="34" charset="-122"/>
                <a:ea typeface="微软雅黑" pitchFamily="34" charset="-122"/>
                <a:sym typeface="Wingdings" pitchFamily="2" charset="2"/>
              </a:rPr>
              <a:t>: (1)</a:t>
            </a:r>
            <a:r>
              <a:rPr lang="zh-CN" altLang="en-US" sz="1000" i="1" dirty="0" smtClean="0">
                <a:latin typeface="微软雅黑" pitchFamily="34" charset="-122"/>
                <a:ea typeface="微软雅黑" pitchFamily="34" charset="-122"/>
                <a:sym typeface="Wingdings" pitchFamily="2" charset="2"/>
              </a:rPr>
              <a:t>最近会计年度销售收入大于</a:t>
            </a:r>
            <a:r>
              <a:rPr lang="en-US" altLang="zh-CN" sz="1000" i="1" dirty="0" smtClean="0">
                <a:latin typeface="微软雅黑" pitchFamily="34" charset="-122"/>
                <a:ea typeface="微软雅黑" pitchFamily="34" charset="-122"/>
                <a:sym typeface="Wingdings" pitchFamily="2" charset="2"/>
              </a:rPr>
              <a:t>100</a:t>
            </a:r>
            <a:r>
              <a:rPr lang="zh-CN" altLang="en-US" sz="1000" i="1" dirty="0" smtClean="0">
                <a:latin typeface="微软雅黑" pitchFamily="34" charset="-122"/>
                <a:ea typeface="微软雅黑" pitchFamily="34" charset="-122"/>
                <a:sym typeface="Wingdings" pitchFamily="2" charset="2"/>
              </a:rPr>
              <a:t>亿美金；</a:t>
            </a:r>
            <a:r>
              <a:rPr lang="en-US" altLang="zh-CN" sz="1000" i="1" dirty="0" smtClean="0">
                <a:latin typeface="微软雅黑" pitchFamily="34" charset="-122"/>
                <a:ea typeface="微软雅黑" pitchFamily="34" charset="-122"/>
                <a:sym typeface="Wingdings" pitchFamily="2" charset="2"/>
              </a:rPr>
              <a:t>(2)</a:t>
            </a:r>
            <a:r>
              <a:rPr lang="zh-CN" altLang="en-US" sz="1000" i="1" dirty="0" smtClean="0">
                <a:latin typeface="微软雅黑" pitchFamily="34" charset="-122"/>
                <a:ea typeface="微软雅黑" pitchFamily="34" charset="-122"/>
                <a:sym typeface="Wingdings" pitchFamily="2" charset="2"/>
              </a:rPr>
              <a:t>知名度较高；</a:t>
            </a:r>
            <a:r>
              <a:rPr lang="en-US" altLang="zh-CN" sz="1000" i="1" dirty="0" smtClean="0">
                <a:latin typeface="微软雅黑" pitchFamily="34" charset="-122"/>
                <a:ea typeface="微软雅黑" pitchFamily="34" charset="-122"/>
                <a:sym typeface="Wingdings" pitchFamily="2" charset="2"/>
              </a:rPr>
              <a:t>(3)</a:t>
            </a:r>
            <a:r>
              <a:rPr lang="zh-CN" altLang="en-US" sz="1000" i="1" dirty="0" smtClean="0">
                <a:latin typeface="微软雅黑" pitchFamily="34" charset="-122"/>
                <a:ea typeface="微软雅黑" pitchFamily="34" charset="-122"/>
                <a:sym typeface="Wingdings" pitchFamily="2" charset="2"/>
              </a:rPr>
              <a:t>不满足前两个条件，则选择收入较高的一个</a:t>
            </a:r>
            <a:endParaRPr lang="en-US" altLang="zh-CN" sz="1000" i="1" dirty="0" smtClean="0">
              <a:latin typeface="微软雅黑" pitchFamily="34" charset="-122"/>
              <a:ea typeface="微软雅黑" pitchFamily="34" charset="-122"/>
              <a:sym typeface="Wingdings" pitchFamily="2" charset="2"/>
            </a:endParaRPr>
          </a:p>
          <a:p>
            <a:r>
              <a:rPr lang="zh-CN" altLang="en-US" sz="1000" i="1" dirty="0" smtClean="0">
                <a:latin typeface="微软雅黑" pitchFamily="34" charset="-122"/>
                <a:ea typeface="微软雅黑" pitchFamily="34" charset="-122"/>
                <a:sym typeface="Wingdings" pitchFamily="2" charset="2"/>
              </a:rPr>
              <a:t>标示绿色：我司的</a:t>
            </a:r>
            <a:r>
              <a:rPr lang="en-US" altLang="zh-CN" sz="1000" i="1" dirty="0" smtClean="0">
                <a:latin typeface="微软雅黑" pitchFamily="34" charset="-122"/>
                <a:ea typeface="微软雅黑" pitchFamily="34" charset="-122"/>
                <a:sym typeface="Wingdings" pitchFamily="2" charset="2"/>
              </a:rPr>
              <a:t>3</a:t>
            </a:r>
            <a:r>
              <a:rPr lang="zh-CN" altLang="en-US" sz="1000" i="1" dirty="0" smtClean="0">
                <a:latin typeface="微软雅黑" pitchFamily="34" charset="-122"/>
                <a:ea typeface="微软雅黑" pitchFamily="34" charset="-122"/>
                <a:sym typeface="Wingdings" pitchFamily="2" charset="2"/>
              </a:rPr>
              <a:t>大</a:t>
            </a:r>
            <a:r>
              <a:rPr lang="en-US" altLang="zh-CN" sz="1000" i="1" dirty="0" smtClean="0">
                <a:latin typeface="微软雅黑" pitchFamily="34" charset="-122"/>
                <a:ea typeface="微软雅黑" pitchFamily="34" charset="-122"/>
                <a:sym typeface="Wingdings" pitchFamily="2" charset="2"/>
              </a:rPr>
              <a:t>BG</a:t>
            </a:r>
            <a:r>
              <a:rPr lang="zh-CN" altLang="en-US" sz="1000" i="1" dirty="0" smtClean="0">
                <a:latin typeface="微软雅黑" pitchFamily="34" charset="-122"/>
                <a:ea typeface="微软雅黑" pitchFamily="34" charset="-122"/>
                <a:sym typeface="Wingdings" pitchFamily="2" charset="2"/>
              </a:rPr>
              <a:t>主要划分在</a:t>
            </a:r>
            <a:r>
              <a:rPr lang="en-US" altLang="zh-CN" sz="1000" i="1" dirty="0" smtClean="0">
                <a:latin typeface="微软雅黑" pitchFamily="34" charset="-122"/>
                <a:ea typeface="微软雅黑" pitchFamily="34" charset="-122"/>
                <a:sym typeface="Wingdings" pitchFamily="2" charset="2"/>
              </a:rPr>
              <a:t>communication equipment</a:t>
            </a:r>
            <a:r>
              <a:rPr lang="zh-CN" altLang="en-US" sz="1000" i="1" dirty="0" smtClean="0">
                <a:latin typeface="微软雅黑" pitchFamily="34" charset="-122"/>
                <a:ea typeface="微软雅黑" pitchFamily="34" charset="-122"/>
                <a:sym typeface="Wingdings" pitchFamily="2" charset="2"/>
              </a:rPr>
              <a:t>、</a:t>
            </a:r>
            <a:r>
              <a:rPr lang="en-US" altLang="zh-CN" sz="1000" i="1" dirty="0" smtClean="0">
                <a:latin typeface="微软雅黑" pitchFamily="34" charset="-122"/>
                <a:ea typeface="微软雅黑" pitchFamily="34" charset="-122"/>
                <a:sym typeface="Wingdings" pitchFamily="2" charset="2"/>
              </a:rPr>
              <a:t>Technology Hardware</a:t>
            </a:r>
            <a:r>
              <a:rPr lang="zh-CN" altLang="en-US" sz="1000" i="1" dirty="0" smtClean="0">
                <a:latin typeface="微软雅黑" pitchFamily="34" charset="-122"/>
                <a:ea typeface="微软雅黑" pitchFamily="34" charset="-122"/>
                <a:sym typeface="Wingdings" pitchFamily="2" charset="2"/>
              </a:rPr>
              <a:t>行业里，</a:t>
            </a:r>
            <a:endParaRPr lang="zh-CN" altLang="en-US" sz="1000" i="1" dirty="0">
              <a:latin typeface="微软雅黑" pitchFamily="34" charset="-122"/>
              <a:ea typeface="微软雅黑" pitchFamily="34" charset="-122"/>
            </a:endParaRPr>
          </a:p>
        </p:txBody>
      </p:sp>
      <p:sp>
        <p:nvSpPr>
          <p:cNvPr id="6" name="TextBox 5"/>
          <p:cNvSpPr txBox="1"/>
          <p:nvPr/>
        </p:nvSpPr>
        <p:spPr>
          <a:xfrm>
            <a:off x="179512" y="908720"/>
            <a:ext cx="8640960" cy="738664"/>
          </a:xfrm>
          <a:prstGeom prst="rect">
            <a:avLst/>
          </a:prstGeom>
          <a:noFill/>
        </p:spPr>
        <p:txBody>
          <a:bodyPr wrap="square" rtlCol="0">
            <a:spAutoFit/>
          </a:bodyPr>
          <a:lstStyle/>
          <a:p>
            <a:pPr>
              <a:buFont typeface="Wingdings" pitchFamily="2" charset="2"/>
              <a:buChar char="ü"/>
            </a:pPr>
            <a:r>
              <a:rPr lang="en-US" altLang="zh-CN" sz="1400" dirty="0" smtClean="0">
                <a:latin typeface="微软雅黑" pitchFamily="34" charset="-122"/>
                <a:ea typeface="微软雅黑" pitchFamily="34" charset="-122"/>
              </a:rPr>
              <a:t>ICT</a:t>
            </a:r>
            <a:r>
              <a:rPr lang="zh-CN" altLang="en-US" sz="1400" dirty="0" smtClean="0">
                <a:latin typeface="微软雅黑" pitchFamily="34" charset="-122"/>
                <a:ea typeface="微软雅黑" pitchFamily="34" charset="-122"/>
              </a:rPr>
              <a:t>行业分析选择了全球</a:t>
            </a:r>
            <a:r>
              <a:rPr lang="en-US" altLang="zh-CN" sz="1400" dirty="0" smtClean="0">
                <a:latin typeface="微软雅黑" pitchFamily="34" charset="-122"/>
                <a:ea typeface="微软雅黑" pitchFamily="34" charset="-122"/>
              </a:rPr>
              <a:t>500</a:t>
            </a:r>
            <a:r>
              <a:rPr lang="zh-CN" altLang="en-US" sz="1400" dirty="0" smtClean="0">
                <a:latin typeface="微软雅黑" pitchFamily="34" charset="-122"/>
                <a:ea typeface="微软雅黑" pitchFamily="34" charset="-122"/>
              </a:rPr>
              <a:t>强、</a:t>
            </a:r>
            <a:r>
              <a:rPr lang="en-US" altLang="zh-CN" sz="1400" dirty="0" smtClean="0">
                <a:latin typeface="微软雅黑" pitchFamily="34" charset="-122"/>
                <a:ea typeface="微软雅黑" pitchFamily="34" charset="-122"/>
              </a:rPr>
              <a:t>S&amp;P500</a:t>
            </a:r>
            <a:r>
              <a:rPr lang="zh-CN" altLang="en-US" sz="1400" dirty="0" smtClean="0">
                <a:latin typeface="微软雅黑" pitchFamily="34" charset="-122"/>
                <a:ea typeface="微软雅黑" pitchFamily="34" charset="-122"/>
              </a:rPr>
              <a:t>以及</a:t>
            </a:r>
            <a:r>
              <a:rPr lang="en-US" altLang="zh-CN" sz="1400" dirty="0" smtClean="0">
                <a:latin typeface="微软雅黑" pitchFamily="34" charset="-122"/>
                <a:ea typeface="微软雅黑" pitchFamily="34" charset="-122"/>
              </a:rPr>
              <a:t>NIKKEI225 3</a:t>
            </a:r>
            <a:r>
              <a:rPr lang="zh-CN" altLang="en-US" sz="1400" dirty="0" smtClean="0">
                <a:latin typeface="微软雅黑" pitchFamily="34" charset="-122"/>
                <a:ea typeface="微软雅黑" pitchFamily="34" charset="-122"/>
              </a:rPr>
              <a:t>个样本（</a:t>
            </a:r>
            <a:r>
              <a:rPr lang="en-US" altLang="zh-CN" sz="1400" dirty="0" smtClean="0">
                <a:latin typeface="微软雅黑" pitchFamily="34" charset="-122"/>
                <a:ea typeface="微软雅黑" pitchFamily="34" charset="-122"/>
              </a:rPr>
              <a:t>FSTE100</a:t>
            </a:r>
            <a:r>
              <a:rPr lang="zh-CN" altLang="en-US" sz="1400" dirty="0" smtClean="0">
                <a:latin typeface="微软雅黑" pitchFamily="34" charset="-122"/>
                <a:ea typeface="微软雅黑" pitchFamily="34" charset="-122"/>
              </a:rPr>
              <a:t>和</a:t>
            </a:r>
            <a:r>
              <a:rPr lang="en-US" altLang="zh-CN" sz="1400" dirty="0" smtClean="0">
                <a:latin typeface="微软雅黑" pitchFamily="34" charset="-122"/>
                <a:ea typeface="微软雅黑" pitchFamily="34" charset="-122"/>
              </a:rPr>
              <a:t>HSI50</a:t>
            </a:r>
            <a:r>
              <a:rPr lang="zh-CN" altLang="en-US" sz="1400" dirty="0" smtClean="0">
                <a:latin typeface="微软雅黑" pitchFamily="34" charset="-122"/>
                <a:ea typeface="微软雅黑" pitchFamily="34" charset="-122"/>
              </a:rPr>
              <a:t>仅有</a:t>
            </a:r>
            <a:r>
              <a:rPr lang="en-US" altLang="zh-CN" sz="1400" dirty="0" smtClean="0">
                <a:latin typeface="微软雅黑" pitchFamily="34" charset="-122"/>
                <a:ea typeface="微软雅黑" pitchFamily="34" charset="-122"/>
              </a:rPr>
              <a:t>3</a:t>
            </a:r>
            <a:r>
              <a:rPr lang="zh-CN" altLang="en-US" sz="1400" dirty="0" smtClean="0">
                <a:latin typeface="微软雅黑" pitchFamily="34" charset="-122"/>
                <a:ea typeface="微软雅黑" pitchFamily="34" charset="-122"/>
              </a:rPr>
              <a:t>个和</a:t>
            </a:r>
            <a:r>
              <a:rPr lang="en-US" altLang="zh-CN"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个企业）</a:t>
            </a:r>
            <a:endParaRPr lang="en-US" altLang="zh-CN" sz="1400" dirty="0" smtClean="0">
              <a:latin typeface="微软雅黑" pitchFamily="34" charset="-122"/>
              <a:ea typeface="微软雅黑" pitchFamily="34" charset="-122"/>
            </a:endParaRPr>
          </a:p>
          <a:p>
            <a:pPr>
              <a:buFont typeface="Wingdings" pitchFamily="2" charset="2"/>
              <a:buChar char="ü"/>
            </a:pPr>
            <a:endParaRPr lang="en-US" altLang="zh-CN" sz="1400" dirty="0" smtClean="0">
              <a:latin typeface="微软雅黑" pitchFamily="34" charset="-122"/>
              <a:ea typeface="微软雅黑" pitchFamily="34" charset="-122"/>
            </a:endParaRPr>
          </a:p>
          <a:p>
            <a:pPr>
              <a:buFont typeface="Wingdings" pitchFamily="2" charset="2"/>
              <a:buChar char="ü"/>
            </a:pPr>
            <a:r>
              <a:rPr lang="en-US" altLang="zh-CN" sz="1400" dirty="0" smtClean="0">
                <a:latin typeface="微软雅黑" pitchFamily="34" charset="-122"/>
                <a:ea typeface="微软雅黑" pitchFamily="34" charset="-122"/>
              </a:rPr>
              <a:t>S&amp;P500 &amp;500</a:t>
            </a:r>
            <a:r>
              <a:rPr lang="zh-CN" altLang="en-US" sz="1400" dirty="0" smtClean="0">
                <a:latin typeface="微软雅黑" pitchFamily="34" charset="-122"/>
                <a:ea typeface="微软雅黑" pitchFamily="34" charset="-122"/>
              </a:rPr>
              <a:t>强：</a:t>
            </a:r>
            <a:r>
              <a:rPr lang="en-US" altLang="zh-CN" sz="1400" dirty="0" smtClean="0">
                <a:latin typeface="微软雅黑" pitchFamily="34" charset="-122"/>
                <a:ea typeface="微软雅黑" pitchFamily="34" charset="-122"/>
              </a:rPr>
              <a:t>10</a:t>
            </a:r>
            <a:r>
              <a:rPr lang="zh-CN" altLang="en-US" sz="1400" dirty="0" smtClean="0">
                <a:latin typeface="微软雅黑" pitchFamily="34" charset="-122"/>
                <a:ea typeface="微软雅黑" pitchFamily="34" charset="-122"/>
              </a:rPr>
              <a:t>家；</a:t>
            </a:r>
            <a:r>
              <a:rPr lang="en-US" altLang="zh-CN" sz="1400" dirty="0" smtClean="0">
                <a:latin typeface="微软雅黑" pitchFamily="34" charset="-122"/>
                <a:ea typeface="微软雅黑" pitchFamily="34" charset="-122"/>
              </a:rPr>
              <a:t>NIKKEI225&amp;500</a:t>
            </a:r>
            <a:r>
              <a:rPr lang="zh-CN" altLang="en-US" sz="1400" dirty="0" smtClean="0">
                <a:latin typeface="微软雅黑" pitchFamily="34" charset="-122"/>
                <a:ea typeface="微软雅黑" pitchFamily="34" charset="-122"/>
              </a:rPr>
              <a:t>强：</a:t>
            </a:r>
            <a:r>
              <a:rPr lang="en-US" altLang="zh-CN" sz="1400" dirty="0" smtClean="0">
                <a:latin typeface="微软雅黑" pitchFamily="34" charset="-122"/>
                <a:ea typeface="微软雅黑" pitchFamily="34" charset="-122"/>
              </a:rPr>
              <a:t>4</a:t>
            </a:r>
            <a:r>
              <a:rPr lang="zh-CN" altLang="en-US" sz="1400" dirty="0" smtClean="0">
                <a:latin typeface="微软雅黑" pitchFamily="34" charset="-122"/>
                <a:ea typeface="微软雅黑" pitchFamily="34" charset="-122"/>
              </a:rPr>
              <a:t>家</a:t>
            </a:r>
            <a:endParaRPr lang="en-US" altLang="zh-CN" sz="1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p:cNvSpPr>
            <a:spLocks noChangeArrowheads="1"/>
          </p:cNvSpPr>
          <p:nvPr/>
        </p:nvSpPr>
        <p:spPr bwMode="gray">
          <a:xfrm>
            <a:off x="3792810" y="1052736"/>
            <a:ext cx="1427262" cy="368082"/>
          </a:xfrm>
          <a:prstGeom prst="bevel">
            <a:avLst>
              <a:gd name="adj" fmla="val 12500"/>
            </a:avLst>
          </a:prstGeom>
          <a:solidFill>
            <a:srgbClr val="BBE0E3"/>
          </a:solidFill>
          <a:ln w="9525">
            <a:noFill/>
            <a:miter lim="800000"/>
            <a:headEnd/>
            <a:tailEnd/>
          </a:ln>
        </p:spPr>
        <p:txBody>
          <a:bodyPr wrap="square"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总量模型群</a:t>
            </a:r>
            <a:endParaRPr kumimoji="0" lang="ko-KR"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endParaRPr>
          </a:p>
        </p:txBody>
      </p:sp>
      <p:sp>
        <p:nvSpPr>
          <p:cNvPr id="5" name="AutoShape 6"/>
          <p:cNvSpPr>
            <a:spLocks noChangeArrowheads="1"/>
          </p:cNvSpPr>
          <p:nvPr/>
        </p:nvSpPr>
        <p:spPr bwMode="gray">
          <a:xfrm>
            <a:off x="1200522" y="1772816"/>
            <a:ext cx="1427262" cy="368082"/>
          </a:xfrm>
          <a:prstGeom prst="bevel">
            <a:avLst>
              <a:gd name="adj" fmla="val 12500"/>
            </a:avLst>
          </a:prstGeom>
          <a:solidFill>
            <a:srgbClr val="BBE0E3"/>
          </a:solidFill>
          <a:ln w="9525">
            <a:noFill/>
            <a:miter lim="800000"/>
            <a:headEnd/>
            <a:tailEnd/>
          </a:ln>
        </p:spPr>
        <p:txBody>
          <a:bodyPr wrap="square"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rPr>
              <a:t>分行业模型</a:t>
            </a:r>
            <a:endParaRPr kumimoji="0" lang="ko-KR"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endParaRPr>
          </a:p>
        </p:txBody>
      </p:sp>
      <p:sp>
        <p:nvSpPr>
          <p:cNvPr id="6" name="AutoShape 6"/>
          <p:cNvSpPr>
            <a:spLocks noChangeArrowheads="1"/>
          </p:cNvSpPr>
          <p:nvPr/>
        </p:nvSpPr>
        <p:spPr bwMode="gray">
          <a:xfrm>
            <a:off x="5076056" y="1772816"/>
            <a:ext cx="1427262" cy="368082"/>
          </a:xfrm>
          <a:prstGeom prst="bevel">
            <a:avLst>
              <a:gd name="adj" fmla="val 12500"/>
            </a:avLst>
          </a:prstGeom>
          <a:solidFill>
            <a:srgbClr val="BBE0E3"/>
          </a:solidFill>
          <a:ln w="9525">
            <a:noFill/>
            <a:miter lim="800000"/>
            <a:headEnd/>
            <a:tailEnd/>
          </a:ln>
        </p:spPr>
        <p:txBody>
          <a:bodyPr wrap="square"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rPr>
              <a:t>增量模型</a:t>
            </a:r>
            <a:endParaRPr kumimoji="0" lang="en-US" altLang="zh-CN"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endParaRPr>
          </a:p>
        </p:txBody>
      </p:sp>
      <p:sp>
        <p:nvSpPr>
          <p:cNvPr id="7" name="AutoShape 6"/>
          <p:cNvSpPr>
            <a:spLocks noChangeArrowheads="1"/>
          </p:cNvSpPr>
          <p:nvPr/>
        </p:nvSpPr>
        <p:spPr bwMode="gray">
          <a:xfrm>
            <a:off x="7583438" y="1772816"/>
            <a:ext cx="1427262" cy="368082"/>
          </a:xfrm>
          <a:prstGeom prst="bevel">
            <a:avLst>
              <a:gd name="adj" fmla="val 12500"/>
            </a:avLst>
          </a:prstGeom>
          <a:solidFill>
            <a:srgbClr val="BBE0E3"/>
          </a:solidFill>
          <a:ln w="9525">
            <a:noFill/>
            <a:miter lim="800000"/>
            <a:headEnd/>
            <a:tailEnd/>
          </a:ln>
        </p:spPr>
        <p:txBody>
          <a:bodyPr wrap="square"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lang="zh-CN" altLang="en-US" sz="1200" b="1" kern="0" dirty="0" smtClean="0">
                <a:solidFill>
                  <a:sysClr val="windowText" lastClr="000000"/>
                </a:solidFill>
                <a:latin typeface="微软雅黑" pitchFamily="34" charset="-122"/>
                <a:ea typeface="굴림" pitchFamily="34" charset="-127"/>
              </a:rPr>
              <a:t>叠加</a:t>
            </a: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rPr>
              <a:t>模型</a:t>
            </a:r>
            <a:endParaRPr kumimoji="0" lang="en-US" altLang="zh-CN"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endParaRPr>
          </a:p>
        </p:txBody>
      </p:sp>
      <p:sp>
        <p:nvSpPr>
          <p:cNvPr id="8" name="AutoShape 6"/>
          <p:cNvSpPr>
            <a:spLocks noChangeArrowheads="1"/>
          </p:cNvSpPr>
          <p:nvPr/>
        </p:nvSpPr>
        <p:spPr bwMode="gray">
          <a:xfrm>
            <a:off x="336426" y="2780928"/>
            <a:ext cx="1427262" cy="368082"/>
          </a:xfrm>
          <a:prstGeom prst="bevel">
            <a:avLst>
              <a:gd name="adj" fmla="val 12500"/>
            </a:avLst>
          </a:prstGeom>
          <a:solidFill>
            <a:srgbClr val="BBE0E3"/>
          </a:solidFill>
          <a:ln w="9525">
            <a:noFill/>
            <a:miter lim="800000"/>
            <a:headEnd/>
            <a:tailEnd/>
          </a:ln>
        </p:spPr>
        <p:txBody>
          <a:bodyPr wrap="square"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rPr>
              <a:t>ICT</a:t>
            </a: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rPr>
              <a:t>行业模型</a:t>
            </a:r>
            <a:endParaRPr kumimoji="0" lang="ko-KR"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endParaRPr>
          </a:p>
        </p:txBody>
      </p:sp>
      <p:sp>
        <p:nvSpPr>
          <p:cNvPr id="9" name="AutoShape 6"/>
          <p:cNvSpPr>
            <a:spLocks noChangeArrowheads="1"/>
          </p:cNvSpPr>
          <p:nvPr/>
        </p:nvSpPr>
        <p:spPr bwMode="gray">
          <a:xfrm>
            <a:off x="1848594" y="2658234"/>
            <a:ext cx="1427262" cy="613470"/>
          </a:xfrm>
          <a:prstGeom prst="bevel">
            <a:avLst>
              <a:gd name="adj" fmla="val 12500"/>
            </a:avLst>
          </a:prstGeom>
          <a:solidFill>
            <a:srgbClr val="BBE0E3"/>
          </a:solidFill>
          <a:ln w="9525">
            <a:noFill/>
            <a:miter lim="800000"/>
            <a:headEnd/>
            <a:tailEnd/>
          </a:ln>
        </p:spPr>
        <p:txBody>
          <a:bodyPr wrap="square"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rPr>
              <a:t>ICT-</a:t>
            </a: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rPr>
              <a:t>硬件设备子行业模型</a:t>
            </a:r>
            <a:endParaRPr kumimoji="0" lang="ko-KR"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endParaRPr>
          </a:p>
        </p:txBody>
      </p:sp>
      <p:sp>
        <p:nvSpPr>
          <p:cNvPr id="10" name="AutoShape 6"/>
          <p:cNvSpPr>
            <a:spLocks noChangeArrowheads="1"/>
          </p:cNvSpPr>
          <p:nvPr/>
        </p:nvSpPr>
        <p:spPr bwMode="gray">
          <a:xfrm>
            <a:off x="5076056" y="2340839"/>
            <a:ext cx="1427262" cy="1104245"/>
          </a:xfrm>
          <a:prstGeom prst="bevel">
            <a:avLst>
              <a:gd name="adj" fmla="val 12500"/>
            </a:avLst>
          </a:prstGeom>
          <a:solidFill>
            <a:srgbClr val="BBE0E3"/>
          </a:solidFill>
          <a:ln w="9525">
            <a:noFill/>
            <a:miter lim="800000"/>
            <a:headEnd/>
            <a:tailEnd/>
          </a:ln>
        </p:spPr>
        <p:txBody>
          <a:bodyPr wrap="square"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FrutigerNext LT Medium"/>
                <a:ea typeface="굴림" pitchFamily="34" charset="-127"/>
              </a:rPr>
              <a:t>∆</a:t>
            </a:r>
            <a:r>
              <a:rPr kumimoji="0" lang="en-US" altLang="zh-CN" sz="1200" b="1" i="0" u="none" strike="noStrike" kern="0" cap="none" spc="0" normalizeH="0" baseline="0" noProof="0" dirty="0" smtClean="0">
                <a:ln>
                  <a:noFill/>
                </a:ln>
                <a:solidFill>
                  <a:sysClr val="windowText" lastClr="000000"/>
                </a:solidFill>
                <a:effectLst/>
                <a:uLnTx/>
                <a:uFillTx/>
                <a:latin typeface="FrutigerNext LT Medium"/>
                <a:ea typeface="굴림" pitchFamily="34" charset="-127"/>
              </a:rPr>
              <a:t>cash</a:t>
            </a:r>
            <a:r>
              <a:rPr kumimoji="0" lang="zh-CN" altLang="en-US" sz="1200" b="1" i="0" u="none" strike="noStrike" kern="0" cap="none" spc="0" normalizeH="0" baseline="0" noProof="0" dirty="0" smtClean="0">
                <a:ln>
                  <a:noFill/>
                </a:ln>
                <a:solidFill>
                  <a:sysClr val="windowText" lastClr="000000"/>
                </a:solidFill>
                <a:effectLst/>
                <a:uLnTx/>
                <a:uFillTx/>
                <a:latin typeface="FrutigerNext LT Medium"/>
                <a:ea typeface="굴림" pitchFamily="34" charset="-127"/>
              </a:rPr>
              <a:t>的模型</a:t>
            </a:r>
            <a:endParaRPr kumimoji="0" lang="en-US" altLang="zh-CN" sz="1200" b="1" i="0" u="none" strike="noStrike" kern="0" cap="none" spc="0" normalizeH="0" baseline="0" noProof="0" dirty="0" smtClean="0">
              <a:ln>
                <a:noFill/>
              </a:ln>
              <a:solidFill>
                <a:sysClr val="windowText" lastClr="000000"/>
              </a:solidFill>
              <a:effectLst/>
              <a:uLnTx/>
              <a:uFillTx/>
              <a:latin typeface="FrutigerNext LT Medium"/>
              <a:ea typeface="굴림" pitchFamily="34" charset="-127"/>
            </a:endParaRPr>
          </a:p>
          <a:p>
            <a:pPr marL="0" marR="0" lvl="0" indent="0" algn="ctr" defTabSz="914400" eaLnBrk="1" fontAlgn="auto" latinLnBrk="1" hangingPunct="1">
              <a:lnSpc>
                <a:spcPct val="100000"/>
              </a:lnSpc>
              <a:spcBef>
                <a:spcPts val="0"/>
              </a:spcBef>
              <a:spcAft>
                <a:spcPts val="0"/>
              </a:spcAft>
              <a:buClrTx/>
              <a:buSzTx/>
              <a:buFontTx/>
              <a:buNone/>
              <a:tabLst/>
              <a:defRPr/>
            </a:pPr>
            <a:r>
              <a:rPr lang="zh-CN" altLang="en-US" sz="1200" b="1" kern="0" dirty="0" smtClean="0">
                <a:solidFill>
                  <a:sysClr val="windowText" lastClr="000000"/>
                </a:solidFill>
                <a:latin typeface="FrutigerNext LT Medium"/>
                <a:ea typeface="굴림" pitchFamily="34" charset="-127"/>
              </a:rPr>
              <a:t>（基于期初叠加正常年份每年的增量）</a:t>
            </a:r>
            <a:endParaRPr kumimoji="0" lang="ko-KR"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endParaRPr>
          </a:p>
        </p:txBody>
      </p:sp>
      <p:sp>
        <p:nvSpPr>
          <p:cNvPr id="11" name="AutoShape 6"/>
          <p:cNvSpPr>
            <a:spLocks noChangeArrowheads="1"/>
          </p:cNvSpPr>
          <p:nvPr/>
        </p:nvSpPr>
        <p:spPr bwMode="gray">
          <a:xfrm>
            <a:off x="7583438" y="2348880"/>
            <a:ext cx="1427262" cy="1104245"/>
          </a:xfrm>
          <a:prstGeom prst="bevel">
            <a:avLst>
              <a:gd name="adj" fmla="val 12500"/>
            </a:avLst>
          </a:prstGeom>
          <a:solidFill>
            <a:srgbClr val="BBE0E3"/>
          </a:solidFill>
          <a:ln w="9525">
            <a:noFill/>
            <a:miter lim="800000"/>
            <a:headEnd/>
            <a:tailEnd/>
          </a:ln>
        </p:spPr>
        <p:txBody>
          <a:bodyPr wrap="square"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FrutigerNext LT Medium"/>
                <a:ea typeface="굴림" pitchFamily="34" charset="-127"/>
              </a:rPr>
              <a:t>∆</a:t>
            </a:r>
            <a:r>
              <a:rPr kumimoji="0" lang="en-US" altLang="zh-CN" sz="1200" b="1" i="0" u="none" strike="noStrike" kern="0" cap="none" spc="0" normalizeH="0" baseline="0" noProof="0" dirty="0" smtClean="0">
                <a:ln>
                  <a:noFill/>
                </a:ln>
                <a:solidFill>
                  <a:sysClr val="windowText" lastClr="000000"/>
                </a:solidFill>
                <a:effectLst/>
                <a:uLnTx/>
                <a:uFillTx/>
                <a:latin typeface="FrutigerNext LT Medium"/>
                <a:ea typeface="굴림" pitchFamily="34" charset="-127"/>
              </a:rPr>
              <a:t>cash</a:t>
            </a:r>
            <a:r>
              <a:rPr kumimoji="0" lang="zh-CN" altLang="en-US" sz="1200" b="1" i="0" u="none" strike="noStrike" kern="0" cap="none" spc="0" normalizeH="0" baseline="0" noProof="0" dirty="0" smtClean="0">
                <a:ln>
                  <a:noFill/>
                </a:ln>
                <a:solidFill>
                  <a:sysClr val="windowText" lastClr="000000"/>
                </a:solidFill>
                <a:effectLst/>
                <a:uLnTx/>
                <a:uFillTx/>
                <a:latin typeface="FrutigerNext LT Medium"/>
                <a:ea typeface="굴림" pitchFamily="34" charset="-127"/>
              </a:rPr>
              <a:t>的模型</a:t>
            </a:r>
            <a:endParaRPr kumimoji="0" lang="en-US" altLang="zh-CN" sz="1200" b="1" i="0" u="none" strike="noStrike" kern="0" cap="none" spc="0" normalizeH="0" baseline="0" noProof="0" dirty="0" smtClean="0">
              <a:ln>
                <a:noFill/>
              </a:ln>
              <a:solidFill>
                <a:sysClr val="windowText" lastClr="000000"/>
              </a:solidFill>
              <a:effectLst/>
              <a:uLnTx/>
              <a:uFillTx/>
              <a:latin typeface="FrutigerNext LT Medium"/>
              <a:ea typeface="굴림" pitchFamily="34" charset="-127"/>
            </a:endParaRPr>
          </a:p>
          <a:p>
            <a:pPr marL="0" marR="0" lvl="0" indent="0" algn="ctr" defTabSz="914400" eaLnBrk="1" fontAlgn="auto" latinLnBrk="1" hangingPunct="1">
              <a:lnSpc>
                <a:spcPct val="100000"/>
              </a:lnSpc>
              <a:spcBef>
                <a:spcPts val="0"/>
              </a:spcBef>
              <a:spcAft>
                <a:spcPts val="0"/>
              </a:spcAft>
              <a:buClrTx/>
              <a:buSzTx/>
              <a:buFontTx/>
              <a:buNone/>
              <a:tabLst/>
              <a:defRPr/>
            </a:pPr>
            <a:r>
              <a:rPr lang="zh-CN" altLang="en-US" sz="1200" b="1" kern="0" dirty="0" smtClean="0">
                <a:solidFill>
                  <a:sysClr val="windowText" lastClr="000000"/>
                </a:solidFill>
                <a:latin typeface="FrutigerNext LT Medium"/>
                <a:ea typeface="굴림" pitchFamily="34" charset="-127"/>
              </a:rPr>
              <a:t>（总量基础上叠加不同风险段的增量）</a:t>
            </a:r>
            <a:endParaRPr kumimoji="0" lang="ko-KR"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endParaRPr>
          </a:p>
        </p:txBody>
      </p:sp>
      <p:cxnSp>
        <p:nvCxnSpPr>
          <p:cNvPr id="13" name="肘形连接符 12"/>
          <p:cNvCxnSpPr>
            <a:stCxn id="4" idx="2"/>
            <a:endCxn id="7" idx="6"/>
          </p:cNvCxnSpPr>
          <p:nvPr/>
        </p:nvCxnSpPr>
        <p:spPr bwMode="auto">
          <a:xfrm rot="16200000" flipH="1">
            <a:off x="6225756" y="-298497"/>
            <a:ext cx="351998" cy="3790628"/>
          </a:xfrm>
          <a:prstGeom prst="bentConnector3">
            <a:avLst>
              <a:gd name="adj1" fmla="val 50000"/>
            </a:avLst>
          </a:prstGeom>
          <a:noFill/>
          <a:ln>
            <a:solidFill>
              <a:schemeClr val="tx1"/>
            </a:solidFill>
            <a:tailEnd type="arrow"/>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 name="肘形连接符 13"/>
          <p:cNvCxnSpPr>
            <a:stCxn id="5" idx="2"/>
            <a:endCxn id="9" idx="7"/>
          </p:cNvCxnSpPr>
          <p:nvPr/>
        </p:nvCxnSpPr>
        <p:spPr bwMode="auto">
          <a:xfrm rot="16200000" flipH="1">
            <a:off x="1941179" y="2113872"/>
            <a:ext cx="594020" cy="648072"/>
          </a:xfrm>
          <a:prstGeom prst="bentConnector3">
            <a:avLst>
              <a:gd name="adj1" fmla="val 50000"/>
            </a:avLst>
          </a:prstGeom>
          <a:noFill/>
          <a:ln>
            <a:solidFill>
              <a:schemeClr val="tx1"/>
            </a:solidFill>
            <a:tailEnd type="arrow"/>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肘形连接符 14"/>
          <p:cNvCxnSpPr>
            <a:stCxn id="4" idx="2"/>
            <a:endCxn id="5" idx="6"/>
          </p:cNvCxnSpPr>
          <p:nvPr/>
        </p:nvCxnSpPr>
        <p:spPr bwMode="auto">
          <a:xfrm rot="5400000">
            <a:off x="3034298" y="300673"/>
            <a:ext cx="351998" cy="2592288"/>
          </a:xfrm>
          <a:prstGeom prst="bentConnector3">
            <a:avLst>
              <a:gd name="adj1" fmla="val 50000"/>
            </a:avLst>
          </a:prstGeom>
          <a:noFill/>
          <a:ln>
            <a:solidFill>
              <a:schemeClr val="tx1"/>
            </a:solidFill>
            <a:tailEnd type="arrow"/>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2" name="肘形连接符 21"/>
          <p:cNvCxnSpPr>
            <a:stCxn id="5" idx="3"/>
            <a:endCxn id="8" idx="7"/>
          </p:cNvCxnSpPr>
          <p:nvPr/>
        </p:nvCxnSpPr>
        <p:spPr bwMode="auto">
          <a:xfrm rot="5400000">
            <a:off x="1116080" y="2028865"/>
            <a:ext cx="732050" cy="864096"/>
          </a:xfrm>
          <a:prstGeom prst="bentConnector3">
            <a:avLst>
              <a:gd name="adj1" fmla="val 50000"/>
            </a:avLst>
          </a:prstGeom>
          <a:noFill/>
          <a:ln>
            <a:solidFill>
              <a:schemeClr val="tx1"/>
            </a:solidFill>
            <a:tailEnd type="arrow"/>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接箭头连接符 25"/>
          <p:cNvCxnSpPr>
            <a:stCxn id="6" idx="2"/>
            <a:endCxn id="10" idx="6"/>
          </p:cNvCxnSpPr>
          <p:nvPr/>
        </p:nvCxnSpPr>
        <p:spPr bwMode="auto">
          <a:xfrm>
            <a:off x="5789687" y="2140898"/>
            <a:ext cx="0" cy="199941"/>
          </a:xfrm>
          <a:prstGeom prst="straightConnector1">
            <a:avLst/>
          </a:prstGeom>
          <a:noFill/>
          <a:ln>
            <a:solidFill>
              <a:schemeClr val="tx1"/>
            </a:solidFill>
            <a:tailEnd type="arrow"/>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直接箭头连接符 26"/>
          <p:cNvCxnSpPr>
            <a:stCxn id="7" idx="2"/>
            <a:endCxn id="11" idx="6"/>
          </p:cNvCxnSpPr>
          <p:nvPr/>
        </p:nvCxnSpPr>
        <p:spPr bwMode="auto">
          <a:xfrm>
            <a:off x="8297069" y="2140898"/>
            <a:ext cx="0" cy="207982"/>
          </a:xfrm>
          <a:prstGeom prst="straightConnector1">
            <a:avLst/>
          </a:prstGeom>
          <a:noFill/>
          <a:ln>
            <a:solidFill>
              <a:schemeClr val="tx1"/>
            </a:solidFill>
            <a:tailEnd type="arrow"/>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0" name="标题 29"/>
          <p:cNvSpPr>
            <a:spLocks noGrp="1"/>
          </p:cNvSpPr>
          <p:nvPr>
            <p:ph type="title"/>
          </p:nvPr>
        </p:nvSpPr>
        <p:spPr>
          <a:xfrm>
            <a:off x="179512" y="116632"/>
            <a:ext cx="7745412" cy="871537"/>
          </a:xfrm>
        </p:spPr>
        <p:txBody>
          <a:bodyPr/>
          <a:lstStyle/>
          <a:p>
            <a:r>
              <a:rPr lang="zh-CN" altLang="en-US" dirty="0" smtClean="0"/>
              <a:t>模型框架全景</a:t>
            </a:r>
            <a:endParaRPr lang="zh-CN" altLang="en-US" dirty="0"/>
          </a:p>
        </p:txBody>
      </p:sp>
      <p:sp>
        <p:nvSpPr>
          <p:cNvPr id="31" name="AutoShape 6"/>
          <p:cNvSpPr>
            <a:spLocks noChangeArrowheads="1"/>
          </p:cNvSpPr>
          <p:nvPr/>
        </p:nvSpPr>
        <p:spPr bwMode="gray">
          <a:xfrm>
            <a:off x="3779912" y="3789040"/>
            <a:ext cx="1427262" cy="368082"/>
          </a:xfrm>
          <a:prstGeom prst="bevel">
            <a:avLst>
              <a:gd name="adj" fmla="val 12500"/>
            </a:avLst>
          </a:prstGeom>
          <a:solidFill>
            <a:srgbClr val="BBE0E3"/>
          </a:solidFill>
          <a:ln w="9525">
            <a:noFill/>
            <a:miter lim="800000"/>
            <a:headEnd/>
            <a:tailEnd/>
          </a:ln>
        </p:spPr>
        <p:txBody>
          <a:bodyPr wrap="square"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lang="zh-CN" altLang="en-US" sz="1200" b="1" kern="0" dirty="0" smtClean="0">
                <a:solidFill>
                  <a:sysClr val="windowText" lastClr="000000"/>
                </a:solidFill>
                <a:latin typeface="微软雅黑" pitchFamily="34" charset="-122"/>
                <a:ea typeface="微软雅黑" pitchFamily="34" charset="-122"/>
              </a:rPr>
              <a:t>净</a:t>
            </a: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量模型群</a:t>
            </a:r>
            <a:endParaRPr kumimoji="0" lang="ko-KR"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endParaRPr>
          </a:p>
        </p:txBody>
      </p:sp>
      <p:sp>
        <p:nvSpPr>
          <p:cNvPr id="32" name="AutoShape 6"/>
          <p:cNvSpPr>
            <a:spLocks noChangeArrowheads="1"/>
          </p:cNvSpPr>
          <p:nvPr/>
        </p:nvSpPr>
        <p:spPr bwMode="gray">
          <a:xfrm>
            <a:off x="1835696" y="4378384"/>
            <a:ext cx="1427262" cy="368082"/>
          </a:xfrm>
          <a:prstGeom prst="bevel">
            <a:avLst>
              <a:gd name="adj" fmla="val 12500"/>
            </a:avLst>
          </a:prstGeom>
          <a:solidFill>
            <a:srgbClr val="BBE0E3"/>
          </a:solidFill>
          <a:ln w="9525">
            <a:noFill/>
            <a:miter lim="800000"/>
            <a:headEnd/>
            <a:tailEnd/>
          </a:ln>
        </p:spPr>
        <p:txBody>
          <a:bodyPr wrap="square"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rPr>
              <a:t>分行业模型</a:t>
            </a:r>
            <a:endParaRPr kumimoji="0" lang="ko-KR"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endParaRPr>
          </a:p>
        </p:txBody>
      </p:sp>
      <p:sp>
        <p:nvSpPr>
          <p:cNvPr id="35" name="AutoShape 6"/>
          <p:cNvSpPr>
            <a:spLocks noChangeArrowheads="1"/>
          </p:cNvSpPr>
          <p:nvPr/>
        </p:nvSpPr>
        <p:spPr bwMode="gray">
          <a:xfrm>
            <a:off x="971600" y="5386496"/>
            <a:ext cx="1427262" cy="368082"/>
          </a:xfrm>
          <a:prstGeom prst="bevel">
            <a:avLst>
              <a:gd name="adj" fmla="val 12500"/>
            </a:avLst>
          </a:prstGeom>
          <a:solidFill>
            <a:srgbClr val="BBE0E3"/>
          </a:solidFill>
          <a:ln w="9525">
            <a:noFill/>
            <a:miter lim="800000"/>
            <a:headEnd/>
            <a:tailEnd/>
          </a:ln>
        </p:spPr>
        <p:txBody>
          <a:bodyPr wrap="square"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rPr>
              <a:t>ICT</a:t>
            </a: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rPr>
              <a:t>行业模型</a:t>
            </a:r>
            <a:endParaRPr kumimoji="0" lang="ko-KR"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endParaRPr>
          </a:p>
        </p:txBody>
      </p:sp>
      <p:sp>
        <p:nvSpPr>
          <p:cNvPr id="36" name="AutoShape 6"/>
          <p:cNvSpPr>
            <a:spLocks noChangeArrowheads="1"/>
          </p:cNvSpPr>
          <p:nvPr/>
        </p:nvSpPr>
        <p:spPr bwMode="gray">
          <a:xfrm>
            <a:off x="2483768" y="5263802"/>
            <a:ext cx="1427262" cy="613470"/>
          </a:xfrm>
          <a:prstGeom prst="bevel">
            <a:avLst>
              <a:gd name="adj" fmla="val 12500"/>
            </a:avLst>
          </a:prstGeom>
          <a:solidFill>
            <a:srgbClr val="BBE0E3"/>
          </a:solidFill>
          <a:ln w="9525">
            <a:noFill/>
            <a:miter lim="800000"/>
            <a:headEnd/>
            <a:tailEnd/>
          </a:ln>
        </p:spPr>
        <p:txBody>
          <a:bodyPr wrap="square"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rPr>
              <a:t>ICT-</a:t>
            </a: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rPr>
              <a:t>硬件设备子行业模型</a:t>
            </a:r>
            <a:endParaRPr kumimoji="0" lang="ko-KR"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endParaRPr>
          </a:p>
        </p:txBody>
      </p:sp>
      <p:cxnSp>
        <p:nvCxnSpPr>
          <p:cNvPr id="40" name="肘形连接符 39"/>
          <p:cNvCxnSpPr>
            <a:stCxn id="32" idx="2"/>
            <a:endCxn id="36" idx="7"/>
          </p:cNvCxnSpPr>
          <p:nvPr/>
        </p:nvCxnSpPr>
        <p:spPr bwMode="auto">
          <a:xfrm rot="16200000" flipH="1">
            <a:off x="2576353" y="4719440"/>
            <a:ext cx="594020" cy="648072"/>
          </a:xfrm>
          <a:prstGeom prst="bentConnector3">
            <a:avLst>
              <a:gd name="adj1" fmla="val 50000"/>
            </a:avLst>
          </a:prstGeom>
          <a:noFill/>
          <a:ln>
            <a:solidFill>
              <a:schemeClr val="tx1"/>
            </a:solidFill>
            <a:tailEnd type="arrow"/>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2" name="肘形连接符 41"/>
          <p:cNvCxnSpPr>
            <a:stCxn id="32" idx="3"/>
            <a:endCxn id="35" idx="7"/>
          </p:cNvCxnSpPr>
          <p:nvPr/>
        </p:nvCxnSpPr>
        <p:spPr bwMode="auto">
          <a:xfrm rot="5400000">
            <a:off x="1751254" y="4634433"/>
            <a:ext cx="732050" cy="864096"/>
          </a:xfrm>
          <a:prstGeom prst="bentConnector3">
            <a:avLst>
              <a:gd name="adj1" fmla="val 50000"/>
            </a:avLst>
          </a:prstGeom>
          <a:noFill/>
          <a:ln>
            <a:solidFill>
              <a:schemeClr val="tx1"/>
            </a:solidFill>
            <a:tailEnd type="arrow"/>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 name="AutoShape 6"/>
          <p:cNvSpPr>
            <a:spLocks noChangeArrowheads="1"/>
          </p:cNvSpPr>
          <p:nvPr/>
        </p:nvSpPr>
        <p:spPr bwMode="gray">
          <a:xfrm>
            <a:off x="5436096" y="4365104"/>
            <a:ext cx="1427262" cy="368082"/>
          </a:xfrm>
          <a:prstGeom prst="bevel">
            <a:avLst>
              <a:gd name="adj" fmla="val 12500"/>
            </a:avLst>
          </a:prstGeom>
          <a:solidFill>
            <a:srgbClr val="BBE0E3"/>
          </a:solidFill>
          <a:ln w="9525">
            <a:noFill/>
            <a:miter lim="800000"/>
            <a:headEnd/>
            <a:tailEnd/>
          </a:ln>
        </p:spPr>
        <p:txBody>
          <a:bodyPr wrap="square"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rPr>
              <a:t>分成长阶段模型</a:t>
            </a:r>
            <a:endParaRPr kumimoji="0" lang="ko-KR"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endParaRPr>
          </a:p>
        </p:txBody>
      </p:sp>
      <p:sp>
        <p:nvSpPr>
          <p:cNvPr id="47" name="AutoShape 6"/>
          <p:cNvSpPr>
            <a:spLocks noChangeArrowheads="1"/>
          </p:cNvSpPr>
          <p:nvPr/>
        </p:nvSpPr>
        <p:spPr bwMode="gray">
          <a:xfrm>
            <a:off x="4716016" y="5301208"/>
            <a:ext cx="1427262" cy="368082"/>
          </a:xfrm>
          <a:prstGeom prst="bevel">
            <a:avLst>
              <a:gd name="adj" fmla="val 12500"/>
            </a:avLst>
          </a:prstGeom>
          <a:solidFill>
            <a:srgbClr val="BBE0E3"/>
          </a:solidFill>
          <a:ln w="9525">
            <a:noFill/>
            <a:miter lim="800000"/>
            <a:headEnd/>
            <a:tailEnd/>
          </a:ln>
        </p:spPr>
        <p:txBody>
          <a:bodyPr wrap="square"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rPr>
              <a:t>平稳发展模型</a:t>
            </a:r>
            <a:endParaRPr kumimoji="0" lang="ko-KR"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endParaRPr>
          </a:p>
        </p:txBody>
      </p:sp>
      <p:sp>
        <p:nvSpPr>
          <p:cNvPr id="48" name="AutoShape 6"/>
          <p:cNvSpPr>
            <a:spLocks noChangeArrowheads="1"/>
          </p:cNvSpPr>
          <p:nvPr/>
        </p:nvSpPr>
        <p:spPr bwMode="gray">
          <a:xfrm>
            <a:off x="6228184" y="5301208"/>
            <a:ext cx="1427262" cy="368082"/>
          </a:xfrm>
          <a:prstGeom prst="bevel">
            <a:avLst>
              <a:gd name="adj" fmla="val 12500"/>
            </a:avLst>
          </a:prstGeom>
          <a:solidFill>
            <a:srgbClr val="BBE0E3"/>
          </a:solidFill>
          <a:ln w="9525">
            <a:noFill/>
            <a:miter lim="800000"/>
            <a:headEnd/>
            <a:tailEnd/>
          </a:ln>
        </p:spPr>
        <p:txBody>
          <a:bodyPr wrap="square"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rPr>
              <a:t>快速发展模型</a:t>
            </a:r>
            <a:endParaRPr kumimoji="0" lang="ko-KR"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endParaRPr>
          </a:p>
        </p:txBody>
      </p:sp>
      <p:cxnSp>
        <p:nvCxnSpPr>
          <p:cNvPr id="49" name="肘形连接符 48"/>
          <p:cNvCxnSpPr>
            <a:stCxn id="31" idx="2"/>
            <a:endCxn id="46" idx="7"/>
          </p:cNvCxnSpPr>
          <p:nvPr/>
        </p:nvCxnSpPr>
        <p:spPr bwMode="auto">
          <a:xfrm rot="16200000" flipH="1">
            <a:off x="5194639" y="3456026"/>
            <a:ext cx="253992" cy="1656184"/>
          </a:xfrm>
          <a:prstGeom prst="bentConnector3">
            <a:avLst>
              <a:gd name="adj1" fmla="val 50000"/>
            </a:avLst>
          </a:prstGeom>
          <a:noFill/>
          <a:ln>
            <a:solidFill>
              <a:schemeClr val="tx1"/>
            </a:solidFill>
            <a:tailEnd type="arrow"/>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2" name="肘形连接符 51"/>
          <p:cNvCxnSpPr>
            <a:stCxn id="31" idx="2"/>
            <a:endCxn id="32" idx="6"/>
          </p:cNvCxnSpPr>
          <p:nvPr/>
        </p:nvCxnSpPr>
        <p:spPr bwMode="auto">
          <a:xfrm rot="5400000">
            <a:off x="3410804" y="3295645"/>
            <a:ext cx="221262" cy="1944216"/>
          </a:xfrm>
          <a:prstGeom prst="bentConnector3">
            <a:avLst>
              <a:gd name="adj1" fmla="val 50000"/>
            </a:avLst>
          </a:prstGeom>
          <a:noFill/>
          <a:ln>
            <a:solidFill>
              <a:schemeClr val="tx1"/>
            </a:solidFill>
            <a:tailEnd type="arrow"/>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5" name="AutoShape 6"/>
          <p:cNvSpPr>
            <a:spLocks noChangeArrowheads="1"/>
          </p:cNvSpPr>
          <p:nvPr/>
        </p:nvSpPr>
        <p:spPr bwMode="gray">
          <a:xfrm>
            <a:off x="2987824" y="1772816"/>
            <a:ext cx="1427262" cy="368082"/>
          </a:xfrm>
          <a:prstGeom prst="bevel">
            <a:avLst>
              <a:gd name="adj" fmla="val 12500"/>
            </a:avLst>
          </a:prstGeom>
          <a:solidFill>
            <a:srgbClr val="BBE0E3"/>
          </a:solidFill>
          <a:ln w="9525">
            <a:noFill/>
            <a:miter lim="800000"/>
            <a:headEnd/>
            <a:tailEnd/>
          </a:ln>
        </p:spPr>
        <p:txBody>
          <a:bodyPr wrap="square"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rPr>
              <a:t>分成长阶段模型</a:t>
            </a:r>
            <a:endParaRPr kumimoji="0" lang="ko-KR" altLang="en-US" sz="1200" b="1" i="0" u="none" strike="noStrike" kern="0" cap="none" spc="0" normalizeH="0" baseline="0" noProof="0" dirty="0" smtClean="0">
              <a:ln>
                <a:noFill/>
              </a:ln>
              <a:solidFill>
                <a:sysClr val="windowText" lastClr="000000"/>
              </a:solidFill>
              <a:effectLst/>
              <a:uLnTx/>
              <a:uFillTx/>
              <a:latin typeface="微软雅黑" pitchFamily="34" charset="-122"/>
              <a:ea typeface="굴림" pitchFamily="34" charset="-127"/>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a:t>
            </a:r>
            <a:r>
              <a:rPr lang="zh-CN" altLang="en-US" dirty="0" smtClean="0"/>
              <a:t>模方法介绍</a:t>
            </a:r>
            <a:endParaRPr lang="zh-CN" altLang="en-US" dirty="0"/>
          </a:p>
        </p:txBody>
      </p:sp>
      <p:sp>
        <p:nvSpPr>
          <p:cNvPr id="4" name="TextBox 3"/>
          <p:cNvSpPr txBox="1"/>
          <p:nvPr/>
        </p:nvSpPr>
        <p:spPr>
          <a:xfrm>
            <a:off x="827584" y="2420888"/>
            <a:ext cx="3960440" cy="646331"/>
          </a:xfrm>
          <a:prstGeom prst="rect">
            <a:avLst/>
          </a:prstGeom>
          <a:noFill/>
        </p:spPr>
        <p:txBody>
          <a:bodyPr wrap="square" rtlCol="0">
            <a:spAutoFit/>
          </a:bodyPr>
          <a:lstStyle/>
          <a:p>
            <a:pPr marL="342900" indent="-342900">
              <a:buAutoNum type="arabicPeriod"/>
            </a:pPr>
            <a:r>
              <a:rPr lang="zh-CN" altLang="en-US" dirty="0" smtClean="0"/>
              <a:t>主要建模方法及优缺点介绍</a:t>
            </a:r>
            <a:endParaRPr lang="en-US" altLang="zh-CN" dirty="0" smtClean="0"/>
          </a:p>
          <a:p>
            <a:pPr marL="342900" indent="-342900">
              <a:buAutoNum type="arabicPeriod"/>
            </a:pPr>
            <a:r>
              <a:rPr lang="zh-CN" altLang="en-US" dirty="0" smtClean="0"/>
              <a:t>本次汇报中选取的建模方法</a:t>
            </a:r>
            <a:endParaRPr lang="zh-CN" altLang="en-US" dirty="0"/>
          </a:p>
        </p:txBody>
      </p:sp>
      <p:sp>
        <p:nvSpPr>
          <p:cNvPr id="5" name="TextBox 4"/>
          <p:cNvSpPr txBox="1"/>
          <p:nvPr/>
        </p:nvSpPr>
        <p:spPr>
          <a:xfrm>
            <a:off x="6156176" y="404664"/>
            <a:ext cx="1440160" cy="369332"/>
          </a:xfrm>
          <a:prstGeom prst="rect">
            <a:avLst/>
          </a:prstGeom>
          <a:noFill/>
          <a:ln w="28575">
            <a:solidFill>
              <a:srgbClr val="C00000"/>
            </a:solidFill>
          </a:ln>
        </p:spPr>
        <p:txBody>
          <a:bodyPr wrap="square" rtlCol="0">
            <a:spAutoFit/>
          </a:bodyPr>
          <a:lstStyle/>
          <a:p>
            <a:r>
              <a:rPr lang="zh-CN" altLang="en-US" b="1" dirty="0" smtClean="0"/>
              <a:t>曾嘉</a:t>
            </a:r>
            <a:r>
              <a:rPr lang="en-US" altLang="zh-CN" b="1" dirty="0" smtClean="0"/>
              <a:t>/</a:t>
            </a:r>
            <a:r>
              <a:rPr lang="zh-CN" altLang="en-US" b="1" dirty="0" smtClean="0"/>
              <a:t>倪鑫</a:t>
            </a:r>
            <a:endParaRPr lang="zh-CN" alt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a:t>
            </a:r>
            <a:r>
              <a:rPr lang="zh-CN" altLang="en-US" dirty="0" smtClean="0"/>
              <a:t>量的选择及假设</a:t>
            </a:r>
            <a:endParaRPr lang="zh-CN" altLang="en-US" dirty="0"/>
          </a:p>
        </p:txBody>
      </p:sp>
      <p:sp>
        <p:nvSpPr>
          <p:cNvPr id="4" name="TextBox 3"/>
          <p:cNvSpPr txBox="1"/>
          <p:nvPr/>
        </p:nvSpPr>
        <p:spPr>
          <a:xfrm>
            <a:off x="5940152" y="764704"/>
            <a:ext cx="1440160" cy="369332"/>
          </a:xfrm>
          <a:prstGeom prst="rect">
            <a:avLst/>
          </a:prstGeom>
          <a:noFill/>
          <a:ln w="28575">
            <a:solidFill>
              <a:srgbClr val="C00000"/>
            </a:solidFill>
          </a:ln>
        </p:spPr>
        <p:txBody>
          <a:bodyPr wrap="square" rtlCol="0">
            <a:spAutoFit/>
          </a:bodyPr>
          <a:lstStyle/>
          <a:p>
            <a:pPr algn="ctr"/>
            <a:r>
              <a:rPr lang="zh-CN" altLang="en-US" b="1" dirty="0" smtClean="0"/>
              <a:t>黄凌燕</a:t>
            </a:r>
            <a:endParaRPr lang="zh-CN" alt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哥哥">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11362</TotalTime>
  <Words>830</Words>
  <Application>Microsoft Office PowerPoint</Application>
  <PresentationFormat>全屏显示(4:3)</PresentationFormat>
  <Paragraphs>182</Paragraphs>
  <Slides>13</Slides>
  <Notes>0</Notes>
  <HiddenSlides>0</HiddenSlides>
  <MMClips>0</MMClips>
  <ScaleCrop>false</ScaleCrop>
  <HeadingPairs>
    <vt:vector size="4" baseType="variant">
      <vt:variant>
        <vt:lpstr>主题</vt:lpstr>
      </vt:variant>
      <vt:variant>
        <vt:i4>10</vt:i4>
      </vt:variant>
      <vt:variant>
        <vt:lpstr>幻灯片标题</vt:lpstr>
      </vt:variant>
      <vt:variant>
        <vt:i4>13</vt:i4>
      </vt:variant>
    </vt:vector>
  </HeadingPairs>
  <TitlesOfParts>
    <vt:vector size="23" baseType="lpstr">
      <vt:lpstr>Blank</vt:lpstr>
      <vt:lpstr>1_主题1</vt:lpstr>
      <vt:lpstr>4_主题1</vt:lpstr>
      <vt:lpstr>5_主题1</vt:lpstr>
      <vt:lpstr>6_主题1</vt:lpstr>
      <vt:lpstr>7_主题1</vt:lpstr>
      <vt:lpstr>8_主题1</vt:lpstr>
      <vt:lpstr>9_主题1</vt:lpstr>
      <vt:lpstr>10_主题1</vt:lpstr>
      <vt:lpstr>5_自定义设计方案</vt:lpstr>
      <vt:lpstr>长期资金存量规划方法论优化项目（第一阶段）汇报</vt:lpstr>
      <vt:lpstr>目录</vt:lpstr>
      <vt:lpstr>全景图</vt:lpstr>
      <vt:lpstr>同业对比方法-（总量：现金收入比）</vt:lpstr>
      <vt:lpstr>同业对比方法-（净量：净烧钱率）</vt:lpstr>
      <vt:lpstr>附件-同业分析样本清单</vt:lpstr>
      <vt:lpstr>模型框架全景</vt:lpstr>
      <vt:lpstr>建模方法介绍</vt:lpstr>
      <vt:lpstr>变量的选择及假设</vt:lpstr>
      <vt:lpstr>总量模型群（1）</vt:lpstr>
      <vt:lpstr>总量模型群（2）</vt:lpstr>
      <vt:lpstr>净量模型</vt:lpstr>
      <vt:lpstr>幻灯片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Huangzhihua</dc:creator>
  <cp:lastModifiedBy>Dell</cp:lastModifiedBy>
  <cp:revision>655</cp:revision>
  <dcterms:created xsi:type="dcterms:W3CDTF">2011-12-01T07:24:32Z</dcterms:created>
  <dcterms:modified xsi:type="dcterms:W3CDTF">2016-08-26T09:15:56Z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(3)80dxJJV3O/MLNbnUeQAkmW4p1XOssoKkIkihW+foVmC8jBDxym1qFQpFLevE2qsEaD+KoeIX_x000d_
KouiXaa9Lj3flpPPoc5VXZqYpnAasLUmKF4aaBkiuLdWqZKEi2tURvC4GRK1f68MvQRTyf4w_x000d_
FD/xDFIZNNaE/N3tQaR5Z9wAXb4WQRnduFdrAlQEoxtf1R+N5sr6LG5nlRy1zg69kJ1Dc33c_x000d_
eKMTBNHg7O9Urkku+N</vt:lpwstr>
  </property>
  <property fmtid="{D5CDD505-2E9C-101B-9397-08002B2CF9AE}" pid="3" name="_ms_pID_7253431">
    <vt:lpwstr>9T40nf6lIac7NBA/MmrftxsQM2HJmndYrP5AVPPeCB/7KcSyupD3z9_x000d_
qvRt3FB9YOJI4m0ixCXP0djrKDNn5x5KOAj824aZiCvBUkO+U5YlwndOnmqUpd72ezh4D1vO_x000d_
9sJTr/ebb/SPUC5QV7j+RsaKJHGuvUSxJ82q6R20rjdhGvFTqiKKVaj0nWIvuPbpPipvm7O2_x000d_
u/09s4RukqwT15ecexilvcpX3OAJjiz42MsT</vt:lpwstr>
  </property>
  <property fmtid="{D5CDD505-2E9C-101B-9397-08002B2CF9AE}" pid="4" name="_ms_pID_7253432">
    <vt:lpwstr>svmhMHCaF4OsKZXqJXp0EBXitZzJs15Z3jqO_x000d_
RBDxI3sHCN6ent3jCmjtsG/lrJ5+zoEPpSeWedhldrxF2h42CynvSqgs6K1b7UR4FWbonCRb_x000d_
14EX/4J6AejSk5K5QJaqlkbZQiKtnBmgvi9CO0wuVoKXKFFbUmgTg+rAiGBDPEC804vvwpRG_x000d_
Ie49K4tbpK+AyQ==</vt:lpwstr>
  </property>
  <property fmtid="{D5CDD505-2E9C-101B-9397-08002B2CF9AE}" pid="5" name="_2015_ms_pID_725343">
    <vt:lpwstr>(3)gtqs7Cyg1v13/aHlyQVq9uY8W5aowkAmUPum4VVTXh6pS5UnYZtufpJqTHgoIOVKp+R0K3xR
iR4UqtoccXcuTIx5wDqyAlVcK80D+RvaomrsHtQGQ0Jhf8ScedvbhpmxVT3QeGEpy8SPgnsa
9TSsVCFSy84GkxzKRFphmyXxxHYbMBwEIgODDtIDxoUrQvFRDATbReFMnM9ZAQmDNe0O8rEJ
xoV4+Ary5Lm5XylbNb</vt:lpwstr>
  </property>
  <property fmtid="{D5CDD505-2E9C-101B-9397-08002B2CF9AE}" pid="6" name="_2015_ms_pID_7253431">
    <vt:lpwstr>knnrLA7wUUIvgal0uypP8mnrJyxQcErsuDTcTvbucY27NKvtgnJbI6
s5Xwne8zBKwXM+4+HXxtdtgYih63Gz0vG1yLpyd4z0e7kxhLcGD70FovV7wDud4OlpsAreR3
gZrnwCO6+9K+/4Jj3xO3Q71FAXU7Iw6tbtcHHJSwqYZ5jvTTSNIYVc3uy9G3Y04FMqVDHfUr
eJtAU4Trj3wHAa4Js80M7DFvM8gNl3wbZWnN</vt:lpwstr>
  </property>
  <property fmtid="{D5CDD505-2E9C-101B-9397-08002B2CF9AE}" pid="7" name="_2015_ms_pID_7253432">
    <vt:lpwstr>wOsf5cwSNVIp5o8bgTvC1nWex7zvBxu7Xdyn
h2b/jUvgX2o431NLcqqopJevaF6VM2f6tjU0d+tCRzqtq/7bVns=</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1472174286</vt:lpwstr>
  </property>
</Properties>
</file>