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7390" y="2594864"/>
            <a:ext cx="974089" cy="345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390" y="485647"/>
            <a:ext cx="7612380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390" y="1808479"/>
            <a:ext cx="7701915" cy="333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merriam-webster.com/dictionary/insights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9" Type="http://schemas.openxmlformats.org/officeDocument/2006/relationships/image" Target="../media/image1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072" y="0"/>
            <a:ext cx="856792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3836" y="2315931"/>
            <a:ext cx="3345179" cy="3543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55">
                <a:solidFill>
                  <a:srgbClr val="FFFFFF"/>
                </a:solidFill>
              </a:rPr>
              <a:t>INTELIGENCIA</a:t>
            </a:r>
            <a:r>
              <a:rPr dirty="0" sz="2150" spc="110">
                <a:solidFill>
                  <a:srgbClr val="FFFFFF"/>
                </a:solidFill>
              </a:rPr>
              <a:t> </a:t>
            </a:r>
            <a:r>
              <a:rPr dirty="0" sz="2150">
                <a:solidFill>
                  <a:srgbClr val="FFFFFF"/>
                </a:solidFill>
              </a:rPr>
              <a:t>DE</a:t>
            </a:r>
            <a:r>
              <a:rPr dirty="0" sz="2150" spc="125">
                <a:solidFill>
                  <a:srgbClr val="FFFFFF"/>
                </a:solidFill>
              </a:rPr>
              <a:t> </a:t>
            </a:r>
            <a:r>
              <a:rPr dirty="0" sz="2150" spc="45">
                <a:solidFill>
                  <a:srgbClr val="FFFFFF"/>
                </a:solidFill>
              </a:rPr>
              <a:t>NEGOCIOS</a:t>
            </a:r>
            <a:endParaRPr sz="2150"/>
          </a:p>
        </p:txBody>
      </p:sp>
      <p:sp>
        <p:nvSpPr>
          <p:cNvPr id="4" name="object 4" descr=""/>
          <p:cNvSpPr txBox="1"/>
          <p:nvPr/>
        </p:nvSpPr>
        <p:spPr>
          <a:xfrm>
            <a:off x="1283836" y="3340079"/>
            <a:ext cx="298704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>
                <a:solidFill>
                  <a:srgbClr val="FFFFFF"/>
                </a:solidFill>
                <a:latin typeface="Calibri Light"/>
                <a:cs typeface="Calibri Light"/>
              </a:rPr>
              <a:t>Docente:</a:t>
            </a:r>
            <a:r>
              <a:rPr dirty="0" sz="1350" spc="29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350">
                <a:solidFill>
                  <a:srgbClr val="FFFFFF"/>
                </a:solidFill>
                <a:latin typeface="Calibri Light"/>
                <a:cs typeface="Calibri Light"/>
              </a:rPr>
              <a:t>MSc.</a:t>
            </a:r>
            <a:r>
              <a:rPr dirty="0" sz="1350" spc="29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350">
                <a:solidFill>
                  <a:srgbClr val="FFFFFF"/>
                </a:solidFill>
                <a:latin typeface="Calibri Light"/>
                <a:cs typeface="Calibri Light"/>
              </a:rPr>
              <a:t>Reynaldo</a:t>
            </a:r>
            <a:r>
              <a:rPr dirty="0" sz="1350" spc="30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350">
                <a:solidFill>
                  <a:srgbClr val="FFFFFF"/>
                </a:solidFill>
                <a:latin typeface="Calibri Light"/>
                <a:cs typeface="Calibri Light"/>
              </a:rPr>
              <a:t>Alfonte</a:t>
            </a:r>
            <a:r>
              <a:rPr dirty="0" sz="1350" spc="29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Calibri Light"/>
                <a:cs typeface="Calibri Light"/>
              </a:rPr>
              <a:t>Zapana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269659" y="6453620"/>
            <a:ext cx="159956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20">
                <a:solidFill>
                  <a:srgbClr val="FFFFFF"/>
                </a:solidFill>
                <a:latin typeface="Calibri Light"/>
                <a:cs typeface="Calibri Light"/>
              </a:rPr>
              <a:t>Semestre</a:t>
            </a:r>
            <a:r>
              <a:rPr dirty="0" sz="950" spc="11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Calibri Light"/>
                <a:cs typeface="Calibri Light"/>
              </a:rPr>
              <a:t>Académico</a:t>
            </a:r>
            <a:r>
              <a:rPr dirty="0" sz="950" spc="11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Calibri Light"/>
                <a:cs typeface="Calibri Light"/>
              </a:rPr>
              <a:t>2023</a:t>
            </a:r>
            <a:r>
              <a:rPr dirty="0" sz="950" spc="4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Calibri Light"/>
                <a:cs typeface="Calibri Light"/>
              </a:rPr>
              <a:t>-</a:t>
            </a:r>
            <a:r>
              <a:rPr dirty="0" sz="950" spc="-50">
                <a:solidFill>
                  <a:srgbClr val="FFFFFF"/>
                </a:solidFill>
                <a:latin typeface="Calibri Light"/>
                <a:cs typeface="Calibri Light"/>
              </a:rPr>
              <a:t>1</a:t>
            </a:r>
            <a:endParaRPr sz="950">
              <a:latin typeface="Calibri Light"/>
              <a:cs typeface="Calibri Ligh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83836" y="2027159"/>
            <a:ext cx="702945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-10">
                <a:solidFill>
                  <a:srgbClr val="FFFFFF"/>
                </a:solidFill>
                <a:latin typeface="Calibri Light"/>
                <a:cs typeface="Calibri Light"/>
              </a:rPr>
              <a:t>Asignatura</a:t>
            </a:r>
            <a:endParaRPr sz="11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605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200" spc="75"/>
              <a:t>La</a:t>
            </a:r>
            <a:r>
              <a:rPr dirty="0" sz="3200" spc="100"/>
              <a:t> </a:t>
            </a:r>
            <a:r>
              <a:rPr dirty="0" sz="3200" spc="80"/>
              <a:t>Información</a:t>
            </a:r>
            <a:r>
              <a:rPr dirty="0" sz="3200" spc="95"/>
              <a:t> </a:t>
            </a:r>
            <a:r>
              <a:rPr dirty="0" sz="3200" spc="75"/>
              <a:t>como</a:t>
            </a:r>
            <a:r>
              <a:rPr dirty="0" sz="3200" spc="105"/>
              <a:t> </a:t>
            </a:r>
            <a:r>
              <a:rPr dirty="0" sz="3200" spc="75"/>
              <a:t>Recurso</a:t>
            </a:r>
            <a:r>
              <a:rPr dirty="0" sz="3200" spc="90"/>
              <a:t> </a:t>
            </a:r>
            <a:r>
              <a:rPr dirty="0" sz="3200" spc="60"/>
              <a:t>Estratégico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808479"/>
            <a:ext cx="7635240" cy="236347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84150" marR="5080" indent="-171450">
              <a:lnSpc>
                <a:spcPct val="90100"/>
              </a:lnSpc>
              <a:spcBef>
                <a:spcPts val="35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cantidad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generados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diariamente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inmensa,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procedente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diversas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fuentes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como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actividades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personales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o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las </a:t>
            </a:r>
            <a:r>
              <a:rPr dirty="0" sz="2100" spc="-10">
                <a:latin typeface="Calibri"/>
                <a:cs typeface="Calibri"/>
              </a:rPr>
              <a:t>operaciones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comerciales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globales.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medida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que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las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organizaciones navegan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por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esta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inundación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datos,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demanda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expertos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que </a:t>
            </a:r>
            <a:r>
              <a:rPr dirty="0" sz="2100">
                <a:latin typeface="Calibri"/>
                <a:cs typeface="Calibri"/>
              </a:rPr>
              <a:t>puedan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aprovecharla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crecimiento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mejora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20">
                <a:latin typeface="Calibri"/>
                <a:cs typeface="Calibri"/>
              </a:rPr>
              <a:t>está </a:t>
            </a:r>
            <a:r>
              <a:rPr dirty="0" sz="2100">
                <a:latin typeface="Calibri"/>
                <a:cs typeface="Calibri"/>
              </a:rPr>
              <a:t>aumentando.</a:t>
            </a:r>
            <a:r>
              <a:rPr dirty="0" sz="2100" spc="-7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7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profesionales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Inteligencia</a:t>
            </a:r>
            <a:r>
              <a:rPr dirty="0" sz="2100" spc="-7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Empresarial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20">
                <a:latin typeface="Calibri"/>
                <a:cs typeface="Calibri"/>
              </a:rPr>
              <a:t>(BI) </a:t>
            </a:r>
            <a:r>
              <a:rPr dirty="0" sz="2100">
                <a:latin typeface="Calibri"/>
                <a:cs typeface="Calibri"/>
              </a:rPr>
              <a:t>desempeñan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papel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crucial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este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paisaje,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proporcionando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las </a:t>
            </a:r>
            <a:r>
              <a:rPr dirty="0" sz="2100">
                <a:latin typeface="Calibri"/>
                <a:cs typeface="Calibri"/>
              </a:rPr>
              <a:t>partes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interesadas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b="1" i="1">
                <a:latin typeface="Calibri"/>
                <a:cs typeface="Calibri"/>
              </a:rPr>
              <a:t>insights</a:t>
            </a:r>
            <a:r>
              <a:rPr dirty="0" sz="2100" spc="-50" b="1" i="1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actuables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derivados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del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análisis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datos.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 b="1">
                <a:solidFill>
                  <a:srgbClr val="212529"/>
                </a:solidFill>
                <a:latin typeface="Cambria"/>
                <a:cs typeface="Cambria"/>
              </a:rPr>
              <a:t>Insight</a:t>
            </a:r>
            <a:r>
              <a:rPr dirty="0" sz="2100" spc="-10" b="1">
                <a:solidFill>
                  <a:srgbClr val="212529"/>
                </a:solidFill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2989579"/>
            <a:ext cx="7621270" cy="5410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380"/>
              </a:spcBef>
            </a:pPr>
            <a:r>
              <a:rPr dirty="0" sz="1800" spc="-10">
                <a:solidFill>
                  <a:srgbClr val="212529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114">
                <a:solidFill>
                  <a:srgbClr val="21252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45">
                <a:solidFill>
                  <a:srgbClr val="212529"/>
                </a:solidFill>
                <a:latin typeface="Lucida Sans Unicode"/>
                <a:cs typeface="Lucida Sans Unicode"/>
              </a:rPr>
              <a:t>act</a:t>
            </a:r>
            <a:r>
              <a:rPr dirty="0" sz="1800" spc="-105">
                <a:solidFill>
                  <a:srgbClr val="21252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12529"/>
                </a:solidFill>
                <a:latin typeface="Lucida Sans Unicode"/>
                <a:cs typeface="Lucida Sans Unicode"/>
              </a:rPr>
              <a:t>or</a:t>
            </a:r>
            <a:r>
              <a:rPr dirty="0" sz="1800" spc="-105">
                <a:solidFill>
                  <a:srgbClr val="21252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40">
                <a:solidFill>
                  <a:srgbClr val="212529"/>
                </a:solidFill>
                <a:latin typeface="Lucida Sans Unicode"/>
                <a:cs typeface="Lucida Sans Unicode"/>
              </a:rPr>
              <a:t>result</a:t>
            </a:r>
            <a:r>
              <a:rPr dirty="0" sz="1800" spc="-105">
                <a:solidFill>
                  <a:srgbClr val="21252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40">
                <a:solidFill>
                  <a:srgbClr val="212529"/>
                </a:solidFill>
                <a:latin typeface="Lucida Sans Unicode"/>
                <a:cs typeface="Lucida Sans Unicode"/>
              </a:rPr>
              <a:t>of</a:t>
            </a:r>
            <a:r>
              <a:rPr dirty="0" sz="1800" spc="-110">
                <a:solidFill>
                  <a:srgbClr val="212529"/>
                </a:solidFill>
                <a:latin typeface="Lucida Sans Unicode"/>
                <a:cs typeface="Lucida Sans Unicode"/>
              </a:rPr>
              <a:t> </a:t>
            </a:r>
            <a:r>
              <a:rPr dirty="0" u="sng" sz="1800" spc="-4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Lucida Sans Unicode"/>
                <a:cs typeface="Lucida Sans Unicode"/>
              </a:rPr>
              <a:t>apprehending</a:t>
            </a:r>
            <a:r>
              <a:rPr dirty="0" sz="1800" spc="-105">
                <a:solidFill>
                  <a:srgbClr val="0563C1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212529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105">
                <a:solidFill>
                  <a:srgbClr val="21252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0">
                <a:solidFill>
                  <a:srgbClr val="212529"/>
                </a:solidFill>
                <a:latin typeface="Lucida Sans Unicode"/>
                <a:cs typeface="Lucida Sans Unicode"/>
              </a:rPr>
              <a:t>inner</a:t>
            </a:r>
            <a:r>
              <a:rPr dirty="0" sz="1800" spc="-105">
                <a:solidFill>
                  <a:srgbClr val="21252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0">
                <a:solidFill>
                  <a:srgbClr val="212529"/>
                </a:solidFill>
                <a:latin typeface="Lucida Sans Unicode"/>
                <a:cs typeface="Lucida Sans Unicode"/>
              </a:rPr>
              <a:t>nature</a:t>
            </a:r>
            <a:r>
              <a:rPr dirty="0" sz="1800" spc="-110">
                <a:solidFill>
                  <a:srgbClr val="21252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45">
                <a:solidFill>
                  <a:srgbClr val="212529"/>
                </a:solidFill>
                <a:latin typeface="Lucida Sans Unicode"/>
                <a:cs typeface="Lucida Sans Unicode"/>
              </a:rPr>
              <a:t>of</a:t>
            </a:r>
            <a:r>
              <a:rPr dirty="0" sz="1800" spc="-105">
                <a:solidFill>
                  <a:srgbClr val="21252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60">
                <a:solidFill>
                  <a:srgbClr val="212529"/>
                </a:solidFill>
                <a:latin typeface="Lucida Sans Unicode"/>
                <a:cs typeface="Lucida Sans Unicode"/>
              </a:rPr>
              <a:t>things</a:t>
            </a:r>
            <a:r>
              <a:rPr dirty="0" sz="1800" spc="-105">
                <a:solidFill>
                  <a:srgbClr val="21252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12529"/>
                </a:solidFill>
                <a:latin typeface="Lucida Sans Unicode"/>
                <a:cs typeface="Lucida Sans Unicode"/>
              </a:rPr>
              <a:t>or</a:t>
            </a:r>
            <a:r>
              <a:rPr dirty="0" sz="1800" spc="-105">
                <a:solidFill>
                  <a:srgbClr val="21252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45">
                <a:solidFill>
                  <a:srgbClr val="212529"/>
                </a:solidFill>
                <a:latin typeface="Lucida Sans Unicode"/>
                <a:cs typeface="Lucida Sans Unicode"/>
              </a:rPr>
              <a:t>of</a:t>
            </a:r>
            <a:r>
              <a:rPr dirty="0" sz="1800" spc="-105">
                <a:solidFill>
                  <a:srgbClr val="21252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212529"/>
                </a:solidFill>
                <a:latin typeface="Lucida Sans Unicode"/>
                <a:cs typeface="Lucida Sans Unicode"/>
              </a:rPr>
              <a:t>seeing intuitively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90" y="4020311"/>
            <a:ext cx="30346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40">
                <a:latin typeface="Calibri"/>
                <a:cs typeface="Calibri"/>
              </a:rPr>
              <a:t>https://</a:t>
            </a:r>
            <a:r>
              <a:rPr dirty="0" sz="1100" spc="-40">
                <a:latin typeface="Calibri"/>
                <a:cs typeface="Calibri"/>
                <a:hlinkClick r:id="rId2"/>
              </a:rPr>
              <a:t>www.merriam-</a:t>
            </a:r>
            <a:r>
              <a:rPr dirty="0" sz="1100" spc="-20">
                <a:latin typeface="Calibri"/>
                <a:cs typeface="Calibri"/>
                <a:hlinkClick r:id="rId2"/>
              </a:rPr>
              <a:t>webster.com/dictionary/insights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dirty="0" spc="-65"/>
              <a:t> </a:t>
            </a:r>
            <a:r>
              <a:rPr dirty="0"/>
              <a:t>inteligencia</a:t>
            </a:r>
            <a:r>
              <a:rPr dirty="0" spc="-60"/>
              <a:t> </a:t>
            </a:r>
            <a:r>
              <a:rPr dirty="0"/>
              <a:t>empresarial</a:t>
            </a:r>
            <a:r>
              <a:rPr dirty="0" spc="-65"/>
              <a:t> </a:t>
            </a:r>
            <a:r>
              <a:rPr dirty="0"/>
              <a:t>impulsa</a:t>
            </a:r>
            <a:r>
              <a:rPr dirty="0" spc="-60"/>
              <a:t> </a:t>
            </a:r>
            <a:r>
              <a:rPr dirty="0"/>
              <a:t>el</a:t>
            </a:r>
            <a:r>
              <a:rPr dirty="0" spc="-65"/>
              <a:t> </a:t>
            </a:r>
            <a:r>
              <a:rPr dirty="0" spc="-10"/>
              <a:t>cambio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808479"/>
            <a:ext cx="7653655" cy="265620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84150" marR="5080" indent="-171450">
              <a:lnSpc>
                <a:spcPct val="90200"/>
              </a:lnSpc>
              <a:spcBef>
                <a:spcPts val="34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capacidad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prever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problemas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aprovechar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las</a:t>
            </a:r>
            <a:r>
              <a:rPr dirty="0" sz="2100">
                <a:latin typeface="Calibri"/>
                <a:cs typeface="Calibri"/>
              </a:rPr>
              <a:t> oportunidades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crucial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toma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decisiones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inteligentes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en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negocios.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Con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grandes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cantidades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nuestra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disposición,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conversión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estos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conocimientos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actuables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facilitada </a:t>
            </a:r>
            <a:r>
              <a:rPr dirty="0" sz="2100">
                <a:latin typeface="Calibri"/>
                <a:cs typeface="Calibri"/>
              </a:rPr>
              <a:t>por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inteligencia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empresarial.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Esto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implica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automatización</a:t>
            </a:r>
            <a:r>
              <a:rPr dirty="0" sz="2100" spc="-25">
                <a:latin typeface="Calibri"/>
                <a:cs typeface="Calibri"/>
              </a:rPr>
              <a:t> de </a:t>
            </a:r>
            <a:r>
              <a:rPr dirty="0" sz="2100">
                <a:latin typeface="Calibri"/>
                <a:cs typeface="Calibri"/>
              </a:rPr>
              <a:t>procesos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canales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información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traducir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eficazmente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los </a:t>
            </a:r>
            <a:r>
              <a:rPr dirty="0" sz="2100">
                <a:latin typeface="Calibri"/>
                <a:cs typeface="Calibri"/>
              </a:rPr>
              <a:t>datos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pertinentes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conocimientos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fácilmente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accesibles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los </a:t>
            </a:r>
            <a:r>
              <a:rPr dirty="0" sz="2100">
                <a:latin typeface="Calibri"/>
                <a:cs typeface="Calibri"/>
              </a:rPr>
              <a:t>responsables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toma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decisiones,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permitiendo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resultados rápidos.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520"/>
              </a:spcBef>
            </a:pPr>
            <a:r>
              <a:rPr dirty="0"/>
              <a:t>Ejemplo:</a:t>
            </a:r>
            <a:r>
              <a:rPr dirty="0" spc="-75"/>
              <a:t> </a:t>
            </a:r>
            <a:r>
              <a:rPr dirty="0" spc="-25"/>
              <a:t>Restaurantes</a:t>
            </a:r>
            <a:r>
              <a:rPr dirty="0" spc="-65"/>
              <a:t> </a:t>
            </a:r>
            <a:r>
              <a:rPr dirty="0"/>
              <a:t>que</a:t>
            </a:r>
            <a:r>
              <a:rPr dirty="0" spc="-65"/>
              <a:t> </a:t>
            </a:r>
            <a:r>
              <a:rPr dirty="0"/>
              <a:t>reducen</a:t>
            </a:r>
            <a:r>
              <a:rPr dirty="0" spc="-60"/>
              <a:t> </a:t>
            </a:r>
            <a:r>
              <a:rPr dirty="0" spc="-25"/>
              <a:t>el </a:t>
            </a:r>
            <a:r>
              <a:rPr dirty="0" spc="-10"/>
              <a:t>desperdicio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808479"/>
            <a:ext cx="7569200" cy="40030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84150" marR="5080" indent="-171450">
              <a:lnSpc>
                <a:spcPct val="91000"/>
              </a:lnSpc>
              <a:spcBef>
                <a:spcPts val="32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Considere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escenario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ficticio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sobre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una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cadena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20">
                <a:latin typeface="Calibri"/>
                <a:cs typeface="Calibri"/>
              </a:rPr>
              <a:t>restaurantes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de </a:t>
            </a:r>
            <a:r>
              <a:rPr dirty="0" sz="2100">
                <a:latin typeface="Calibri"/>
                <a:cs typeface="Calibri"/>
              </a:rPr>
              <a:t>comida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rápida.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líderes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esta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empresa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tienen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enormes </a:t>
            </a:r>
            <a:r>
              <a:rPr dirty="0" sz="2100">
                <a:latin typeface="Calibri"/>
                <a:cs typeface="Calibri"/>
              </a:rPr>
              <a:t>cantidades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que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gestionar,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como:</a:t>
            </a:r>
            <a:endParaRPr sz="2100">
              <a:latin typeface="Calibri"/>
              <a:cs typeface="Calibri"/>
            </a:endParaRPr>
          </a:p>
          <a:p>
            <a:pPr lvl="1" marL="324485" indent="-140335">
              <a:lnSpc>
                <a:spcPct val="100000"/>
              </a:lnSpc>
              <a:spcBef>
                <a:spcPts val="1989"/>
              </a:spcBef>
              <a:buChar char="-"/>
              <a:tabLst>
                <a:tab pos="324485" algn="l"/>
              </a:tabLst>
            </a:pPr>
            <a:r>
              <a:rPr dirty="0" sz="2100" spc="-10">
                <a:latin typeface="Calibri"/>
                <a:cs typeface="Calibri"/>
              </a:rPr>
              <a:t>transacciones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clientes</a:t>
            </a:r>
            <a:endParaRPr sz="2100">
              <a:latin typeface="Calibri"/>
              <a:cs typeface="Calibri"/>
            </a:endParaRPr>
          </a:p>
          <a:p>
            <a:pPr lvl="1" marL="334010" indent="-140335">
              <a:lnSpc>
                <a:spcPct val="100000"/>
              </a:lnSpc>
              <a:spcBef>
                <a:spcPts val="580"/>
              </a:spcBef>
              <a:buChar char="-"/>
              <a:tabLst>
                <a:tab pos="334010" algn="l"/>
              </a:tabLst>
            </a:pPr>
            <a:r>
              <a:rPr dirty="0" sz="2100">
                <a:latin typeface="Calibri"/>
                <a:cs typeface="Calibri"/>
              </a:rPr>
              <a:t>datos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marketing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relacionados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con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promociones</a:t>
            </a:r>
            <a:endParaRPr sz="2100">
              <a:latin typeface="Calibri"/>
              <a:cs typeface="Calibri"/>
            </a:endParaRPr>
          </a:p>
          <a:p>
            <a:pPr lvl="1" marL="334010" indent="-140335">
              <a:lnSpc>
                <a:spcPts val="2410"/>
              </a:lnSpc>
              <a:spcBef>
                <a:spcPts val="480"/>
              </a:spcBef>
              <a:buChar char="-"/>
              <a:tabLst>
                <a:tab pos="334010" algn="l"/>
              </a:tabLst>
            </a:pPr>
            <a:r>
              <a:rPr dirty="0" sz="2100" spc="-10">
                <a:latin typeface="Calibri"/>
                <a:cs typeface="Calibri"/>
              </a:rPr>
              <a:t>satisfacción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del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cliente</a:t>
            </a:r>
            <a:endParaRPr sz="2100">
              <a:latin typeface="Calibri"/>
              <a:cs typeface="Calibri"/>
            </a:endParaRPr>
          </a:p>
          <a:p>
            <a:pPr lvl="1" marL="334010" indent="-140335">
              <a:lnSpc>
                <a:spcPts val="2410"/>
              </a:lnSpc>
              <a:buChar char="-"/>
              <a:tabLst>
                <a:tab pos="334010" algn="l"/>
              </a:tabLst>
            </a:pPr>
            <a:r>
              <a:rPr dirty="0" sz="2100" spc="-10">
                <a:latin typeface="Calibri"/>
                <a:cs typeface="Calibri"/>
              </a:rPr>
              <a:t>información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empleados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70"/>
              </a:spcBef>
            </a:pPr>
            <a:endParaRPr sz="2100">
              <a:latin typeface="Calibri"/>
              <a:cs typeface="Calibri"/>
            </a:endParaRPr>
          </a:p>
          <a:p>
            <a:pPr marL="12700" marR="146685">
              <a:lnSpc>
                <a:spcPct val="89500"/>
              </a:lnSpc>
            </a:pPr>
            <a:r>
              <a:rPr dirty="0" sz="2100">
                <a:latin typeface="Calibri"/>
                <a:cs typeface="Calibri"/>
              </a:rPr>
              <a:t>¡Y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mucho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más!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Pero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además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todo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eso,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empresa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también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tiene </a:t>
            </a:r>
            <a:r>
              <a:rPr dirty="0" sz="2100">
                <a:latin typeface="Calibri"/>
                <a:cs typeface="Calibri"/>
              </a:rPr>
              <a:t>que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considerar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logística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20">
                <a:latin typeface="Calibri"/>
                <a:cs typeface="Calibri"/>
              </a:rPr>
              <a:t>restaurantes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individuales.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Aquí</a:t>
            </a:r>
            <a:r>
              <a:rPr dirty="0" sz="2100" spc="-25">
                <a:latin typeface="Calibri"/>
                <a:cs typeface="Calibri"/>
              </a:rPr>
              <a:t> es </a:t>
            </a:r>
            <a:r>
              <a:rPr dirty="0" sz="2100">
                <a:latin typeface="Calibri"/>
                <a:cs typeface="Calibri"/>
              </a:rPr>
              <a:t>donde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entra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problema.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390" y="1781047"/>
            <a:ext cx="7552055" cy="429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problema</a:t>
            </a:r>
            <a:endParaRPr sz="2100">
              <a:latin typeface="Calibri"/>
              <a:cs typeface="Calibri"/>
            </a:endParaRPr>
          </a:p>
          <a:p>
            <a:pPr marL="184150" marR="5080">
              <a:lnSpc>
                <a:spcPct val="80600"/>
              </a:lnSpc>
              <a:spcBef>
                <a:spcPts val="1975"/>
              </a:spcBef>
            </a:pP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20">
                <a:latin typeface="Calibri"/>
                <a:cs typeface="Calibri"/>
              </a:rPr>
              <a:t>restaurantes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necesitan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tener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ingredientes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cocinar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servir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50">
                <a:latin typeface="Calibri"/>
                <a:cs typeface="Calibri"/>
              </a:rPr>
              <a:t>a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clientes,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pero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si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tienen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demasiado,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stock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extra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menudo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se </a:t>
            </a:r>
            <a:r>
              <a:rPr dirty="0" sz="2100" spc="-10">
                <a:latin typeface="Calibri"/>
                <a:cs typeface="Calibri"/>
              </a:rPr>
              <a:t>desperdicia.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liderazgo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empresa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consulta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su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equipo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BI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considerar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cómo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abordar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preocupaciones:</a:t>
            </a:r>
            <a:endParaRPr sz="2100">
              <a:latin typeface="Calibri"/>
              <a:cs typeface="Calibri"/>
            </a:endParaRPr>
          </a:p>
          <a:p>
            <a:pPr lvl="1" marL="184150" marR="51435" indent="140335">
              <a:lnSpc>
                <a:spcPct val="81400"/>
              </a:lnSpc>
              <a:spcBef>
                <a:spcPts val="1955"/>
              </a:spcBef>
              <a:buChar char="-"/>
              <a:tabLst>
                <a:tab pos="324485" algn="l"/>
              </a:tabLst>
            </a:pPr>
            <a:r>
              <a:rPr dirty="0" sz="2100">
                <a:latin typeface="Calibri"/>
                <a:cs typeface="Calibri"/>
              </a:rPr>
              <a:t>Cómo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asegurar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que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numerosas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ubicaciones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restaurantes </a:t>
            </a:r>
            <a:r>
              <a:rPr dirty="0" sz="2100">
                <a:latin typeface="Calibri"/>
                <a:cs typeface="Calibri"/>
              </a:rPr>
              <a:t>tengan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suficientes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ingredientes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satisfacer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demanda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los </a:t>
            </a:r>
            <a:r>
              <a:rPr dirty="0" sz="2100" spc="-10">
                <a:latin typeface="Calibri"/>
                <a:cs typeface="Calibri"/>
              </a:rPr>
              <a:t>clients?</a:t>
            </a:r>
            <a:endParaRPr sz="2100">
              <a:latin typeface="Calibri"/>
              <a:cs typeface="Calibri"/>
            </a:endParaRPr>
          </a:p>
          <a:p>
            <a:pPr lvl="1" marL="334010" indent="-140335">
              <a:lnSpc>
                <a:spcPct val="100000"/>
              </a:lnSpc>
              <a:spcBef>
                <a:spcPts val="265"/>
              </a:spcBef>
              <a:buChar char="-"/>
              <a:tabLst>
                <a:tab pos="334010" algn="l"/>
              </a:tabLst>
            </a:pPr>
            <a:r>
              <a:rPr dirty="0" sz="2100">
                <a:latin typeface="Calibri"/>
                <a:cs typeface="Calibri"/>
              </a:rPr>
              <a:t>¿Cómo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reducir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desperdicio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alimentos?</a:t>
            </a:r>
            <a:endParaRPr sz="2100">
              <a:latin typeface="Calibri"/>
              <a:cs typeface="Calibri"/>
            </a:endParaRPr>
          </a:p>
          <a:p>
            <a:pPr marL="12700" marR="20320">
              <a:lnSpc>
                <a:spcPct val="80600"/>
              </a:lnSpc>
              <a:spcBef>
                <a:spcPts val="1980"/>
              </a:spcBef>
            </a:pPr>
            <a:r>
              <a:rPr dirty="0" sz="2100">
                <a:latin typeface="Calibri"/>
                <a:cs typeface="Calibri"/>
              </a:rPr>
              <a:t>Sin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embargo,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estos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interesados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actualmente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no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tienen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métricas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su </a:t>
            </a:r>
            <a:r>
              <a:rPr dirty="0" sz="2100">
                <a:latin typeface="Calibri"/>
                <a:cs typeface="Calibri"/>
              </a:rPr>
              <a:t>lugar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medir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específicamente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desperdicio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alimentario</a:t>
            </a:r>
            <a:r>
              <a:rPr dirty="0" sz="2100" spc="-50">
                <a:latin typeface="Calibri"/>
                <a:cs typeface="Calibri"/>
              </a:rPr>
              <a:t> o </a:t>
            </a:r>
            <a:r>
              <a:rPr dirty="0" sz="2100" spc="-10">
                <a:latin typeface="Calibri"/>
                <a:cs typeface="Calibri"/>
              </a:rPr>
              <a:t>estrategias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reducirlo.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Aquí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donde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equipo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BI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tendrá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que </a:t>
            </a:r>
            <a:r>
              <a:rPr dirty="0" sz="2100" spc="-10">
                <a:latin typeface="Calibri"/>
                <a:cs typeface="Calibri"/>
              </a:rPr>
              <a:t>comenzar.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390" y="1670811"/>
            <a:ext cx="7698105" cy="4100829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600">
                <a:latin typeface="Calibri"/>
                <a:cs typeface="Calibri"/>
              </a:rPr>
              <a:t>La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solución</a:t>
            </a:r>
            <a:endParaRPr sz="1600">
              <a:latin typeface="Calibri"/>
              <a:cs typeface="Calibri"/>
            </a:endParaRPr>
          </a:p>
          <a:p>
            <a:pPr marL="184150" marR="5080">
              <a:lnSpc>
                <a:spcPct val="80600"/>
              </a:lnSpc>
              <a:spcBef>
                <a:spcPts val="1450"/>
              </a:spcBef>
            </a:pPr>
            <a:r>
              <a:rPr dirty="0" sz="1600">
                <a:latin typeface="Calibri"/>
                <a:cs typeface="Calibri"/>
              </a:rPr>
              <a:t>Con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atender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necesidades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interesados,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equipo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BI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dedica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tiempo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a </a:t>
            </a:r>
            <a:r>
              <a:rPr dirty="0" sz="1600">
                <a:latin typeface="Calibri"/>
                <a:cs typeface="Calibri"/>
              </a:rPr>
              <a:t>reunir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información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sobre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métricas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procesos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actuales.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Primero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utilizan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esta</a:t>
            </a:r>
            <a:r>
              <a:rPr dirty="0" sz="1600" spc="5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información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determinar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qué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datos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tienen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cómo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está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utilizando.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Descubren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ya </a:t>
            </a:r>
            <a:r>
              <a:rPr dirty="0" sz="1600">
                <a:latin typeface="Calibri"/>
                <a:cs typeface="Calibri"/>
              </a:rPr>
              <a:t>existen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métricas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útiles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están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aplicando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otras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maneras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varios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equipos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la </a:t>
            </a:r>
            <a:r>
              <a:rPr dirty="0" sz="1600">
                <a:latin typeface="Calibri"/>
                <a:cs typeface="Calibri"/>
              </a:rPr>
              <a:t>empresa,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incluyendo:</a:t>
            </a:r>
            <a:endParaRPr sz="1600">
              <a:latin typeface="Calibri"/>
              <a:cs typeface="Calibri"/>
            </a:endParaRPr>
          </a:p>
          <a:p>
            <a:pPr lvl="1" marL="291465" indent="-107314">
              <a:lnSpc>
                <a:spcPts val="1764"/>
              </a:lnSpc>
              <a:spcBef>
                <a:spcPts val="1080"/>
              </a:spcBef>
              <a:buChar char="-"/>
              <a:tabLst>
                <a:tab pos="291465" algn="l"/>
              </a:tabLst>
            </a:pPr>
            <a:r>
              <a:rPr dirty="0" sz="1600">
                <a:latin typeface="Calibri"/>
                <a:cs typeface="Calibri"/>
              </a:rPr>
              <a:t>Cuántos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ingredientes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entregan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cada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ubicación?</a:t>
            </a:r>
            <a:endParaRPr sz="1600">
              <a:latin typeface="Calibri"/>
              <a:cs typeface="Calibri"/>
            </a:endParaRPr>
          </a:p>
          <a:p>
            <a:pPr lvl="1" marL="291465" indent="-107314">
              <a:lnSpc>
                <a:spcPts val="1550"/>
              </a:lnSpc>
              <a:buChar char="-"/>
              <a:tabLst>
                <a:tab pos="291465" algn="l"/>
              </a:tabLst>
            </a:pPr>
            <a:r>
              <a:rPr dirty="0" sz="1600">
                <a:latin typeface="Calibri"/>
                <a:cs typeface="Calibri"/>
              </a:rPr>
              <a:t>Cuánto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cada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elemento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menú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hace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cada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día?</a:t>
            </a:r>
            <a:endParaRPr sz="1600">
              <a:latin typeface="Calibri"/>
              <a:cs typeface="Calibri"/>
            </a:endParaRPr>
          </a:p>
          <a:p>
            <a:pPr lvl="1" marL="291465" indent="-107314">
              <a:lnSpc>
                <a:spcPts val="1705"/>
              </a:lnSpc>
              <a:buChar char="-"/>
              <a:tabLst>
                <a:tab pos="291465" algn="l"/>
              </a:tabLst>
            </a:pPr>
            <a:r>
              <a:rPr dirty="0" sz="1600">
                <a:latin typeface="Calibri"/>
                <a:cs typeface="Calibri"/>
              </a:rPr>
              <a:t>Cuánto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cada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elemento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menú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está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ordenando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cada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día?</a:t>
            </a:r>
            <a:endParaRPr sz="1600">
              <a:latin typeface="Calibri"/>
              <a:cs typeface="Calibri"/>
            </a:endParaRPr>
          </a:p>
          <a:p>
            <a:pPr marL="184150" marR="17145">
              <a:lnSpc>
                <a:spcPct val="79500"/>
              </a:lnSpc>
              <a:spcBef>
                <a:spcPts val="1595"/>
              </a:spcBef>
            </a:pPr>
            <a:r>
              <a:rPr dirty="0" sz="1600">
                <a:latin typeface="Calibri"/>
                <a:cs typeface="Calibri"/>
              </a:rPr>
              <a:t>Al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comparar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estas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métricas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existentes,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empresa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puede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comprender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mejor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cuánto</a:t>
            </a:r>
            <a:r>
              <a:rPr dirty="0" sz="1600" spc="5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comida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desperdiciar.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Así,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analistas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BI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capaces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reunir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información </a:t>
            </a:r>
            <a:r>
              <a:rPr dirty="0" sz="1600">
                <a:latin typeface="Calibri"/>
                <a:cs typeface="Calibri"/>
              </a:rPr>
              <a:t>necesaria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sobre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entrega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alimentos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entrantes,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órdenes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clientes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consumo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alimentos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forma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dashboard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interesados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supervisar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desechos alimentarios.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analistas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BI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luego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organizan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estos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dentro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sistemas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de </a:t>
            </a:r>
            <a:r>
              <a:rPr dirty="0" sz="1600">
                <a:latin typeface="Calibri"/>
                <a:cs typeface="Calibri"/>
              </a:rPr>
              <a:t>bases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entregan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nuevas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tablas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reportan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resultados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que</a:t>
            </a:r>
            <a:r>
              <a:rPr dirty="0" sz="1600" spc="-25">
                <a:latin typeface="Calibri"/>
                <a:cs typeface="Calibri"/>
              </a:rPr>
              <a:t> las </a:t>
            </a:r>
            <a:r>
              <a:rPr dirty="0" sz="1600">
                <a:latin typeface="Calibri"/>
                <a:cs typeface="Calibri"/>
              </a:rPr>
              <a:t>partes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interesadas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consideren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medida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planifican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cómo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reducir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desperdicio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de </a:t>
            </a:r>
            <a:r>
              <a:rPr dirty="0" sz="1600" spc="-10">
                <a:latin typeface="Calibri"/>
                <a:cs typeface="Calibri"/>
              </a:rPr>
              <a:t>alimentos.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390" y="1808479"/>
            <a:ext cx="7726680" cy="3518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resultados</a:t>
            </a:r>
            <a:endParaRPr sz="2100">
              <a:latin typeface="Calibri"/>
              <a:cs typeface="Calibri"/>
            </a:endParaRPr>
          </a:p>
          <a:p>
            <a:pPr marL="184150" marR="5080">
              <a:lnSpc>
                <a:spcPct val="89900"/>
              </a:lnSpc>
              <a:spcBef>
                <a:spcPts val="2315"/>
              </a:spcBef>
            </a:pPr>
            <a:r>
              <a:rPr dirty="0" sz="2100">
                <a:latin typeface="Calibri"/>
                <a:cs typeface="Calibri"/>
              </a:rPr>
              <a:t>Saber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cuánto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comida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se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va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desperdiciar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ahora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permite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partes interesadas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alcanzar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mejor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sus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objetivos.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cadena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restaurantes </a:t>
            </a:r>
            <a:r>
              <a:rPr dirty="0" sz="2100">
                <a:latin typeface="Calibri"/>
                <a:cs typeface="Calibri"/>
              </a:rPr>
              <a:t>descubre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que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mayor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fuente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desechos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alimentarios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son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las </a:t>
            </a:r>
            <a:r>
              <a:rPr dirty="0" sz="2100" spc="-10">
                <a:latin typeface="Calibri"/>
                <a:cs typeface="Calibri"/>
              </a:rPr>
              <a:t>patatas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fritas.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todos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sus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lugares,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al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final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del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mes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deja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entre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10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20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%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las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patatas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fritas.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Con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esta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información,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equipo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central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operaciones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compañía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envía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un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memorando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todas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las </a:t>
            </a:r>
            <a:r>
              <a:rPr dirty="0" sz="2100">
                <a:latin typeface="Calibri"/>
                <a:cs typeface="Calibri"/>
              </a:rPr>
              <a:t>sucursales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recomendando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que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reduzcan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su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entrega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fritas</a:t>
            </a:r>
            <a:r>
              <a:rPr dirty="0" sz="2100" spc="5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francesas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10%.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esta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manera,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analistas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BI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son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capaces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ayudar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empresa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identificar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área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mejorar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reducir</a:t>
            </a:r>
            <a:r>
              <a:rPr dirty="0" sz="2100" spc="5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desechos.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520"/>
              </a:spcBef>
            </a:pPr>
            <a:r>
              <a:rPr dirty="0"/>
              <a:t>Ejemplo:</a:t>
            </a:r>
            <a:r>
              <a:rPr dirty="0" spc="-80"/>
              <a:t> </a:t>
            </a:r>
            <a:r>
              <a:rPr dirty="0"/>
              <a:t>Hospitales</a:t>
            </a:r>
            <a:r>
              <a:rPr dirty="0" spc="-70"/>
              <a:t> </a:t>
            </a:r>
            <a:r>
              <a:rPr dirty="0"/>
              <a:t>que</a:t>
            </a:r>
            <a:r>
              <a:rPr dirty="0" spc="-70"/>
              <a:t> </a:t>
            </a:r>
            <a:r>
              <a:rPr dirty="0" spc="-10"/>
              <a:t>promueven</a:t>
            </a:r>
            <a:r>
              <a:rPr dirty="0" spc="-75"/>
              <a:t> </a:t>
            </a:r>
            <a:r>
              <a:rPr dirty="0" spc="-35"/>
              <a:t>la </a:t>
            </a:r>
            <a:r>
              <a:rPr dirty="0"/>
              <a:t>atención</a:t>
            </a:r>
            <a:r>
              <a:rPr dirty="0" spc="-55"/>
              <a:t> </a:t>
            </a:r>
            <a:r>
              <a:rPr dirty="0"/>
              <a:t>al</a:t>
            </a:r>
            <a:r>
              <a:rPr dirty="0" spc="-55"/>
              <a:t> </a:t>
            </a:r>
            <a:r>
              <a:rPr dirty="0" spc="-10"/>
              <a:t>paciente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808479"/>
            <a:ext cx="7679055" cy="1793239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84150" marR="5080" indent="-171450">
              <a:lnSpc>
                <a:spcPct val="90500"/>
              </a:lnSpc>
              <a:spcBef>
                <a:spcPts val="34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hospitales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también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tienen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que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gestionar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muchos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tipos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diferentes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datos,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especialmente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información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del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paciente.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20">
                <a:latin typeface="Calibri"/>
                <a:cs typeface="Calibri"/>
              </a:rPr>
              <a:t>También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tienen </a:t>
            </a:r>
            <a:r>
              <a:rPr dirty="0" sz="2100">
                <a:latin typeface="Calibri"/>
                <a:cs typeface="Calibri"/>
              </a:rPr>
              <a:t>una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variedad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fuentes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que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necesitan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acceder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compartir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asegurarse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que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otros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usuarios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conectados,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como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médicos </a:t>
            </a:r>
            <a:r>
              <a:rPr dirty="0" sz="2100">
                <a:latin typeface="Calibri"/>
                <a:cs typeface="Calibri"/>
              </a:rPr>
              <a:t>que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trabajan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fuera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del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hospital,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puedan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obtener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pacientes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el </a:t>
            </a:r>
            <a:r>
              <a:rPr dirty="0" sz="2100" spc="-10">
                <a:latin typeface="Calibri"/>
                <a:cs typeface="Calibri"/>
              </a:rPr>
              <a:t>tratamiento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que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necesiten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sin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perder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tiempo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o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recursos.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390" y="1821688"/>
            <a:ext cx="7608570" cy="421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900">
                <a:latin typeface="Calibri"/>
                <a:cs typeface="Calibri"/>
              </a:rPr>
              <a:t>El</a:t>
            </a:r>
            <a:r>
              <a:rPr dirty="0" sz="1900" spc="-10">
                <a:latin typeface="Calibri"/>
                <a:cs typeface="Calibri"/>
              </a:rPr>
              <a:t> problema</a:t>
            </a:r>
            <a:endParaRPr sz="1900">
              <a:latin typeface="Calibri"/>
              <a:cs typeface="Calibri"/>
            </a:endParaRPr>
          </a:p>
          <a:p>
            <a:pPr algn="just" marL="184150" marR="5080">
              <a:lnSpc>
                <a:spcPct val="89500"/>
              </a:lnSpc>
              <a:spcBef>
                <a:spcPts val="2040"/>
              </a:spcBef>
            </a:pPr>
            <a:r>
              <a:rPr dirty="0" sz="1900" spc="-10">
                <a:latin typeface="Calibri"/>
                <a:cs typeface="Calibri"/>
              </a:rPr>
              <a:t>Para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este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escenario,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considere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un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sistema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hospitalario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que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se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vea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desafiado </a:t>
            </a:r>
            <a:r>
              <a:rPr dirty="0" sz="1900">
                <a:latin typeface="Calibri"/>
                <a:cs typeface="Calibri"/>
              </a:rPr>
              <a:t>a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comunicarse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eficazmente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con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médicos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que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no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trabajan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dentro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mismo </a:t>
            </a:r>
            <a:r>
              <a:rPr dirty="0" sz="1900">
                <a:latin typeface="Calibri"/>
                <a:cs typeface="Calibri"/>
              </a:rPr>
              <a:t>sistema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hospitalario.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administradores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han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notado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que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esto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crea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algunos </a:t>
            </a:r>
            <a:r>
              <a:rPr dirty="0" sz="1900">
                <a:latin typeface="Calibri"/>
                <a:cs typeface="Calibri"/>
              </a:rPr>
              <a:t>problemas</a:t>
            </a:r>
            <a:r>
              <a:rPr dirty="0" sz="1900" spc="-10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diferentes:</a:t>
            </a:r>
            <a:endParaRPr sz="1900">
              <a:latin typeface="Calibri"/>
              <a:cs typeface="Calibri"/>
            </a:endParaRPr>
          </a:p>
          <a:p>
            <a:pPr lvl="1" marL="184150" marR="235585" indent="127635">
              <a:lnSpc>
                <a:spcPts val="2110"/>
              </a:lnSpc>
              <a:spcBef>
                <a:spcPts val="2010"/>
              </a:spcBef>
              <a:buChar char="-"/>
              <a:tabLst>
                <a:tab pos="311785" algn="l"/>
              </a:tabLst>
            </a:pP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médicos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fuera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sistema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no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pueden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acceder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resultados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las </a:t>
            </a:r>
            <a:r>
              <a:rPr dirty="0" sz="1900">
                <a:latin typeface="Calibri"/>
                <a:cs typeface="Calibri"/>
              </a:rPr>
              <a:t>pruebas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hospital</a:t>
            </a:r>
            <a:endParaRPr sz="1900">
              <a:latin typeface="Calibri"/>
              <a:cs typeface="Calibri"/>
            </a:endParaRPr>
          </a:p>
          <a:p>
            <a:pPr lvl="1" marL="311785" indent="-127635">
              <a:lnSpc>
                <a:spcPct val="100000"/>
              </a:lnSpc>
              <a:spcBef>
                <a:spcPts val="1785"/>
              </a:spcBef>
              <a:buChar char="-"/>
              <a:tabLst>
                <a:tab pos="311785" algn="l"/>
              </a:tabLst>
            </a:pP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pacientes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están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siendo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examinados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varias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veces</a:t>
            </a:r>
            <a:endParaRPr sz="1900">
              <a:latin typeface="Calibri"/>
              <a:cs typeface="Calibri"/>
            </a:endParaRPr>
          </a:p>
          <a:p>
            <a:pPr marL="184150" marR="6985">
              <a:lnSpc>
                <a:spcPct val="89100"/>
              </a:lnSpc>
              <a:spcBef>
                <a:spcPts val="2070"/>
              </a:spcBef>
            </a:pPr>
            <a:r>
              <a:rPr dirty="0" sz="1900">
                <a:latin typeface="Calibri"/>
                <a:cs typeface="Calibri"/>
              </a:rPr>
              <a:t>Esto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costoso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ineficiente,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tanto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para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el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hospital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como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para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pacientes. </a:t>
            </a:r>
            <a:r>
              <a:rPr dirty="0" sz="1900">
                <a:latin typeface="Calibri"/>
                <a:cs typeface="Calibri"/>
              </a:rPr>
              <a:t>Por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tanto,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tomadores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decisiones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optan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por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trabajar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con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un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equipo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especialistas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en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BI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para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crear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sistemas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bases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datos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que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tengan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los </a:t>
            </a:r>
            <a:r>
              <a:rPr dirty="0" sz="1900">
                <a:latin typeface="Calibri"/>
                <a:cs typeface="Calibri"/>
              </a:rPr>
              <a:t>datos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en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manos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médicos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que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necesitan.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390" y="1654047"/>
            <a:ext cx="7471409" cy="104076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900">
                <a:latin typeface="Calibri"/>
                <a:cs typeface="Calibri"/>
              </a:rPr>
              <a:t>La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solución</a:t>
            </a:r>
            <a:endParaRPr sz="1900">
              <a:latin typeface="Calibri"/>
              <a:cs typeface="Calibri"/>
            </a:endParaRPr>
          </a:p>
          <a:p>
            <a:pPr marL="184150" marR="5080">
              <a:lnSpc>
                <a:spcPct val="70500"/>
              </a:lnSpc>
              <a:spcBef>
                <a:spcPts val="1585"/>
              </a:spcBef>
            </a:pPr>
            <a:r>
              <a:rPr dirty="0" sz="1900" spc="-10">
                <a:latin typeface="Calibri"/>
                <a:cs typeface="Calibri"/>
              </a:rPr>
              <a:t>Básicamente,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este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sistema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hospitalario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está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experimentando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un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problema relacionado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con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datos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pacientes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inaccesibles.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Hay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una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gran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cantidad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de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78839" y="2583688"/>
            <a:ext cx="652653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Calibri"/>
                <a:cs typeface="Calibri"/>
              </a:rPr>
              <a:t>datos</a:t>
            </a:r>
            <a:r>
              <a:rPr dirty="0" sz="1900" spc="-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fluyendo</a:t>
            </a:r>
            <a:r>
              <a:rPr dirty="0" sz="1900" spc="-7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desde</a:t>
            </a:r>
            <a:r>
              <a:rPr dirty="0" sz="1900" spc="-7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varios</a:t>
            </a:r>
            <a:r>
              <a:rPr dirty="0" sz="1900" spc="-7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sistemas</a:t>
            </a:r>
            <a:r>
              <a:rPr dirty="0" sz="1900" spc="-7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fuentes</a:t>
            </a:r>
            <a:r>
              <a:rPr dirty="0" sz="1900" spc="-7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que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necesitan</a:t>
            </a:r>
            <a:r>
              <a:rPr dirty="0" sz="1900" spc="-7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ser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8839" y="2784855"/>
            <a:ext cx="72834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0">
                <a:latin typeface="Calibri"/>
                <a:cs typeface="Calibri"/>
              </a:rPr>
              <a:t>consolidados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un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único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destino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que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puede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ser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utilizado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por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médicos,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78839" y="2873247"/>
            <a:ext cx="3001645" cy="163830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900">
                <a:latin typeface="Calibri"/>
                <a:cs typeface="Calibri"/>
              </a:rPr>
              <a:t>incluyendo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información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sobre:</a:t>
            </a:r>
            <a:endParaRPr sz="1900">
              <a:latin typeface="Calibri"/>
              <a:cs typeface="Calibri"/>
            </a:endParaRPr>
          </a:p>
          <a:p>
            <a:pPr marL="140335" indent="-127635">
              <a:lnSpc>
                <a:spcPct val="100000"/>
              </a:lnSpc>
              <a:spcBef>
                <a:spcPts val="915"/>
              </a:spcBef>
              <a:buChar char="-"/>
              <a:tabLst>
                <a:tab pos="140335" algn="l"/>
              </a:tabLst>
            </a:pPr>
            <a:r>
              <a:rPr dirty="0" sz="1900">
                <a:latin typeface="Calibri"/>
                <a:cs typeface="Calibri"/>
              </a:rPr>
              <a:t>Visitas</a:t>
            </a:r>
            <a:r>
              <a:rPr dirty="0" sz="1900" spc="-7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anteriores</a:t>
            </a:r>
            <a:endParaRPr sz="1900">
              <a:latin typeface="Calibri"/>
              <a:cs typeface="Calibri"/>
            </a:endParaRPr>
          </a:p>
          <a:p>
            <a:pPr marL="140335" indent="-127635">
              <a:lnSpc>
                <a:spcPct val="100000"/>
              </a:lnSpc>
              <a:spcBef>
                <a:spcPts val="935"/>
              </a:spcBef>
              <a:buChar char="-"/>
              <a:tabLst>
                <a:tab pos="140335" algn="l"/>
              </a:tabLst>
            </a:pPr>
            <a:r>
              <a:rPr dirty="0" sz="1900" spc="-10">
                <a:latin typeface="Calibri"/>
                <a:cs typeface="Calibri"/>
              </a:rPr>
              <a:t>Pruebas</a:t>
            </a:r>
            <a:endParaRPr sz="1900">
              <a:latin typeface="Calibri"/>
              <a:cs typeface="Calibri"/>
            </a:endParaRPr>
          </a:p>
          <a:p>
            <a:pPr marL="140335" indent="-127635">
              <a:lnSpc>
                <a:spcPct val="100000"/>
              </a:lnSpc>
              <a:spcBef>
                <a:spcPts val="815"/>
              </a:spcBef>
              <a:buChar char="-"/>
              <a:tabLst>
                <a:tab pos="140335" algn="l"/>
              </a:tabLst>
            </a:pPr>
            <a:r>
              <a:rPr dirty="0" sz="1900" spc="-10">
                <a:latin typeface="Calibri"/>
                <a:cs typeface="Calibri"/>
              </a:rPr>
              <a:t>Alergias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8839" y="4601464"/>
            <a:ext cx="700913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Calibri"/>
                <a:cs typeface="Calibri"/>
              </a:rPr>
              <a:t>Y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otra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información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médica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pertinente.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Así,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el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equipo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BI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desarrolla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un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78839" y="4805679"/>
            <a:ext cx="708533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Calibri"/>
                <a:cs typeface="Calibri"/>
              </a:rPr>
              <a:t>sistema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tuberías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que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absorbe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datos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todas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las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fuentes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clave,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los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78839" y="5006847"/>
            <a:ext cx="707263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Calibri"/>
                <a:cs typeface="Calibri"/>
              </a:rPr>
              <a:t>procesa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y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transforma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para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que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sean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consistentes,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y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entrega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una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78839" y="5211064"/>
            <a:ext cx="7293609" cy="51943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 marR="5080">
              <a:lnSpc>
                <a:spcPct val="70500"/>
              </a:lnSpc>
              <a:spcBef>
                <a:spcPts val="770"/>
              </a:spcBef>
            </a:pPr>
            <a:r>
              <a:rPr dirty="0" sz="1900">
                <a:latin typeface="Calibri"/>
                <a:cs typeface="Calibri"/>
              </a:rPr>
              <a:t>base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datos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en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que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médicos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pueden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acceder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toda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información </a:t>
            </a:r>
            <a:r>
              <a:rPr dirty="0" sz="1900">
                <a:latin typeface="Calibri"/>
                <a:cs typeface="Calibri"/>
              </a:rPr>
              <a:t>que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necesitan.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605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200" spc="85"/>
              <a:t>Introducción</a:t>
            </a:r>
            <a:r>
              <a:rPr dirty="0" sz="3200" spc="90"/>
              <a:t> </a:t>
            </a:r>
            <a:r>
              <a:rPr dirty="0" sz="3200" spc="55"/>
              <a:t>al</a:t>
            </a:r>
            <a:r>
              <a:rPr dirty="0" sz="3200" spc="105"/>
              <a:t> </a:t>
            </a:r>
            <a:r>
              <a:rPr dirty="0" sz="3200" spc="65"/>
              <a:t>Curso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390" y="1808479"/>
            <a:ext cx="7700009" cy="2656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resultados</a:t>
            </a:r>
            <a:endParaRPr sz="2100">
              <a:latin typeface="Calibri"/>
              <a:cs typeface="Calibri"/>
            </a:endParaRPr>
          </a:p>
          <a:p>
            <a:pPr marL="184150" marR="5080">
              <a:lnSpc>
                <a:spcPct val="90000"/>
              </a:lnSpc>
              <a:spcBef>
                <a:spcPts val="2315"/>
              </a:spcBef>
            </a:pPr>
            <a:r>
              <a:rPr dirty="0" sz="2100">
                <a:latin typeface="Calibri"/>
                <a:cs typeface="Calibri"/>
              </a:rPr>
              <a:t>Al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racionalizar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muchas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fuentes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del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hospital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una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20">
                <a:latin typeface="Calibri"/>
                <a:cs typeface="Calibri"/>
              </a:rPr>
              <a:t>base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consolidada,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equipo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BI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ayuda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ahorrar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dinero</a:t>
            </a:r>
            <a:r>
              <a:rPr dirty="0" sz="2100" spc="-50">
                <a:latin typeface="Calibri"/>
                <a:cs typeface="Calibri"/>
              </a:rPr>
              <a:t> y </a:t>
            </a:r>
            <a:r>
              <a:rPr dirty="0" sz="2100">
                <a:latin typeface="Calibri"/>
                <a:cs typeface="Calibri"/>
              </a:rPr>
              <a:t>recursos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del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hospital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al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eliminar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las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pruebas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duplicadas.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Ahora,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los </a:t>
            </a:r>
            <a:r>
              <a:rPr dirty="0" sz="2100">
                <a:latin typeface="Calibri"/>
                <a:cs typeface="Calibri"/>
              </a:rPr>
              <a:t>médicos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son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más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capaces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tratar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pacientes,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pacientes </a:t>
            </a:r>
            <a:r>
              <a:rPr dirty="0" sz="2100">
                <a:latin typeface="Calibri"/>
                <a:cs typeface="Calibri"/>
              </a:rPr>
              <a:t>ahorran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dinero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exámenes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procedimientos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redundantes,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el </a:t>
            </a:r>
            <a:r>
              <a:rPr dirty="0" sz="2100">
                <a:latin typeface="Calibri"/>
                <a:cs typeface="Calibri"/>
              </a:rPr>
              <a:t>hospital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puede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funcionar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manera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más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eficiente.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30">
                <a:latin typeface="Calibri"/>
                <a:cs typeface="Calibri"/>
              </a:rPr>
              <a:t>¡Todo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esto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gracias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herramientas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construidas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por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equipo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BI!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Actividad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808479"/>
            <a:ext cx="510222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Proponer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otro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ejemplo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presentarlo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clase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 </a:t>
            </a:r>
            <a:r>
              <a:rPr dirty="0" spc="-10"/>
              <a:t>resumen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5085" rIns="0" bIns="0" rtlCol="0" vert="horz">
            <a:spAutoFit/>
          </a:bodyPr>
          <a:lstStyle/>
          <a:p>
            <a:pPr marL="184150" marR="5080" indent="-171450">
              <a:lnSpc>
                <a:spcPct val="89800"/>
              </a:lnSpc>
              <a:spcBef>
                <a:spcPts val="35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pc="-10"/>
              <a:t>Independientemente</a:t>
            </a:r>
            <a:r>
              <a:rPr dirty="0" spc="-35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/>
              <a:t>la</a:t>
            </a:r>
            <a:r>
              <a:rPr dirty="0" spc="-40"/>
              <a:t> </a:t>
            </a:r>
            <a:r>
              <a:rPr dirty="0"/>
              <a:t>industria</a:t>
            </a:r>
            <a:r>
              <a:rPr dirty="0" spc="-40"/>
              <a:t> </a:t>
            </a:r>
            <a:r>
              <a:rPr dirty="0"/>
              <a:t>en</a:t>
            </a:r>
            <a:r>
              <a:rPr dirty="0" spc="-40"/>
              <a:t> </a:t>
            </a:r>
            <a:r>
              <a:rPr dirty="0"/>
              <a:t>la</a:t>
            </a:r>
            <a:r>
              <a:rPr dirty="0" spc="-40"/>
              <a:t> </a:t>
            </a:r>
            <a:r>
              <a:rPr dirty="0"/>
              <a:t>que</a:t>
            </a:r>
            <a:r>
              <a:rPr dirty="0" spc="-30"/>
              <a:t> </a:t>
            </a:r>
            <a:r>
              <a:rPr dirty="0"/>
              <a:t>estés</a:t>
            </a:r>
            <a:r>
              <a:rPr dirty="0" spc="-30"/>
              <a:t> </a:t>
            </a:r>
            <a:r>
              <a:rPr dirty="0" spc="-10"/>
              <a:t>trabajando,</a:t>
            </a:r>
            <a:r>
              <a:rPr dirty="0" spc="-35"/>
              <a:t> </a:t>
            </a:r>
            <a:r>
              <a:rPr dirty="0" spc="-25"/>
              <a:t>BI </a:t>
            </a:r>
            <a:r>
              <a:rPr dirty="0"/>
              <a:t>puede</a:t>
            </a:r>
            <a:r>
              <a:rPr dirty="0" spc="-40"/>
              <a:t> </a:t>
            </a:r>
            <a:r>
              <a:rPr dirty="0" spc="-10"/>
              <a:t>automatizar</a:t>
            </a:r>
            <a:r>
              <a:rPr dirty="0" spc="-35"/>
              <a:t> </a:t>
            </a:r>
            <a:r>
              <a:rPr dirty="0"/>
              <a:t>procesos</a:t>
            </a:r>
            <a:r>
              <a:rPr dirty="0" spc="-35"/>
              <a:t> </a:t>
            </a:r>
            <a:r>
              <a:rPr dirty="0"/>
              <a:t>y</a:t>
            </a:r>
            <a:r>
              <a:rPr dirty="0" spc="-45"/>
              <a:t> </a:t>
            </a:r>
            <a:r>
              <a:rPr dirty="0"/>
              <a:t>canales</a:t>
            </a:r>
            <a:r>
              <a:rPr dirty="0" spc="-40"/>
              <a:t> </a:t>
            </a:r>
            <a:r>
              <a:rPr dirty="0"/>
              <a:t>de</a:t>
            </a:r>
            <a:r>
              <a:rPr dirty="0" spc="-35"/>
              <a:t> </a:t>
            </a:r>
            <a:r>
              <a:rPr dirty="0" spc="-10"/>
              <a:t>información</a:t>
            </a:r>
            <a:r>
              <a:rPr dirty="0" spc="-45"/>
              <a:t> </a:t>
            </a:r>
            <a:r>
              <a:rPr dirty="0" spc="-20"/>
              <a:t>para </a:t>
            </a:r>
            <a:r>
              <a:rPr dirty="0"/>
              <a:t>empoderar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70"/>
              <a:t> </a:t>
            </a:r>
            <a:r>
              <a:rPr dirty="0"/>
              <a:t>las</a:t>
            </a:r>
            <a:r>
              <a:rPr dirty="0" spc="-60"/>
              <a:t> </a:t>
            </a:r>
            <a:r>
              <a:rPr dirty="0"/>
              <a:t>personas</a:t>
            </a:r>
            <a:r>
              <a:rPr dirty="0" spc="-60"/>
              <a:t> </a:t>
            </a:r>
            <a:r>
              <a:rPr dirty="0"/>
              <a:t>que</a:t>
            </a:r>
            <a:r>
              <a:rPr dirty="0" spc="-65"/>
              <a:t> </a:t>
            </a:r>
            <a:r>
              <a:rPr dirty="0"/>
              <a:t>necesitan</a:t>
            </a:r>
            <a:r>
              <a:rPr dirty="0" spc="-65"/>
              <a:t> </a:t>
            </a:r>
            <a:r>
              <a:rPr dirty="0"/>
              <a:t>esos</a:t>
            </a:r>
            <a:r>
              <a:rPr dirty="0" spc="-55"/>
              <a:t> </a:t>
            </a:r>
            <a:r>
              <a:rPr dirty="0"/>
              <a:t>datos</a:t>
            </a:r>
            <a:r>
              <a:rPr dirty="0" spc="-60"/>
              <a:t> </a:t>
            </a:r>
            <a:r>
              <a:rPr dirty="0"/>
              <a:t>para</a:t>
            </a:r>
            <a:r>
              <a:rPr dirty="0" spc="-70"/>
              <a:t> </a:t>
            </a:r>
            <a:r>
              <a:rPr dirty="0"/>
              <a:t>responder</a:t>
            </a:r>
            <a:r>
              <a:rPr dirty="0" spc="-60"/>
              <a:t> </a:t>
            </a:r>
            <a:r>
              <a:rPr dirty="0" spc="-50"/>
              <a:t>a </a:t>
            </a:r>
            <a:r>
              <a:rPr dirty="0" spc="-10"/>
              <a:t>preguntas</a:t>
            </a:r>
            <a:r>
              <a:rPr dirty="0" spc="-40"/>
              <a:t> </a:t>
            </a:r>
            <a:r>
              <a:rPr dirty="0"/>
              <a:t>y</a:t>
            </a:r>
            <a:r>
              <a:rPr dirty="0" spc="-45"/>
              <a:t> </a:t>
            </a:r>
            <a:r>
              <a:rPr dirty="0"/>
              <a:t>tomar</a:t>
            </a:r>
            <a:r>
              <a:rPr dirty="0" spc="-35"/>
              <a:t> </a:t>
            </a:r>
            <a:r>
              <a:rPr dirty="0"/>
              <a:t>decisiones.</a:t>
            </a:r>
            <a:r>
              <a:rPr dirty="0" spc="-45"/>
              <a:t> </a:t>
            </a:r>
            <a:r>
              <a:rPr dirty="0"/>
              <a:t>Desde</a:t>
            </a:r>
            <a:r>
              <a:rPr dirty="0" spc="-40"/>
              <a:t> </a:t>
            </a:r>
            <a:r>
              <a:rPr dirty="0" spc="-20"/>
              <a:t>restaurantes</a:t>
            </a:r>
            <a:r>
              <a:rPr dirty="0" spc="-40"/>
              <a:t> </a:t>
            </a:r>
            <a:r>
              <a:rPr dirty="0"/>
              <a:t>que</a:t>
            </a:r>
            <a:r>
              <a:rPr dirty="0" spc="-40"/>
              <a:t> </a:t>
            </a:r>
            <a:r>
              <a:rPr dirty="0"/>
              <a:t>reducen</a:t>
            </a:r>
            <a:r>
              <a:rPr dirty="0" spc="-50"/>
              <a:t> </a:t>
            </a:r>
            <a:r>
              <a:rPr dirty="0" spc="-25"/>
              <a:t>los </a:t>
            </a:r>
            <a:r>
              <a:rPr dirty="0"/>
              <a:t>desechos</a:t>
            </a:r>
            <a:r>
              <a:rPr dirty="0" spc="-70"/>
              <a:t> </a:t>
            </a:r>
            <a:r>
              <a:rPr dirty="0"/>
              <a:t>hasta</a:t>
            </a:r>
            <a:r>
              <a:rPr dirty="0" spc="-60"/>
              <a:t> </a:t>
            </a:r>
            <a:r>
              <a:rPr dirty="0"/>
              <a:t>hospitales</a:t>
            </a:r>
            <a:r>
              <a:rPr dirty="0" spc="-55"/>
              <a:t> </a:t>
            </a:r>
            <a:r>
              <a:rPr dirty="0"/>
              <a:t>que</a:t>
            </a:r>
            <a:r>
              <a:rPr dirty="0" spc="-55"/>
              <a:t> </a:t>
            </a:r>
            <a:r>
              <a:rPr dirty="0" spc="-10"/>
              <a:t>promueven</a:t>
            </a:r>
            <a:r>
              <a:rPr dirty="0" spc="-65"/>
              <a:t> </a:t>
            </a:r>
            <a:r>
              <a:rPr dirty="0"/>
              <a:t>la</a:t>
            </a:r>
            <a:r>
              <a:rPr dirty="0" spc="-60"/>
              <a:t> </a:t>
            </a:r>
            <a:r>
              <a:rPr dirty="0"/>
              <a:t>atención</a:t>
            </a:r>
            <a:r>
              <a:rPr dirty="0" spc="-65"/>
              <a:t> </a:t>
            </a:r>
            <a:r>
              <a:rPr dirty="0"/>
              <a:t>al</a:t>
            </a:r>
            <a:r>
              <a:rPr dirty="0" spc="-50"/>
              <a:t> </a:t>
            </a:r>
            <a:r>
              <a:rPr dirty="0"/>
              <a:t>paciente,</a:t>
            </a:r>
            <a:r>
              <a:rPr dirty="0" spc="-55"/>
              <a:t> </a:t>
            </a:r>
            <a:r>
              <a:rPr dirty="0" spc="-25"/>
              <a:t>los </a:t>
            </a:r>
            <a:r>
              <a:rPr dirty="0"/>
              <a:t>analistas</a:t>
            </a:r>
            <a:r>
              <a:rPr dirty="0" spc="-55"/>
              <a:t> </a:t>
            </a:r>
            <a:r>
              <a:rPr dirty="0"/>
              <a:t>de</a:t>
            </a:r>
            <a:r>
              <a:rPr dirty="0" spc="-60"/>
              <a:t> </a:t>
            </a:r>
            <a:r>
              <a:rPr dirty="0"/>
              <a:t>BI</a:t>
            </a:r>
            <a:r>
              <a:rPr dirty="0" spc="-60"/>
              <a:t> </a:t>
            </a:r>
            <a:r>
              <a:rPr dirty="0"/>
              <a:t>crean</a:t>
            </a:r>
            <a:r>
              <a:rPr dirty="0" spc="-65"/>
              <a:t> </a:t>
            </a:r>
            <a:r>
              <a:rPr dirty="0"/>
              <a:t>sistemas</a:t>
            </a:r>
            <a:r>
              <a:rPr dirty="0" spc="-55"/>
              <a:t> </a:t>
            </a:r>
            <a:r>
              <a:rPr dirty="0"/>
              <a:t>y</a:t>
            </a:r>
            <a:r>
              <a:rPr dirty="0" spc="-65"/>
              <a:t> </a:t>
            </a:r>
            <a:r>
              <a:rPr dirty="0" spc="-10"/>
              <a:t>herramientas</a:t>
            </a:r>
            <a:r>
              <a:rPr dirty="0" spc="-55"/>
              <a:t> </a:t>
            </a:r>
            <a:r>
              <a:rPr dirty="0"/>
              <a:t>para</a:t>
            </a:r>
            <a:r>
              <a:rPr dirty="0" spc="-65"/>
              <a:t> </a:t>
            </a:r>
            <a:r>
              <a:rPr dirty="0"/>
              <a:t>anticipar</a:t>
            </a:r>
            <a:r>
              <a:rPr dirty="0" spc="-55"/>
              <a:t> </a:t>
            </a:r>
            <a:r>
              <a:rPr dirty="0" spc="-25"/>
              <a:t>las </a:t>
            </a:r>
            <a:r>
              <a:rPr dirty="0"/>
              <a:t>necesidades</a:t>
            </a:r>
            <a:r>
              <a:rPr dirty="0" spc="-50"/>
              <a:t> </a:t>
            </a:r>
            <a:r>
              <a:rPr dirty="0"/>
              <a:t>y</a:t>
            </a:r>
            <a:r>
              <a:rPr dirty="0" spc="-55"/>
              <a:t> </a:t>
            </a:r>
            <a:r>
              <a:rPr dirty="0"/>
              <a:t>permitir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/>
              <a:t>las</a:t>
            </a:r>
            <a:r>
              <a:rPr dirty="0" spc="-45"/>
              <a:t> </a:t>
            </a:r>
            <a:r>
              <a:rPr dirty="0" spc="-10"/>
              <a:t>organizaciones</a:t>
            </a:r>
            <a:r>
              <a:rPr dirty="0" spc="-50"/>
              <a:t> </a:t>
            </a:r>
            <a:r>
              <a:rPr dirty="0"/>
              <a:t>alcanzar</a:t>
            </a:r>
            <a:r>
              <a:rPr dirty="0" spc="-45"/>
              <a:t> </a:t>
            </a:r>
            <a:r>
              <a:rPr dirty="0"/>
              <a:t>sus</a:t>
            </a:r>
            <a:r>
              <a:rPr dirty="0" spc="-50"/>
              <a:t> </a:t>
            </a:r>
            <a:r>
              <a:rPr dirty="0" spc="-10"/>
              <a:t>objetivos.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Equipos</a:t>
            </a:r>
            <a:r>
              <a:rPr dirty="0" spc="-65"/>
              <a:t> </a:t>
            </a:r>
            <a:r>
              <a:rPr dirty="0"/>
              <a:t>y</a:t>
            </a:r>
            <a:r>
              <a:rPr dirty="0" spc="-65"/>
              <a:t> </a:t>
            </a:r>
            <a:r>
              <a:rPr dirty="0"/>
              <a:t>socios</a:t>
            </a:r>
            <a:r>
              <a:rPr dirty="0" spc="-55"/>
              <a:t> </a:t>
            </a:r>
            <a:r>
              <a:rPr dirty="0"/>
              <a:t>de</a:t>
            </a:r>
            <a:r>
              <a:rPr dirty="0" spc="-60"/>
              <a:t> </a:t>
            </a:r>
            <a:r>
              <a:rPr dirty="0"/>
              <a:t>inteligencia</a:t>
            </a:r>
            <a:r>
              <a:rPr dirty="0" spc="-65"/>
              <a:t> </a:t>
            </a:r>
            <a:r>
              <a:rPr dirty="0" spc="-10"/>
              <a:t>empresarial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5085" rIns="0" bIns="0" rtlCol="0" vert="horz">
            <a:spAutoFit/>
          </a:bodyPr>
          <a:lstStyle/>
          <a:p>
            <a:pPr marL="12700" marR="5080">
              <a:lnSpc>
                <a:spcPct val="89800"/>
              </a:lnSpc>
              <a:spcBef>
                <a:spcPts val="355"/>
              </a:spcBef>
            </a:pPr>
            <a:r>
              <a:rPr dirty="0"/>
              <a:t>Cuando</a:t>
            </a:r>
            <a:r>
              <a:rPr dirty="0" spc="-40"/>
              <a:t> </a:t>
            </a:r>
            <a:r>
              <a:rPr dirty="0"/>
              <a:t>se</a:t>
            </a:r>
            <a:r>
              <a:rPr dirty="0" spc="-40"/>
              <a:t> </a:t>
            </a:r>
            <a:r>
              <a:rPr dirty="0" spc="-10"/>
              <a:t>enfrenta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/>
              <a:t>una</a:t>
            </a:r>
            <a:r>
              <a:rPr dirty="0" spc="-50"/>
              <a:t> </a:t>
            </a:r>
            <a:r>
              <a:rPr dirty="0"/>
              <a:t>tarea</a:t>
            </a:r>
            <a:r>
              <a:rPr dirty="0" spc="-55"/>
              <a:t> </a:t>
            </a:r>
            <a:r>
              <a:rPr dirty="0" spc="-10"/>
              <a:t>desafiante</a:t>
            </a:r>
            <a:r>
              <a:rPr dirty="0" spc="-35"/>
              <a:t> </a:t>
            </a:r>
            <a:r>
              <a:rPr dirty="0"/>
              <a:t>o</a:t>
            </a:r>
            <a:r>
              <a:rPr dirty="0" spc="-45"/>
              <a:t> </a:t>
            </a:r>
            <a:r>
              <a:rPr dirty="0"/>
              <a:t>un</a:t>
            </a:r>
            <a:r>
              <a:rPr dirty="0" spc="-45"/>
              <a:t> </a:t>
            </a:r>
            <a:r>
              <a:rPr dirty="0"/>
              <a:t>gran</a:t>
            </a:r>
            <a:r>
              <a:rPr dirty="0" spc="-40"/>
              <a:t> </a:t>
            </a:r>
            <a:r>
              <a:rPr dirty="0"/>
              <a:t>problema</a:t>
            </a:r>
            <a:r>
              <a:rPr dirty="0" spc="-55"/>
              <a:t> </a:t>
            </a:r>
            <a:r>
              <a:rPr dirty="0" spc="-25"/>
              <a:t>en </a:t>
            </a:r>
            <a:r>
              <a:rPr dirty="0" spc="-10"/>
              <a:t>inteligencia</a:t>
            </a:r>
            <a:r>
              <a:rPr dirty="0" spc="-40"/>
              <a:t> </a:t>
            </a:r>
            <a:r>
              <a:rPr dirty="0" spc="-10"/>
              <a:t>empresarial,</a:t>
            </a:r>
            <a:r>
              <a:rPr dirty="0" spc="-35"/>
              <a:t> </a:t>
            </a:r>
            <a:r>
              <a:rPr dirty="0"/>
              <a:t>es</a:t>
            </a:r>
            <a:r>
              <a:rPr dirty="0" spc="-30"/>
              <a:t> </a:t>
            </a:r>
            <a:r>
              <a:rPr dirty="0" spc="-10"/>
              <a:t>importante</a:t>
            </a:r>
            <a:r>
              <a:rPr dirty="0" spc="-30"/>
              <a:t> </a:t>
            </a:r>
            <a:r>
              <a:rPr dirty="0"/>
              <a:t>reconocer</a:t>
            </a:r>
            <a:r>
              <a:rPr dirty="0" spc="-30"/>
              <a:t> </a:t>
            </a:r>
            <a:r>
              <a:rPr dirty="0"/>
              <a:t>el</a:t>
            </a:r>
            <a:r>
              <a:rPr dirty="0" spc="-25"/>
              <a:t> </a:t>
            </a:r>
            <a:r>
              <a:rPr dirty="0"/>
              <a:t>valor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5"/>
              <a:t> la </a:t>
            </a:r>
            <a:r>
              <a:rPr dirty="0" spc="-10"/>
              <a:t>colaboración</a:t>
            </a:r>
            <a:r>
              <a:rPr dirty="0" spc="-40"/>
              <a:t> </a:t>
            </a:r>
            <a:r>
              <a:rPr dirty="0"/>
              <a:t>y</a:t>
            </a:r>
            <a:r>
              <a:rPr dirty="0" spc="-35"/>
              <a:t> </a:t>
            </a:r>
            <a:r>
              <a:rPr dirty="0"/>
              <a:t>buscar</a:t>
            </a:r>
            <a:r>
              <a:rPr dirty="0" spc="-30"/>
              <a:t> </a:t>
            </a:r>
            <a:r>
              <a:rPr dirty="0"/>
              <a:t>ayuda</a:t>
            </a:r>
            <a:r>
              <a:rPr dirty="0" spc="-40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/>
              <a:t>otros.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pesar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/>
              <a:t>una</a:t>
            </a:r>
            <a:r>
              <a:rPr dirty="0" spc="-40"/>
              <a:t> </a:t>
            </a:r>
            <a:r>
              <a:rPr dirty="0" spc="-10"/>
              <a:t>investigación exhaustiva</a:t>
            </a:r>
            <a:r>
              <a:rPr dirty="0" spc="-50"/>
              <a:t> </a:t>
            </a:r>
            <a:r>
              <a:rPr dirty="0"/>
              <a:t>y</a:t>
            </a:r>
            <a:r>
              <a:rPr dirty="0" spc="-45"/>
              <a:t> </a:t>
            </a:r>
            <a:r>
              <a:rPr dirty="0"/>
              <a:t>varios</a:t>
            </a:r>
            <a:r>
              <a:rPr dirty="0" spc="-40"/>
              <a:t> </a:t>
            </a:r>
            <a:r>
              <a:rPr dirty="0" spc="-10"/>
              <a:t>intentos,</a:t>
            </a:r>
            <a:r>
              <a:rPr dirty="0" spc="-45"/>
              <a:t> </a:t>
            </a:r>
            <a:r>
              <a:rPr dirty="0"/>
              <a:t>si</a:t>
            </a:r>
            <a:r>
              <a:rPr dirty="0" spc="-35"/>
              <a:t> </a:t>
            </a:r>
            <a:r>
              <a:rPr dirty="0"/>
              <a:t>las</a:t>
            </a:r>
            <a:r>
              <a:rPr dirty="0" spc="-40"/>
              <a:t> </a:t>
            </a:r>
            <a:r>
              <a:rPr dirty="0"/>
              <a:t>soluciones</a:t>
            </a:r>
            <a:r>
              <a:rPr dirty="0" spc="-35"/>
              <a:t> </a:t>
            </a:r>
            <a:r>
              <a:rPr dirty="0"/>
              <a:t>parecen</a:t>
            </a:r>
            <a:r>
              <a:rPr dirty="0" spc="-45"/>
              <a:t> </a:t>
            </a:r>
            <a:r>
              <a:rPr dirty="0" spc="-10"/>
              <a:t>evasivas,</a:t>
            </a:r>
            <a:r>
              <a:rPr dirty="0" spc="-40"/>
              <a:t> </a:t>
            </a:r>
            <a:r>
              <a:rPr dirty="0" spc="-10"/>
              <a:t>buscar </a:t>
            </a:r>
            <a:r>
              <a:rPr dirty="0"/>
              <a:t>ayuda</a:t>
            </a:r>
            <a:r>
              <a:rPr dirty="0" spc="-65"/>
              <a:t> </a:t>
            </a:r>
            <a:r>
              <a:rPr dirty="0"/>
              <a:t>puede</a:t>
            </a:r>
            <a:r>
              <a:rPr dirty="0" spc="-50"/>
              <a:t> </a:t>
            </a:r>
            <a:r>
              <a:rPr dirty="0"/>
              <a:t>ser</a:t>
            </a:r>
            <a:r>
              <a:rPr dirty="0" spc="-55"/>
              <a:t> </a:t>
            </a:r>
            <a:r>
              <a:rPr dirty="0"/>
              <a:t>más</a:t>
            </a:r>
            <a:r>
              <a:rPr dirty="0" spc="-55"/>
              <a:t> </a:t>
            </a:r>
            <a:r>
              <a:rPr dirty="0"/>
              <a:t>eficaz.</a:t>
            </a:r>
            <a:r>
              <a:rPr dirty="0" spc="-55"/>
              <a:t> </a:t>
            </a:r>
            <a:r>
              <a:rPr dirty="0"/>
              <a:t>Colaborar</a:t>
            </a:r>
            <a:r>
              <a:rPr dirty="0" spc="-50"/>
              <a:t> </a:t>
            </a:r>
            <a:r>
              <a:rPr dirty="0"/>
              <a:t>con</a:t>
            </a:r>
            <a:r>
              <a:rPr dirty="0" spc="-55"/>
              <a:t> </a:t>
            </a:r>
            <a:r>
              <a:rPr dirty="0"/>
              <a:t>otros</a:t>
            </a:r>
            <a:r>
              <a:rPr dirty="0" spc="-55"/>
              <a:t> </a:t>
            </a:r>
            <a:r>
              <a:rPr dirty="0"/>
              <a:t>brinda</a:t>
            </a:r>
            <a:r>
              <a:rPr dirty="0" spc="-60"/>
              <a:t> </a:t>
            </a:r>
            <a:r>
              <a:rPr dirty="0" spc="-10"/>
              <a:t>diversas perspectivas</a:t>
            </a:r>
            <a:r>
              <a:rPr dirty="0" spc="-40"/>
              <a:t> </a:t>
            </a:r>
            <a:r>
              <a:rPr dirty="0"/>
              <a:t>y</a:t>
            </a:r>
            <a:r>
              <a:rPr dirty="0" spc="-40"/>
              <a:t> </a:t>
            </a:r>
            <a:r>
              <a:rPr dirty="0" spc="-10"/>
              <a:t>conocimientos</a:t>
            </a:r>
            <a:r>
              <a:rPr dirty="0" spc="-35"/>
              <a:t> </a:t>
            </a:r>
            <a:r>
              <a:rPr dirty="0" spc="-10"/>
              <a:t>especializados,</a:t>
            </a:r>
            <a:r>
              <a:rPr dirty="0" spc="-35"/>
              <a:t> </a:t>
            </a:r>
            <a:r>
              <a:rPr dirty="0"/>
              <a:t>mejorando</a:t>
            </a:r>
            <a:r>
              <a:rPr dirty="0" spc="-35"/>
              <a:t> </a:t>
            </a:r>
            <a:r>
              <a:rPr dirty="0" spc="-25"/>
              <a:t>las </a:t>
            </a:r>
            <a:r>
              <a:rPr dirty="0"/>
              <a:t>capacidades</a:t>
            </a:r>
            <a:r>
              <a:rPr dirty="0" spc="-40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/>
              <a:t>solución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problemas.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390" y="1781047"/>
            <a:ext cx="7665720" cy="392684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84150" marR="5080" indent="-171450">
              <a:lnSpc>
                <a:spcPct val="79900"/>
              </a:lnSpc>
              <a:spcBef>
                <a:spcPts val="60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inteligencia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empresarial,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profesionales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menudo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trabajan </a:t>
            </a:r>
            <a:r>
              <a:rPr dirty="0" sz="2100">
                <a:latin typeface="Calibri"/>
                <a:cs typeface="Calibri"/>
              </a:rPr>
              <a:t>con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varios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miembros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del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equipo,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incluidos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profesionales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API </a:t>
            </a:r>
            <a:r>
              <a:rPr dirty="0" sz="2100">
                <a:latin typeface="Calibri"/>
                <a:cs typeface="Calibri"/>
              </a:rPr>
              <a:t>que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ocupan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interfaces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programación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aplicaciones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(API)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facilitar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comunicación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entre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programas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ordenador.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Los </a:t>
            </a:r>
            <a:r>
              <a:rPr dirty="0" sz="2100" b="1">
                <a:latin typeface="Calibri"/>
                <a:cs typeface="Calibri"/>
              </a:rPr>
              <a:t>especialistas</a:t>
            </a:r>
            <a:r>
              <a:rPr dirty="0" sz="2100" spc="-45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en</a:t>
            </a:r>
            <a:r>
              <a:rPr dirty="0" sz="2100" spc="-50" b="1">
                <a:latin typeface="Calibri"/>
                <a:cs typeface="Calibri"/>
              </a:rPr>
              <a:t> </a:t>
            </a:r>
            <a:r>
              <a:rPr dirty="0" sz="2100" spc="-10" b="1">
                <a:latin typeface="Calibri"/>
                <a:cs typeface="Calibri"/>
              </a:rPr>
              <a:t>almacenamiento</a:t>
            </a:r>
            <a:r>
              <a:rPr dirty="0" sz="2100" spc="-50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de</a:t>
            </a:r>
            <a:r>
              <a:rPr dirty="0" sz="2100" spc="-40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datos</a:t>
            </a:r>
            <a:r>
              <a:rPr dirty="0" sz="2100" spc="-45" b="1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garantizan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almacenado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organización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eficaces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datos,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mientras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que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los </a:t>
            </a:r>
            <a:r>
              <a:rPr dirty="0" sz="2100" b="1">
                <a:latin typeface="Calibri"/>
                <a:cs typeface="Calibri"/>
              </a:rPr>
              <a:t>profesionales</a:t>
            </a:r>
            <a:r>
              <a:rPr dirty="0" sz="2100" spc="-65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de</a:t>
            </a:r>
            <a:r>
              <a:rPr dirty="0" sz="2100" spc="-55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la</a:t>
            </a:r>
            <a:r>
              <a:rPr dirty="0" sz="2100" spc="-65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gobernanza</a:t>
            </a:r>
            <a:r>
              <a:rPr dirty="0" sz="2100" spc="-60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de</a:t>
            </a:r>
            <a:r>
              <a:rPr dirty="0" sz="2100" spc="-60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datos</a:t>
            </a:r>
            <a:r>
              <a:rPr dirty="0" sz="2100" spc="-65" b="1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gestionan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integridad,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la </a:t>
            </a:r>
            <a:r>
              <a:rPr dirty="0" sz="2100" spc="-10">
                <a:latin typeface="Calibri"/>
                <a:cs typeface="Calibri"/>
              </a:rPr>
              <a:t>disponibilidad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seguridad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activos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datos.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Los</a:t>
            </a:r>
            <a:r>
              <a:rPr dirty="0" sz="2100" spc="-35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analistas</a:t>
            </a:r>
            <a:r>
              <a:rPr dirty="0" sz="2100" spc="-35" b="1">
                <a:latin typeface="Calibri"/>
                <a:cs typeface="Calibri"/>
              </a:rPr>
              <a:t> </a:t>
            </a:r>
            <a:r>
              <a:rPr dirty="0" sz="2100" spc="-25" b="1">
                <a:latin typeface="Calibri"/>
                <a:cs typeface="Calibri"/>
              </a:rPr>
              <a:t>de </a:t>
            </a:r>
            <a:r>
              <a:rPr dirty="0" sz="2100" b="1">
                <a:latin typeface="Calibri"/>
                <a:cs typeface="Calibri"/>
              </a:rPr>
              <a:t>datos</a:t>
            </a:r>
            <a:r>
              <a:rPr dirty="0" sz="2100" spc="-60" b="1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recopilan,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transforman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validan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datos,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identificando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60">
                <a:latin typeface="Calibri"/>
                <a:cs typeface="Calibri"/>
              </a:rPr>
              <a:t>y </a:t>
            </a:r>
            <a:r>
              <a:rPr dirty="0" sz="2100" spc="-10">
                <a:latin typeface="Calibri"/>
                <a:cs typeface="Calibri"/>
              </a:rPr>
              <a:t>implementando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continuamente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nuevas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metodologías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análisis.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25" b="1">
                <a:latin typeface="Calibri"/>
                <a:cs typeface="Calibri"/>
              </a:rPr>
              <a:t>Los </a:t>
            </a:r>
            <a:r>
              <a:rPr dirty="0" sz="2100" b="1">
                <a:latin typeface="Calibri"/>
                <a:cs typeface="Calibri"/>
              </a:rPr>
              <a:t>profesionales</a:t>
            </a:r>
            <a:r>
              <a:rPr dirty="0" sz="2100" spc="-55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de</a:t>
            </a:r>
            <a:r>
              <a:rPr dirty="0" sz="2100" spc="-45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la</a:t>
            </a:r>
            <a:r>
              <a:rPr dirty="0" sz="2100" spc="-50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tecnología</a:t>
            </a:r>
            <a:r>
              <a:rPr dirty="0" sz="2100" spc="-60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de</a:t>
            </a:r>
            <a:r>
              <a:rPr dirty="0" sz="2100" spc="-45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la</a:t>
            </a:r>
            <a:r>
              <a:rPr dirty="0" sz="2100" spc="-50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información</a:t>
            </a:r>
            <a:r>
              <a:rPr dirty="0" sz="2100" spc="-55" b="1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(TI)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mantienen </a:t>
            </a:r>
            <a:r>
              <a:rPr dirty="0" sz="2100">
                <a:latin typeface="Calibri"/>
                <a:cs typeface="Calibri"/>
              </a:rPr>
              <a:t>soluciones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hardware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software,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maximizando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uso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datos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profesionales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BI.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Los</a:t>
            </a:r>
            <a:r>
              <a:rPr dirty="0" sz="2100" spc="-45" b="1">
                <a:latin typeface="Calibri"/>
                <a:cs typeface="Calibri"/>
              </a:rPr>
              <a:t> </a:t>
            </a:r>
            <a:r>
              <a:rPr dirty="0" sz="2100" spc="-10" b="1">
                <a:latin typeface="Calibri"/>
                <a:cs typeface="Calibri"/>
              </a:rPr>
              <a:t>gerentes</a:t>
            </a:r>
            <a:r>
              <a:rPr dirty="0" sz="2100" spc="-40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de</a:t>
            </a:r>
            <a:r>
              <a:rPr dirty="0" sz="2100" spc="-30" b="1">
                <a:latin typeface="Calibri"/>
                <a:cs typeface="Calibri"/>
              </a:rPr>
              <a:t> </a:t>
            </a:r>
            <a:r>
              <a:rPr dirty="0" sz="2100" spc="-10" b="1">
                <a:latin typeface="Calibri"/>
                <a:cs typeface="Calibri"/>
              </a:rPr>
              <a:t>proyectos</a:t>
            </a:r>
            <a:r>
              <a:rPr dirty="0" sz="2100" spc="-40" b="1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manejan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las </a:t>
            </a:r>
            <a:r>
              <a:rPr dirty="0" sz="2100">
                <a:latin typeface="Calibri"/>
                <a:cs typeface="Calibri"/>
              </a:rPr>
              <a:t>etapas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del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proyecto,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alcance,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calendario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recursos, </a:t>
            </a:r>
            <a:r>
              <a:rPr dirty="0" sz="2100">
                <a:latin typeface="Calibri"/>
                <a:cs typeface="Calibri"/>
              </a:rPr>
              <a:t>asegurando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operaciones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suaves.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390" y="1808479"/>
            <a:ext cx="7366634" cy="150114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84150" marR="5080" indent="-171450">
              <a:lnSpc>
                <a:spcPct val="90200"/>
              </a:lnSpc>
              <a:spcBef>
                <a:spcPts val="34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colaboración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varía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según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tamaño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empresa,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las </a:t>
            </a:r>
            <a:r>
              <a:rPr dirty="0" sz="2100" spc="-10">
                <a:latin typeface="Calibri"/>
                <a:cs typeface="Calibri"/>
              </a:rPr>
              <a:t>herramientas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disponibles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naturaleza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del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proyecto.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Los </a:t>
            </a:r>
            <a:r>
              <a:rPr dirty="0" sz="2100" spc="-10">
                <a:latin typeface="Calibri"/>
                <a:cs typeface="Calibri"/>
              </a:rPr>
              <a:t>interesados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desempeñan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un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papel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crucial,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comprensión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los </a:t>
            </a:r>
            <a:r>
              <a:rPr dirty="0" sz="2100" spc="-10">
                <a:latin typeface="Calibri"/>
                <a:cs typeface="Calibri"/>
              </a:rPr>
              <a:t>diferentes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roles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objetivos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interesados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esencial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los </a:t>
            </a:r>
            <a:r>
              <a:rPr dirty="0" sz="2100" spc="-10">
                <a:latin typeface="Calibri"/>
                <a:cs typeface="Calibri"/>
              </a:rPr>
              <a:t>profesionales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BI.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Pregunta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808479"/>
            <a:ext cx="6959600" cy="351853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>
              <a:lnSpc>
                <a:spcPct val="91000"/>
              </a:lnSpc>
              <a:spcBef>
                <a:spcPts val="325"/>
              </a:spcBef>
            </a:pPr>
            <a:r>
              <a:rPr dirty="0" sz="2100">
                <a:latin typeface="Calibri"/>
                <a:cs typeface="Calibri"/>
              </a:rPr>
              <a:t>¿Qué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miembros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del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equipo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inteligencia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empresarial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son </a:t>
            </a:r>
            <a:r>
              <a:rPr dirty="0" sz="2100">
                <a:latin typeface="Calibri"/>
                <a:cs typeface="Calibri"/>
              </a:rPr>
              <a:t>responsables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gestión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formal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activos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una </a:t>
            </a:r>
            <a:r>
              <a:rPr dirty="0" sz="2100" spc="-10">
                <a:latin typeface="Calibri"/>
                <a:cs typeface="Calibri"/>
              </a:rPr>
              <a:t>organización?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30"/>
              </a:spcBef>
            </a:pPr>
            <a:endParaRPr sz="2100">
              <a:latin typeface="Calibri"/>
              <a:cs typeface="Calibri"/>
            </a:endParaRPr>
          </a:p>
          <a:p>
            <a:pPr marL="280035" indent="-26733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80035" algn="l"/>
              </a:tabLst>
            </a:pPr>
            <a:r>
              <a:rPr dirty="0" sz="2100" spc="-10">
                <a:latin typeface="Calibri"/>
                <a:cs typeface="Calibri"/>
              </a:rPr>
              <a:t>Profesionales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tecnología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información</a:t>
            </a:r>
            <a:endParaRPr sz="2100">
              <a:latin typeface="Calibri"/>
              <a:cs typeface="Calibri"/>
            </a:endParaRPr>
          </a:p>
          <a:p>
            <a:pPr marL="293370" indent="-280670">
              <a:lnSpc>
                <a:spcPct val="100000"/>
              </a:lnSpc>
              <a:spcBef>
                <a:spcPts val="1964"/>
              </a:spcBef>
              <a:buAutoNum type="alphaLcParenR"/>
              <a:tabLst>
                <a:tab pos="293370" algn="l"/>
              </a:tabLst>
            </a:pPr>
            <a:r>
              <a:rPr dirty="0" sz="2100" spc="-10">
                <a:latin typeface="Calibri"/>
                <a:cs typeface="Calibri"/>
              </a:rPr>
              <a:t>Especialistas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almacenamiento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datos</a:t>
            </a:r>
            <a:endParaRPr sz="210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1995"/>
              </a:spcBef>
              <a:buAutoNum type="alphaLcParenR"/>
              <a:tabLst>
                <a:tab pos="265430" algn="l"/>
              </a:tabLst>
            </a:pPr>
            <a:r>
              <a:rPr dirty="0" sz="2100" spc="-10">
                <a:latin typeface="Calibri"/>
                <a:cs typeface="Calibri"/>
              </a:rPr>
              <a:t>Profesionales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gestión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datos</a:t>
            </a:r>
            <a:endParaRPr sz="2100">
              <a:latin typeface="Calibri"/>
              <a:cs typeface="Calibri"/>
            </a:endParaRPr>
          </a:p>
          <a:p>
            <a:pPr marL="293370" indent="-280670">
              <a:lnSpc>
                <a:spcPct val="100000"/>
              </a:lnSpc>
              <a:spcBef>
                <a:spcPts val="2060"/>
              </a:spcBef>
              <a:buAutoNum type="alphaLcParenR"/>
              <a:tabLst>
                <a:tab pos="293370" algn="l"/>
              </a:tabLst>
            </a:pPr>
            <a:r>
              <a:rPr dirty="0" sz="2100">
                <a:latin typeface="Calibri"/>
                <a:cs typeface="Calibri"/>
              </a:rPr>
              <a:t>Analistas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 spc="-20">
                <a:latin typeface="Calibri"/>
                <a:cs typeface="Calibri"/>
              </a:rPr>
              <a:t>datos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 rot="10800000">
            <a:off x="750180" y="6030972"/>
            <a:ext cx="7674353" cy="7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90"/>
              </a:lnSpc>
            </a:pPr>
            <a:r>
              <a:rPr dirty="0" sz="600">
                <a:latin typeface="Calibri"/>
                <a:cs typeface="Calibri"/>
              </a:rPr>
              <a:t>Correcto: c:)</a:t>
            </a:r>
            <a:r>
              <a:rPr dirty="0" sz="600" spc="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Los </a:t>
            </a:r>
            <a:r>
              <a:rPr dirty="0" sz="600" spc="-10">
                <a:latin typeface="Calibri"/>
                <a:cs typeface="Calibri"/>
              </a:rPr>
              <a:t>profesionales</a:t>
            </a:r>
            <a:r>
              <a:rPr dirty="0" sz="600" spc="1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de la </a:t>
            </a:r>
            <a:r>
              <a:rPr dirty="0" sz="600" spc="-10">
                <a:latin typeface="Calibri"/>
                <a:cs typeface="Calibri"/>
              </a:rPr>
              <a:t>gobernanza</a:t>
            </a:r>
            <a:r>
              <a:rPr dirty="0" sz="600" spc="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de datos son </a:t>
            </a:r>
            <a:r>
              <a:rPr dirty="0" sz="600" spc="-10">
                <a:latin typeface="Calibri"/>
                <a:cs typeface="Calibri"/>
              </a:rPr>
              <a:t>responsables</a:t>
            </a:r>
            <a:r>
              <a:rPr dirty="0" sz="600">
                <a:latin typeface="Calibri"/>
                <a:cs typeface="Calibri"/>
              </a:rPr>
              <a:t> de la</a:t>
            </a:r>
            <a:r>
              <a:rPr dirty="0" sz="600" spc="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gestión</a:t>
            </a:r>
            <a:r>
              <a:rPr dirty="0" sz="600" spc="-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formal de</a:t>
            </a:r>
            <a:r>
              <a:rPr dirty="0" sz="600" spc="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los activos de</a:t>
            </a:r>
            <a:r>
              <a:rPr dirty="0" sz="600" spc="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datos de una</a:t>
            </a:r>
            <a:r>
              <a:rPr dirty="0" sz="600" spc="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organización.</a:t>
            </a:r>
            <a:r>
              <a:rPr dirty="0" sz="600">
                <a:latin typeface="Calibri"/>
                <a:cs typeface="Calibri"/>
              </a:rPr>
              <a:t> Esto</a:t>
            </a:r>
            <a:r>
              <a:rPr dirty="0" sz="600" spc="-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puede implicar</a:t>
            </a:r>
            <a:r>
              <a:rPr dirty="0" sz="600" spc="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la gestión</a:t>
            </a:r>
            <a:r>
              <a:rPr dirty="0" sz="600" spc="-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de</a:t>
            </a:r>
            <a:r>
              <a:rPr dirty="0" sz="600" spc="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la </a:t>
            </a:r>
            <a:r>
              <a:rPr dirty="0" sz="600" spc="-10">
                <a:latin typeface="Calibri"/>
                <a:cs typeface="Calibri"/>
              </a:rPr>
              <a:t>disponibilidad,</a:t>
            </a:r>
            <a:r>
              <a:rPr dirty="0" sz="600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integridad</a:t>
            </a:r>
            <a:r>
              <a:rPr dirty="0" sz="600">
                <a:latin typeface="Calibri"/>
                <a:cs typeface="Calibri"/>
              </a:rPr>
              <a:t> y</a:t>
            </a:r>
            <a:r>
              <a:rPr dirty="0" sz="600" spc="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seguridad</a:t>
            </a:r>
            <a:r>
              <a:rPr dirty="0" sz="600">
                <a:latin typeface="Calibri"/>
                <a:cs typeface="Calibri"/>
              </a:rPr>
              <a:t> de</a:t>
            </a:r>
            <a:r>
              <a:rPr dirty="0" sz="600" spc="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los datos basados</a:t>
            </a:r>
            <a:r>
              <a:rPr dirty="0" sz="600" spc="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en</a:t>
            </a:r>
            <a:r>
              <a:rPr dirty="0" sz="600" spc="-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normas</a:t>
            </a:r>
            <a:r>
              <a:rPr dirty="0" sz="600" spc="5">
                <a:latin typeface="Calibri"/>
                <a:cs typeface="Calibri"/>
              </a:rPr>
              <a:t> </a:t>
            </a:r>
            <a:r>
              <a:rPr dirty="0" sz="600" spc="-50">
                <a:latin typeface="Calibri"/>
                <a:cs typeface="Calibri"/>
              </a:rPr>
              <a:t>y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 rot="10800000">
            <a:off x="7874981" y="5942580"/>
            <a:ext cx="552019" cy="7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90"/>
              </a:lnSpc>
            </a:pPr>
            <a:r>
              <a:rPr dirty="0" sz="600">
                <a:latin typeface="Calibri"/>
                <a:cs typeface="Calibri"/>
              </a:rPr>
              <a:t>políticas</a:t>
            </a:r>
            <a:r>
              <a:rPr dirty="0" sz="600" spc="-3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internas.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520"/>
              </a:spcBef>
            </a:pPr>
            <a:r>
              <a:rPr dirty="0"/>
              <a:t>Colaboración</a:t>
            </a:r>
            <a:r>
              <a:rPr dirty="0" spc="-60"/>
              <a:t> </a:t>
            </a:r>
            <a:r>
              <a:rPr dirty="0"/>
              <a:t>con</a:t>
            </a:r>
            <a:r>
              <a:rPr dirty="0" spc="-65"/>
              <a:t> </a:t>
            </a:r>
            <a:r>
              <a:rPr dirty="0"/>
              <a:t>socios</a:t>
            </a:r>
            <a:r>
              <a:rPr dirty="0" spc="-60"/>
              <a:t> </a:t>
            </a:r>
            <a:r>
              <a:rPr dirty="0"/>
              <a:t>de</a:t>
            </a:r>
            <a:r>
              <a:rPr dirty="0" spc="-65"/>
              <a:t> </a:t>
            </a:r>
            <a:r>
              <a:rPr dirty="0" spc="-10"/>
              <a:t>inteligencia empresarial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783588"/>
            <a:ext cx="3768090" cy="283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600">
                <a:latin typeface="Calibri"/>
                <a:cs typeface="Calibri"/>
              </a:rPr>
              <a:t>Estos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asociados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podrían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incluir: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lvl="1" marL="291465" indent="-107314">
              <a:lnSpc>
                <a:spcPct val="100000"/>
              </a:lnSpc>
              <a:buChar char="-"/>
              <a:tabLst>
                <a:tab pos="291465" algn="l"/>
              </a:tabLst>
            </a:pPr>
            <a:r>
              <a:rPr dirty="0" sz="1600" spc="-10">
                <a:latin typeface="Calibri"/>
                <a:cs typeface="Calibri"/>
              </a:rPr>
              <a:t>Profesionales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API</a:t>
            </a:r>
            <a:endParaRPr sz="1600">
              <a:latin typeface="Calibri"/>
              <a:cs typeface="Calibri"/>
            </a:endParaRPr>
          </a:p>
          <a:p>
            <a:pPr lvl="1" marL="291465" indent="-107314">
              <a:lnSpc>
                <a:spcPct val="100000"/>
              </a:lnSpc>
              <a:spcBef>
                <a:spcPts val="790"/>
              </a:spcBef>
              <a:buChar char="-"/>
              <a:tabLst>
                <a:tab pos="291465" algn="l"/>
              </a:tabLst>
            </a:pPr>
            <a:r>
              <a:rPr dirty="0" sz="1600" spc="-10">
                <a:latin typeface="Calibri"/>
                <a:cs typeface="Calibri"/>
              </a:rPr>
              <a:t>Especialistas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10">
                <a:latin typeface="Calibri"/>
                <a:cs typeface="Calibri"/>
              </a:rPr>
              <a:t>almacenamiento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datos</a:t>
            </a:r>
            <a:endParaRPr sz="1600">
              <a:latin typeface="Calibri"/>
              <a:cs typeface="Calibri"/>
            </a:endParaRPr>
          </a:p>
          <a:p>
            <a:pPr lvl="1" marL="291465" indent="-107314">
              <a:lnSpc>
                <a:spcPct val="100000"/>
              </a:lnSpc>
              <a:spcBef>
                <a:spcPts val="770"/>
              </a:spcBef>
              <a:buChar char="-"/>
              <a:tabLst>
                <a:tab pos="291465" algn="l"/>
              </a:tabLst>
            </a:pPr>
            <a:r>
              <a:rPr dirty="0" sz="1600" spc="-10">
                <a:latin typeface="Calibri"/>
                <a:cs typeface="Calibri"/>
              </a:rPr>
              <a:t>Profesionales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gestión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datos</a:t>
            </a:r>
            <a:endParaRPr sz="1600">
              <a:latin typeface="Calibri"/>
              <a:cs typeface="Calibri"/>
            </a:endParaRPr>
          </a:p>
          <a:p>
            <a:pPr lvl="1" marL="291465" indent="-107314">
              <a:lnSpc>
                <a:spcPct val="100000"/>
              </a:lnSpc>
              <a:spcBef>
                <a:spcPts val="790"/>
              </a:spcBef>
              <a:buChar char="-"/>
              <a:tabLst>
                <a:tab pos="291465" algn="l"/>
              </a:tabLst>
            </a:pPr>
            <a:r>
              <a:rPr dirty="0" sz="1600">
                <a:latin typeface="Calibri"/>
                <a:cs typeface="Calibri"/>
              </a:rPr>
              <a:t>Analistas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datos</a:t>
            </a:r>
            <a:endParaRPr sz="1600">
              <a:latin typeface="Calibri"/>
              <a:cs typeface="Calibri"/>
            </a:endParaRPr>
          </a:p>
          <a:p>
            <a:pPr lvl="1" marL="291465" indent="-107314">
              <a:lnSpc>
                <a:spcPct val="100000"/>
              </a:lnSpc>
              <a:spcBef>
                <a:spcPts val="770"/>
              </a:spcBef>
              <a:buChar char="-"/>
              <a:tabLst>
                <a:tab pos="291465" algn="l"/>
              </a:tabLst>
            </a:pPr>
            <a:r>
              <a:rPr dirty="0" sz="1600" spc="-10">
                <a:latin typeface="Calibri"/>
                <a:cs typeface="Calibri"/>
              </a:rPr>
              <a:t>Profesionales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TI</a:t>
            </a:r>
            <a:endParaRPr sz="1600">
              <a:latin typeface="Calibri"/>
              <a:cs typeface="Calibri"/>
            </a:endParaRPr>
          </a:p>
          <a:p>
            <a:pPr lvl="1" marL="291465" indent="-107314">
              <a:lnSpc>
                <a:spcPct val="100000"/>
              </a:lnSpc>
              <a:spcBef>
                <a:spcPts val="790"/>
              </a:spcBef>
              <a:buChar char="-"/>
              <a:tabLst>
                <a:tab pos="291465" algn="l"/>
              </a:tabLst>
            </a:pPr>
            <a:r>
              <a:rPr dirty="0" sz="1600" spc="-10">
                <a:latin typeface="Calibri"/>
                <a:cs typeface="Calibri"/>
              </a:rPr>
              <a:t>Gerentes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proyectos</a:t>
            </a:r>
            <a:endParaRPr sz="1600">
              <a:latin typeface="Calibri"/>
              <a:cs typeface="Calibri"/>
            </a:endParaRPr>
          </a:p>
          <a:p>
            <a:pPr lvl="1" marL="291465" indent="-107314">
              <a:lnSpc>
                <a:spcPct val="100000"/>
              </a:lnSpc>
              <a:spcBef>
                <a:spcPts val="770"/>
              </a:spcBef>
              <a:buChar char="-"/>
              <a:tabLst>
                <a:tab pos="291465" algn="l"/>
              </a:tabLst>
            </a:pPr>
            <a:r>
              <a:rPr dirty="0" sz="1600">
                <a:latin typeface="Calibri"/>
                <a:cs typeface="Calibri"/>
              </a:rPr>
              <a:t>¡Y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muchos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más!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8839" y="4855972"/>
            <a:ext cx="69646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alibri"/>
                <a:cs typeface="Calibri"/>
              </a:rPr>
              <a:t>Los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problemas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empresariales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complejos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requieren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colaboración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10">
                <a:latin typeface="Calibri"/>
                <a:cs typeface="Calibri"/>
              </a:rPr>
              <a:t> cooperación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entre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78839" y="5020564"/>
            <a:ext cx="7181215" cy="44640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 marR="5080">
              <a:lnSpc>
                <a:spcPct val="72500"/>
              </a:lnSpc>
              <a:spcBef>
                <a:spcPts val="625"/>
              </a:spcBef>
            </a:pPr>
            <a:r>
              <a:rPr dirty="0" sz="1600">
                <a:latin typeface="Calibri"/>
                <a:cs typeface="Calibri"/>
              </a:rPr>
              <a:t>equipos.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Estos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asociados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tienen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conocimientos,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experiencia,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habilidades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perspectivas </a:t>
            </a:r>
            <a:r>
              <a:rPr dirty="0" sz="1600">
                <a:latin typeface="Calibri"/>
                <a:cs typeface="Calibri"/>
              </a:rPr>
              <a:t>únicas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aportar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mesa.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Brainstorming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construcción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juntos,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agrupación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8839" y="5364988"/>
            <a:ext cx="65017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Calibri"/>
                <a:cs typeface="Calibri"/>
              </a:rPr>
              <a:t>conocimientos,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concretar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cuestiones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esenciales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BI.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520"/>
              </a:spcBef>
            </a:pPr>
            <a:r>
              <a:rPr dirty="0"/>
              <a:t>La</a:t>
            </a:r>
            <a:r>
              <a:rPr dirty="0" spc="-90"/>
              <a:t> </a:t>
            </a:r>
            <a:r>
              <a:rPr dirty="0"/>
              <a:t>inteligencia</a:t>
            </a:r>
            <a:r>
              <a:rPr dirty="0" spc="-85"/>
              <a:t> </a:t>
            </a:r>
            <a:r>
              <a:rPr dirty="0"/>
              <a:t>empresarial</a:t>
            </a:r>
            <a:r>
              <a:rPr dirty="0" spc="-80"/>
              <a:t> </a:t>
            </a:r>
            <a:r>
              <a:rPr dirty="0"/>
              <a:t>maximiza</a:t>
            </a:r>
            <a:r>
              <a:rPr dirty="0" spc="-90"/>
              <a:t> </a:t>
            </a:r>
            <a:r>
              <a:rPr dirty="0"/>
              <a:t>el</a:t>
            </a:r>
            <a:r>
              <a:rPr dirty="0" spc="-85"/>
              <a:t> </a:t>
            </a:r>
            <a:r>
              <a:rPr dirty="0" spc="-10"/>
              <a:t>valor </a:t>
            </a:r>
            <a:r>
              <a:rPr dirty="0"/>
              <a:t>de</a:t>
            </a:r>
            <a:r>
              <a:rPr dirty="0" spc="-40"/>
              <a:t> </a:t>
            </a:r>
            <a:r>
              <a:rPr dirty="0"/>
              <a:t>la</a:t>
            </a:r>
            <a:r>
              <a:rPr dirty="0" spc="-15"/>
              <a:t> </a:t>
            </a:r>
            <a:r>
              <a:rPr dirty="0"/>
              <a:t>analítica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10"/>
              <a:t>datos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808479"/>
            <a:ext cx="7693025" cy="293624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>
              <a:lnSpc>
                <a:spcPct val="89900"/>
              </a:lnSpc>
              <a:spcBef>
                <a:spcPts val="355"/>
              </a:spcBef>
            </a:pP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ámbito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inteligencia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empresarial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(BI)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análisis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datos </a:t>
            </a:r>
            <a:r>
              <a:rPr dirty="0" sz="2100">
                <a:latin typeface="Calibri"/>
                <a:cs typeface="Calibri"/>
              </a:rPr>
              <a:t>(DA),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menudo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hay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confusión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o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supersimplificación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estos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términos. </a:t>
            </a:r>
            <a:r>
              <a:rPr dirty="0" sz="2100">
                <a:latin typeface="Calibri"/>
                <a:cs typeface="Calibri"/>
              </a:rPr>
              <a:t>Sin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embargo,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esencial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distinguir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entre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dos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que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sirven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50">
                <a:latin typeface="Calibri"/>
                <a:cs typeface="Calibri"/>
              </a:rPr>
              <a:t>a </a:t>
            </a:r>
            <a:r>
              <a:rPr dirty="0" sz="2100" spc="-10">
                <a:latin typeface="Calibri"/>
                <a:cs typeface="Calibri"/>
              </a:rPr>
              <a:t>propósitos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distintos.</a:t>
            </a:r>
            <a:r>
              <a:rPr dirty="0" sz="2100" spc="-40">
                <a:latin typeface="Calibri"/>
                <a:cs typeface="Calibri"/>
              </a:rPr>
              <a:t> Tanto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profesionales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BI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como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DA </a:t>
            </a:r>
            <a:r>
              <a:rPr dirty="0" sz="2100">
                <a:latin typeface="Calibri"/>
                <a:cs typeface="Calibri"/>
              </a:rPr>
              <a:t>desempeñan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funciones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cruciales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permitir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adopción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35">
                <a:latin typeface="Calibri"/>
                <a:cs typeface="Calibri"/>
              </a:rPr>
              <a:t>de </a:t>
            </a:r>
            <a:r>
              <a:rPr dirty="0" sz="2100">
                <a:latin typeface="Calibri"/>
                <a:cs typeface="Calibri"/>
              </a:rPr>
              <a:t>decisiones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basadas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avanzar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madurez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de</a:t>
            </a:r>
            <a:r>
              <a:rPr dirty="0" sz="2100" spc="5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su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organización.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madurez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refiere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capacidad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la </a:t>
            </a:r>
            <a:r>
              <a:rPr dirty="0" sz="2100" spc="-10">
                <a:latin typeface="Calibri"/>
                <a:cs typeface="Calibri"/>
              </a:rPr>
              <a:t>organización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utilizar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eficazmente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sus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extraer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insights </a:t>
            </a:r>
            <a:r>
              <a:rPr dirty="0" sz="2100">
                <a:latin typeface="Calibri"/>
                <a:cs typeface="Calibri"/>
              </a:rPr>
              <a:t>actuables.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Si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bien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tanto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profesionales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BI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como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DA </a:t>
            </a:r>
            <a:r>
              <a:rPr dirty="0" sz="2100" spc="-10">
                <a:latin typeface="Calibri"/>
                <a:cs typeface="Calibri"/>
              </a:rPr>
              <a:t>contribuyen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este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objetivo,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su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enfoque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métodos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difieren.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390" y="1821688"/>
            <a:ext cx="7691120" cy="42138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71120">
              <a:lnSpc>
                <a:spcPct val="89500"/>
              </a:lnSpc>
              <a:spcBef>
                <a:spcPts val="340"/>
              </a:spcBef>
            </a:pP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 spc="-10" b="1">
                <a:latin typeface="Calibri"/>
                <a:cs typeface="Calibri"/>
              </a:rPr>
              <a:t>analistas</a:t>
            </a:r>
            <a:r>
              <a:rPr dirty="0" sz="1900" spc="-55" b="1">
                <a:latin typeface="Calibri"/>
                <a:cs typeface="Calibri"/>
              </a:rPr>
              <a:t> </a:t>
            </a:r>
            <a:r>
              <a:rPr dirty="0" sz="1900" b="1">
                <a:latin typeface="Calibri"/>
                <a:cs typeface="Calibri"/>
              </a:rPr>
              <a:t>de</a:t>
            </a:r>
            <a:r>
              <a:rPr dirty="0" sz="1900" spc="-50" b="1">
                <a:latin typeface="Calibri"/>
                <a:cs typeface="Calibri"/>
              </a:rPr>
              <a:t> </a:t>
            </a:r>
            <a:r>
              <a:rPr dirty="0" sz="1900" b="1">
                <a:latin typeface="Calibri"/>
                <a:cs typeface="Calibri"/>
              </a:rPr>
              <a:t>datos</a:t>
            </a:r>
            <a:r>
              <a:rPr dirty="0" sz="1900" spc="-50" b="1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utilizan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principalmente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datos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para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responder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 spc="-50">
                <a:latin typeface="Calibri"/>
                <a:cs typeface="Calibri"/>
              </a:rPr>
              <a:t>a </a:t>
            </a:r>
            <a:r>
              <a:rPr dirty="0" sz="1900" spc="-10">
                <a:latin typeface="Calibri"/>
                <a:cs typeface="Calibri"/>
              </a:rPr>
              <a:t>preguntas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sobre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eventos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pasados,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mientras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que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profesionales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BI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tienen </a:t>
            </a:r>
            <a:r>
              <a:rPr dirty="0" sz="1900">
                <a:latin typeface="Calibri"/>
                <a:cs typeface="Calibri"/>
              </a:rPr>
              <a:t>como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objetivo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elevar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madurez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datos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creando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herramientas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de </a:t>
            </a:r>
            <a:r>
              <a:rPr dirty="0" sz="1900" spc="-10">
                <a:latin typeface="Calibri"/>
                <a:cs typeface="Calibri"/>
              </a:rPr>
              <a:t>presentación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informes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como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tableros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para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el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análisis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y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el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seguimiento continuos.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 b="1">
                <a:latin typeface="Calibri"/>
                <a:cs typeface="Calibri"/>
              </a:rPr>
              <a:t>profesionales</a:t>
            </a:r>
            <a:r>
              <a:rPr dirty="0" sz="1900" spc="-30" b="1">
                <a:latin typeface="Calibri"/>
                <a:cs typeface="Calibri"/>
              </a:rPr>
              <a:t> </a:t>
            </a:r>
            <a:r>
              <a:rPr dirty="0" sz="1900" b="1">
                <a:latin typeface="Calibri"/>
                <a:cs typeface="Calibri"/>
              </a:rPr>
              <a:t>de</a:t>
            </a:r>
            <a:r>
              <a:rPr dirty="0" sz="1900" spc="-25" b="1">
                <a:latin typeface="Calibri"/>
                <a:cs typeface="Calibri"/>
              </a:rPr>
              <a:t> </a:t>
            </a:r>
            <a:r>
              <a:rPr dirty="0" sz="1900" b="1">
                <a:latin typeface="Calibri"/>
                <a:cs typeface="Calibri"/>
              </a:rPr>
              <a:t>BI</a:t>
            </a:r>
            <a:r>
              <a:rPr dirty="0" sz="1900" spc="-20" b="1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se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centran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vigilancia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casi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tiempo </a:t>
            </a:r>
            <a:r>
              <a:rPr dirty="0" sz="1900">
                <a:latin typeface="Calibri"/>
                <a:cs typeface="Calibri"/>
              </a:rPr>
              <a:t>real,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asegurando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que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perspectivas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tengan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un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impacto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inmediato.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89700"/>
              </a:lnSpc>
              <a:spcBef>
                <a:spcPts val="40"/>
              </a:spcBef>
            </a:pPr>
            <a:r>
              <a:rPr dirty="0" sz="1900" spc="-10">
                <a:latin typeface="Calibri"/>
                <a:cs typeface="Calibri"/>
              </a:rPr>
              <a:t>Construyen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herramientas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presentación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informes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eficaces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y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eficaces,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50">
                <a:latin typeface="Calibri"/>
                <a:cs typeface="Calibri"/>
              </a:rPr>
              <a:t>a </a:t>
            </a:r>
            <a:r>
              <a:rPr dirty="0" sz="1900">
                <a:latin typeface="Calibri"/>
                <a:cs typeface="Calibri"/>
              </a:rPr>
              <a:t>menudo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trabajando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en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proyectos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gran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escala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que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benefician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múltiples interesados.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profesionales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BI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excelen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en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infraestructura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datos</a:t>
            </a:r>
            <a:r>
              <a:rPr dirty="0" sz="1900" spc="-50">
                <a:latin typeface="Calibri"/>
                <a:cs typeface="Calibri"/>
              </a:rPr>
              <a:t> y </a:t>
            </a:r>
            <a:r>
              <a:rPr dirty="0" sz="1900" spc="-10">
                <a:latin typeface="Calibri"/>
                <a:cs typeface="Calibri"/>
              </a:rPr>
              <a:t>disfrutan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aspectos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técnicos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análisis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datos,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como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trabajar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con </a:t>
            </a:r>
            <a:r>
              <a:rPr dirty="0" sz="1900">
                <a:latin typeface="Calibri"/>
                <a:cs typeface="Calibri"/>
              </a:rPr>
              <a:t>bases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datos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lenguajes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programación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como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SQL.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Además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las </a:t>
            </a:r>
            <a:r>
              <a:rPr dirty="0" sz="1900">
                <a:latin typeface="Calibri"/>
                <a:cs typeface="Calibri"/>
              </a:rPr>
              <a:t>habilidades</a:t>
            </a:r>
            <a:r>
              <a:rPr dirty="0" sz="1900" spc="-7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técnicas,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los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programas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BI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hacen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hincapié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en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habilidades profesionales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como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priorización,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atención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al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detalle,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comunicación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y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la </a:t>
            </a:r>
            <a:r>
              <a:rPr dirty="0" sz="1900" spc="-10">
                <a:latin typeface="Calibri"/>
                <a:cs typeface="Calibri"/>
              </a:rPr>
              <a:t>colaboración.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última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instancia,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BI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y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DA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se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complementan,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con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profesionales talentosos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en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ambos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roles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que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impulsan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sus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organizaciones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hacia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una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mayor </a:t>
            </a:r>
            <a:r>
              <a:rPr dirty="0" sz="1900">
                <a:latin typeface="Calibri"/>
                <a:cs typeface="Calibri"/>
              </a:rPr>
              <a:t>madurez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datos.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Objetivos</a:t>
            </a:r>
            <a:r>
              <a:rPr dirty="0" spc="-80"/>
              <a:t> </a:t>
            </a:r>
            <a:r>
              <a:rPr dirty="0"/>
              <a:t>del</a:t>
            </a:r>
            <a:r>
              <a:rPr dirty="0" spc="-80"/>
              <a:t> </a:t>
            </a:r>
            <a:r>
              <a:rPr dirty="0" spc="-10"/>
              <a:t>curso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184150" marR="5080" indent="-171450">
              <a:lnSpc>
                <a:spcPct val="90100"/>
              </a:lnSpc>
              <a:spcBef>
                <a:spcPts val="35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/>
              <a:t>El</a:t>
            </a:r>
            <a:r>
              <a:rPr dirty="0" spc="-45"/>
              <a:t> </a:t>
            </a:r>
            <a:r>
              <a:rPr dirty="0"/>
              <a:t>objetivo</a:t>
            </a:r>
            <a:r>
              <a:rPr dirty="0" spc="-40"/>
              <a:t> </a:t>
            </a:r>
            <a:r>
              <a:rPr dirty="0"/>
              <a:t>del</a:t>
            </a:r>
            <a:r>
              <a:rPr dirty="0" spc="-45"/>
              <a:t> </a:t>
            </a:r>
            <a:r>
              <a:rPr dirty="0"/>
              <a:t>curso</a:t>
            </a:r>
            <a:r>
              <a:rPr dirty="0" spc="-40"/>
              <a:t> </a:t>
            </a:r>
            <a:r>
              <a:rPr dirty="0"/>
              <a:t>es</a:t>
            </a:r>
            <a:r>
              <a:rPr dirty="0" spc="-40"/>
              <a:t> </a:t>
            </a:r>
            <a:r>
              <a:rPr dirty="0"/>
              <a:t>capacitar</a:t>
            </a:r>
            <a:r>
              <a:rPr dirty="0" spc="-45"/>
              <a:t> </a:t>
            </a:r>
            <a:r>
              <a:rPr dirty="0"/>
              <a:t>al</a:t>
            </a:r>
            <a:r>
              <a:rPr dirty="0" spc="-40"/>
              <a:t> </a:t>
            </a:r>
            <a:r>
              <a:rPr dirty="0" spc="-10"/>
              <a:t>estudiante</a:t>
            </a:r>
            <a:r>
              <a:rPr dirty="0" spc="-40"/>
              <a:t> </a:t>
            </a:r>
            <a:r>
              <a:rPr dirty="0"/>
              <a:t>para</a:t>
            </a:r>
            <a:r>
              <a:rPr dirty="0" spc="-55"/>
              <a:t> </a:t>
            </a:r>
            <a:r>
              <a:rPr dirty="0"/>
              <a:t>que</a:t>
            </a:r>
            <a:r>
              <a:rPr dirty="0" spc="-45"/>
              <a:t> </a:t>
            </a:r>
            <a:r>
              <a:rPr dirty="0" spc="-10"/>
              <a:t>pueda </a:t>
            </a:r>
            <a:r>
              <a:rPr dirty="0" spc="-20"/>
              <a:t>identificar,</a:t>
            </a:r>
            <a:r>
              <a:rPr dirty="0" spc="-50"/>
              <a:t> </a:t>
            </a:r>
            <a:r>
              <a:rPr dirty="0"/>
              <a:t>comprender</a:t>
            </a:r>
            <a:r>
              <a:rPr dirty="0" spc="-40"/>
              <a:t> </a:t>
            </a:r>
            <a:r>
              <a:rPr dirty="0"/>
              <a:t>y</a:t>
            </a:r>
            <a:r>
              <a:rPr dirty="0" spc="-50"/>
              <a:t> </a:t>
            </a:r>
            <a:r>
              <a:rPr dirty="0"/>
              <a:t>aplicar</a:t>
            </a:r>
            <a:r>
              <a:rPr dirty="0" spc="-45"/>
              <a:t> </a:t>
            </a:r>
            <a:r>
              <a:rPr dirty="0"/>
              <a:t>los</a:t>
            </a:r>
            <a:r>
              <a:rPr dirty="0" spc="-45"/>
              <a:t> </a:t>
            </a:r>
            <a:r>
              <a:rPr dirty="0"/>
              <a:t>conceptos</a:t>
            </a:r>
            <a:r>
              <a:rPr dirty="0" spc="-45"/>
              <a:t> </a:t>
            </a:r>
            <a:r>
              <a:rPr dirty="0" spc="-10"/>
              <a:t>fundamentales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50"/>
              <a:t> </a:t>
            </a:r>
            <a:r>
              <a:rPr dirty="0" spc="-25"/>
              <a:t>una </a:t>
            </a:r>
            <a:r>
              <a:rPr dirty="0"/>
              <a:t>solución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35"/>
              <a:t> </a:t>
            </a:r>
            <a:r>
              <a:rPr dirty="0"/>
              <a:t>Business</a:t>
            </a:r>
            <a:r>
              <a:rPr dirty="0" spc="-35"/>
              <a:t> </a:t>
            </a:r>
            <a:r>
              <a:rPr dirty="0" spc="-10"/>
              <a:t>Intelligence</a:t>
            </a:r>
            <a:r>
              <a:rPr dirty="0" spc="-30"/>
              <a:t> </a:t>
            </a:r>
            <a:r>
              <a:rPr dirty="0"/>
              <a:t>alineada</a:t>
            </a:r>
            <a:r>
              <a:rPr dirty="0" spc="-45"/>
              <a:t> </a:t>
            </a:r>
            <a:r>
              <a:rPr dirty="0"/>
              <a:t>con</a:t>
            </a:r>
            <a:r>
              <a:rPr dirty="0" spc="-40"/>
              <a:t> </a:t>
            </a:r>
            <a:r>
              <a:rPr dirty="0"/>
              <a:t>la</a:t>
            </a:r>
            <a:r>
              <a:rPr dirty="0" spc="-45"/>
              <a:t> </a:t>
            </a:r>
            <a:r>
              <a:rPr dirty="0" spc="-10"/>
              <a:t>estrategia empresarial,</a:t>
            </a:r>
            <a:r>
              <a:rPr dirty="0" spc="-35"/>
              <a:t> </a:t>
            </a:r>
            <a:r>
              <a:rPr dirty="0" spc="-10"/>
              <a:t>promoviendo</a:t>
            </a:r>
            <a:r>
              <a:rPr dirty="0" spc="-30"/>
              <a:t> </a:t>
            </a:r>
            <a:r>
              <a:rPr dirty="0"/>
              <a:t>una</a:t>
            </a:r>
            <a:r>
              <a:rPr dirty="0" spc="-45"/>
              <a:t> </a:t>
            </a:r>
            <a:r>
              <a:rPr dirty="0"/>
              <a:t>cultura</a:t>
            </a:r>
            <a:r>
              <a:rPr dirty="0" spc="-35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/>
              <a:t>análisis</a:t>
            </a:r>
            <a:r>
              <a:rPr dirty="0" spc="-35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 spc="-10"/>
              <a:t>información. </a:t>
            </a:r>
            <a:r>
              <a:rPr dirty="0"/>
              <a:t>Además,</a:t>
            </a:r>
            <a:r>
              <a:rPr dirty="0" spc="-30"/>
              <a:t> </a:t>
            </a:r>
            <a:r>
              <a:rPr dirty="0"/>
              <a:t>se</a:t>
            </a:r>
            <a:r>
              <a:rPr dirty="0" spc="-25"/>
              <a:t> </a:t>
            </a:r>
            <a:r>
              <a:rPr dirty="0"/>
              <a:t>busca</a:t>
            </a:r>
            <a:r>
              <a:rPr dirty="0" spc="-40"/>
              <a:t> </a:t>
            </a:r>
            <a:r>
              <a:rPr dirty="0"/>
              <a:t>que</a:t>
            </a:r>
            <a:r>
              <a:rPr dirty="0" spc="-25"/>
              <a:t> </a:t>
            </a:r>
            <a:r>
              <a:rPr dirty="0"/>
              <a:t>el</a:t>
            </a:r>
            <a:r>
              <a:rPr dirty="0" spc="-25"/>
              <a:t> </a:t>
            </a:r>
            <a:r>
              <a:rPr dirty="0" spc="-10"/>
              <a:t>estudiante</a:t>
            </a:r>
            <a:r>
              <a:rPr dirty="0" spc="-25"/>
              <a:t> </a:t>
            </a:r>
            <a:r>
              <a:rPr dirty="0"/>
              <a:t>adquiera</a:t>
            </a:r>
            <a:r>
              <a:rPr dirty="0" spc="-40"/>
              <a:t> </a:t>
            </a:r>
            <a:r>
              <a:rPr dirty="0" spc="-10"/>
              <a:t>conocimientos</a:t>
            </a:r>
            <a:r>
              <a:rPr dirty="0" spc="-25"/>
              <a:t> </a:t>
            </a:r>
            <a:r>
              <a:rPr dirty="0" spc="-10"/>
              <a:t>sobre</a:t>
            </a:r>
            <a:r>
              <a:rPr dirty="0" spc="525"/>
              <a:t> </a:t>
            </a:r>
            <a:r>
              <a:rPr dirty="0"/>
              <a:t>los</a:t>
            </a:r>
            <a:r>
              <a:rPr dirty="0" spc="-55"/>
              <a:t> </a:t>
            </a:r>
            <a:r>
              <a:rPr dirty="0" spc="-10"/>
              <a:t>elementos</a:t>
            </a:r>
            <a:r>
              <a:rPr dirty="0" spc="-50"/>
              <a:t> </a:t>
            </a:r>
            <a:r>
              <a:rPr dirty="0" spc="-10"/>
              <a:t>tecnológicos</a:t>
            </a:r>
            <a:r>
              <a:rPr dirty="0" spc="-50"/>
              <a:t> </a:t>
            </a:r>
            <a:r>
              <a:rPr dirty="0"/>
              <a:t>necesarios</a:t>
            </a:r>
            <a:r>
              <a:rPr dirty="0" spc="-50"/>
              <a:t> </a:t>
            </a:r>
            <a:r>
              <a:rPr dirty="0"/>
              <a:t>para</a:t>
            </a:r>
            <a:r>
              <a:rPr dirty="0" spc="-60"/>
              <a:t> </a:t>
            </a:r>
            <a:r>
              <a:rPr dirty="0"/>
              <a:t>implementar</a:t>
            </a:r>
            <a:r>
              <a:rPr dirty="0" spc="-55"/>
              <a:t> </a:t>
            </a:r>
            <a:r>
              <a:rPr dirty="0"/>
              <a:t>con</a:t>
            </a:r>
            <a:r>
              <a:rPr dirty="0" spc="-60"/>
              <a:t> </a:t>
            </a:r>
            <a:r>
              <a:rPr dirty="0" spc="-10"/>
              <a:t>éxito </a:t>
            </a:r>
            <a:r>
              <a:rPr dirty="0"/>
              <a:t>una</a:t>
            </a:r>
            <a:r>
              <a:rPr dirty="0" spc="-35"/>
              <a:t> </a:t>
            </a:r>
            <a:r>
              <a:rPr dirty="0"/>
              <a:t>solución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/>
              <a:t>Business</a:t>
            </a:r>
            <a:r>
              <a:rPr dirty="0" spc="-25"/>
              <a:t> </a:t>
            </a:r>
            <a:r>
              <a:rPr dirty="0" spc="-10"/>
              <a:t>Intelligence,</a:t>
            </a:r>
            <a:r>
              <a:rPr dirty="0" spc="-20"/>
              <a:t> </a:t>
            </a:r>
            <a:r>
              <a:rPr dirty="0" spc="-10"/>
              <a:t>practicándolos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lo</a:t>
            </a:r>
            <a:r>
              <a:rPr dirty="0" spc="-20"/>
              <a:t> </a:t>
            </a:r>
            <a:r>
              <a:rPr dirty="0"/>
              <a:t>largo</a:t>
            </a:r>
            <a:r>
              <a:rPr dirty="0" spc="-20"/>
              <a:t> </a:t>
            </a:r>
            <a:r>
              <a:rPr dirty="0" spc="-25"/>
              <a:t>del </a:t>
            </a:r>
            <a:r>
              <a:rPr dirty="0" spc="-10"/>
              <a:t>programa.</a:t>
            </a:r>
            <a:r>
              <a:rPr dirty="0" spc="-60"/>
              <a:t> </a:t>
            </a:r>
            <a:r>
              <a:rPr dirty="0"/>
              <a:t>Finalmente,</a:t>
            </a:r>
            <a:r>
              <a:rPr dirty="0" spc="-55"/>
              <a:t> </a:t>
            </a:r>
            <a:r>
              <a:rPr dirty="0"/>
              <a:t>el</a:t>
            </a:r>
            <a:r>
              <a:rPr dirty="0" spc="-50"/>
              <a:t> </a:t>
            </a:r>
            <a:r>
              <a:rPr dirty="0"/>
              <a:t>objetivo</a:t>
            </a:r>
            <a:r>
              <a:rPr dirty="0" spc="-50"/>
              <a:t> </a:t>
            </a:r>
            <a:r>
              <a:rPr dirty="0"/>
              <a:t>incluye</a:t>
            </a:r>
            <a:r>
              <a:rPr dirty="0" spc="-50"/>
              <a:t> </a:t>
            </a:r>
            <a:r>
              <a:rPr dirty="0"/>
              <a:t>que</a:t>
            </a:r>
            <a:r>
              <a:rPr dirty="0" spc="-50"/>
              <a:t> </a:t>
            </a:r>
            <a:r>
              <a:rPr dirty="0"/>
              <a:t>el</a:t>
            </a:r>
            <a:r>
              <a:rPr dirty="0" spc="-50"/>
              <a:t> </a:t>
            </a:r>
            <a:r>
              <a:rPr dirty="0" spc="-10"/>
              <a:t>estudiante </a:t>
            </a:r>
            <a:r>
              <a:rPr dirty="0"/>
              <a:t>comprenda</a:t>
            </a:r>
            <a:r>
              <a:rPr dirty="0" spc="-60"/>
              <a:t> </a:t>
            </a:r>
            <a:r>
              <a:rPr dirty="0"/>
              <a:t>y</a:t>
            </a:r>
            <a:r>
              <a:rPr dirty="0" spc="-55"/>
              <a:t> </a:t>
            </a:r>
            <a:r>
              <a:rPr dirty="0"/>
              <a:t>aprecie</a:t>
            </a:r>
            <a:r>
              <a:rPr dirty="0" spc="-50"/>
              <a:t> </a:t>
            </a:r>
            <a:r>
              <a:rPr dirty="0"/>
              <a:t>los</a:t>
            </a:r>
            <a:r>
              <a:rPr dirty="0" spc="-55"/>
              <a:t> </a:t>
            </a:r>
            <a:r>
              <a:rPr dirty="0"/>
              <a:t>beneficios</a:t>
            </a:r>
            <a:r>
              <a:rPr dirty="0" spc="-50"/>
              <a:t> </a:t>
            </a:r>
            <a:r>
              <a:rPr dirty="0"/>
              <a:t>que</a:t>
            </a:r>
            <a:r>
              <a:rPr dirty="0" spc="-55"/>
              <a:t> </a:t>
            </a:r>
            <a:r>
              <a:rPr dirty="0"/>
              <a:t>las</a:t>
            </a:r>
            <a:r>
              <a:rPr dirty="0" spc="-50"/>
              <a:t> </a:t>
            </a:r>
            <a:r>
              <a:rPr dirty="0"/>
              <a:t>iniciativas</a:t>
            </a:r>
            <a:r>
              <a:rPr dirty="0" spc="-55"/>
              <a:t> </a:t>
            </a:r>
            <a:r>
              <a:rPr dirty="0"/>
              <a:t>de</a:t>
            </a:r>
            <a:r>
              <a:rPr dirty="0" spc="-55"/>
              <a:t> </a:t>
            </a:r>
            <a:r>
              <a:rPr dirty="0" spc="-10"/>
              <a:t>gestión </a:t>
            </a:r>
            <a:r>
              <a:rPr dirty="0"/>
              <a:t>basadas</a:t>
            </a:r>
            <a:r>
              <a:rPr dirty="0" spc="-45"/>
              <a:t> </a:t>
            </a:r>
            <a:r>
              <a:rPr dirty="0"/>
              <a:t>en</a:t>
            </a:r>
            <a:r>
              <a:rPr dirty="0" spc="-45"/>
              <a:t> </a:t>
            </a:r>
            <a:r>
              <a:rPr dirty="0"/>
              <a:t>soluciones</a:t>
            </a:r>
            <a:r>
              <a:rPr dirty="0" spc="-40"/>
              <a:t> </a:t>
            </a:r>
            <a:r>
              <a:rPr dirty="0"/>
              <a:t>de</a:t>
            </a:r>
            <a:r>
              <a:rPr dirty="0" spc="-40"/>
              <a:t> </a:t>
            </a:r>
            <a:r>
              <a:rPr dirty="0"/>
              <a:t>Business</a:t>
            </a:r>
            <a:r>
              <a:rPr dirty="0" spc="-40"/>
              <a:t> </a:t>
            </a:r>
            <a:r>
              <a:rPr dirty="0" spc="-10"/>
              <a:t>Intelligence</a:t>
            </a:r>
            <a:r>
              <a:rPr dirty="0" spc="-40"/>
              <a:t> </a:t>
            </a:r>
            <a:r>
              <a:rPr dirty="0"/>
              <a:t>pueden</a:t>
            </a:r>
            <a:r>
              <a:rPr dirty="0" spc="-50"/>
              <a:t> </a:t>
            </a:r>
            <a:r>
              <a:rPr dirty="0"/>
              <a:t>aportar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 spc="-25"/>
              <a:t>las </a:t>
            </a:r>
            <a:r>
              <a:rPr dirty="0" spc="-10"/>
              <a:t>organizaciones.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Pregunta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1275" rIns="0" bIns="0" rtlCol="0" vert="horz">
            <a:spAutoFit/>
          </a:bodyPr>
          <a:lstStyle/>
          <a:p>
            <a:pPr algn="just" marL="184150" marR="48260" indent="-171450">
              <a:lnSpc>
                <a:spcPct val="91000"/>
              </a:lnSpc>
              <a:spcBef>
                <a:spcPts val="32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/>
              <a:t>Al</a:t>
            </a:r>
            <a:r>
              <a:rPr dirty="0" spc="-35"/>
              <a:t> </a:t>
            </a:r>
            <a:r>
              <a:rPr dirty="0"/>
              <a:t>ayudar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/>
              <a:t>sus</a:t>
            </a:r>
            <a:r>
              <a:rPr dirty="0" spc="-40"/>
              <a:t> </a:t>
            </a:r>
            <a:r>
              <a:rPr dirty="0" spc="-10"/>
              <a:t>organizaciones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/>
              <a:t>alcanzar</a:t>
            </a:r>
            <a:r>
              <a:rPr dirty="0" spc="-35"/>
              <a:t> </a:t>
            </a:r>
            <a:r>
              <a:rPr dirty="0"/>
              <a:t>la</a:t>
            </a:r>
            <a:r>
              <a:rPr dirty="0" spc="-45"/>
              <a:t> </a:t>
            </a:r>
            <a:r>
              <a:rPr dirty="0"/>
              <a:t>madurez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0"/>
              <a:t> </a:t>
            </a:r>
            <a:r>
              <a:rPr dirty="0"/>
              <a:t>los</a:t>
            </a:r>
            <a:r>
              <a:rPr dirty="0" spc="-40"/>
              <a:t> </a:t>
            </a:r>
            <a:r>
              <a:rPr dirty="0"/>
              <a:t>datos,</a:t>
            </a:r>
            <a:r>
              <a:rPr dirty="0" spc="-35"/>
              <a:t> </a:t>
            </a:r>
            <a:r>
              <a:rPr dirty="0" spc="-25"/>
              <a:t>los </a:t>
            </a:r>
            <a:r>
              <a:rPr dirty="0" spc="-10"/>
              <a:t>profesionales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inteligencia</a:t>
            </a:r>
            <a:r>
              <a:rPr dirty="0" spc="-50"/>
              <a:t> </a:t>
            </a:r>
            <a:r>
              <a:rPr dirty="0" spc="-10"/>
              <a:t>empresarial</a:t>
            </a:r>
            <a:r>
              <a:rPr dirty="0" spc="-35"/>
              <a:t> </a:t>
            </a:r>
            <a:r>
              <a:rPr dirty="0"/>
              <a:t>suelen</a:t>
            </a:r>
            <a:r>
              <a:rPr dirty="0" spc="-45"/>
              <a:t> </a:t>
            </a:r>
            <a:r>
              <a:rPr dirty="0"/>
              <a:t>ser</a:t>
            </a:r>
            <a:r>
              <a:rPr dirty="0" spc="-40"/>
              <a:t> </a:t>
            </a:r>
            <a:r>
              <a:rPr dirty="0"/>
              <a:t>responsables</a:t>
            </a:r>
            <a:r>
              <a:rPr dirty="0" spc="-45"/>
              <a:t> </a:t>
            </a:r>
            <a:r>
              <a:rPr dirty="0" spc="-25"/>
              <a:t>de </a:t>
            </a:r>
            <a:r>
              <a:rPr dirty="0"/>
              <a:t>cuál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50"/>
              <a:t> </a:t>
            </a:r>
            <a:r>
              <a:rPr dirty="0"/>
              <a:t>las</a:t>
            </a:r>
            <a:r>
              <a:rPr dirty="0" spc="-45"/>
              <a:t> </a:t>
            </a:r>
            <a:r>
              <a:rPr dirty="0"/>
              <a:t>siguientes</a:t>
            </a:r>
            <a:r>
              <a:rPr dirty="0" spc="-45"/>
              <a:t> </a:t>
            </a:r>
            <a:r>
              <a:rPr dirty="0"/>
              <a:t>tareas?</a:t>
            </a:r>
            <a:r>
              <a:rPr dirty="0" spc="-50"/>
              <a:t> </a:t>
            </a:r>
            <a:r>
              <a:rPr dirty="0"/>
              <a:t>Seleccione</a:t>
            </a:r>
            <a:r>
              <a:rPr dirty="0" spc="-45"/>
              <a:t> </a:t>
            </a:r>
            <a:r>
              <a:rPr dirty="0"/>
              <a:t>todos</a:t>
            </a:r>
            <a:r>
              <a:rPr dirty="0" spc="-45"/>
              <a:t> </a:t>
            </a:r>
            <a:r>
              <a:rPr dirty="0"/>
              <a:t>los</a:t>
            </a:r>
            <a:r>
              <a:rPr dirty="0" spc="-50"/>
              <a:t> </a:t>
            </a:r>
            <a:r>
              <a:rPr dirty="0"/>
              <a:t>que</a:t>
            </a:r>
            <a:r>
              <a:rPr dirty="0" spc="-45"/>
              <a:t> </a:t>
            </a:r>
            <a:r>
              <a:rPr dirty="0"/>
              <a:t>se</a:t>
            </a:r>
            <a:r>
              <a:rPr dirty="0" spc="-50"/>
              <a:t> </a:t>
            </a:r>
            <a:r>
              <a:rPr dirty="0" spc="-10"/>
              <a:t>aplican.</a:t>
            </a:r>
          </a:p>
          <a:p>
            <a:pPr>
              <a:lnSpc>
                <a:spcPct val="100000"/>
              </a:lnSpc>
              <a:spcBef>
                <a:spcPts val="615"/>
              </a:spcBef>
            </a:pPr>
          </a:p>
          <a:p>
            <a:pPr marL="355600">
              <a:lnSpc>
                <a:spcPct val="100000"/>
              </a:lnSpc>
            </a:pPr>
            <a:r>
              <a:rPr dirty="0" sz="1800"/>
              <a:t>[</a:t>
            </a:r>
            <a:r>
              <a:rPr dirty="0" sz="1800" spc="355"/>
              <a:t> </a:t>
            </a:r>
            <a:r>
              <a:rPr dirty="0" sz="1800"/>
              <a:t>]</a:t>
            </a:r>
            <a:r>
              <a:rPr dirty="0" sz="1800" spc="-35"/>
              <a:t> </a:t>
            </a:r>
            <a:r>
              <a:rPr dirty="0" sz="1800"/>
              <a:t>Creación</a:t>
            </a:r>
            <a:r>
              <a:rPr dirty="0" sz="1800" spc="-20"/>
              <a:t> </a:t>
            </a:r>
            <a:r>
              <a:rPr dirty="0" sz="1800"/>
              <a:t>de</a:t>
            </a:r>
            <a:r>
              <a:rPr dirty="0" sz="1800" spc="-25"/>
              <a:t> </a:t>
            </a:r>
            <a:r>
              <a:rPr dirty="0" sz="1800" spc="-10"/>
              <a:t>herramientas</a:t>
            </a:r>
            <a:r>
              <a:rPr dirty="0" sz="1800" spc="-35"/>
              <a:t> </a:t>
            </a:r>
            <a:r>
              <a:rPr dirty="0" sz="1800"/>
              <a:t>de</a:t>
            </a:r>
            <a:r>
              <a:rPr dirty="0" sz="1800" spc="-25"/>
              <a:t> </a:t>
            </a:r>
            <a:r>
              <a:rPr dirty="0" sz="1800"/>
              <a:t>informe</a:t>
            </a:r>
            <a:r>
              <a:rPr dirty="0" sz="1800" spc="-25"/>
              <a:t> </a:t>
            </a:r>
            <a:r>
              <a:rPr dirty="0" sz="1800"/>
              <a:t>de</a:t>
            </a:r>
            <a:r>
              <a:rPr dirty="0" sz="1800" spc="-30"/>
              <a:t> </a:t>
            </a:r>
            <a:r>
              <a:rPr dirty="0" sz="1800"/>
              <a:t>datos</a:t>
            </a:r>
            <a:r>
              <a:rPr dirty="0" sz="1800" spc="-30"/>
              <a:t> </a:t>
            </a:r>
            <a:r>
              <a:rPr dirty="0" sz="1800"/>
              <a:t>y</a:t>
            </a:r>
            <a:r>
              <a:rPr dirty="0" sz="1800" spc="-35"/>
              <a:t> </a:t>
            </a:r>
            <a:r>
              <a:rPr dirty="0" sz="1800" spc="-10"/>
              <a:t>dashboards</a:t>
            </a:r>
            <a:endParaRPr sz="1800"/>
          </a:p>
          <a:p>
            <a:pPr marL="355600" marR="599440">
              <a:lnSpc>
                <a:spcPts val="1989"/>
              </a:lnSpc>
              <a:spcBef>
                <a:spcPts val="1960"/>
              </a:spcBef>
            </a:pPr>
            <a:r>
              <a:rPr dirty="0" sz="1800"/>
              <a:t>[</a:t>
            </a:r>
            <a:r>
              <a:rPr dirty="0" sz="1800" spc="350"/>
              <a:t> </a:t>
            </a:r>
            <a:r>
              <a:rPr dirty="0" sz="1800"/>
              <a:t>]</a:t>
            </a:r>
            <a:r>
              <a:rPr dirty="0" sz="1800" spc="-30"/>
              <a:t> </a:t>
            </a:r>
            <a:r>
              <a:rPr dirty="0" sz="1800"/>
              <a:t>Examen</a:t>
            </a:r>
            <a:r>
              <a:rPr dirty="0" sz="1800" spc="-25"/>
              <a:t> </a:t>
            </a:r>
            <a:r>
              <a:rPr dirty="0" sz="1800"/>
              <a:t>de</a:t>
            </a:r>
            <a:r>
              <a:rPr dirty="0" sz="1800" spc="-25"/>
              <a:t> </a:t>
            </a:r>
            <a:r>
              <a:rPr dirty="0" sz="1800"/>
              <a:t>datos</a:t>
            </a:r>
            <a:r>
              <a:rPr dirty="0" sz="1800" spc="-35"/>
              <a:t> </a:t>
            </a:r>
            <a:r>
              <a:rPr dirty="0" sz="1800"/>
              <a:t>a</a:t>
            </a:r>
            <a:r>
              <a:rPr dirty="0" sz="1800" spc="-25"/>
              <a:t> </a:t>
            </a:r>
            <a:r>
              <a:rPr dirty="0" sz="1800" spc="-10"/>
              <a:t>través</a:t>
            </a:r>
            <a:r>
              <a:rPr dirty="0" sz="1800" spc="-35"/>
              <a:t> </a:t>
            </a:r>
            <a:r>
              <a:rPr dirty="0" sz="1800"/>
              <a:t>de</a:t>
            </a:r>
            <a:r>
              <a:rPr dirty="0" sz="1800" spc="-25"/>
              <a:t> </a:t>
            </a:r>
            <a:r>
              <a:rPr dirty="0" sz="1800"/>
              <a:t>un</a:t>
            </a:r>
            <a:r>
              <a:rPr dirty="0" sz="1800" spc="-30"/>
              <a:t> </a:t>
            </a:r>
            <a:r>
              <a:rPr dirty="0" sz="1800"/>
              <a:t>tema</a:t>
            </a:r>
            <a:r>
              <a:rPr dirty="0" sz="1800" spc="-30"/>
              <a:t> </a:t>
            </a:r>
            <a:r>
              <a:rPr dirty="0" sz="1800"/>
              <a:t>específico</a:t>
            </a:r>
            <a:r>
              <a:rPr dirty="0" sz="1800" spc="-30"/>
              <a:t> </a:t>
            </a:r>
            <a:r>
              <a:rPr dirty="0" sz="1800"/>
              <a:t>o</a:t>
            </a:r>
            <a:r>
              <a:rPr dirty="0" sz="1800" spc="-25"/>
              <a:t> </a:t>
            </a:r>
            <a:r>
              <a:rPr dirty="0" sz="1800"/>
              <a:t>una</a:t>
            </a:r>
            <a:r>
              <a:rPr dirty="0" sz="1800" spc="-35"/>
              <a:t> </a:t>
            </a:r>
            <a:r>
              <a:rPr dirty="0" sz="1800"/>
              <a:t>lente</a:t>
            </a:r>
            <a:r>
              <a:rPr dirty="0" sz="1800" spc="-25"/>
              <a:t> </a:t>
            </a:r>
            <a:r>
              <a:rPr dirty="0" sz="1800"/>
              <a:t>de</a:t>
            </a:r>
            <a:r>
              <a:rPr dirty="0" sz="1800" spc="-30"/>
              <a:t> </a:t>
            </a:r>
            <a:r>
              <a:rPr dirty="0" sz="1800" spc="-10"/>
              <a:t>tema- materia</a:t>
            </a:r>
            <a:endParaRPr sz="1800"/>
          </a:p>
          <a:p>
            <a:pPr marL="355600">
              <a:lnSpc>
                <a:spcPct val="100000"/>
              </a:lnSpc>
              <a:spcBef>
                <a:spcPts val="1720"/>
              </a:spcBef>
            </a:pPr>
            <a:r>
              <a:rPr dirty="0" sz="1800"/>
              <a:t>[</a:t>
            </a:r>
            <a:r>
              <a:rPr dirty="0" sz="1800" spc="350"/>
              <a:t> </a:t>
            </a:r>
            <a:r>
              <a:rPr dirty="0" sz="1800"/>
              <a:t>]</a:t>
            </a:r>
            <a:r>
              <a:rPr dirty="0" sz="1800" spc="-30"/>
              <a:t> </a:t>
            </a:r>
            <a:r>
              <a:rPr dirty="0" sz="1800" spc="-10"/>
              <a:t>Establecimiento</a:t>
            </a:r>
            <a:r>
              <a:rPr dirty="0" sz="1800" spc="-30"/>
              <a:t> </a:t>
            </a:r>
            <a:r>
              <a:rPr dirty="0" sz="1800"/>
              <a:t>de</a:t>
            </a:r>
            <a:r>
              <a:rPr dirty="0" sz="1800" spc="-30"/>
              <a:t> </a:t>
            </a:r>
            <a:r>
              <a:rPr dirty="0" sz="1800"/>
              <a:t>métodos</a:t>
            </a:r>
            <a:r>
              <a:rPr dirty="0" sz="1800" spc="-30"/>
              <a:t> </a:t>
            </a:r>
            <a:r>
              <a:rPr dirty="0" sz="1800"/>
              <a:t>repetibles</a:t>
            </a:r>
            <a:r>
              <a:rPr dirty="0" sz="1800" spc="-40"/>
              <a:t> </a:t>
            </a:r>
            <a:r>
              <a:rPr dirty="0" sz="1800"/>
              <a:t>para</a:t>
            </a:r>
            <a:r>
              <a:rPr dirty="0" sz="1800" spc="-30"/>
              <a:t> </a:t>
            </a:r>
            <a:r>
              <a:rPr dirty="0" sz="1800"/>
              <a:t>la</a:t>
            </a:r>
            <a:r>
              <a:rPr dirty="0" sz="1800" spc="-30"/>
              <a:t> </a:t>
            </a:r>
            <a:r>
              <a:rPr dirty="0" sz="1800"/>
              <a:t>vigilancia</a:t>
            </a:r>
            <a:r>
              <a:rPr dirty="0" sz="1800" spc="-25"/>
              <a:t> </a:t>
            </a:r>
            <a:r>
              <a:rPr dirty="0" sz="1800"/>
              <a:t>de</a:t>
            </a:r>
            <a:r>
              <a:rPr dirty="0" sz="1800" spc="-30"/>
              <a:t> </a:t>
            </a:r>
            <a:r>
              <a:rPr dirty="0" sz="1800"/>
              <a:t>los</a:t>
            </a:r>
            <a:r>
              <a:rPr dirty="0" sz="1800" spc="-35"/>
              <a:t> </a:t>
            </a:r>
            <a:r>
              <a:rPr dirty="0" sz="1800" spc="-10"/>
              <a:t>datos</a:t>
            </a:r>
            <a:endParaRPr sz="1800"/>
          </a:p>
          <a:p>
            <a:pPr marL="355600">
              <a:lnSpc>
                <a:spcPct val="100000"/>
              </a:lnSpc>
              <a:spcBef>
                <a:spcPts val="1630"/>
              </a:spcBef>
            </a:pPr>
            <a:r>
              <a:rPr dirty="0" sz="1800"/>
              <a:t>[</a:t>
            </a:r>
            <a:r>
              <a:rPr dirty="0" sz="1800" spc="360"/>
              <a:t> </a:t>
            </a:r>
            <a:r>
              <a:rPr dirty="0" sz="1800"/>
              <a:t>]</a:t>
            </a:r>
            <a:r>
              <a:rPr dirty="0" sz="1800" spc="-30"/>
              <a:t> </a:t>
            </a:r>
            <a:r>
              <a:rPr dirty="0" sz="1800" spc="-20"/>
              <a:t>Trabajar</a:t>
            </a:r>
            <a:r>
              <a:rPr dirty="0" sz="1800" spc="-35"/>
              <a:t> </a:t>
            </a:r>
            <a:r>
              <a:rPr dirty="0" sz="1800"/>
              <a:t>en</a:t>
            </a:r>
            <a:r>
              <a:rPr dirty="0" sz="1800" spc="-20"/>
              <a:t> </a:t>
            </a:r>
            <a:r>
              <a:rPr dirty="0" sz="1800" spc="-10"/>
              <a:t>proyectos</a:t>
            </a:r>
            <a:r>
              <a:rPr dirty="0" sz="1800" spc="-25"/>
              <a:t> </a:t>
            </a:r>
            <a:r>
              <a:rPr dirty="0" sz="1800"/>
              <a:t>de</a:t>
            </a:r>
            <a:r>
              <a:rPr dirty="0" sz="1800" spc="-25"/>
              <a:t> </a:t>
            </a:r>
            <a:r>
              <a:rPr dirty="0" sz="1800"/>
              <a:t>gran</a:t>
            </a:r>
            <a:r>
              <a:rPr dirty="0" sz="1800" spc="-20"/>
              <a:t> </a:t>
            </a:r>
            <a:r>
              <a:rPr dirty="0" sz="1800"/>
              <a:t>escala</a:t>
            </a:r>
            <a:r>
              <a:rPr dirty="0" sz="1800" spc="-25"/>
              <a:t> </a:t>
            </a:r>
            <a:r>
              <a:rPr dirty="0" sz="1800"/>
              <a:t>que</a:t>
            </a:r>
            <a:r>
              <a:rPr dirty="0" sz="1800" spc="-25"/>
              <a:t> </a:t>
            </a:r>
            <a:r>
              <a:rPr dirty="0" sz="1800"/>
              <a:t>sean</a:t>
            </a:r>
            <a:r>
              <a:rPr dirty="0" sz="1800" spc="-25"/>
              <a:t> </a:t>
            </a:r>
            <a:r>
              <a:rPr dirty="0" sz="1800"/>
              <a:t>útiles</a:t>
            </a:r>
            <a:r>
              <a:rPr dirty="0" sz="1800" spc="-30"/>
              <a:t> </a:t>
            </a:r>
            <a:r>
              <a:rPr dirty="0" sz="1800"/>
              <a:t>a</a:t>
            </a:r>
            <a:r>
              <a:rPr dirty="0" sz="1800" spc="-25"/>
              <a:t> </a:t>
            </a:r>
            <a:r>
              <a:rPr dirty="0" sz="1800"/>
              <a:t>múltiples</a:t>
            </a:r>
            <a:r>
              <a:rPr dirty="0" sz="1800" spc="-25"/>
              <a:t> </a:t>
            </a:r>
            <a:r>
              <a:rPr dirty="0" sz="1800" spc="-10"/>
              <a:t>interesados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Respuestas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783588"/>
            <a:ext cx="59353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600">
                <a:latin typeface="Calibri"/>
                <a:cs typeface="Calibri"/>
              </a:rPr>
              <a:t>**[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]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Creación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herramientas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informe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datos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dashboards**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8839" y="2124964"/>
            <a:ext cx="74942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alibri"/>
                <a:cs typeface="Calibri"/>
              </a:rPr>
              <a:t>Los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profesionales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inteligencia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empresarial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correctos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suelen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estar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más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involucrados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-25">
                <a:latin typeface="Calibri"/>
                <a:cs typeface="Calibri"/>
              </a:rPr>
              <a:t> la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78839" y="2289555"/>
            <a:ext cx="72624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Calibri"/>
                <a:cs typeface="Calibri"/>
              </a:rPr>
              <a:t>construcción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herramientas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dashboards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informes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datos,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establecimiento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8839" y="2469388"/>
            <a:ext cx="70802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alibri"/>
                <a:cs typeface="Calibri"/>
              </a:rPr>
              <a:t>métodos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repetibles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seguimiento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trabajo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proyectos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gran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78839" y="2633979"/>
            <a:ext cx="40011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alibri"/>
                <a:cs typeface="Calibri"/>
              </a:rPr>
              <a:t>escala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útiles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múltiples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interesados.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78839" y="2975355"/>
            <a:ext cx="7494270" cy="1120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280" algn="l"/>
              </a:tabLst>
            </a:pPr>
            <a:r>
              <a:rPr dirty="0" sz="1600" spc="-25">
                <a:latin typeface="Calibri"/>
                <a:cs typeface="Calibri"/>
              </a:rPr>
              <a:t>**[</a:t>
            </a:r>
            <a:r>
              <a:rPr dirty="0" sz="1600">
                <a:latin typeface="Calibri"/>
                <a:cs typeface="Calibri"/>
              </a:rPr>
              <a:t>	]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Examen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datos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través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tema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específico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lente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tema-materia**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Calibri"/>
                <a:cs typeface="Calibri"/>
              </a:rPr>
              <a:t>**[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]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Establecimiento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métodos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repetibles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vigilancia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datos**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600">
                <a:latin typeface="Calibri"/>
                <a:cs typeface="Calibri"/>
              </a:rPr>
              <a:t>Los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profesionales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inteligencia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empresarial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correctos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suelen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estar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más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involucrados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-25">
                <a:latin typeface="Calibri"/>
                <a:cs typeface="Calibri"/>
              </a:rPr>
              <a:t> la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78839" y="4005579"/>
            <a:ext cx="72624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Calibri"/>
                <a:cs typeface="Calibri"/>
              </a:rPr>
              <a:t>construcción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herramientas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dashboards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informes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datos,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establecimiento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78839" y="4170172"/>
            <a:ext cx="7494270" cy="11201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 marR="419100">
              <a:lnSpc>
                <a:spcPct val="72500"/>
              </a:lnSpc>
              <a:spcBef>
                <a:spcPts val="625"/>
              </a:spcBef>
            </a:pPr>
            <a:r>
              <a:rPr dirty="0" sz="1600">
                <a:latin typeface="Calibri"/>
                <a:cs typeface="Calibri"/>
              </a:rPr>
              <a:t>métodos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repetibles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seguimiento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trabajo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proyectos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gran </a:t>
            </a:r>
            <a:r>
              <a:rPr dirty="0" sz="1600">
                <a:latin typeface="Calibri"/>
                <a:cs typeface="Calibri"/>
              </a:rPr>
              <a:t>escala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útiles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múltiples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interesados.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**[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]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Trabajar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proyectos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gran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escala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sean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útiles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múltiples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interesados**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latin typeface="Calibri"/>
                <a:cs typeface="Calibri"/>
              </a:rPr>
              <a:t>Los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profesionales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inteligencia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empresarial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correctos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suelen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estar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más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involucrados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-25">
                <a:latin typeface="Calibri"/>
                <a:cs typeface="Calibri"/>
              </a:rPr>
              <a:t> la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78839" y="5197347"/>
            <a:ext cx="72624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Calibri"/>
                <a:cs typeface="Calibri"/>
              </a:rPr>
              <a:t>construcción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herramientas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dashboards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informes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datos,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establecimiento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78839" y="5364988"/>
            <a:ext cx="7080250" cy="44640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 marR="5080">
              <a:lnSpc>
                <a:spcPct val="72500"/>
              </a:lnSpc>
              <a:spcBef>
                <a:spcPts val="625"/>
              </a:spcBef>
            </a:pPr>
            <a:r>
              <a:rPr dirty="0" sz="1600">
                <a:latin typeface="Calibri"/>
                <a:cs typeface="Calibri"/>
              </a:rPr>
              <a:t>métodos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repetibles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seguimiento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trabajo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proyectos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gran </a:t>
            </a:r>
            <a:r>
              <a:rPr dirty="0" sz="1600">
                <a:latin typeface="Calibri"/>
                <a:cs typeface="Calibri"/>
              </a:rPr>
              <a:t>escala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útiles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múltiples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interesados.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974"/>
            <a:ext cx="4720713" cy="682002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4621" y="5977016"/>
            <a:ext cx="1433755" cy="9113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21481" y="4716298"/>
            <a:ext cx="1227843" cy="66073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50271" y="3334066"/>
            <a:ext cx="831272" cy="74427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74008" y="721494"/>
            <a:ext cx="549097" cy="60757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154468" y="2384730"/>
            <a:ext cx="1685925" cy="296545"/>
          </a:xfrm>
          <a:prstGeom prst="rect">
            <a:avLst/>
          </a:prstGeom>
          <a:solidFill>
            <a:srgbClr val="FFEBE8"/>
          </a:solidFill>
        </p:spPr>
        <p:txBody>
          <a:bodyPr wrap="square" lIns="0" tIns="3873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305"/>
              </a:spcBef>
            </a:pPr>
            <a:r>
              <a:rPr dirty="0" sz="1250" spc="65">
                <a:solidFill>
                  <a:srgbClr val="FFFFFF"/>
                </a:solidFill>
                <a:latin typeface="Arial MT"/>
                <a:cs typeface="Arial MT"/>
              </a:rPr>
              <a:t>Acreditodo</a:t>
            </a:r>
            <a:r>
              <a:rPr dirty="0" sz="1250" spc="1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por: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206905" y="4860597"/>
            <a:ext cx="1250950" cy="394970"/>
            <a:chOff x="7206905" y="4860597"/>
            <a:chExt cx="1250950" cy="394970"/>
          </a:xfrm>
        </p:grpSpPr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06905" y="5134006"/>
              <a:ext cx="1182085" cy="12151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75542" y="4860597"/>
              <a:ext cx="1182085" cy="250624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45127" y="835414"/>
            <a:ext cx="1105821" cy="41011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7590421" y="812588"/>
            <a:ext cx="706120" cy="4660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 indent="635">
              <a:lnSpc>
                <a:spcPct val="102299"/>
              </a:lnSpc>
              <a:spcBef>
                <a:spcPts val="70"/>
              </a:spcBef>
            </a:pPr>
            <a:r>
              <a:rPr dirty="0" sz="950">
                <a:solidFill>
                  <a:srgbClr val="D68C8C"/>
                </a:solidFill>
                <a:latin typeface="Cambria"/>
                <a:cs typeface="Cambria"/>
              </a:rPr>
              <a:t>Facultad</a:t>
            </a:r>
            <a:r>
              <a:rPr dirty="0" sz="950" spc="265">
                <a:solidFill>
                  <a:srgbClr val="D68C8C"/>
                </a:solidFill>
                <a:latin typeface="Cambria"/>
                <a:cs typeface="Cambria"/>
              </a:rPr>
              <a:t> </a:t>
            </a:r>
            <a:r>
              <a:rPr dirty="0" sz="950" spc="-25">
                <a:solidFill>
                  <a:srgbClr val="BD6D74"/>
                </a:solidFill>
                <a:latin typeface="Cambria"/>
                <a:cs typeface="Cambria"/>
              </a:rPr>
              <a:t>de</a:t>
            </a:r>
            <a:r>
              <a:rPr dirty="0" sz="950">
                <a:solidFill>
                  <a:srgbClr val="BD6D74"/>
                </a:solidFill>
                <a:latin typeface="Cambria"/>
                <a:cs typeface="Cambria"/>
              </a:rPr>
              <a:t> </a:t>
            </a:r>
            <a:r>
              <a:rPr dirty="0" sz="950">
                <a:solidFill>
                  <a:srgbClr val="D68C87"/>
                </a:solidFill>
                <a:latin typeface="Cambria"/>
                <a:cs typeface="Cambria"/>
              </a:rPr>
              <a:t>Ingeniería</a:t>
            </a:r>
            <a:r>
              <a:rPr dirty="0" sz="950" spc="145">
                <a:solidFill>
                  <a:srgbClr val="D68C87"/>
                </a:solidFill>
                <a:latin typeface="Cambria"/>
                <a:cs typeface="Cambria"/>
              </a:rPr>
              <a:t> </a:t>
            </a:r>
            <a:r>
              <a:rPr dirty="0" sz="950" spc="-50">
                <a:solidFill>
                  <a:srgbClr val="A54946"/>
                </a:solidFill>
                <a:latin typeface="Cambria"/>
                <a:cs typeface="Cambria"/>
              </a:rPr>
              <a:t>y</a:t>
            </a:r>
            <a:r>
              <a:rPr dirty="0" sz="950" spc="-10">
                <a:solidFill>
                  <a:srgbClr val="A54946"/>
                </a:solidFill>
                <a:latin typeface="Cambria"/>
                <a:cs typeface="Cambria"/>
              </a:rPr>
              <a:t> </a:t>
            </a:r>
            <a:r>
              <a:rPr dirty="0" sz="950" spc="-10">
                <a:solidFill>
                  <a:srgbClr val="893B3A"/>
                </a:solidFill>
                <a:latin typeface="Cambria"/>
                <a:cs typeface="Cambria"/>
              </a:rPr>
              <a:t>Arquitectura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468138" y="1696103"/>
            <a:ext cx="3013710" cy="4127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 indent="601980">
              <a:lnSpc>
                <a:spcPts val="1440"/>
              </a:lnSpc>
              <a:spcBef>
                <a:spcPts val="290"/>
              </a:spcBef>
            </a:pPr>
            <a:r>
              <a:rPr dirty="0" sz="1350">
                <a:solidFill>
                  <a:srgbClr val="B81A1A"/>
                </a:solidFill>
                <a:latin typeface="Cambria"/>
                <a:cs typeface="Cambria"/>
              </a:rPr>
              <a:t>Escuela</a:t>
            </a:r>
            <a:r>
              <a:rPr dirty="0" sz="1350" spc="290">
                <a:solidFill>
                  <a:srgbClr val="B81A1A"/>
                </a:solidFill>
                <a:latin typeface="Cambria"/>
                <a:cs typeface="Cambria"/>
              </a:rPr>
              <a:t> </a:t>
            </a:r>
            <a:r>
              <a:rPr dirty="0" sz="1350">
                <a:solidFill>
                  <a:srgbClr val="AE1311"/>
                </a:solidFill>
                <a:latin typeface="Cambria"/>
                <a:cs typeface="Cambria"/>
              </a:rPr>
              <a:t>Profesional</a:t>
            </a:r>
            <a:r>
              <a:rPr dirty="0" sz="1350" spc="240">
                <a:solidFill>
                  <a:srgbClr val="AE1311"/>
                </a:solidFill>
                <a:latin typeface="Cambria"/>
                <a:cs typeface="Cambria"/>
              </a:rPr>
              <a:t> </a:t>
            </a:r>
            <a:r>
              <a:rPr dirty="0" sz="1350" spc="-25">
                <a:solidFill>
                  <a:srgbClr val="9E1A16"/>
                </a:solidFill>
                <a:latin typeface="Cambria"/>
                <a:cs typeface="Cambria"/>
              </a:rPr>
              <a:t>de </a:t>
            </a:r>
            <a:r>
              <a:rPr dirty="0" sz="1350" spc="10">
                <a:solidFill>
                  <a:srgbClr val="820F15"/>
                </a:solidFill>
                <a:latin typeface="Cambria"/>
                <a:cs typeface="Cambria"/>
              </a:rPr>
              <a:t>Ingeniería</a:t>
            </a:r>
            <a:r>
              <a:rPr dirty="0" sz="1350" spc="220">
                <a:solidFill>
                  <a:srgbClr val="820F15"/>
                </a:solidFill>
                <a:latin typeface="Cambria"/>
                <a:cs typeface="Cambria"/>
              </a:rPr>
              <a:t> </a:t>
            </a:r>
            <a:r>
              <a:rPr dirty="0" sz="1350" spc="10">
                <a:solidFill>
                  <a:srgbClr val="9A2128"/>
                </a:solidFill>
                <a:latin typeface="Cambria"/>
                <a:cs typeface="Cambria"/>
              </a:rPr>
              <a:t>de</a:t>
            </a:r>
            <a:r>
              <a:rPr dirty="0" sz="1350" spc="204">
                <a:solidFill>
                  <a:srgbClr val="9A2128"/>
                </a:solidFill>
                <a:latin typeface="Cambria"/>
                <a:cs typeface="Cambria"/>
              </a:rPr>
              <a:t> </a:t>
            </a:r>
            <a:r>
              <a:rPr dirty="0" sz="1350" spc="10">
                <a:solidFill>
                  <a:srgbClr val="B62828"/>
                </a:solidFill>
                <a:latin typeface="Cambria"/>
                <a:cs typeface="Cambria"/>
              </a:rPr>
              <a:t>Computación</a:t>
            </a:r>
            <a:r>
              <a:rPr dirty="0" sz="1350" spc="250">
                <a:solidFill>
                  <a:srgbClr val="B62828"/>
                </a:solidFill>
                <a:latin typeface="Cambria"/>
                <a:cs typeface="Cambria"/>
              </a:rPr>
              <a:t> </a:t>
            </a:r>
            <a:r>
              <a:rPr dirty="0" sz="1350" spc="10">
                <a:solidFill>
                  <a:srgbClr val="B81815"/>
                </a:solidFill>
                <a:latin typeface="Cambria"/>
                <a:cs typeface="Cambria"/>
              </a:rPr>
              <a:t>y</a:t>
            </a:r>
            <a:r>
              <a:rPr dirty="0" sz="1350" spc="75">
                <a:solidFill>
                  <a:srgbClr val="B81815"/>
                </a:solidFill>
                <a:latin typeface="Cambria"/>
                <a:cs typeface="Cambria"/>
              </a:rPr>
              <a:t> </a:t>
            </a:r>
            <a:r>
              <a:rPr dirty="0" sz="1350" spc="-10">
                <a:solidFill>
                  <a:srgbClr val="AC211F"/>
                </a:solidFill>
                <a:latin typeface="Cambria"/>
                <a:cs typeface="Cambria"/>
              </a:rPr>
              <a:t>Sistemas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607438" y="5051688"/>
            <a:ext cx="454025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Cambria"/>
                <a:cs typeface="Cambria"/>
              </a:rPr>
              <a:t>ASIIN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158471" y="3441615"/>
            <a:ext cx="1078865" cy="405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00" spc="-200" i="1">
                <a:solidFill>
                  <a:srgbClr val="070166"/>
                </a:solidFill>
                <a:latin typeface="Cambria"/>
                <a:cs typeface="Cambria"/>
              </a:rPr>
              <a:t>&lt;••*icxcir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Contenido</a:t>
            </a:r>
            <a:r>
              <a:rPr dirty="0" spc="-65"/>
              <a:t> </a:t>
            </a:r>
            <a:r>
              <a:rPr dirty="0"/>
              <a:t>del</a:t>
            </a:r>
            <a:r>
              <a:rPr dirty="0" spc="-75"/>
              <a:t> </a:t>
            </a:r>
            <a:r>
              <a:rPr dirty="0" spc="-10"/>
              <a:t>curso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735327"/>
            <a:ext cx="6773545" cy="22720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100" spc="-10">
                <a:latin typeface="Calibri"/>
                <a:cs typeface="Calibri"/>
              </a:rPr>
              <a:t>Unidades: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I: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Información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Sistemas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Información.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II: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Modelamiento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Empresarial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Datos.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III: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Modelos</a:t>
            </a:r>
            <a:r>
              <a:rPr dirty="0" sz="2100" spc="-10">
                <a:latin typeface="Calibri"/>
                <a:cs typeface="Calibri"/>
              </a:rPr>
              <a:t> Multidimensionales</a:t>
            </a:r>
            <a:r>
              <a:rPr dirty="0" sz="2100">
                <a:latin typeface="Calibri"/>
                <a:cs typeface="Calibri"/>
              </a:rPr>
              <a:t> y</a:t>
            </a:r>
            <a:r>
              <a:rPr dirty="0" sz="2100" spc="-10">
                <a:latin typeface="Calibri"/>
                <a:cs typeface="Calibri"/>
              </a:rPr>
              <a:t> Dashboards.</a:t>
            </a:r>
            <a:endParaRPr sz="2100">
              <a:latin typeface="Calibri"/>
              <a:cs typeface="Calibri"/>
            </a:endParaRPr>
          </a:p>
          <a:p>
            <a:pPr marL="12700" marR="5080">
              <a:lnSpc>
                <a:spcPts val="2300"/>
              </a:lnSpc>
              <a:spcBef>
                <a:spcPts val="835"/>
              </a:spcBef>
            </a:pP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asignatura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exige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del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estudiante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elaboración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trabajo integrador.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Metodología</a:t>
            </a:r>
            <a:r>
              <a:rPr dirty="0" spc="-80"/>
              <a:t> </a:t>
            </a:r>
            <a:r>
              <a:rPr dirty="0"/>
              <a:t>de</a:t>
            </a:r>
            <a:r>
              <a:rPr dirty="0" spc="-80"/>
              <a:t> </a:t>
            </a:r>
            <a:r>
              <a:rPr dirty="0" spc="-10"/>
              <a:t>enseñanza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744471"/>
            <a:ext cx="7412990" cy="30003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metodología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del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curso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combina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tres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enfoques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principales:</a:t>
            </a:r>
            <a:endParaRPr sz="2100">
              <a:latin typeface="Calibri"/>
              <a:cs typeface="Calibri"/>
            </a:endParaRPr>
          </a:p>
          <a:p>
            <a:pPr marL="184150" marR="123825" indent="-171450">
              <a:lnSpc>
                <a:spcPct val="79000"/>
              </a:lnSpc>
              <a:spcBef>
                <a:spcPts val="819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Método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Expositivo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-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Interactivo: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Incluye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exposición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del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docente </a:t>
            </a:r>
            <a:r>
              <a:rPr dirty="0" sz="2100">
                <a:latin typeface="Calibri"/>
                <a:cs typeface="Calibri"/>
              </a:rPr>
              <a:t>seguida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interacciones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con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estudiantes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aula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virtual.</a:t>
            </a:r>
            <a:endParaRPr sz="2100">
              <a:latin typeface="Calibri"/>
              <a:cs typeface="Calibri"/>
            </a:endParaRPr>
          </a:p>
          <a:p>
            <a:pPr marL="184150" marR="5080" indent="-171450">
              <a:lnSpc>
                <a:spcPct val="79500"/>
              </a:lnSpc>
              <a:spcBef>
                <a:spcPts val="90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Método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Discusión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Guiada: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Implica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conducción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discusiones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abordar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situaciones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específicas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llegar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conclusiones, </a:t>
            </a:r>
            <a:r>
              <a:rPr dirty="0" sz="2100">
                <a:latin typeface="Calibri"/>
                <a:cs typeface="Calibri"/>
              </a:rPr>
              <a:t>utilizando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herramientas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disponibles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aula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virtual.</a:t>
            </a:r>
            <a:endParaRPr sz="2100">
              <a:latin typeface="Calibri"/>
              <a:cs typeface="Calibri"/>
            </a:endParaRPr>
          </a:p>
          <a:p>
            <a:pPr marL="184150" marR="90170" indent="-171450">
              <a:lnSpc>
                <a:spcPct val="80600"/>
              </a:lnSpc>
              <a:spcBef>
                <a:spcPts val="77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Método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Demostración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-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Ejecución: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Se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enfoca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ejecución práctica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conceptos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mediante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demostraciones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actividades, </a:t>
            </a:r>
            <a:r>
              <a:rPr dirty="0" sz="2100">
                <a:latin typeface="Calibri"/>
                <a:cs typeface="Calibri"/>
              </a:rPr>
              <a:t>empleando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herramientas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virtuales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facilitar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práctica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la </a:t>
            </a:r>
            <a:r>
              <a:rPr dirty="0" sz="2100" spc="-10">
                <a:latin typeface="Calibri"/>
                <a:cs typeface="Calibri"/>
              </a:rPr>
              <a:t>retroalimentación.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Metodología</a:t>
            </a:r>
            <a:r>
              <a:rPr dirty="0" spc="-80"/>
              <a:t> </a:t>
            </a:r>
            <a:r>
              <a:rPr dirty="0"/>
              <a:t>de</a:t>
            </a:r>
            <a:r>
              <a:rPr dirty="0" spc="-80"/>
              <a:t> </a:t>
            </a:r>
            <a:r>
              <a:rPr dirty="0" spc="-10"/>
              <a:t>enseñanza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770379"/>
            <a:ext cx="5633720" cy="410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promedio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obtiene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siguiente:</a:t>
            </a:r>
            <a:endParaRPr sz="1800">
              <a:latin typeface="Calibri"/>
              <a:cs typeface="Calibri"/>
            </a:endParaRPr>
          </a:p>
          <a:p>
            <a:pPr algn="ctr" marL="2092960">
              <a:lnSpc>
                <a:spcPct val="100000"/>
              </a:lnSpc>
              <a:spcBef>
                <a:spcPts val="1725"/>
              </a:spcBef>
            </a:pPr>
            <a:r>
              <a:rPr dirty="0" sz="1800">
                <a:latin typeface="Calibri"/>
                <a:cs typeface="Calibri"/>
              </a:rPr>
              <a:t>PF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(EP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2*PE)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/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1800" spc="-10">
                <a:latin typeface="Calibri"/>
                <a:cs typeface="Calibri"/>
              </a:rPr>
              <a:t>Dónde:</a:t>
            </a:r>
            <a:endParaRPr sz="1800">
              <a:latin typeface="Calibri"/>
              <a:cs typeface="Calibri"/>
            </a:endParaRPr>
          </a:p>
          <a:p>
            <a:pPr marL="183515" indent="-170815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800">
                <a:latin typeface="Calibri"/>
                <a:cs typeface="Calibri"/>
              </a:rPr>
              <a:t>PF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Promedio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final</a:t>
            </a:r>
            <a:endParaRPr sz="1800">
              <a:latin typeface="Calibri"/>
              <a:cs typeface="Calibri"/>
            </a:endParaRPr>
          </a:p>
          <a:p>
            <a:pPr marL="183515" indent="-17081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800">
                <a:latin typeface="Calibri"/>
                <a:cs typeface="Calibri"/>
              </a:rPr>
              <a:t>EP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Examen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parcial</a:t>
            </a:r>
            <a:endParaRPr sz="1800">
              <a:latin typeface="Calibri"/>
              <a:cs typeface="Calibri"/>
            </a:endParaRPr>
          </a:p>
          <a:p>
            <a:pPr marL="183515" indent="-17081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800">
                <a:latin typeface="Calibri"/>
                <a:cs typeface="Calibri"/>
              </a:rPr>
              <a:t>EF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Examen</a:t>
            </a:r>
            <a:r>
              <a:rPr dirty="0" sz="1800" spc="-20">
                <a:latin typeface="Calibri"/>
                <a:cs typeface="Calibri"/>
              </a:rPr>
              <a:t> final</a:t>
            </a:r>
            <a:endParaRPr sz="1800">
              <a:latin typeface="Calibri"/>
              <a:cs typeface="Calibri"/>
            </a:endParaRPr>
          </a:p>
          <a:p>
            <a:pPr marL="183515" indent="-17081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800">
                <a:latin typeface="Calibri"/>
                <a:cs typeface="Calibri"/>
              </a:rPr>
              <a:t>PE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Promedio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evaluaciones</a:t>
            </a:r>
            <a:endParaRPr sz="1800">
              <a:latin typeface="Calibri"/>
              <a:cs typeface="Calibri"/>
            </a:endParaRPr>
          </a:p>
          <a:p>
            <a:pPr algn="ctr" marL="2094230">
              <a:lnSpc>
                <a:spcPct val="100000"/>
              </a:lnSpc>
              <a:spcBef>
                <a:spcPts val="145"/>
              </a:spcBef>
            </a:pPr>
            <a:r>
              <a:rPr dirty="0" sz="1800">
                <a:latin typeface="Calibri"/>
                <a:cs typeface="Calibri"/>
              </a:rPr>
              <a:t>PE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((P1+P2+P3+P4–MN)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/3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W1)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/2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1800" spc="-10">
                <a:latin typeface="Calibri"/>
                <a:cs typeface="Calibri"/>
              </a:rPr>
              <a:t>Donde:</a:t>
            </a:r>
            <a:endParaRPr sz="1800">
              <a:latin typeface="Calibri"/>
              <a:cs typeface="Calibri"/>
            </a:endParaRPr>
          </a:p>
          <a:p>
            <a:pPr marL="183515" indent="-17081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800">
                <a:latin typeface="Calibri"/>
                <a:cs typeface="Calibri"/>
              </a:rPr>
              <a:t>P1…P4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Prácticas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Calificadas</a:t>
            </a:r>
            <a:endParaRPr sz="1800">
              <a:latin typeface="Calibri"/>
              <a:cs typeface="Calibri"/>
            </a:endParaRPr>
          </a:p>
          <a:p>
            <a:pPr marL="183515" indent="-17081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800">
                <a:latin typeface="Calibri"/>
                <a:cs typeface="Calibri"/>
              </a:rPr>
              <a:t>MN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Mínima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Prácticas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Calificadas</a:t>
            </a:r>
            <a:endParaRPr sz="1800">
              <a:latin typeface="Calibri"/>
              <a:cs typeface="Calibri"/>
            </a:endParaRPr>
          </a:p>
          <a:p>
            <a:pPr marL="183515" indent="-17081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800">
                <a:latin typeface="Calibri"/>
                <a:cs typeface="Calibri"/>
              </a:rPr>
              <a:t>W1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Trabajo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final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Referencias</a:t>
            </a:r>
            <a:r>
              <a:rPr dirty="0" spc="-114"/>
              <a:t> </a:t>
            </a:r>
            <a:r>
              <a:rPr dirty="0" spc="-10"/>
              <a:t>bibliográficas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91527" y="1795144"/>
            <a:ext cx="7452359" cy="1511300"/>
          </a:xfrm>
          <a:custGeom>
            <a:avLst/>
            <a:gdLst/>
            <a:ahLst/>
            <a:cxnLst/>
            <a:rect l="l" t="t" r="r" b="b"/>
            <a:pathLst>
              <a:path w="7452359" h="1511300">
                <a:moveTo>
                  <a:pt x="6744348" y="508000"/>
                </a:moveTo>
                <a:lnTo>
                  <a:pt x="3058871" y="508000"/>
                </a:lnTo>
                <a:lnTo>
                  <a:pt x="3004896" y="508000"/>
                </a:lnTo>
                <a:lnTo>
                  <a:pt x="1764804" y="508000"/>
                </a:lnTo>
                <a:lnTo>
                  <a:pt x="12" y="508000"/>
                </a:lnTo>
                <a:lnTo>
                  <a:pt x="12" y="711200"/>
                </a:lnTo>
                <a:lnTo>
                  <a:pt x="12" y="800100"/>
                </a:lnTo>
                <a:lnTo>
                  <a:pt x="12" y="1003300"/>
                </a:lnTo>
                <a:lnTo>
                  <a:pt x="1372057" y="1003300"/>
                </a:lnTo>
                <a:lnTo>
                  <a:pt x="1372057" y="800100"/>
                </a:lnTo>
                <a:lnTo>
                  <a:pt x="1764804" y="800100"/>
                </a:lnTo>
                <a:lnTo>
                  <a:pt x="3004896" y="800100"/>
                </a:lnTo>
                <a:lnTo>
                  <a:pt x="3058871" y="800100"/>
                </a:lnTo>
                <a:lnTo>
                  <a:pt x="6744348" y="800100"/>
                </a:lnTo>
                <a:lnTo>
                  <a:pt x="6744348" y="508000"/>
                </a:lnTo>
                <a:close/>
              </a:path>
              <a:path w="7452359" h="1511300">
                <a:moveTo>
                  <a:pt x="7183514" y="1016000"/>
                </a:moveTo>
                <a:lnTo>
                  <a:pt x="2766136" y="1016000"/>
                </a:lnTo>
                <a:lnTo>
                  <a:pt x="2712161" y="1016000"/>
                </a:lnTo>
                <a:lnTo>
                  <a:pt x="2008263" y="1016000"/>
                </a:lnTo>
                <a:lnTo>
                  <a:pt x="12" y="1016000"/>
                </a:lnTo>
                <a:lnTo>
                  <a:pt x="12" y="1219200"/>
                </a:lnTo>
                <a:lnTo>
                  <a:pt x="12" y="1308100"/>
                </a:lnTo>
                <a:lnTo>
                  <a:pt x="12" y="1511300"/>
                </a:lnTo>
                <a:lnTo>
                  <a:pt x="2157996" y="1511300"/>
                </a:lnTo>
                <a:lnTo>
                  <a:pt x="2157996" y="1308100"/>
                </a:lnTo>
                <a:lnTo>
                  <a:pt x="2712161" y="1308100"/>
                </a:lnTo>
                <a:lnTo>
                  <a:pt x="2766136" y="1308100"/>
                </a:lnTo>
                <a:lnTo>
                  <a:pt x="7183514" y="1308100"/>
                </a:lnTo>
                <a:lnTo>
                  <a:pt x="7183514" y="1016000"/>
                </a:lnTo>
                <a:close/>
              </a:path>
              <a:path w="7452359" h="1511300">
                <a:moveTo>
                  <a:pt x="7451801" y="0"/>
                </a:moveTo>
                <a:lnTo>
                  <a:pt x="12" y="0"/>
                </a:lnTo>
                <a:lnTo>
                  <a:pt x="12" y="203200"/>
                </a:lnTo>
                <a:lnTo>
                  <a:pt x="0" y="495300"/>
                </a:lnTo>
                <a:lnTo>
                  <a:pt x="6706108" y="495300"/>
                </a:lnTo>
                <a:lnTo>
                  <a:pt x="6706108" y="292100"/>
                </a:lnTo>
                <a:lnTo>
                  <a:pt x="7451801" y="292100"/>
                </a:lnTo>
                <a:lnTo>
                  <a:pt x="745180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07390" y="1769871"/>
            <a:ext cx="110489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0">
                <a:latin typeface="Arial MT"/>
                <a:cs typeface="Arial MT"/>
              </a:rPr>
              <a:t>•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91539" y="1795145"/>
            <a:ext cx="7452359" cy="2032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900">
                <a:latin typeface="Calibri"/>
                <a:cs typeface="Calibri"/>
              </a:rPr>
              <a:t>Price,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C.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(2014).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Building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Performance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Dashboards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Balanced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Scorecards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91539" y="2087245"/>
            <a:ext cx="6744334" cy="2032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90"/>
              </a:lnSpc>
            </a:pPr>
            <a:r>
              <a:rPr dirty="0" sz="1900">
                <a:latin typeface="Calibri"/>
                <a:cs typeface="Calibri"/>
              </a:rPr>
              <a:t>with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SQL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Server®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Reporting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Services.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INDIANAPOLIS: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Editorial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WILEY.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7390" y="2278888"/>
            <a:ext cx="6928484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900">
                <a:latin typeface="Calibri"/>
                <a:cs typeface="Calibri"/>
              </a:rPr>
              <a:t>Conesa,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J.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(2010).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Introducción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al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Business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Intelligence.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BARCELONA: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91539" y="2595245"/>
            <a:ext cx="1384935" cy="2032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75"/>
              </a:lnSpc>
            </a:pPr>
            <a:r>
              <a:rPr dirty="0" sz="1900">
                <a:latin typeface="Calibri"/>
                <a:cs typeface="Calibri"/>
              </a:rPr>
              <a:t>Editorial</a:t>
            </a:r>
            <a:r>
              <a:rPr dirty="0" sz="1900" spc="-105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UOC.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07390" y="2784855"/>
            <a:ext cx="736790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900" spc="-10">
                <a:latin typeface="Calibri"/>
                <a:cs typeface="Calibri"/>
              </a:rPr>
              <a:t>Efraim</a:t>
            </a:r>
            <a:r>
              <a:rPr dirty="0" sz="1900" spc="-95">
                <a:latin typeface="Calibri"/>
                <a:cs typeface="Calibri"/>
              </a:rPr>
              <a:t> T.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Ramesh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S.,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Dursun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D.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David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K.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(2010).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Business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Intelligence.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2da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91539" y="3103245"/>
            <a:ext cx="2171065" cy="2032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80"/>
              </a:lnSpc>
            </a:pPr>
            <a:r>
              <a:rPr dirty="0" sz="1900">
                <a:latin typeface="Calibri"/>
                <a:cs typeface="Calibri"/>
              </a:rPr>
              <a:t>Edition.</a:t>
            </a:r>
            <a:r>
              <a:rPr dirty="0" sz="1900" spc="29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Prentice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Hall.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07390" y="3293871"/>
            <a:ext cx="7614920" cy="51943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84150" marR="5080" indent="-171450">
              <a:lnSpc>
                <a:spcPct val="705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900">
                <a:latin typeface="Calibri"/>
                <a:cs typeface="Calibri"/>
              </a:rPr>
              <a:t>Fouché,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G.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(2011).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Foundations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of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SQL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Server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2008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R2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Business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Intelligence. </a:t>
            </a:r>
            <a:r>
              <a:rPr dirty="0" sz="1900">
                <a:latin typeface="Calibri"/>
                <a:cs typeface="Calibri"/>
              </a:rPr>
              <a:t>New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York: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Editorial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APRESS.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07390" y="3802888"/>
            <a:ext cx="770128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900">
                <a:latin typeface="Calibri"/>
                <a:cs typeface="Calibri"/>
              </a:rPr>
              <a:t>Janus,</a:t>
            </a:r>
            <a:r>
              <a:rPr dirty="0" sz="1900" spc="-75">
                <a:latin typeface="Calibri"/>
                <a:cs typeface="Calibri"/>
              </a:rPr>
              <a:t> </a:t>
            </a:r>
            <a:r>
              <a:rPr dirty="0" sz="1900" spc="-130">
                <a:latin typeface="Calibri"/>
                <a:cs typeface="Calibri"/>
              </a:rPr>
              <a:t>P.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(2011).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Building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Integrated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Business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Intelligence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Solutions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with: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SQL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78839" y="4004055"/>
            <a:ext cx="6242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Calibri"/>
                <a:cs typeface="Calibri"/>
              </a:rPr>
              <a:t>Server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2008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R2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&amp;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Office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2010.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New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York: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Editorial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Mc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Graw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Hill.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7390" y="4308855"/>
            <a:ext cx="7167245" cy="51943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84150" marR="5080" indent="-171450">
              <a:lnSpc>
                <a:spcPct val="705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900">
                <a:latin typeface="Calibri"/>
                <a:cs typeface="Calibri"/>
              </a:rPr>
              <a:t>Ralston,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B.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(2011).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Power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Pivot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for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Business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Intelligence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using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Excel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and </a:t>
            </a:r>
            <a:r>
              <a:rPr dirty="0" sz="1900" spc="-10">
                <a:latin typeface="Calibri"/>
                <a:cs typeface="Calibri"/>
              </a:rPr>
              <a:t>Sharepoint.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New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York: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Editorial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APRESS.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07390" y="4805679"/>
            <a:ext cx="708279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900">
                <a:latin typeface="Calibri"/>
                <a:cs typeface="Calibri"/>
              </a:rPr>
              <a:t>Lobel,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L.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(2012).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Programing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Microsoft®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SQL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Server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2012.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CALIFORNIA: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78839" y="5006847"/>
            <a:ext cx="169100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Calibri"/>
                <a:cs typeface="Calibri"/>
              </a:rPr>
              <a:t>Editorial</a:t>
            </a:r>
            <a:r>
              <a:rPr dirty="0" sz="1900" spc="-10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TALLAN.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07390" y="5311647"/>
            <a:ext cx="6876415" cy="51943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84150" marR="5080" indent="-171450">
              <a:lnSpc>
                <a:spcPct val="705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900" spc="-35">
                <a:latin typeface="Calibri"/>
                <a:cs typeface="Calibri"/>
              </a:rPr>
              <a:t>Turley,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 spc="-130">
                <a:latin typeface="Calibri"/>
                <a:cs typeface="Calibri"/>
              </a:rPr>
              <a:t>P.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(2012).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Professional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Microsoft®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Sql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Server®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2012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Reporting </a:t>
            </a:r>
            <a:r>
              <a:rPr dirty="0" sz="1900">
                <a:latin typeface="Calibri"/>
                <a:cs typeface="Calibri"/>
              </a:rPr>
              <a:t>Services.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INDIANAPOLIS: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Editorial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WILEY.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605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200" spc="75"/>
              <a:t>La</a:t>
            </a:r>
            <a:r>
              <a:rPr dirty="0" sz="3200" spc="100"/>
              <a:t> </a:t>
            </a:r>
            <a:r>
              <a:rPr dirty="0" sz="3200" spc="80"/>
              <a:t>Información</a:t>
            </a:r>
            <a:r>
              <a:rPr dirty="0" sz="3200" spc="95"/>
              <a:t> </a:t>
            </a:r>
            <a:r>
              <a:rPr dirty="0" sz="3200" spc="75"/>
              <a:t>como</a:t>
            </a:r>
            <a:r>
              <a:rPr dirty="0" sz="3200" spc="105"/>
              <a:t> </a:t>
            </a:r>
            <a:r>
              <a:rPr dirty="0" sz="3200" spc="75"/>
              <a:t>Recurso</a:t>
            </a:r>
            <a:r>
              <a:rPr dirty="0" sz="3200" spc="90"/>
              <a:t> </a:t>
            </a:r>
            <a:r>
              <a:rPr dirty="0" sz="3200" spc="60"/>
              <a:t>Estratégico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735327"/>
            <a:ext cx="7715884" cy="39725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100">
                <a:latin typeface="Calibri"/>
                <a:cs typeface="Calibri"/>
              </a:rPr>
              <a:t>Concepto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información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estratégica</a:t>
            </a:r>
            <a:endParaRPr sz="2100">
              <a:latin typeface="Calibri"/>
              <a:cs typeface="Calibri"/>
            </a:endParaRPr>
          </a:p>
          <a:p>
            <a:pPr marL="184150" marR="5080" indent="-171450">
              <a:lnSpc>
                <a:spcPct val="89800"/>
              </a:lnSpc>
              <a:spcBef>
                <a:spcPts val="83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información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estratégica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refiere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datos,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análisis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50">
                <a:latin typeface="Calibri"/>
                <a:cs typeface="Calibri"/>
              </a:rPr>
              <a:t>y </a:t>
            </a:r>
            <a:r>
              <a:rPr dirty="0" sz="2100" spc="-10">
                <a:latin typeface="Calibri"/>
                <a:cs typeface="Calibri"/>
              </a:rPr>
              <a:t>conocimientos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que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son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fundamentales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toma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decisiones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en </a:t>
            </a:r>
            <a:r>
              <a:rPr dirty="0" sz="2100">
                <a:latin typeface="Calibri"/>
                <a:cs typeface="Calibri"/>
              </a:rPr>
              <a:t>una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organización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objetivo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alcanzar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sus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objetivos</a:t>
            </a:r>
            <a:r>
              <a:rPr dirty="0" sz="2100" spc="52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estratégicos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largo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plazo.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Esta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información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caracteriza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por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su </a:t>
            </a:r>
            <a:r>
              <a:rPr dirty="0" sz="2100" spc="-10">
                <a:latin typeface="Calibri"/>
                <a:cs typeface="Calibri"/>
              </a:rPr>
              <a:t>relevancia,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precisión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capacidad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influir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decisiones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que </a:t>
            </a:r>
            <a:r>
              <a:rPr dirty="0" sz="2100" spc="-10">
                <a:latin typeface="Calibri"/>
                <a:cs typeface="Calibri"/>
              </a:rPr>
              <a:t>afectan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dirección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éxito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empresa.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información estratégica</a:t>
            </a:r>
            <a:r>
              <a:rPr dirty="0" sz="2100" spc="-7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suele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provenir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múltiples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fuentes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tanto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internas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20">
                <a:latin typeface="Calibri"/>
                <a:cs typeface="Calibri"/>
              </a:rPr>
              <a:t>como </a:t>
            </a:r>
            <a:r>
              <a:rPr dirty="0" sz="2100">
                <a:latin typeface="Calibri"/>
                <a:cs typeface="Calibri"/>
              </a:rPr>
              <a:t>externas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organización,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puede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incluir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financieros,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de </a:t>
            </a:r>
            <a:r>
              <a:rPr dirty="0" sz="2100" spc="-10">
                <a:latin typeface="Calibri"/>
                <a:cs typeface="Calibri"/>
              </a:rPr>
              <a:t>mercado,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competitivos,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operativos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tendencias.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utiliza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20">
                <a:latin typeface="Calibri"/>
                <a:cs typeface="Calibri"/>
              </a:rPr>
              <a:t>para </a:t>
            </a:r>
            <a:r>
              <a:rPr dirty="0" sz="2100">
                <a:latin typeface="Calibri"/>
                <a:cs typeface="Calibri"/>
              </a:rPr>
              <a:t>identificar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oportunidades,</a:t>
            </a:r>
            <a:r>
              <a:rPr dirty="0" sz="2100" spc="-7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mitigar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riesgos,</a:t>
            </a:r>
            <a:r>
              <a:rPr dirty="0" sz="2100" spc="-7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anticipar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cambios</a:t>
            </a:r>
            <a:r>
              <a:rPr dirty="0" sz="2100" spc="-7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8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el </a:t>
            </a:r>
            <a:r>
              <a:rPr dirty="0" sz="2100">
                <a:latin typeface="Calibri"/>
                <a:cs typeface="Calibri"/>
              </a:rPr>
              <a:t>entorno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empresarial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formular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estrategias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efectivas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8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mantener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50">
                <a:latin typeface="Calibri"/>
                <a:cs typeface="Calibri"/>
              </a:rPr>
              <a:t>o </a:t>
            </a:r>
            <a:r>
              <a:rPr dirty="0" sz="2100">
                <a:latin typeface="Calibri"/>
                <a:cs typeface="Calibri"/>
              </a:rPr>
              <a:t>mejorar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posición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competitiva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empresa.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605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200" spc="75"/>
              <a:t>La</a:t>
            </a:r>
            <a:r>
              <a:rPr dirty="0" sz="3200" spc="100"/>
              <a:t> </a:t>
            </a:r>
            <a:r>
              <a:rPr dirty="0" sz="3200" spc="80"/>
              <a:t>Información</a:t>
            </a:r>
            <a:r>
              <a:rPr dirty="0" sz="3200" spc="95"/>
              <a:t> </a:t>
            </a:r>
            <a:r>
              <a:rPr dirty="0" sz="3200" spc="75"/>
              <a:t>como</a:t>
            </a:r>
            <a:r>
              <a:rPr dirty="0" sz="3200" spc="105"/>
              <a:t> </a:t>
            </a:r>
            <a:r>
              <a:rPr dirty="0" sz="3200" spc="75"/>
              <a:t>Recurso</a:t>
            </a:r>
            <a:r>
              <a:rPr dirty="0" sz="3200" spc="90"/>
              <a:t> </a:t>
            </a:r>
            <a:r>
              <a:rPr dirty="0" sz="3200" spc="60"/>
              <a:t>Estratégico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735327"/>
            <a:ext cx="7606030" cy="31102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100" spc="-10">
                <a:latin typeface="Calibri"/>
                <a:cs typeface="Calibri"/>
              </a:rPr>
              <a:t>Valor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información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toma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decisiones</a:t>
            </a:r>
            <a:endParaRPr sz="2100">
              <a:latin typeface="Calibri"/>
              <a:cs typeface="Calibri"/>
            </a:endParaRPr>
          </a:p>
          <a:p>
            <a:pPr marL="184150" marR="5080" indent="-171450">
              <a:lnSpc>
                <a:spcPct val="89800"/>
              </a:lnSpc>
              <a:spcBef>
                <a:spcPts val="83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valor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información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toma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decisiones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radica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su </a:t>
            </a:r>
            <a:r>
              <a:rPr dirty="0" sz="2100">
                <a:latin typeface="Calibri"/>
                <a:cs typeface="Calibri"/>
              </a:rPr>
              <a:t>capacidad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para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proporcionar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datos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precisos,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relevantes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oportunos </a:t>
            </a:r>
            <a:r>
              <a:rPr dirty="0" sz="2100">
                <a:latin typeface="Calibri"/>
                <a:cs typeface="Calibri"/>
              </a:rPr>
              <a:t>que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ayuden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líderes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gerentes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tomar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decisiones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informadas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50">
                <a:latin typeface="Calibri"/>
                <a:cs typeface="Calibri"/>
              </a:rPr>
              <a:t>y </a:t>
            </a:r>
            <a:r>
              <a:rPr dirty="0" sz="2100" spc="-10">
                <a:latin typeface="Calibri"/>
                <a:cs typeface="Calibri"/>
              </a:rPr>
              <a:t>efectivas.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información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adecuada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permite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identificar </a:t>
            </a:r>
            <a:r>
              <a:rPr dirty="0" sz="2100">
                <a:latin typeface="Calibri"/>
                <a:cs typeface="Calibri"/>
              </a:rPr>
              <a:t>oportunidades,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anticipar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riesgos,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optimizar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procesos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recursos, </a:t>
            </a:r>
            <a:r>
              <a:rPr dirty="0" sz="2100">
                <a:latin typeface="Calibri"/>
                <a:cs typeface="Calibri"/>
              </a:rPr>
              <a:t>mejorar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eficiencia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operativa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obtener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una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ventaja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competitiva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en </a:t>
            </a:r>
            <a:r>
              <a:rPr dirty="0" sz="2100">
                <a:latin typeface="Calibri"/>
                <a:cs typeface="Calibri"/>
              </a:rPr>
              <a:t>el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mercado.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Además,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ayuda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reducir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incertidumbre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aumentar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la </a:t>
            </a:r>
            <a:r>
              <a:rPr dirty="0" sz="2100" spc="-10">
                <a:latin typeface="Calibri"/>
                <a:cs typeface="Calibri"/>
              </a:rPr>
              <a:t>confianza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en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las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decisiones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tomadas,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que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conduce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mejores </a:t>
            </a:r>
            <a:r>
              <a:rPr dirty="0" sz="2100">
                <a:latin typeface="Calibri"/>
                <a:cs typeface="Calibri"/>
              </a:rPr>
              <a:t>resultados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y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un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mejor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desempeño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organizacional.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2024-03-19T00:41:10Z</dcterms:created>
  <dcterms:modified xsi:type="dcterms:W3CDTF">2024-03-19T00:41:10Z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2024-03-18T00:00:00Z</vt:filetime>
  </property>
  <property fmtid="{D5CDD505-2E9C-101B-9397-08002B2CF9AE}" pid="3" name="LastSaved">
    <vt:filetime>2024-03-19T00:00:00Z</vt:filetime>
  </property>
  <property fmtid="{D5CDD505-2E9C-101B-9397-08002B2CF9AE}" pid="4" name="Producer">
    <vt:lpwstr>macOS Version 14.3.1 (Build 23D60) Quartz PDFContext</vt:lpwstr>
  </property>
</Properties>
</file>