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D1F31-0A34-41F2-B13F-982B34DF5EA8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0E362-EB81-40FD-81B0-98FF28FC16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33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5771A458-685E-488A-A4E4-E3870DFA9C4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1559BA0-1E67-49BA-BC9A-B309FAAC160C}" type="slidenum">
              <a:rPr lang="en-US" altLang="zh-CN" sz="1200">
                <a:solidFill>
                  <a:srgbClr val="000000"/>
                </a:solidFill>
                <a:latin typeface="Nimbus Roman No9 L" pitchFamily="16" charset="0"/>
              </a:rPr>
              <a:pPr eaLnBrk="1" hangingPunct="1"/>
              <a:t>9</a:t>
            </a:fld>
            <a:endParaRPr lang="en-US" altLang="zh-CN" sz="1200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C0E408A1-8380-4AB5-9A2C-CA86FB5321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3638" y="693738"/>
            <a:ext cx="4616450" cy="3462337"/>
          </a:xfrm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4E437AB-2A94-4678-BB31-8C1A0D1E3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9131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A40ABBDA-20D5-4859-ADE5-5F896A4A29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F7F9B35-88B2-40AF-9617-3E8F7687AFD7}" type="slidenum">
              <a:rPr lang="en-US" altLang="zh-CN" sz="1200">
                <a:solidFill>
                  <a:srgbClr val="000000"/>
                </a:solidFill>
                <a:latin typeface="Nimbus Roman No9 L" pitchFamily="16" charset="0"/>
              </a:rPr>
              <a:pPr eaLnBrk="1" hangingPunct="1"/>
              <a:t>10</a:t>
            </a:fld>
            <a:endParaRPr lang="en-US" altLang="zh-CN" sz="1200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2118D242-2E33-4AE3-A2EA-2BEDE95798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3638" y="693738"/>
            <a:ext cx="4616450" cy="3462337"/>
          </a:xfrm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4336FE5-F20A-4B31-AF9F-9A4A39476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604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90F6B3D6-407F-4916-805C-E062D9D209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F0069CA-CAA1-483E-98F1-B6AD7407B84A}" type="slidenum">
              <a:rPr lang="en-US" altLang="zh-CN" sz="1200">
                <a:solidFill>
                  <a:srgbClr val="000000"/>
                </a:solidFill>
                <a:latin typeface="Nimbus Roman No9 L" pitchFamily="16" charset="0"/>
              </a:rPr>
              <a:pPr eaLnBrk="1" hangingPunct="1"/>
              <a:t>11</a:t>
            </a:fld>
            <a:endParaRPr lang="en-US" altLang="zh-CN" sz="1200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7AB4060F-9505-4190-887F-6B64933DC2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3638" y="693738"/>
            <a:ext cx="4616450" cy="3462337"/>
          </a:xfrm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BF79EE34-2D98-4DC9-9251-6AE9D2986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7544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B35A8FAE-E24D-4025-9BA8-4CCDB62BE46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E8792AB-207A-4279-AA2F-66F72C1195F5}" type="slidenum">
              <a:rPr lang="en-US" altLang="zh-CN" sz="1200">
                <a:solidFill>
                  <a:srgbClr val="000000"/>
                </a:solidFill>
                <a:latin typeface="Nimbus Roman No9 L" pitchFamily="16" charset="0"/>
              </a:rPr>
              <a:pPr eaLnBrk="1" hangingPunct="1"/>
              <a:t>12</a:t>
            </a:fld>
            <a:endParaRPr lang="en-US" altLang="zh-CN" sz="1200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61442" name="Rectangle 1026">
            <a:extLst>
              <a:ext uri="{FF2B5EF4-FFF2-40B4-BE49-F238E27FC236}">
                <a16:creationId xmlns:a16="http://schemas.microsoft.com/office/drawing/2014/main" id="{B34996E1-FB43-4BCA-BD12-53211B853F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63638" y="693738"/>
            <a:ext cx="4616450" cy="3462337"/>
          </a:xfrm>
        </p:spPr>
      </p:sp>
      <p:sp>
        <p:nvSpPr>
          <p:cNvPr id="61443" name="Rectangle 1027">
            <a:extLst>
              <a:ext uri="{FF2B5EF4-FFF2-40B4-BE49-F238E27FC236}">
                <a16:creationId xmlns:a16="http://schemas.microsoft.com/office/drawing/2014/main" id="{DB3EB97E-8735-430E-8C80-0571905D1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688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DAE3E-802D-4B28-AF7F-49ABF84C0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C4515D-0280-46AF-A9CA-ABE88C198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83D84-434C-4242-9AB0-D4670390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B284-1C6D-4A2E-8A7D-A840D9EA7D6D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FC45C-CA0F-4B86-9B4B-8D96B00F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BC8B6-A682-4ABA-97A9-5347C620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2FE-B28F-4EBD-B391-D6936544F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4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B0A79-5D7A-476E-8A28-A77FE4CA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98123A-1916-4906-95BD-7022990CD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EE830-9E3E-403D-B396-CADE3E26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B284-1C6D-4A2E-8A7D-A840D9EA7D6D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DA13F-7C4B-48A9-8516-0FBE4FA4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A4DA9-3064-4ACA-A531-7F7CFC8C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2FE-B28F-4EBD-B391-D6936544F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5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4EA095-C4FB-4683-AA0E-276D07AC4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09C148-DFD2-4FE5-905A-9AB0ACBF0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E323B-EF13-4F35-8AC2-41861ADA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B284-1C6D-4A2E-8A7D-A840D9EA7D6D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6EF9E-E970-414A-A31F-C548EB66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7C951-E9AD-4877-BAFB-3126A1F5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2FE-B28F-4EBD-B391-D6936544F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18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7C74E-113E-4584-B7D5-C64EC914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0FE8A-BE38-494D-BF9B-E0FC5408C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47914-1216-4923-8008-C1CABBF2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B284-1C6D-4A2E-8A7D-A840D9EA7D6D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4F343D-4000-412C-815D-A8EB9BB8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24285-A5B7-409D-BB6D-0AB890AC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2FE-B28F-4EBD-B391-D6936544F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C3D22-DC43-4CD8-925F-B23AE786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7CE19-61D7-44E3-96A3-F1F01E5C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16AFC-D89D-44DA-890C-5BEDD3CC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B284-1C6D-4A2E-8A7D-A840D9EA7D6D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3737B-02E6-477F-A46A-67AE346E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552C6-CEF4-4177-A462-F7BE873D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2FE-B28F-4EBD-B391-D6936544F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3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73A8B-F369-46CD-8B8C-6C41421C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68D68-BE22-4754-975B-E95E6CE2C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E890A1-2666-4B3E-81BA-0C4EF70BA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F192A-0AB4-4E88-873A-152AFF36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B284-1C6D-4A2E-8A7D-A840D9EA7D6D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0DA4FE-2EA3-45FF-8B60-29B05C6B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C6C5B8-E77E-4ADA-AB87-EE03789E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2FE-B28F-4EBD-B391-D6936544F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1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120AF-7464-413D-A590-739BA058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44238E-B996-4D0B-BFC8-A29D12EAE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048D01-0445-425F-8ECA-9B0E68BBE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BE8A79-4AAF-4B05-B0E6-0E7B71BA5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228D9E-5D91-46FF-B056-DACBEC9AF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12E828-EAC4-40B6-B549-EAA9BE87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B284-1C6D-4A2E-8A7D-A840D9EA7D6D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8B3036-5F52-4491-A3A8-B6ECBEFC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69BE82-C393-4963-A587-5A8C906B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2FE-B28F-4EBD-B391-D6936544F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9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EC1FC-6BBF-4A39-BFE7-AEB0BCBA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DBAF46-3528-45F7-B8A5-29FE7789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B284-1C6D-4A2E-8A7D-A840D9EA7D6D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3AAFE0-A170-48B8-95C5-A6D48575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948711-7775-4FD4-982B-B3D52F17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2FE-B28F-4EBD-B391-D6936544F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8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5B5959-91F9-4B2A-AE8C-1885E64B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B284-1C6D-4A2E-8A7D-A840D9EA7D6D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675897-13CC-4325-B6F1-F2BE7F31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BF4ED4-FF72-48FB-A994-1692FF9C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2FE-B28F-4EBD-B391-D6936544F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76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D92FF-DC05-4B7A-BA01-BB891441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81A84-F48F-4DA7-882C-1B79E7832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3021DF-463E-4AE1-9F98-D5D17603D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1A84FD-60FC-48F8-A0E1-3CDEA7F7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B284-1C6D-4A2E-8A7D-A840D9EA7D6D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2F367-8DC5-4F7D-AF49-72E2C53B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FAB1C3-8590-44F7-A544-8EF3E3AD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2FE-B28F-4EBD-B391-D6936544F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86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9AC8D-8215-4B52-8FAC-895221C6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97978B-5620-46E8-96D8-84D1F4F36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3A9530-6175-475E-8F60-75BC7998D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FC9A41-5296-4773-ACAB-9F519F6B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B284-1C6D-4A2E-8A7D-A840D9EA7D6D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EC49A4-BA59-4FE4-8704-8DA326FC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445C62-359C-45D3-8166-1E9DFA30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02FE-B28F-4EBD-B391-D6936544F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B23CEE-FBD0-47FD-B579-16BCB9B7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056D04-54FD-4F0D-B241-717847CA0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15422-E47F-469C-98AC-353DA2964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9B284-1C6D-4A2E-8A7D-A840D9EA7D6D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8244E-F4F9-497C-A1A4-25EA33C84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A2B7B-7ACA-42F4-BDB5-E16CCCDFF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A02FE-B28F-4EBD-B391-D6936544F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1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4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3C662834-0BE8-4017-978A-58AF2AD21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FF"/>
                </a:solidFill>
                <a:ea typeface="ＭＳ Ｐゴシック" panose="020B0600070205080204" pitchFamily="34" charset="-128"/>
              </a:rPr>
              <a:t>Preparing a Program</a:t>
            </a:r>
          </a:p>
        </p:txBody>
      </p:sp>
      <p:grpSp>
        <p:nvGrpSpPr>
          <p:cNvPr id="56322" name="Group 54">
            <a:extLst>
              <a:ext uri="{FF2B5EF4-FFF2-40B4-BE49-F238E27FC236}">
                <a16:creationId xmlns:a16="http://schemas.microsoft.com/office/drawing/2014/main" id="{D4396F21-ECD2-4D7E-88C6-43EBD221CF03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1447800"/>
            <a:ext cx="673100" cy="825500"/>
            <a:chOff x="508000" y="1447800"/>
            <a:chExt cx="673100" cy="825500"/>
          </a:xfrm>
        </p:grpSpPr>
        <p:sp>
          <p:nvSpPr>
            <p:cNvPr id="56365" name="Rectangle 4">
              <a:extLst>
                <a:ext uri="{FF2B5EF4-FFF2-40B4-BE49-F238E27FC236}">
                  <a16:creationId xmlns:a16="http://schemas.microsoft.com/office/drawing/2014/main" id="{81F963F1-6ADA-4B11-B550-AF037C209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1447800"/>
              <a:ext cx="673100" cy="825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6366" name="Line 5">
              <a:extLst>
                <a:ext uri="{FF2B5EF4-FFF2-40B4-BE49-F238E27FC236}">
                  <a16:creationId xmlns:a16="http://schemas.microsoft.com/office/drawing/2014/main" id="{44B4E765-21AE-4F48-B028-CFBBABE87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50" y="151765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7" name="Line 6">
              <a:extLst>
                <a:ext uri="{FF2B5EF4-FFF2-40B4-BE49-F238E27FC236}">
                  <a16:creationId xmlns:a16="http://schemas.microsoft.com/office/drawing/2014/main" id="{D88E5269-6301-4E0B-AE86-3CC9742E1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50" y="1593850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8" name="Line 7">
              <a:extLst>
                <a:ext uri="{FF2B5EF4-FFF2-40B4-BE49-F238E27FC236}">
                  <a16:creationId xmlns:a16="http://schemas.microsoft.com/office/drawing/2014/main" id="{F2338FD2-52E9-4493-BAF9-FCDD8CBCB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50" y="167005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9" name="Line 8">
              <a:extLst>
                <a:ext uri="{FF2B5EF4-FFF2-40B4-BE49-F238E27FC236}">
                  <a16:creationId xmlns:a16="http://schemas.microsoft.com/office/drawing/2014/main" id="{B0603C49-AE22-4A60-AB4F-B8C5A0901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50" y="189865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0" name="Line 9">
              <a:extLst>
                <a:ext uri="{FF2B5EF4-FFF2-40B4-BE49-F238E27FC236}">
                  <a16:creationId xmlns:a16="http://schemas.microsoft.com/office/drawing/2014/main" id="{2844B6AE-F6B9-4155-9369-FF84E913F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50" y="197485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1" name="Line 10">
              <a:extLst>
                <a:ext uri="{FF2B5EF4-FFF2-40B4-BE49-F238E27FC236}">
                  <a16:creationId xmlns:a16="http://schemas.microsoft.com/office/drawing/2014/main" id="{1E30C02D-4890-45E4-8029-ADC5E3624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50" y="205105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2" name="Line 11">
              <a:extLst>
                <a:ext uri="{FF2B5EF4-FFF2-40B4-BE49-F238E27FC236}">
                  <a16:creationId xmlns:a16="http://schemas.microsoft.com/office/drawing/2014/main" id="{36EF3DC0-3E60-4BAD-9C00-45D05CC17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50" y="212725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23" name="Rectangle 12">
            <a:extLst>
              <a:ext uri="{FF2B5EF4-FFF2-40B4-BE49-F238E27FC236}">
                <a16:creationId xmlns:a16="http://schemas.microsoft.com/office/drawing/2014/main" id="{345972A6-4ABA-4CC3-AD3D-B032117FE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131" y="2309813"/>
            <a:ext cx="835165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600"/>
              <a:t>Source</a:t>
            </a:r>
          </a:p>
          <a:p>
            <a:pPr algn="ctr"/>
            <a:r>
              <a:rPr lang="en-US" altLang="zh-CN" sz="1600"/>
              <a:t>files</a:t>
            </a:r>
          </a:p>
        </p:txBody>
      </p:sp>
      <p:sp>
        <p:nvSpPr>
          <p:cNvPr id="56324" name="AutoShape 13">
            <a:extLst>
              <a:ext uri="{FF2B5EF4-FFF2-40B4-BE49-F238E27FC236}">
                <a16:creationId xmlns:a16="http://schemas.microsoft.com/office/drawing/2014/main" id="{55D21EC0-1DCD-4FA0-BFCD-3FA9E0EEB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150" y="1841500"/>
            <a:ext cx="444500" cy="215900"/>
          </a:xfrm>
          <a:prstGeom prst="rightArrow">
            <a:avLst>
              <a:gd name="adj1" fmla="val 50000"/>
              <a:gd name="adj2" fmla="val 10295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zh-CN"/>
          </a:p>
        </p:txBody>
      </p:sp>
      <p:grpSp>
        <p:nvGrpSpPr>
          <p:cNvPr id="56325" name="Group 53">
            <a:extLst>
              <a:ext uri="{FF2B5EF4-FFF2-40B4-BE49-F238E27FC236}">
                <a16:creationId xmlns:a16="http://schemas.microsoft.com/office/drawing/2014/main" id="{95EA1C09-EECE-4AF7-AAEB-22DC338D655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447800"/>
            <a:ext cx="1358900" cy="901700"/>
            <a:chOff x="1905000" y="2819400"/>
            <a:chExt cx="1358900" cy="901700"/>
          </a:xfrm>
        </p:grpSpPr>
        <p:sp>
          <p:nvSpPr>
            <p:cNvPr id="56363" name="Oval 15">
              <a:extLst>
                <a:ext uri="{FF2B5EF4-FFF2-40B4-BE49-F238E27FC236}">
                  <a16:creationId xmlns:a16="http://schemas.microsoft.com/office/drawing/2014/main" id="{6F95FE7E-A7E0-42C2-BB9B-94A3073A1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819400"/>
              <a:ext cx="1358900" cy="901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6364" name="Rectangle 16">
              <a:extLst>
                <a:ext uri="{FF2B5EF4-FFF2-40B4-BE49-F238E27FC236}">
                  <a16:creationId xmlns:a16="http://schemas.microsoft.com/office/drawing/2014/main" id="{51F9184C-9C72-4012-9481-60419C7DA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975" y="2919413"/>
              <a:ext cx="112077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/>
                <a:t>compiler/</a:t>
              </a:r>
            </a:p>
            <a:p>
              <a:pPr algn="ctr"/>
              <a:r>
                <a:rPr lang="en-US" altLang="zh-CN" sz="1600"/>
                <a:t>assembler</a:t>
              </a:r>
            </a:p>
          </p:txBody>
        </p:sp>
      </p:grpSp>
      <p:sp>
        <p:nvSpPr>
          <p:cNvPr id="56326" name="AutoShape 17">
            <a:extLst>
              <a:ext uri="{FF2B5EF4-FFF2-40B4-BE49-F238E27FC236}">
                <a16:creationId xmlns:a16="http://schemas.microsoft.com/office/drawing/2014/main" id="{F1666F79-7C1E-4963-B286-465893FC8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52600"/>
            <a:ext cx="444500" cy="215900"/>
          </a:xfrm>
          <a:prstGeom prst="rightArrow">
            <a:avLst>
              <a:gd name="adj1" fmla="val 50000"/>
              <a:gd name="adj2" fmla="val 10295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8210" name="Rectangle 18">
            <a:extLst>
              <a:ext uri="{FF2B5EF4-FFF2-40B4-BE49-F238E27FC236}">
                <a16:creationId xmlns:a16="http://schemas.microsoft.com/office/drawing/2014/main" id="{45D88C78-B033-407D-B5D3-F4ADE39BC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5" y="1454150"/>
            <a:ext cx="673100" cy="82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8211" name="Rectangle 19">
            <a:extLst>
              <a:ext uri="{FF2B5EF4-FFF2-40B4-BE49-F238E27FC236}">
                <a16:creationId xmlns:a16="http://schemas.microsoft.com/office/drawing/2014/main" id="{AEE1D46E-2B69-4175-AACC-72D8406BC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603" y="2316163"/>
            <a:ext cx="779059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600"/>
              <a:t>Object</a:t>
            </a:r>
            <a:br>
              <a:rPr lang="en-US" altLang="zh-CN" sz="1600"/>
            </a:br>
            <a:r>
              <a:rPr lang="en-US" altLang="zh-CN" sz="1600"/>
              <a:t>files</a:t>
            </a:r>
          </a:p>
        </p:txBody>
      </p:sp>
      <p:sp>
        <p:nvSpPr>
          <p:cNvPr id="8213" name="AutoShape 21">
            <a:extLst>
              <a:ext uri="{FF2B5EF4-FFF2-40B4-BE49-F238E27FC236}">
                <a16:creationId xmlns:a16="http://schemas.microsoft.com/office/drawing/2014/main" id="{63F47368-0BCD-4B4F-AC6E-A284331CA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752600"/>
            <a:ext cx="444500" cy="215900"/>
          </a:xfrm>
          <a:prstGeom prst="rightArrow">
            <a:avLst>
              <a:gd name="adj1" fmla="val 50000"/>
              <a:gd name="adj2" fmla="val 10295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zh-CN"/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2CE02BB1-A170-40CC-876E-0D8737DD5F1D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447800"/>
            <a:ext cx="1358900" cy="901700"/>
            <a:chOff x="4276" y="916"/>
            <a:chExt cx="856" cy="568"/>
          </a:xfrm>
        </p:grpSpPr>
        <p:sp>
          <p:nvSpPr>
            <p:cNvPr id="56361" name="Oval 23">
              <a:extLst>
                <a:ext uri="{FF2B5EF4-FFF2-40B4-BE49-F238E27FC236}">
                  <a16:creationId xmlns:a16="http://schemas.microsoft.com/office/drawing/2014/main" id="{2C067C80-6535-481F-809E-98470ACA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916"/>
              <a:ext cx="856" cy="5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6362" name="Rectangle 24">
              <a:extLst>
                <a:ext uri="{FF2B5EF4-FFF2-40B4-BE49-F238E27FC236}">
                  <a16:creationId xmlns:a16="http://schemas.microsoft.com/office/drawing/2014/main" id="{8B75B2D4-884B-4EC9-9BA2-326AA8C0D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" y="1075"/>
              <a:ext cx="4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/>
                <a:t>Linker</a:t>
              </a:r>
            </a:p>
          </p:txBody>
        </p:sp>
      </p:grpSp>
      <p:sp>
        <p:nvSpPr>
          <p:cNvPr id="8218" name="Rectangle 26">
            <a:extLst>
              <a:ext uri="{FF2B5EF4-FFF2-40B4-BE49-F238E27FC236}">
                <a16:creationId xmlns:a16="http://schemas.microsoft.com/office/drawing/2014/main" id="{64E3385F-D434-465A-A7C6-ED39A7EF2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431" y="5029201"/>
            <a:ext cx="2523127" cy="132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600"/>
              <a:t>PROGRAM</a:t>
            </a:r>
          </a:p>
          <a:p>
            <a:pPr algn="ctr"/>
            <a:r>
              <a:rPr lang="en-US" altLang="zh-CN" sz="1600"/>
              <a:t>An executable file</a:t>
            </a:r>
          </a:p>
          <a:p>
            <a:pPr algn="ctr"/>
            <a:r>
              <a:rPr lang="en-US" altLang="zh-CN" sz="1600"/>
              <a:t>in a standard format,</a:t>
            </a:r>
          </a:p>
          <a:p>
            <a:pPr algn="ctr"/>
            <a:r>
              <a:rPr lang="en-US" altLang="zh-CN" sz="1600"/>
              <a:t>such as ELF on Linux, </a:t>
            </a:r>
          </a:p>
          <a:p>
            <a:pPr algn="ctr"/>
            <a:r>
              <a:rPr lang="en-US" altLang="zh-CN" sz="1600"/>
              <a:t>Microsoft PE on Windows</a:t>
            </a:r>
          </a:p>
        </p:txBody>
      </p:sp>
      <p:grpSp>
        <p:nvGrpSpPr>
          <p:cNvPr id="5" name="Group 27">
            <a:extLst>
              <a:ext uri="{FF2B5EF4-FFF2-40B4-BE49-F238E27FC236}">
                <a16:creationId xmlns:a16="http://schemas.microsoft.com/office/drawing/2014/main" id="{1AC6FD63-E0D0-4958-B281-39119E5FF389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124201"/>
            <a:ext cx="1968500" cy="3338513"/>
            <a:chOff x="1252" y="1877"/>
            <a:chExt cx="1240" cy="2103"/>
          </a:xfrm>
        </p:grpSpPr>
        <p:sp>
          <p:nvSpPr>
            <p:cNvPr id="56347" name="Rectangle 28">
              <a:extLst>
                <a:ext uri="{FF2B5EF4-FFF2-40B4-BE49-F238E27FC236}">
                  <a16:creationId xmlns:a16="http://schemas.microsoft.com/office/drawing/2014/main" id="{0EA64269-37DB-491D-A432-362345CFB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1877"/>
              <a:ext cx="1240" cy="232"/>
            </a:xfrm>
            <a:prstGeom prst="rect">
              <a:avLst/>
            </a:prstGeom>
            <a:solidFill>
              <a:srgbClr val="CCFF33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6348" name="Rectangle 29">
              <a:extLst>
                <a:ext uri="{FF2B5EF4-FFF2-40B4-BE49-F238E27FC236}">
                  <a16:creationId xmlns:a16="http://schemas.microsoft.com/office/drawing/2014/main" id="{17A0C781-A503-4228-BD79-5C03F482E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1892"/>
              <a:ext cx="5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/>
                <a:t>Header</a:t>
              </a:r>
            </a:p>
          </p:txBody>
        </p:sp>
        <p:sp>
          <p:nvSpPr>
            <p:cNvPr id="56349" name="Rectangle 30">
              <a:extLst>
                <a:ext uri="{FF2B5EF4-FFF2-40B4-BE49-F238E27FC236}">
                  <a16:creationId xmlns:a16="http://schemas.microsoft.com/office/drawing/2014/main" id="{2676AAAA-0223-4996-820A-D0C1D1E08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2117"/>
              <a:ext cx="1240" cy="42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6350" name="Rectangle 31">
              <a:extLst>
                <a:ext uri="{FF2B5EF4-FFF2-40B4-BE49-F238E27FC236}">
                  <a16:creationId xmlns:a16="http://schemas.microsoft.com/office/drawing/2014/main" id="{888F496D-E18D-45FF-8740-2FF4D6AE4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2180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/>
                <a:t>Code</a:t>
              </a:r>
            </a:p>
          </p:txBody>
        </p:sp>
        <p:sp>
          <p:nvSpPr>
            <p:cNvPr id="56351" name="Rectangle 32">
              <a:extLst>
                <a:ext uri="{FF2B5EF4-FFF2-40B4-BE49-F238E27FC236}">
                  <a16:creationId xmlns:a16="http://schemas.microsoft.com/office/drawing/2014/main" id="{5AF44167-54DB-47A1-8F79-594FC49F6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2549"/>
              <a:ext cx="1240" cy="424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6352" name="Rectangle 33">
              <a:extLst>
                <a:ext uri="{FF2B5EF4-FFF2-40B4-BE49-F238E27FC236}">
                  <a16:creationId xmlns:a16="http://schemas.microsoft.com/office/drawing/2014/main" id="{639F11CB-0F96-44F6-B0A0-47BF9EC0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2612"/>
              <a:ext cx="9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/>
                <a:t>Initialized data</a:t>
              </a:r>
            </a:p>
          </p:txBody>
        </p:sp>
        <p:sp>
          <p:nvSpPr>
            <p:cNvPr id="56353" name="Rectangle 34">
              <a:extLst>
                <a:ext uri="{FF2B5EF4-FFF2-40B4-BE49-F238E27FC236}">
                  <a16:creationId xmlns:a16="http://schemas.microsoft.com/office/drawing/2014/main" id="{DF9FB5AC-901C-4C68-BC70-533D0BAF5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2981"/>
              <a:ext cx="124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6354" name="Rectangle 35">
              <a:extLst>
                <a:ext uri="{FF2B5EF4-FFF2-40B4-BE49-F238E27FC236}">
                  <a16:creationId xmlns:a16="http://schemas.microsoft.com/office/drawing/2014/main" id="{4755B30F-6B58-4EBF-9F8E-983751573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299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/>
                <a:t>BSS</a:t>
              </a:r>
            </a:p>
          </p:txBody>
        </p:sp>
        <p:sp>
          <p:nvSpPr>
            <p:cNvPr id="56355" name="Rectangle 36">
              <a:extLst>
                <a:ext uri="{FF2B5EF4-FFF2-40B4-BE49-F238E27FC236}">
                  <a16:creationId xmlns:a16="http://schemas.microsoft.com/office/drawing/2014/main" id="{5F2B627A-97EA-4B5C-95C6-41E4D49A0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3221"/>
              <a:ext cx="1240" cy="280"/>
            </a:xfrm>
            <a:prstGeom prst="rect">
              <a:avLst/>
            </a:prstGeom>
            <a:solidFill>
              <a:srgbClr val="FF9999">
                <a:alpha val="50195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6356" name="Rectangle 37">
              <a:extLst>
                <a:ext uri="{FF2B5EF4-FFF2-40B4-BE49-F238E27FC236}">
                  <a16:creationId xmlns:a16="http://schemas.microsoft.com/office/drawing/2014/main" id="{60E7406C-68F4-4451-A859-A03C6E134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236"/>
              <a:ext cx="8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/>
                <a:t>Symbol table</a:t>
              </a:r>
            </a:p>
          </p:txBody>
        </p:sp>
        <p:sp>
          <p:nvSpPr>
            <p:cNvPr id="56357" name="Rectangle 38">
              <a:extLst>
                <a:ext uri="{FF2B5EF4-FFF2-40B4-BE49-F238E27FC236}">
                  <a16:creationId xmlns:a16="http://schemas.microsoft.com/office/drawing/2014/main" id="{4832123A-E880-4354-A6DF-DBA2B7A4E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3509"/>
              <a:ext cx="1240" cy="232"/>
            </a:xfrm>
            <a:prstGeom prst="rect">
              <a:avLst/>
            </a:prstGeom>
            <a:solidFill>
              <a:srgbClr val="00FF66">
                <a:alpha val="50195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6358" name="Rectangle 39">
              <a:extLst>
                <a:ext uri="{FF2B5EF4-FFF2-40B4-BE49-F238E27FC236}">
                  <a16:creationId xmlns:a16="http://schemas.microsoft.com/office/drawing/2014/main" id="{AE7ABA2A-D678-4B9B-9D14-312FB95AC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3524"/>
              <a:ext cx="8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/>
                <a:t>Line numbers</a:t>
              </a:r>
            </a:p>
          </p:txBody>
        </p:sp>
        <p:sp>
          <p:nvSpPr>
            <p:cNvPr id="56359" name="Rectangle 40">
              <a:extLst>
                <a:ext uri="{FF2B5EF4-FFF2-40B4-BE49-F238E27FC236}">
                  <a16:creationId xmlns:a16="http://schemas.microsoft.com/office/drawing/2014/main" id="{1BB2F1E4-10D0-4581-9BEF-4E9C100A0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3749"/>
              <a:ext cx="1240" cy="231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6360" name="Rectangle 41">
              <a:extLst>
                <a:ext uri="{FF2B5EF4-FFF2-40B4-BE49-F238E27FC236}">
                  <a16:creationId xmlns:a16="http://schemas.microsoft.com/office/drawing/2014/main" id="{11AA9998-26BB-4EB0-8C39-C6AFF2543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3764"/>
              <a:ext cx="59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/>
                <a:t>Ext. refs</a:t>
              </a:r>
            </a:p>
          </p:txBody>
        </p:sp>
      </p:grpSp>
      <p:sp>
        <p:nvSpPr>
          <p:cNvPr id="8234" name="AutoShape 42">
            <a:extLst>
              <a:ext uri="{FF2B5EF4-FFF2-40B4-BE49-F238E27FC236}">
                <a16:creationId xmlns:a16="http://schemas.microsoft.com/office/drawing/2014/main" id="{0BC227DE-6B53-4F23-8053-6AA2B7783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438400"/>
            <a:ext cx="215900" cy="292100"/>
          </a:xfrm>
          <a:prstGeom prst="upArrow">
            <a:avLst>
              <a:gd name="adj1" fmla="val 50000"/>
              <a:gd name="adj2" fmla="val 6764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8235" name="Rectangle 43">
            <a:extLst>
              <a:ext uri="{FF2B5EF4-FFF2-40B4-BE49-F238E27FC236}">
                <a16:creationId xmlns:a16="http://schemas.microsoft.com/office/drawing/2014/main" id="{42784DB2-17D0-4641-9FFC-80AF975C5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006" y="2819401"/>
            <a:ext cx="902491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600"/>
              <a:t>static </a:t>
            </a:r>
          </a:p>
          <a:p>
            <a:pPr algn="ctr"/>
            <a:r>
              <a:rPr lang="en-US" altLang="zh-CN" sz="1600"/>
              <a:t>libraries</a:t>
            </a:r>
          </a:p>
          <a:p>
            <a:pPr algn="ctr"/>
            <a:r>
              <a:rPr lang="en-US" altLang="zh-CN" sz="1600"/>
              <a:t>(libc)</a:t>
            </a:r>
          </a:p>
        </p:txBody>
      </p:sp>
      <p:sp>
        <p:nvSpPr>
          <p:cNvPr id="56335" name="Curved Left Arrow 42">
            <a:extLst>
              <a:ext uri="{FF2B5EF4-FFF2-40B4-BE49-F238E27FC236}">
                <a16:creationId xmlns:a16="http://schemas.microsoft.com/office/drawing/2014/main" id="{8B5CF3A4-9CD8-4100-B642-A18FFAF9B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1752600"/>
            <a:ext cx="1524000" cy="3962400"/>
          </a:xfrm>
          <a:prstGeom prst="curvedLeftArrow">
            <a:avLst>
              <a:gd name="adj1" fmla="val 15612"/>
              <a:gd name="adj2" fmla="val 59306"/>
              <a:gd name="adj3" fmla="val 25000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zh-CN"/>
          </a:p>
        </p:txBody>
      </p:sp>
      <p:grpSp>
        <p:nvGrpSpPr>
          <p:cNvPr id="56336" name="Group 55">
            <a:extLst>
              <a:ext uri="{FF2B5EF4-FFF2-40B4-BE49-F238E27FC236}">
                <a16:creationId xmlns:a16="http://schemas.microsoft.com/office/drawing/2014/main" id="{4B83B5FD-39C2-47EC-8D07-3FC501F5538D}"/>
              </a:ext>
            </a:extLst>
          </p:cNvPr>
          <p:cNvGrpSpPr>
            <a:grpSpLocks/>
          </p:cNvGrpSpPr>
          <p:nvPr/>
        </p:nvGrpSpPr>
        <p:grpSpPr bwMode="auto">
          <a:xfrm>
            <a:off x="2184400" y="1600200"/>
            <a:ext cx="673100" cy="825500"/>
            <a:chOff x="508000" y="1447800"/>
            <a:chExt cx="673100" cy="825500"/>
          </a:xfrm>
        </p:grpSpPr>
        <p:sp>
          <p:nvSpPr>
            <p:cNvPr id="56339" name="Rectangle 4">
              <a:extLst>
                <a:ext uri="{FF2B5EF4-FFF2-40B4-BE49-F238E27FC236}">
                  <a16:creationId xmlns:a16="http://schemas.microsoft.com/office/drawing/2014/main" id="{F27B592E-8DFE-46F6-B12E-B17AF1073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1447800"/>
              <a:ext cx="673100" cy="825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6340" name="Line 5">
              <a:extLst>
                <a:ext uri="{FF2B5EF4-FFF2-40B4-BE49-F238E27FC236}">
                  <a16:creationId xmlns:a16="http://schemas.microsoft.com/office/drawing/2014/main" id="{B8974BFD-A26C-41C5-80F0-53EC68711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50" y="151765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1" name="Line 6">
              <a:extLst>
                <a:ext uri="{FF2B5EF4-FFF2-40B4-BE49-F238E27FC236}">
                  <a16:creationId xmlns:a16="http://schemas.microsoft.com/office/drawing/2014/main" id="{E78548C2-CAF3-46AD-9318-7BBEFEB8D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50" y="1593850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2" name="Line 7">
              <a:extLst>
                <a:ext uri="{FF2B5EF4-FFF2-40B4-BE49-F238E27FC236}">
                  <a16:creationId xmlns:a16="http://schemas.microsoft.com/office/drawing/2014/main" id="{5E81E1D7-161A-4526-B454-BF09567BF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50" y="167005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3" name="Line 8">
              <a:extLst>
                <a:ext uri="{FF2B5EF4-FFF2-40B4-BE49-F238E27FC236}">
                  <a16:creationId xmlns:a16="http://schemas.microsoft.com/office/drawing/2014/main" id="{486BE7BA-C9A2-4CFD-80AD-4BFB34691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50" y="189865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4" name="Line 9">
              <a:extLst>
                <a:ext uri="{FF2B5EF4-FFF2-40B4-BE49-F238E27FC236}">
                  <a16:creationId xmlns:a16="http://schemas.microsoft.com/office/drawing/2014/main" id="{0F49888E-E894-485E-95B3-0129D58FF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50" y="197485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5" name="Line 10">
              <a:extLst>
                <a:ext uri="{FF2B5EF4-FFF2-40B4-BE49-F238E27FC236}">
                  <a16:creationId xmlns:a16="http://schemas.microsoft.com/office/drawing/2014/main" id="{5C9C70CF-F871-4929-A292-5894B5531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50" y="205105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6" name="Line 11">
              <a:extLst>
                <a:ext uri="{FF2B5EF4-FFF2-40B4-BE49-F238E27FC236}">
                  <a16:creationId xmlns:a16="http://schemas.microsoft.com/office/drawing/2014/main" id="{82423882-A14F-494F-B2ED-A50D9C627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50" y="212725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" name="Rectangle 18">
            <a:extLst>
              <a:ext uri="{FF2B5EF4-FFF2-40B4-BE49-F238E27FC236}">
                <a16:creationId xmlns:a16="http://schemas.microsoft.com/office/drawing/2014/main" id="{91533020-DA37-40FA-8E02-E0B134CFD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5" y="1606550"/>
            <a:ext cx="673100" cy="82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66" name="Rectangle 18">
            <a:extLst>
              <a:ext uri="{FF2B5EF4-FFF2-40B4-BE49-F238E27FC236}">
                <a16:creationId xmlns:a16="http://schemas.microsoft.com/office/drawing/2014/main" id="{6B27AEEA-C8BC-4A7C-A50A-97C472139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895600"/>
            <a:ext cx="673100" cy="82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7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0" grpId="0" animBg="1"/>
      <p:bldP spid="8211" grpId="0"/>
      <p:bldP spid="8213" grpId="0" animBg="1"/>
      <p:bldP spid="8218" grpId="0"/>
      <p:bldP spid="8234" grpId="0" animBg="1"/>
      <p:bldP spid="8235" grpId="0"/>
      <p:bldP spid="65" grpId="0" animBg="1"/>
      <p:bldP spid="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E9DEF57D-A1F3-4F98-B92D-4E89B7FDA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FF"/>
                </a:solidFill>
                <a:ea typeface="ＭＳ Ｐゴシック" panose="020B0600070205080204" pitchFamily="34" charset="-128"/>
              </a:rPr>
              <a:t>Running a program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2FC829B-788C-49F6-94BA-78E378097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10000"/>
              </a:spcAft>
            </a:pPr>
            <a:r>
              <a:rPr lang="en-US" altLang="zh-CN" sz="2400">
                <a:ea typeface="ＭＳ Ｐゴシック" panose="020B0600070205080204" pitchFamily="34" charset="-128"/>
              </a:rPr>
              <a:t>Every OS provides a </a:t>
            </a:r>
            <a:r>
              <a:rPr lang="en-US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zh-CN" sz="2400">
                <a:ea typeface="ＭＳ Ｐゴシック" panose="020B0600070205080204" pitchFamily="34" charset="-128"/>
              </a:rPr>
              <a:t>loader</a:t>
            </a:r>
            <a:r>
              <a:rPr lang="en-US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zh-CN" sz="2400">
                <a:ea typeface="ＭＳ Ｐゴシック" panose="020B0600070205080204" pitchFamily="34" charset="-128"/>
              </a:rPr>
              <a:t> that is capable of converting a given program into an executing instance, a process</a:t>
            </a:r>
          </a:p>
          <a:p>
            <a:pPr lvl="1">
              <a:spcAft>
                <a:spcPct val="10000"/>
              </a:spcAft>
            </a:pPr>
            <a:r>
              <a:rPr lang="en-US" altLang="zh-CN" sz="2000">
                <a:ea typeface="ＭＳ Ｐゴシック" panose="020B0600070205080204" pitchFamily="34" charset="-128"/>
              </a:rPr>
              <a:t>A program in execution is called a process</a:t>
            </a:r>
          </a:p>
          <a:p>
            <a:pPr>
              <a:spcAft>
                <a:spcPct val="10000"/>
              </a:spcAft>
            </a:pPr>
            <a:r>
              <a:rPr lang="en-US" altLang="zh-CN" sz="2400">
                <a:ea typeface="ＭＳ Ｐゴシック" panose="020B0600070205080204" pitchFamily="34" charset="-128"/>
              </a:rPr>
              <a:t>The loader:</a:t>
            </a:r>
          </a:p>
          <a:p>
            <a:pPr lvl="1">
              <a:spcAft>
                <a:spcPct val="10000"/>
              </a:spcAft>
            </a:pPr>
            <a:r>
              <a:rPr lang="en-US" altLang="zh-CN" sz="2000">
                <a:ea typeface="ＭＳ Ｐゴシック" panose="020B0600070205080204" pitchFamily="34" charset="-128"/>
              </a:rPr>
              <a:t>reads and interprets the executable file</a:t>
            </a:r>
          </a:p>
          <a:p>
            <a:pPr lvl="1">
              <a:spcAft>
                <a:spcPct val="10000"/>
              </a:spcAft>
            </a:pPr>
            <a:r>
              <a:rPr lang="en-US" altLang="zh-CN" sz="2000">
                <a:ea typeface="ＭＳ Ｐゴシック" panose="020B0600070205080204" pitchFamily="34" charset="-128"/>
              </a:rPr>
              <a:t>Allocates memory for the new process and sets process</a:t>
            </a:r>
            <a:r>
              <a:rPr lang="en-US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zh-CN" sz="2000">
                <a:ea typeface="ＭＳ Ｐゴシック" panose="020B0600070205080204" pitchFamily="34" charset="-128"/>
              </a:rPr>
              <a:t>s memory to contain code &amp; data from executable</a:t>
            </a:r>
          </a:p>
          <a:p>
            <a:pPr lvl="1">
              <a:spcAft>
                <a:spcPct val="10000"/>
              </a:spcAft>
            </a:pPr>
            <a:r>
              <a:rPr lang="en-US" altLang="zh-CN" sz="2000">
                <a:ea typeface="ＭＳ Ｐゴシック" panose="020B0600070205080204" pitchFamily="34" charset="-128"/>
              </a:rPr>
              <a:t>pushes </a:t>
            </a:r>
            <a:r>
              <a:rPr lang="en-US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zh-CN" sz="2000">
                <a:ea typeface="ＭＳ Ｐゴシック" panose="020B0600070205080204" pitchFamily="34" charset="-128"/>
              </a:rPr>
              <a:t>argc</a:t>
            </a:r>
            <a:r>
              <a:rPr lang="en-US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zh-CN" sz="2000">
                <a:ea typeface="ＭＳ Ｐゴシック" panose="020B0600070205080204" pitchFamily="34" charset="-128"/>
              </a:rPr>
              <a:t>, </a:t>
            </a:r>
            <a:r>
              <a:rPr lang="en-US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zh-CN" sz="2000">
                <a:ea typeface="ＭＳ Ｐゴシック" panose="020B0600070205080204" pitchFamily="34" charset="-128"/>
              </a:rPr>
              <a:t>argv</a:t>
            </a:r>
            <a:r>
              <a:rPr lang="en-US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zh-CN" sz="2000">
                <a:ea typeface="ＭＳ Ｐゴシック" panose="020B0600070205080204" pitchFamily="34" charset="-128"/>
              </a:rPr>
              <a:t>, </a:t>
            </a:r>
            <a:r>
              <a:rPr lang="en-US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zh-CN" sz="2000">
                <a:ea typeface="ＭＳ Ｐゴシック" panose="020B0600070205080204" pitchFamily="34" charset="-128"/>
              </a:rPr>
              <a:t>envp</a:t>
            </a:r>
            <a:r>
              <a:rPr lang="en-US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zh-CN" sz="2000">
                <a:ea typeface="ＭＳ Ｐゴシック" panose="020B0600070205080204" pitchFamily="34" charset="-128"/>
              </a:rPr>
              <a:t> on the stack</a:t>
            </a:r>
          </a:p>
          <a:p>
            <a:pPr lvl="1">
              <a:spcAft>
                <a:spcPct val="10000"/>
              </a:spcAft>
            </a:pPr>
            <a:r>
              <a:rPr lang="en-US" altLang="zh-CN" sz="2000">
                <a:ea typeface="ＭＳ Ｐゴシック" panose="020B0600070205080204" pitchFamily="34" charset="-128"/>
              </a:rPr>
              <a:t>sets the CPU registers properly &amp; jumps to the entry point</a:t>
            </a:r>
          </a:p>
        </p:txBody>
      </p:sp>
    </p:spTree>
    <p:extLst>
      <p:ext uri="{BB962C8B-B14F-4D97-AF65-F5344CB8AC3E}">
        <p14:creationId xmlns:p14="http://schemas.microsoft.com/office/powerpoint/2010/main" val="29271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28AC41BB-921A-4A73-BD6D-6DD49F817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162800" cy="1143000"/>
          </a:xfrm>
        </p:spPr>
        <p:txBody>
          <a:bodyPr/>
          <a:lstStyle/>
          <a:p>
            <a:r>
              <a:rPr lang="en-US" altLang="zh-CN">
                <a:solidFill>
                  <a:srgbClr val="0000FF"/>
                </a:solidFill>
                <a:ea typeface="ＭＳ Ｐゴシック" panose="020B0600070205080204" pitchFamily="34" charset="-128"/>
              </a:rPr>
              <a:t>Process != Program</a:t>
            </a:r>
          </a:p>
        </p:txBody>
      </p:sp>
      <p:grpSp>
        <p:nvGrpSpPr>
          <p:cNvPr id="60418" name="Group 4">
            <a:extLst>
              <a:ext uri="{FF2B5EF4-FFF2-40B4-BE49-F238E27FC236}">
                <a16:creationId xmlns:a16="http://schemas.microsoft.com/office/drawing/2014/main" id="{018C4859-2F4C-46E5-8DDB-9A002F4B39DA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600201"/>
            <a:ext cx="1968500" cy="3338513"/>
            <a:chOff x="1252" y="1877"/>
            <a:chExt cx="1240" cy="2103"/>
          </a:xfrm>
        </p:grpSpPr>
        <p:sp>
          <p:nvSpPr>
            <p:cNvPr id="60443" name="Rectangle 5">
              <a:extLst>
                <a:ext uri="{FF2B5EF4-FFF2-40B4-BE49-F238E27FC236}">
                  <a16:creationId xmlns:a16="http://schemas.microsoft.com/office/drawing/2014/main" id="{5008D905-81CF-435D-ABC6-F3E4E17A6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1877"/>
              <a:ext cx="1240" cy="232"/>
            </a:xfrm>
            <a:prstGeom prst="rect">
              <a:avLst/>
            </a:prstGeom>
            <a:solidFill>
              <a:srgbClr val="CCFF33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60444" name="Rectangle 6">
              <a:extLst>
                <a:ext uri="{FF2B5EF4-FFF2-40B4-BE49-F238E27FC236}">
                  <a16:creationId xmlns:a16="http://schemas.microsoft.com/office/drawing/2014/main" id="{5D67184B-499B-4D04-8028-6F4560D21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1892"/>
              <a:ext cx="5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/>
                <a:t>Header</a:t>
              </a:r>
            </a:p>
          </p:txBody>
        </p:sp>
        <p:sp>
          <p:nvSpPr>
            <p:cNvPr id="60445" name="Rectangle 7">
              <a:extLst>
                <a:ext uri="{FF2B5EF4-FFF2-40B4-BE49-F238E27FC236}">
                  <a16:creationId xmlns:a16="http://schemas.microsoft.com/office/drawing/2014/main" id="{4AA62FDC-731D-48B0-80E9-225CC8A9B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2117"/>
              <a:ext cx="1240" cy="42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60446" name="Rectangle 8">
              <a:extLst>
                <a:ext uri="{FF2B5EF4-FFF2-40B4-BE49-F238E27FC236}">
                  <a16:creationId xmlns:a16="http://schemas.microsoft.com/office/drawing/2014/main" id="{D5BB5688-2144-4ECE-AFD8-3E6450A46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2180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/>
                <a:t>Code</a:t>
              </a:r>
            </a:p>
          </p:txBody>
        </p:sp>
        <p:sp>
          <p:nvSpPr>
            <p:cNvPr id="60447" name="Rectangle 9">
              <a:extLst>
                <a:ext uri="{FF2B5EF4-FFF2-40B4-BE49-F238E27FC236}">
                  <a16:creationId xmlns:a16="http://schemas.microsoft.com/office/drawing/2014/main" id="{6A84F56A-26B0-4270-ABE2-0C93B63E7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2549"/>
              <a:ext cx="1240" cy="424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60448" name="Rectangle 10">
              <a:extLst>
                <a:ext uri="{FF2B5EF4-FFF2-40B4-BE49-F238E27FC236}">
                  <a16:creationId xmlns:a16="http://schemas.microsoft.com/office/drawing/2014/main" id="{9646B5B9-3B6D-4ACA-A298-D1789C83C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2612"/>
              <a:ext cx="9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/>
                <a:t>Initialized data</a:t>
              </a:r>
            </a:p>
          </p:txBody>
        </p:sp>
        <p:sp>
          <p:nvSpPr>
            <p:cNvPr id="60449" name="Rectangle 11">
              <a:extLst>
                <a:ext uri="{FF2B5EF4-FFF2-40B4-BE49-F238E27FC236}">
                  <a16:creationId xmlns:a16="http://schemas.microsoft.com/office/drawing/2014/main" id="{8AB4FDDC-6E28-4358-93DC-DCE9BF239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2981"/>
              <a:ext cx="124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60450" name="Rectangle 12">
              <a:extLst>
                <a:ext uri="{FF2B5EF4-FFF2-40B4-BE49-F238E27FC236}">
                  <a16:creationId xmlns:a16="http://schemas.microsoft.com/office/drawing/2014/main" id="{822B452A-891B-4DFB-80ED-E8F095F00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299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/>
                <a:t>BSS</a:t>
              </a:r>
            </a:p>
          </p:txBody>
        </p:sp>
        <p:sp>
          <p:nvSpPr>
            <p:cNvPr id="60451" name="Rectangle 13">
              <a:extLst>
                <a:ext uri="{FF2B5EF4-FFF2-40B4-BE49-F238E27FC236}">
                  <a16:creationId xmlns:a16="http://schemas.microsoft.com/office/drawing/2014/main" id="{EB203072-8D28-42FE-B53E-C5F1E4C56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3221"/>
              <a:ext cx="1240" cy="280"/>
            </a:xfrm>
            <a:prstGeom prst="rect">
              <a:avLst/>
            </a:prstGeom>
            <a:solidFill>
              <a:srgbClr val="FF9999">
                <a:alpha val="50195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60452" name="Rectangle 14">
              <a:extLst>
                <a:ext uri="{FF2B5EF4-FFF2-40B4-BE49-F238E27FC236}">
                  <a16:creationId xmlns:a16="http://schemas.microsoft.com/office/drawing/2014/main" id="{E4DD7335-7C24-4745-8207-43EA21A7D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236"/>
              <a:ext cx="8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/>
                <a:t>Symbol table</a:t>
              </a:r>
            </a:p>
          </p:txBody>
        </p:sp>
        <p:sp>
          <p:nvSpPr>
            <p:cNvPr id="60453" name="Rectangle 15">
              <a:extLst>
                <a:ext uri="{FF2B5EF4-FFF2-40B4-BE49-F238E27FC236}">
                  <a16:creationId xmlns:a16="http://schemas.microsoft.com/office/drawing/2014/main" id="{C395E7BE-C31A-432A-B666-885F1A129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3509"/>
              <a:ext cx="1240" cy="232"/>
            </a:xfrm>
            <a:prstGeom prst="rect">
              <a:avLst/>
            </a:prstGeom>
            <a:solidFill>
              <a:srgbClr val="00FF66">
                <a:alpha val="50195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60454" name="Rectangle 16">
              <a:extLst>
                <a:ext uri="{FF2B5EF4-FFF2-40B4-BE49-F238E27FC236}">
                  <a16:creationId xmlns:a16="http://schemas.microsoft.com/office/drawing/2014/main" id="{9ACF134C-C4E8-4525-88B2-08D6B73DA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3524"/>
              <a:ext cx="8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/>
                <a:t>Line numbers</a:t>
              </a:r>
            </a:p>
          </p:txBody>
        </p:sp>
        <p:sp>
          <p:nvSpPr>
            <p:cNvPr id="60455" name="Rectangle 17">
              <a:extLst>
                <a:ext uri="{FF2B5EF4-FFF2-40B4-BE49-F238E27FC236}">
                  <a16:creationId xmlns:a16="http://schemas.microsoft.com/office/drawing/2014/main" id="{0299099D-FF10-4ECA-A25D-BC0D5DCF0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3749"/>
              <a:ext cx="1240" cy="231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60456" name="Rectangle 18">
              <a:extLst>
                <a:ext uri="{FF2B5EF4-FFF2-40B4-BE49-F238E27FC236}">
                  <a16:creationId xmlns:a16="http://schemas.microsoft.com/office/drawing/2014/main" id="{7DEA88A0-965B-4092-8D4D-E9B98B4D2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3764"/>
              <a:ext cx="59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lnSpc>
                  <a:spcPct val="13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0458C"/>
                </a:buClr>
                <a:buSzPct val="100000"/>
                <a:buFont typeface="Times New Roman" panose="02020603050405020304" pitchFamily="18" charset="0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/>
                <a:t>Ext. refs</a:t>
              </a:r>
            </a:p>
          </p:txBody>
        </p:sp>
      </p:grpSp>
      <p:sp>
        <p:nvSpPr>
          <p:cNvPr id="60419" name="Rectangle 19">
            <a:extLst>
              <a:ext uri="{FF2B5EF4-FFF2-40B4-BE49-F238E27FC236}">
                <a16:creationId xmlns:a16="http://schemas.microsoft.com/office/drawing/2014/main" id="{5F644AB9-870E-4D46-95C0-DCD92C407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622300"/>
            <a:ext cx="1968500" cy="6235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zh-CN" sz="1600"/>
          </a:p>
        </p:txBody>
      </p:sp>
      <p:grpSp>
        <p:nvGrpSpPr>
          <p:cNvPr id="60420" name="Group 20">
            <a:extLst>
              <a:ext uri="{FF2B5EF4-FFF2-40B4-BE49-F238E27FC236}">
                <a16:creationId xmlns:a16="http://schemas.microsoft.com/office/drawing/2014/main" id="{8AE17CFD-FCF2-4F2C-80FC-BD84CBCD5D65}"/>
              </a:ext>
            </a:extLst>
          </p:cNvPr>
          <p:cNvGrpSpPr>
            <a:grpSpLocks/>
          </p:cNvGrpSpPr>
          <p:nvPr/>
        </p:nvGrpSpPr>
        <p:grpSpPr bwMode="auto">
          <a:xfrm>
            <a:off x="8534400" y="4654551"/>
            <a:ext cx="1968500" cy="2212975"/>
            <a:chOff x="4180" y="2688"/>
            <a:chExt cx="1240" cy="1394"/>
          </a:xfrm>
        </p:grpSpPr>
        <p:grpSp>
          <p:nvGrpSpPr>
            <p:cNvPr id="60434" name="Group 21">
              <a:extLst>
                <a:ext uri="{FF2B5EF4-FFF2-40B4-BE49-F238E27FC236}">
                  <a16:creationId xmlns:a16="http://schemas.microsoft.com/office/drawing/2014/main" id="{6037C076-61D0-47D2-AAAD-7545857B4D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0" y="3567"/>
              <a:ext cx="1240" cy="515"/>
              <a:chOff x="4180" y="3567"/>
              <a:chExt cx="1240" cy="515"/>
            </a:xfrm>
          </p:grpSpPr>
          <p:sp>
            <p:nvSpPr>
              <p:cNvPr id="60441" name="Rectangle 22">
                <a:extLst>
                  <a:ext uri="{FF2B5EF4-FFF2-40B4-BE49-F238E27FC236}">
                    <a16:creationId xmlns:a16="http://schemas.microsoft.com/office/drawing/2014/main" id="{05719199-42ED-4482-9C7F-A108CABC1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3567"/>
                <a:ext cx="1240" cy="515"/>
              </a:xfrm>
              <a:prstGeom prst="rect">
                <a:avLst/>
              </a:prstGeom>
              <a:solidFill>
                <a:schemeClr val="hlink">
                  <a:alpha val="50195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60442" name="Rectangle 23">
                <a:extLst>
                  <a:ext uri="{FF2B5EF4-FFF2-40B4-BE49-F238E27FC236}">
                    <a16:creationId xmlns:a16="http://schemas.microsoft.com/office/drawing/2014/main" id="{EF3DB266-47C9-4612-9580-629A63C27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0" y="3643"/>
                <a:ext cx="4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Code</a:t>
                </a:r>
              </a:p>
            </p:txBody>
          </p:sp>
        </p:grpSp>
        <p:grpSp>
          <p:nvGrpSpPr>
            <p:cNvPr id="60435" name="Group 24">
              <a:extLst>
                <a:ext uri="{FF2B5EF4-FFF2-40B4-BE49-F238E27FC236}">
                  <a16:creationId xmlns:a16="http://schemas.microsoft.com/office/drawing/2014/main" id="{F5CF4BA8-5137-4C96-8736-16AB3EE96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0" y="3042"/>
              <a:ext cx="1240" cy="517"/>
              <a:chOff x="4180" y="3042"/>
              <a:chExt cx="1240" cy="517"/>
            </a:xfrm>
          </p:grpSpPr>
          <p:sp>
            <p:nvSpPr>
              <p:cNvPr id="60439" name="Rectangle 25">
                <a:extLst>
                  <a:ext uri="{FF2B5EF4-FFF2-40B4-BE49-F238E27FC236}">
                    <a16:creationId xmlns:a16="http://schemas.microsoft.com/office/drawing/2014/main" id="{0D504ABC-FE13-42B9-B020-DF0664AB2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3042"/>
                <a:ext cx="1240" cy="517"/>
              </a:xfrm>
              <a:prstGeom prst="rect">
                <a:avLst/>
              </a:prstGeom>
              <a:solidFill>
                <a:srgbClr val="FFFF0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60440" name="Rectangle 26">
                <a:extLst>
                  <a:ext uri="{FF2B5EF4-FFF2-40B4-BE49-F238E27FC236}">
                    <a16:creationId xmlns:a16="http://schemas.microsoft.com/office/drawing/2014/main" id="{E03015C1-51C3-4807-AFD1-A84D85E8F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2" y="3120"/>
                <a:ext cx="93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Initialized data</a:t>
                </a:r>
              </a:p>
            </p:txBody>
          </p:sp>
        </p:grpSp>
        <p:grpSp>
          <p:nvGrpSpPr>
            <p:cNvPr id="60436" name="Group 27">
              <a:extLst>
                <a:ext uri="{FF2B5EF4-FFF2-40B4-BE49-F238E27FC236}">
                  <a16:creationId xmlns:a16="http://schemas.microsoft.com/office/drawing/2014/main" id="{E06EEE46-F2B6-41E2-A012-790488630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0" y="2688"/>
              <a:ext cx="1240" cy="345"/>
              <a:chOff x="4180" y="2688"/>
              <a:chExt cx="1240" cy="345"/>
            </a:xfrm>
          </p:grpSpPr>
          <p:sp>
            <p:nvSpPr>
              <p:cNvPr id="60437" name="Rectangle 28">
                <a:extLst>
                  <a:ext uri="{FF2B5EF4-FFF2-40B4-BE49-F238E27FC236}">
                    <a16:creationId xmlns:a16="http://schemas.microsoft.com/office/drawing/2014/main" id="{8835A696-5720-4512-8B08-BCE660EA7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2693"/>
                <a:ext cx="1240" cy="340"/>
              </a:xfrm>
              <a:prstGeom prst="rect">
                <a:avLst/>
              </a:prstGeom>
              <a:solidFill>
                <a:srgbClr val="FF99FF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60438" name="Rectangle 29">
                <a:extLst>
                  <a:ext uri="{FF2B5EF4-FFF2-40B4-BE49-F238E27FC236}">
                    <a16:creationId xmlns:a16="http://schemas.microsoft.com/office/drawing/2014/main" id="{17D1E144-93EF-4B71-8600-2F878442F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8" y="2688"/>
                <a:ext cx="401" cy="212"/>
              </a:xfrm>
              <a:prstGeom prst="rect">
                <a:avLst/>
              </a:prstGeom>
              <a:solidFill>
                <a:srgbClr val="FF99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lnSpc>
                    <a:spcPct val="13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0458C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/>
                  <a:t>BSS</a:t>
                </a:r>
              </a:p>
            </p:txBody>
          </p:sp>
        </p:grpSp>
      </p:grpSp>
      <p:sp>
        <p:nvSpPr>
          <p:cNvPr id="60421" name="Rectangle 30">
            <a:extLst>
              <a:ext uri="{FF2B5EF4-FFF2-40B4-BE49-F238E27FC236}">
                <a16:creationId xmlns:a16="http://schemas.microsoft.com/office/drawing/2014/main" id="{A1E73B7E-B12A-4D29-A1F9-A91F2FC2F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127500"/>
            <a:ext cx="1968500" cy="520700"/>
          </a:xfrm>
          <a:prstGeom prst="rect">
            <a:avLst/>
          </a:prstGeom>
          <a:solidFill>
            <a:srgbClr val="CCECFF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60422" name="Rectangle 31">
            <a:extLst>
              <a:ext uri="{FF2B5EF4-FFF2-40B4-BE49-F238E27FC236}">
                <a16:creationId xmlns:a16="http://schemas.microsoft.com/office/drawing/2014/main" id="{A34F4613-8479-4921-88AB-A944FEE21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1776" y="4151313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/>
              <a:t>Heap</a:t>
            </a:r>
          </a:p>
        </p:txBody>
      </p:sp>
      <p:sp>
        <p:nvSpPr>
          <p:cNvPr id="60423" name="AutoShape 32">
            <a:extLst>
              <a:ext uri="{FF2B5EF4-FFF2-40B4-BE49-F238E27FC236}">
                <a16:creationId xmlns:a16="http://schemas.microsoft.com/office/drawing/2014/main" id="{743241BB-7156-4BA7-AC4B-CC24FC0C4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3822700"/>
            <a:ext cx="368300" cy="292100"/>
          </a:xfrm>
          <a:prstGeom prst="upArrow">
            <a:avLst>
              <a:gd name="adj1" fmla="val 75009"/>
              <a:gd name="adj2" fmla="val 4999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60424" name="Rectangle 33">
            <a:extLst>
              <a:ext uri="{FF2B5EF4-FFF2-40B4-BE49-F238E27FC236}">
                <a16:creationId xmlns:a16="http://schemas.microsoft.com/office/drawing/2014/main" id="{C2184DC5-BA08-4008-B565-117E269D7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374900"/>
            <a:ext cx="1968500" cy="520700"/>
          </a:xfrm>
          <a:prstGeom prst="rect">
            <a:avLst/>
          </a:prstGeom>
          <a:solidFill>
            <a:srgbClr val="66FFCC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60425" name="AutoShape 34">
            <a:extLst>
              <a:ext uri="{FF2B5EF4-FFF2-40B4-BE49-F238E27FC236}">
                <a16:creationId xmlns:a16="http://schemas.microsoft.com/office/drawing/2014/main" id="{F131335C-EEEA-4073-A614-0E654234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2908300"/>
            <a:ext cx="368300" cy="292100"/>
          </a:xfrm>
          <a:prstGeom prst="downArrow">
            <a:avLst>
              <a:gd name="adj1" fmla="val 75009"/>
              <a:gd name="adj2" fmla="val 5000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60426" name="Rectangle 35">
            <a:extLst>
              <a:ext uri="{FF2B5EF4-FFF2-40B4-BE49-F238E27FC236}">
                <a16:creationId xmlns:a16="http://schemas.microsoft.com/office/drawing/2014/main" id="{252B4EE6-2410-4074-BCBF-33A68A79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1775" y="2398713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/>
              <a:t>Stack</a:t>
            </a:r>
          </a:p>
        </p:txBody>
      </p:sp>
      <p:sp>
        <p:nvSpPr>
          <p:cNvPr id="60427" name="Rectangle 36">
            <a:extLst>
              <a:ext uri="{FF2B5EF4-FFF2-40B4-BE49-F238E27FC236}">
                <a16:creationId xmlns:a16="http://schemas.microsoft.com/office/drawing/2014/main" id="{AC8FD8CB-342F-4645-B6A1-58B46A6CB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460500"/>
            <a:ext cx="1968500" cy="520700"/>
          </a:xfrm>
          <a:prstGeom prst="rect">
            <a:avLst/>
          </a:prstGeom>
          <a:solidFill>
            <a:srgbClr val="FFCC66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60428" name="Rectangle 37">
            <a:extLst>
              <a:ext uri="{FF2B5EF4-FFF2-40B4-BE49-F238E27FC236}">
                <a16:creationId xmlns:a16="http://schemas.microsoft.com/office/drawing/2014/main" id="{F7963626-98A2-460E-8EB0-78D9500C8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5576" y="1560513"/>
            <a:ext cx="703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/>
              <a:t>DLL</a:t>
            </a:r>
            <a:r>
              <a:rPr lang="en-US" altLang="en-US" sz="1600"/>
              <a:t>’</a:t>
            </a:r>
            <a:r>
              <a:rPr lang="en-US" altLang="zh-CN" sz="1600"/>
              <a:t>s</a:t>
            </a:r>
          </a:p>
        </p:txBody>
      </p:sp>
      <p:sp>
        <p:nvSpPr>
          <p:cNvPr id="60429" name="Rectangle 38">
            <a:extLst>
              <a:ext uri="{FF2B5EF4-FFF2-40B4-BE49-F238E27FC236}">
                <a16:creationId xmlns:a16="http://schemas.microsoft.com/office/drawing/2014/main" id="{E2FFBFAA-8D30-429C-AE48-41AD6940B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850900"/>
            <a:ext cx="1968500" cy="368300"/>
          </a:xfrm>
          <a:prstGeom prst="rect">
            <a:avLst/>
          </a:prstGeom>
          <a:solidFill>
            <a:srgbClr val="CCFF66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60430" name="Rectangle 39">
            <a:extLst>
              <a:ext uri="{FF2B5EF4-FFF2-40B4-BE49-F238E27FC236}">
                <a16:creationId xmlns:a16="http://schemas.microsoft.com/office/drawing/2014/main" id="{D6411883-3F6A-45B0-966B-4A5543DD2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175" y="798513"/>
            <a:ext cx="1855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/>
              <a:t>mapped segments</a:t>
            </a:r>
          </a:p>
        </p:txBody>
      </p:sp>
      <p:sp>
        <p:nvSpPr>
          <p:cNvPr id="60431" name="Text Box 40">
            <a:extLst>
              <a:ext uri="{FF2B5EF4-FFF2-40B4-BE49-F238E27FC236}">
                <a16:creationId xmlns:a16="http://schemas.microsoft.com/office/drawing/2014/main" id="{0D9A6A7F-AEA8-428E-8D06-0D36F6BA5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003801"/>
            <a:ext cx="1525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 b="1"/>
              <a:t>Executable</a:t>
            </a:r>
          </a:p>
        </p:txBody>
      </p:sp>
      <p:sp>
        <p:nvSpPr>
          <p:cNvPr id="60432" name="Text Box 41">
            <a:extLst>
              <a:ext uri="{FF2B5EF4-FFF2-40B4-BE49-F238E27FC236}">
                <a16:creationId xmlns:a16="http://schemas.microsoft.com/office/drawing/2014/main" id="{CD559E31-D3AE-497B-8644-6C4ED1815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791201"/>
            <a:ext cx="1949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000" b="1"/>
              <a:t>Process </a:t>
            </a:r>
          </a:p>
          <a:p>
            <a:pPr algn="ctr" eaLnBrk="1" hangingPunct="1"/>
            <a:r>
              <a:rPr lang="en-US" altLang="zh-CN" sz="2000" b="1"/>
              <a:t>address space</a:t>
            </a:r>
          </a:p>
        </p:txBody>
      </p:sp>
      <p:sp>
        <p:nvSpPr>
          <p:cNvPr id="60433" name="Text Box 42">
            <a:extLst>
              <a:ext uri="{FF2B5EF4-FFF2-40B4-BE49-F238E27FC236}">
                <a16:creationId xmlns:a16="http://schemas.microsoft.com/office/drawing/2014/main" id="{7408A6BB-07C1-415A-BA3F-F3BE06060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414" y="1828801"/>
            <a:ext cx="357663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000"/>
              <a:t>Program is passive</a:t>
            </a:r>
          </a:p>
          <a:p>
            <a:pPr eaLnBrk="1" hangingPunct="1">
              <a:buFontTx/>
              <a:buChar char="•"/>
            </a:pPr>
            <a:r>
              <a:rPr lang="en-US" altLang="zh-CN" sz="2000"/>
              <a:t> Code + data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Process is running program</a:t>
            </a:r>
          </a:p>
          <a:p>
            <a:pPr eaLnBrk="1" hangingPunct="1">
              <a:buFontTx/>
              <a:buChar char="•"/>
            </a:pPr>
            <a:r>
              <a:rPr lang="en-US" altLang="zh-CN" sz="2000"/>
              <a:t> stack, regs, program counter</a:t>
            </a:r>
          </a:p>
          <a:p>
            <a:pPr eaLnBrk="1" hangingPunct="1">
              <a:buFontTx/>
              <a:buChar char="•"/>
            </a:pPr>
            <a:endParaRPr lang="en-US" altLang="zh-CN" sz="2000"/>
          </a:p>
          <a:p>
            <a:pPr eaLnBrk="1" hangingPunct="1">
              <a:buFontTx/>
              <a:buChar char="•"/>
            </a:pPr>
            <a:endParaRPr lang="en-US" altLang="zh-CN" sz="2000"/>
          </a:p>
          <a:p>
            <a:pPr eaLnBrk="1" hangingPunct="1"/>
            <a:r>
              <a:rPr lang="en-US" altLang="zh-CN" sz="2000"/>
              <a:t>Example:</a:t>
            </a:r>
          </a:p>
          <a:p>
            <a:pPr eaLnBrk="1" hangingPunct="1"/>
            <a:r>
              <a:rPr lang="en-US" altLang="zh-CN" sz="2000"/>
              <a:t>We both run IE:</a:t>
            </a:r>
          </a:p>
          <a:p>
            <a:pPr eaLnBrk="1" hangingPunct="1">
              <a:buFontTx/>
              <a:buChar char="-"/>
            </a:pPr>
            <a:r>
              <a:rPr lang="en-US" altLang="zh-CN" sz="2000"/>
              <a:t> Same program </a:t>
            </a:r>
          </a:p>
          <a:p>
            <a:pPr eaLnBrk="1" hangingPunct="1">
              <a:buFontTx/>
              <a:buChar char="-"/>
            </a:pPr>
            <a:r>
              <a:rPr lang="en-US" altLang="zh-CN" sz="2000"/>
              <a:t> Separate processes</a:t>
            </a:r>
          </a:p>
        </p:txBody>
      </p:sp>
    </p:spTree>
    <p:extLst>
      <p:ext uri="{BB962C8B-B14F-4D97-AF65-F5344CB8AC3E}">
        <p14:creationId xmlns:p14="http://schemas.microsoft.com/office/powerpoint/2010/main" val="231344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3F3F6C4-9C20-44FD-A3DF-EBD16045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818" y="241392"/>
            <a:ext cx="9029700" cy="66103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4ECAEC-6510-4A58-AF70-F8BC06A8C534}"/>
              </a:ext>
            </a:extLst>
          </p:cNvPr>
          <p:cNvSpPr txBox="1"/>
          <p:nvPr/>
        </p:nvSpPr>
        <p:spPr>
          <a:xfrm>
            <a:off x="0" y="836023"/>
            <a:ext cx="252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自旋锁和互斥锁的区别</a:t>
            </a:r>
          </a:p>
        </p:txBody>
      </p:sp>
    </p:spTree>
    <p:extLst>
      <p:ext uri="{BB962C8B-B14F-4D97-AF65-F5344CB8AC3E}">
        <p14:creationId xmlns:p14="http://schemas.microsoft.com/office/powerpoint/2010/main" val="23979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7B40923B-57E6-474B-8CB8-634F7B763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752600"/>
            <a:ext cx="8534400" cy="1905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DEB521CA-842C-42E9-8B49-960E6C54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Process Abstraction</a:t>
            </a:r>
          </a:p>
        </p:txBody>
      </p:sp>
      <p:sp>
        <p:nvSpPr>
          <p:cNvPr id="21507" name="Rounded Rectangle 3">
            <a:extLst>
              <a:ext uri="{FF2B5EF4-FFF2-40B4-BE49-F238E27FC236}">
                <a16:creationId xmlns:a16="http://schemas.microsoft.com/office/drawing/2014/main" id="{A5D88679-831A-48A3-BD77-2E1FCF1CD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81200"/>
            <a:ext cx="2438400" cy="144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ENVIRONMENT</a:t>
            </a:r>
          </a:p>
        </p:txBody>
      </p:sp>
      <p:sp>
        <p:nvSpPr>
          <p:cNvPr id="21508" name="Rounded Rectangle 4">
            <a:extLst>
              <a:ext uri="{FF2B5EF4-FFF2-40B4-BE49-F238E27FC236}">
                <a16:creationId xmlns:a16="http://schemas.microsoft.com/office/drawing/2014/main" id="{2AB7DE94-2FF6-4EA4-8689-07F43777A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981200"/>
            <a:ext cx="2438400" cy="144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ADDRESS</a:t>
            </a:r>
          </a:p>
          <a:p>
            <a:pPr eaLnBrk="1" hangingPunct="1"/>
            <a:r>
              <a:rPr lang="en-US" altLang="zh-CN"/>
              <a:t>SPACE</a:t>
            </a:r>
          </a:p>
        </p:txBody>
      </p:sp>
      <p:sp>
        <p:nvSpPr>
          <p:cNvPr id="21509" name="Rounded Rectangle 5">
            <a:extLst>
              <a:ext uri="{FF2B5EF4-FFF2-40B4-BE49-F238E27FC236}">
                <a16:creationId xmlns:a16="http://schemas.microsoft.com/office/drawing/2014/main" id="{E2AF54FD-BD0E-4E0B-9E59-CD588BD45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981200"/>
            <a:ext cx="2400300" cy="144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REGISTERS</a:t>
            </a:r>
          </a:p>
        </p:txBody>
      </p:sp>
      <p:sp>
        <p:nvSpPr>
          <p:cNvPr id="21510" name="Rounded Rectangle 6">
            <a:extLst>
              <a:ext uri="{FF2B5EF4-FFF2-40B4-BE49-F238E27FC236}">
                <a16:creationId xmlns:a16="http://schemas.microsoft.com/office/drawing/2014/main" id="{298C53DA-A2A3-4F2C-ABF3-A8C2B0376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267200"/>
            <a:ext cx="2438400" cy="14478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CPU</a:t>
            </a:r>
          </a:p>
        </p:txBody>
      </p:sp>
      <p:sp>
        <p:nvSpPr>
          <p:cNvPr id="21511" name="TextBox 8">
            <a:extLst>
              <a:ext uri="{FF2B5EF4-FFF2-40B4-BE49-F238E27FC236}">
                <a16:creationId xmlns:a16="http://schemas.microsoft.com/office/drawing/2014/main" id="{E76338B8-ADBB-42CE-94A5-67F97F080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219201"/>
            <a:ext cx="10516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STATE</a:t>
            </a:r>
          </a:p>
        </p:txBody>
      </p:sp>
      <p:sp>
        <p:nvSpPr>
          <p:cNvPr id="21512" name="TextBox 10">
            <a:extLst>
              <a:ext uri="{FF2B5EF4-FFF2-40B4-BE49-F238E27FC236}">
                <a16:creationId xmlns:a16="http://schemas.microsoft.com/office/drawing/2014/main" id="{D8B05349-7F23-48E7-9007-96E4D2BB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572001"/>
            <a:ext cx="1564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79253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A798516E-349D-4A5E-ACB8-EBC03DC9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Kernel implements processes!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8F54A93F-E7E2-4EBA-A49A-913ED997C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05114"/>
            <a:ext cx="1295400" cy="8223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P1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49BD815F-F8F0-4A49-B9CD-B8E2670B6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038601"/>
            <a:ext cx="4800600" cy="82232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OS KERNEL</a:t>
            </a: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9992200D-72B3-4728-81AE-2FCF1FC52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805114"/>
            <a:ext cx="1295400" cy="8223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P2</a:t>
            </a:r>
          </a:p>
        </p:txBody>
      </p:sp>
      <p:sp>
        <p:nvSpPr>
          <p:cNvPr id="23557" name="Rectangle 6">
            <a:extLst>
              <a:ext uri="{FF2B5EF4-FFF2-40B4-BE49-F238E27FC236}">
                <a16:creationId xmlns:a16="http://schemas.microsoft.com/office/drawing/2014/main" id="{8F4452F3-6AB0-4953-98FD-71DF3F403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805114"/>
            <a:ext cx="1295400" cy="8223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P3</a:t>
            </a:r>
          </a:p>
        </p:txBody>
      </p:sp>
      <p:sp>
        <p:nvSpPr>
          <p:cNvPr id="23558" name="TextBox 7">
            <a:extLst>
              <a:ext uri="{FF2B5EF4-FFF2-40B4-BE49-F238E27FC236}">
                <a16:creationId xmlns:a16="http://schemas.microsoft.com/office/drawing/2014/main" id="{DF175C40-6243-4564-B242-140A8BF2E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114801"/>
            <a:ext cx="23198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Supervisor Mode</a:t>
            </a:r>
          </a:p>
        </p:txBody>
      </p:sp>
      <p:sp>
        <p:nvSpPr>
          <p:cNvPr id="23559" name="TextBox 8">
            <a:extLst>
              <a:ext uri="{FF2B5EF4-FFF2-40B4-BE49-F238E27FC236}">
                <a16:creationId xmlns:a16="http://schemas.microsoft.com/office/drawing/2014/main" id="{C1998A80-51F3-4754-A6D2-D67571387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95601"/>
            <a:ext cx="15664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/>
              <a:t>User Mode</a:t>
            </a:r>
          </a:p>
        </p:txBody>
      </p:sp>
      <p:sp>
        <p:nvSpPr>
          <p:cNvPr id="23560" name="TextBox 9">
            <a:extLst>
              <a:ext uri="{FF2B5EF4-FFF2-40B4-BE49-F238E27FC236}">
                <a16:creationId xmlns:a16="http://schemas.microsoft.com/office/drawing/2014/main" id="{2BE1790F-11C6-4F33-B9CE-4EEFBA55F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5715001"/>
            <a:ext cx="54601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0000"/>
                </a:solidFill>
              </a:rPr>
              <a:t>Kernel is only part of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0385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EB6D7877-9FED-44DB-865B-1EA2A8D4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CPU runs each process directly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F4A5D03C-811F-4F6D-B734-B511E5D5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But somehow each process has its own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Registers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Memory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I/O resources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“</a:t>
            </a:r>
            <a:r>
              <a:rPr lang="en-US" altLang="zh-CN">
                <a:ea typeface="ＭＳ Ｐゴシック" panose="020B0600070205080204" pitchFamily="34" charset="-128"/>
              </a:rPr>
              <a:t>thread of control</a:t>
            </a:r>
            <a:r>
              <a:rPr lang="en-US" altLang="en-US">
                <a:ea typeface="ＭＳ Ｐゴシック" panose="020B0600070205080204" pitchFamily="34" charset="-128"/>
              </a:rPr>
              <a:t>”</a:t>
            </a:r>
            <a:endParaRPr lang="en-US" altLang="zh-CN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370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E177114F-F08D-404A-9389-CF0BCB6E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Process Control Block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CC74A7E8-2EF4-4FE7-A331-00836A4B6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>
                <a:ea typeface="ＭＳ Ｐゴシック" panose="020B0600070205080204" pitchFamily="34" charset="-128"/>
              </a:rPr>
              <a:t>Process Identifier</a:t>
            </a:r>
          </a:p>
          <a:p>
            <a:r>
              <a:rPr lang="en-US" altLang="zh-CN" sz="2000">
                <a:ea typeface="ＭＳ Ｐゴシック" panose="020B0600070205080204" pitchFamily="34" charset="-128"/>
              </a:rPr>
              <a:t>Process arguments (for identification)</a:t>
            </a:r>
          </a:p>
          <a:p>
            <a:r>
              <a:rPr lang="en-US" altLang="zh-CN" sz="2000">
                <a:ea typeface="ＭＳ Ｐゴシック" panose="020B0600070205080204" pitchFamily="34" charset="-128"/>
              </a:rPr>
              <a:t>Process status (runnable, waiting, zombie, …)</a:t>
            </a:r>
          </a:p>
          <a:p>
            <a:r>
              <a:rPr lang="en-US" altLang="zh-CN" sz="2000">
                <a:ea typeface="ＭＳ Ｐゴシック" panose="020B0600070205080204" pitchFamily="34" charset="-128"/>
              </a:rPr>
              <a:t>User Identifier (for security)</a:t>
            </a:r>
          </a:p>
          <a:p>
            <a:pPr lvl="1"/>
            <a:r>
              <a:rPr lang="en-US" altLang="zh-CN" sz="1800">
                <a:ea typeface="ＭＳ Ｐゴシック" panose="020B0600070205080204" pitchFamily="34" charset="-128"/>
              </a:rPr>
              <a:t>beware: superuser ≠ supervisor</a:t>
            </a:r>
          </a:p>
          <a:p>
            <a:r>
              <a:rPr lang="en-US" altLang="zh-CN" sz="2000">
                <a:ea typeface="ＭＳ Ｐゴシック" panose="020B0600070205080204" pitchFamily="34" charset="-128"/>
              </a:rPr>
              <a:t>Registers</a:t>
            </a:r>
          </a:p>
          <a:p>
            <a:r>
              <a:rPr lang="en-US" altLang="zh-CN" sz="2000">
                <a:ea typeface="ＭＳ Ｐゴシック" panose="020B0600070205080204" pitchFamily="34" charset="-128"/>
              </a:rPr>
              <a:t>Interrupt Vector</a:t>
            </a:r>
          </a:p>
          <a:p>
            <a:r>
              <a:rPr lang="en-US" altLang="zh-CN" sz="2000">
                <a:ea typeface="ＭＳ Ｐゴシック" panose="020B0600070205080204" pitchFamily="34" charset="-128"/>
              </a:rPr>
              <a:t>Pending Interrupts</a:t>
            </a:r>
          </a:p>
          <a:p>
            <a:r>
              <a:rPr lang="en-US" altLang="zh-CN" sz="2000">
                <a:ea typeface="ＭＳ Ｐゴシック" panose="020B0600070205080204" pitchFamily="34" charset="-128"/>
              </a:rPr>
              <a:t>Base / Bound</a:t>
            </a:r>
          </a:p>
          <a:p>
            <a:r>
              <a:rPr lang="en-US" altLang="zh-CN" sz="2000">
                <a:ea typeface="ＭＳ Ｐゴシック" panose="020B0600070205080204" pitchFamily="34" charset="-128"/>
              </a:rPr>
              <a:t>Scheduling / accounting info</a:t>
            </a:r>
          </a:p>
          <a:p>
            <a:r>
              <a:rPr lang="en-US" altLang="zh-CN" sz="2000">
                <a:ea typeface="ＭＳ Ｐゴシック" panose="020B0600070205080204" pitchFamily="34" charset="-128"/>
              </a:rPr>
              <a:t>I/O resources</a:t>
            </a:r>
          </a:p>
          <a:p>
            <a:r>
              <a:rPr lang="en-US" altLang="zh-CN" sz="2000">
                <a:ea typeface="ＭＳ Ｐゴシック" panose="020B0600070205080204" pitchFamily="34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590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69CA6AFD-C642-4D0C-9880-1D9B08A8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createProcess(initial state)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8BA51972-F0F5-4999-A075-1EA41DBA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Allocate memory for address space</a:t>
            </a:r>
          </a:p>
          <a:p>
            <a:r>
              <a:rPr lang="en-US" altLang="zh-CN">
                <a:ea typeface="ＭＳ Ｐゴシック" panose="020B0600070205080204" pitchFamily="34" charset="-128"/>
              </a:rPr>
              <a:t>Initialize address space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program vs fork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program ≠ process</a:t>
            </a:r>
          </a:p>
          <a:p>
            <a:r>
              <a:rPr lang="en-US" altLang="zh-CN">
                <a:ea typeface="ＭＳ Ｐゴシック" panose="020B0600070205080204" pitchFamily="34" charset="-128"/>
              </a:rPr>
              <a:t>Allocate ProcessID</a:t>
            </a:r>
          </a:p>
          <a:p>
            <a:r>
              <a:rPr lang="en-US" altLang="zh-CN">
                <a:ea typeface="ＭＳ Ｐゴシック" panose="020B0600070205080204" pitchFamily="34" charset="-128"/>
              </a:rPr>
              <a:t>Allocate process control block</a:t>
            </a:r>
          </a:p>
          <a:p>
            <a:r>
              <a:rPr lang="en-US" altLang="zh-CN">
                <a:ea typeface="ＭＳ Ｐゴシック" panose="020B0600070205080204" pitchFamily="34" charset="-128"/>
              </a:rPr>
              <a:t>Put process control block on the </a:t>
            </a:r>
            <a:r>
              <a:rPr lang="en-US" altLang="zh-CN" i="1">
                <a:ea typeface="ＭＳ Ｐゴシック" panose="020B0600070205080204" pitchFamily="34" charset="-128"/>
              </a:rPr>
              <a:t>run queue</a:t>
            </a:r>
          </a:p>
        </p:txBody>
      </p:sp>
    </p:spTree>
    <p:extLst>
      <p:ext uri="{BB962C8B-B14F-4D97-AF65-F5344CB8AC3E}">
        <p14:creationId xmlns:p14="http://schemas.microsoft.com/office/powerpoint/2010/main" val="157169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5F3EBE26-F42C-4E35-9C52-689E3E81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Dispatch: kernel </a:t>
            </a:r>
            <a:r>
              <a:rPr lang="en-US" altLang="zh-CN">
                <a:ea typeface="ＭＳ Ｐゴシック" panose="020B0600070205080204" pitchFamily="34" charset="-128"/>
                <a:sym typeface="Wingdings" panose="05000000000000000000" pitchFamily="2" charset="2"/>
              </a:rPr>
              <a:t> process</a:t>
            </a:r>
            <a:endParaRPr lang="en-US" altLang="zh-CN">
              <a:ea typeface="ＭＳ Ｐゴシック" panose="020B0600070205080204" pitchFamily="34" charset="-128"/>
            </a:endParaRP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D5F997CD-2A3A-48FA-B16A-C5B296133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Software: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CurProc := &amp;PCB of current process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Set user base/bound register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Restore process registers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Execute ReturnFromInterrupt instruction</a:t>
            </a:r>
          </a:p>
          <a:p>
            <a:r>
              <a:rPr lang="en-US" altLang="zh-CN">
                <a:ea typeface="ＭＳ Ｐゴシック" panose="020B0600070205080204" pitchFamily="34" charset="-128"/>
              </a:rPr>
              <a:t>Hardware:</a:t>
            </a:r>
          </a:p>
          <a:p>
            <a:pPr lvl="2"/>
            <a:r>
              <a:rPr lang="en-US" altLang="zh-CN">
                <a:ea typeface="ＭＳ Ｐゴシック" panose="020B0600070205080204" pitchFamily="34" charset="-128"/>
              </a:rPr>
              <a:t>Sets user mode</a:t>
            </a:r>
          </a:p>
          <a:p>
            <a:pPr lvl="2"/>
            <a:r>
              <a:rPr lang="en-US" altLang="zh-CN">
                <a:ea typeface="ＭＳ Ｐゴシック" panose="020B0600070205080204" pitchFamily="34" charset="-128"/>
              </a:rPr>
              <a:t>Enables interrupts</a:t>
            </a:r>
          </a:p>
          <a:p>
            <a:pPr lvl="2"/>
            <a:r>
              <a:rPr lang="en-US" altLang="zh-CN">
                <a:ea typeface="ＭＳ Ｐゴシック" panose="020B0600070205080204" pitchFamily="34" charset="-128"/>
              </a:rPr>
              <a:t>Restores 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219101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08F3837E-D1E2-4E45-8AD2-418996B5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panose="020B0600070205080204" pitchFamily="34" charset="-128"/>
              </a:rPr>
              <a:t>Trap process </a:t>
            </a:r>
            <a:r>
              <a:rPr lang="en-US" altLang="zh-CN">
                <a:ea typeface="ＭＳ Ｐゴシック" panose="020B0600070205080204" pitchFamily="34" charset="-128"/>
                <a:sym typeface="Wingdings" panose="05000000000000000000" pitchFamily="2" charset="2"/>
              </a:rPr>
              <a:t> kernel</a:t>
            </a:r>
            <a:endParaRPr lang="en-US" altLang="zh-CN">
              <a:ea typeface="ＭＳ Ｐゴシック" panose="020B0600070205080204" pitchFamily="34" charset="-128"/>
            </a:endParaRP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775C7B52-D744-4991-9C04-30DC3350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ＭＳ Ｐゴシック" charset="0"/>
              </a:rPr>
              <a:t>Hardware:</a:t>
            </a:r>
          </a:p>
          <a:p>
            <a:pPr lvl="1">
              <a:buFont typeface="Wingdings" charset="0"/>
              <a:buChar char=""/>
              <a:defRPr/>
            </a:pPr>
            <a:r>
              <a:rPr lang="en-US" dirty="0"/>
              <a:t>Disables interrupts</a:t>
            </a:r>
          </a:p>
          <a:p>
            <a:pPr lvl="1">
              <a:buFont typeface="Wingdings" charset="0"/>
              <a:buChar char=""/>
              <a:defRPr/>
            </a:pPr>
            <a:r>
              <a:rPr lang="en-US" dirty="0"/>
              <a:t>Sets supervisor mode</a:t>
            </a:r>
          </a:p>
          <a:p>
            <a:pPr lvl="1">
              <a:buFont typeface="Wingdings" charset="0"/>
              <a:buChar char=""/>
              <a:defRPr/>
            </a:pPr>
            <a:r>
              <a:rPr lang="en-US" dirty="0"/>
              <a:t>Saves user PC and SP on </a:t>
            </a:r>
            <a:r>
              <a:rPr lang="en-US" i="1" dirty="0"/>
              <a:t>kernel </a:t>
            </a:r>
            <a:r>
              <a:rPr lang="en-US" dirty="0"/>
              <a:t>stack</a:t>
            </a:r>
          </a:p>
          <a:p>
            <a:pPr lvl="2">
              <a:buFont typeface="Wingdings" charset="0"/>
              <a:buChar char=""/>
              <a:defRPr/>
            </a:pPr>
            <a:r>
              <a:rPr lang="en-US" dirty="0"/>
              <a:t>why not on process stack?</a:t>
            </a:r>
          </a:p>
          <a:p>
            <a:pPr lvl="1">
              <a:buFont typeface="Wingdings" charset="0"/>
              <a:buChar char=""/>
              <a:defRPr/>
            </a:pPr>
            <a:r>
              <a:rPr lang="en-US" dirty="0"/>
              <a:t>Sets kernel stack pointer</a:t>
            </a:r>
          </a:p>
          <a:p>
            <a:pPr lvl="1">
              <a:buFont typeface="Wingdings" charset="0"/>
              <a:buChar char=""/>
              <a:defRPr/>
            </a:pPr>
            <a:r>
              <a:rPr lang="en-US" dirty="0"/>
              <a:t>Sets PC to kernel-configured position</a:t>
            </a:r>
          </a:p>
          <a:p>
            <a:pPr>
              <a:defRPr/>
            </a:pPr>
            <a:r>
              <a:rPr lang="en-US" dirty="0">
                <a:cs typeface="ＭＳ Ｐゴシック" charset="0"/>
              </a:rPr>
              <a:t>Software:</a:t>
            </a:r>
          </a:p>
          <a:p>
            <a:pPr lvl="1">
              <a:buFont typeface="Wingdings" charset="0"/>
              <a:buChar char=""/>
              <a:defRPr/>
            </a:pPr>
            <a:r>
              <a:rPr lang="en-US" dirty="0"/>
              <a:t>Save process registers in PCB of </a:t>
            </a:r>
            <a:r>
              <a:rPr lang="en-US" dirty="0" err="1"/>
              <a:t>CurProc</a:t>
            </a:r>
            <a:endParaRPr lang="en-US" dirty="0"/>
          </a:p>
          <a:p>
            <a:pPr lvl="1">
              <a:buFont typeface="Wingdings" charset="0"/>
              <a:buChar char=""/>
              <a:defRPr/>
            </a:pPr>
            <a:r>
              <a:rPr lang="en-US" dirty="0"/>
              <a:t>Back to kernel main loop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>
              <a:buFont typeface="StarSymbol" charset="0"/>
              <a:buNone/>
              <a:defRPr/>
            </a:pPr>
            <a:endParaRPr lang="en-US" dirty="0">
              <a:cs typeface="ＭＳ Ｐゴシック" charset="0"/>
            </a:endParaRPr>
          </a:p>
          <a:p>
            <a:pPr>
              <a:defRPr/>
            </a:pPr>
            <a:endParaRPr lang="en-US" dirty="0">
              <a:cs typeface="ＭＳ Ｐゴシック" charset="0"/>
            </a:endParaRPr>
          </a:p>
        </p:txBody>
      </p:sp>
      <p:sp>
        <p:nvSpPr>
          <p:cNvPr id="38915" name="TextBox 3">
            <a:extLst>
              <a:ext uri="{FF2B5EF4-FFF2-40B4-BE49-F238E27FC236}">
                <a16:creationId xmlns:a16="http://schemas.microsoft.com/office/drawing/2014/main" id="{45050519-EBE4-4D5C-9738-306259060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5350" y="179389"/>
            <a:ext cx="1847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40458C"/>
              </a:buClr>
              <a:buSzPct val="100000"/>
              <a:buFont typeface="Times New Roman" panose="02020603050405020304" pitchFamily="18" charset="0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25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EB226D73-C7A9-46BA-AB23-D001DDD92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FF"/>
                </a:solidFill>
                <a:ea typeface="ＭＳ Ｐゴシック" panose="020B0600070205080204" pitchFamily="34" charset="-128"/>
              </a:rPr>
              <a:t>What is a program?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E762738-DE03-4878-B574-8AC1E9D56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0"/>
            <a:ext cx="8226425" cy="4038600"/>
          </a:xfrm>
        </p:spPr>
        <p:txBody>
          <a:bodyPr/>
          <a:lstStyle/>
          <a:p>
            <a:pPr>
              <a:spcAft>
                <a:spcPct val="10000"/>
              </a:spcAft>
            </a:pPr>
            <a:r>
              <a:rPr lang="en-US" altLang="zh-CN" sz="2400">
                <a:ea typeface="ＭＳ Ｐゴシック" panose="020B0600070205080204" pitchFamily="34" charset="-128"/>
              </a:rPr>
              <a:t>A program is a file containing executable code (machine instructions) and data (information manipulated by these instructions) that together describe a computation </a:t>
            </a:r>
          </a:p>
          <a:p>
            <a:pPr>
              <a:spcAft>
                <a:spcPct val="10000"/>
              </a:spcAft>
            </a:pPr>
            <a:endParaRPr lang="en-US" altLang="zh-CN" sz="2400">
              <a:ea typeface="ＭＳ Ｐゴシック" panose="020B0600070205080204" pitchFamily="34" charset="-128"/>
            </a:endParaRPr>
          </a:p>
          <a:p>
            <a:pPr>
              <a:spcAft>
                <a:spcPct val="10000"/>
              </a:spcAft>
            </a:pPr>
            <a:r>
              <a:rPr lang="en-US" altLang="zh-CN" sz="2400">
                <a:ea typeface="ＭＳ Ｐゴシック" panose="020B0600070205080204" pitchFamily="34" charset="-128"/>
              </a:rPr>
              <a:t>Resides on disk</a:t>
            </a:r>
          </a:p>
          <a:p>
            <a:pPr>
              <a:spcAft>
                <a:spcPct val="10000"/>
              </a:spcAft>
            </a:pPr>
            <a:endParaRPr lang="en-US" altLang="zh-CN" sz="2400">
              <a:ea typeface="ＭＳ Ｐゴシック" panose="020B0600070205080204" pitchFamily="34" charset="-128"/>
            </a:endParaRPr>
          </a:p>
          <a:p>
            <a:pPr>
              <a:spcAft>
                <a:spcPct val="10000"/>
              </a:spcAft>
            </a:pPr>
            <a:r>
              <a:rPr lang="en-US" altLang="zh-CN" sz="2400">
                <a:ea typeface="ＭＳ Ｐゴシック" panose="020B0600070205080204" pitchFamily="34" charset="-128"/>
              </a:rPr>
              <a:t>Obtained through compilation and linking</a:t>
            </a:r>
          </a:p>
          <a:p>
            <a:pPr>
              <a:spcAft>
                <a:spcPct val="10000"/>
              </a:spcAft>
            </a:pPr>
            <a:endParaRPr lang="en-US" altLang="zh-CN" sz="20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573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457</Words>
  <Application>Microsoft Office PowerPoint</Application>
  <PresentationFormat>宽屏</PresentationFormat>
  <Paragraphs>135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ＭＳ Ｐゴシック</vt:lpstr>
      <vt:lpstr>等线</vt:lpstr>
      <vt:lpstr>等线 Light</vt:lpstr>
      <vt:lpstr>Arial</vt:lpstr>
      <vt:lpstr>Nimbus Roman No9 L</vt:lpstr>
      <vt:lpstr>StarSymbol</vt:lpstr>
      <vt:lpstr>Wingdings</vt:lpstr>
      <vt:lpstr>Office 主题​​</vt:lpstr>
      <vt:lpstr>PowerPoint 演示文稿</vt:lpstr>
      <vt:lpstr>Process Abstraction</vt:lpstr>
      <vt:lpstr>Kernel implements processes!</vt:lpstr>
      <vt:lpstr>CPU runs each process directly</vt:lpstr>
      <vt:lpstr>Process Control Block</vt:lpstr>
      <vt:lpstr>createProcess(initial state)</vt:lpstr>
      <vt:lpstr>Dispatch: kernel  process</vt:lpstr>
      <vt:lpstr>Trap process  kernel</vt:lpstr>
      <vt:lpstr>What is a program?</vt:lpstr>
      <vt:lpstr>Preparing a Program</vt:lpstr>
      <vt:lpstr>Running a program</vt:lpstr>
      <vt:lpstr>Process != Program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Albert Chow</dc:creator>
  <cp:lastModifiedBy>Albert Chow</cp:lastModifiedBy>
  <cp:revision>4</cp:revision>
  <dcterms:created xsi:type="dcterms:W3CDTF">2017-10-04T16:56:39Z</dcterms:created>
  <dcterms:modified xsi:type="dcterms:W3CDTF">2017-10-05T02:28:04Z</dcterms:modified>
</cp:coreProperties>
</file>