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2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9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5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4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7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8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2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9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B72021-50CB-475F-8BF6-749839EB9EF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D2133F-2609-4C4C-A11A-70ED0F82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6934A2-B135-431E-9C07-5144AE4F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06" y="0"/>
            <a:ext cx="6572388" cy="43475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CC5EB9-5051-45A9-981D-30E3EA8D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48465"/>
            <a:ext cx="8689976" cy="2509213"/>
          </a:xfrm>
        </p:spPr>
        <p:txBody>
          <a:bodyPr/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影之诗</a:t>
            </a:r>
            <a:r>
              <a:rPr lang="en-US" altLang="zh-CN" b="1" dirty="0"/>
              <a:t>》</a:t>
            </a:r>
            <a:r>
              <a:rPr lang="zh-CN" altLang="en-US" b="1" dirty="0"/>
              <a:t>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B7D76-E0B5-46CD-8500-4D548CDC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486401"/>
            <a:ext cx="8689976" cy="1371599"/>
          </a:xfrm>
        </p:spPr>
        <p:txBody>
          <a:bodyPr/>
          <a:lstStyle/>
          <a:p>
            <a:r>
              <a:rPr lang="zh-CN" altLang="en-US" dirty="0"/>
              <a:t>组员：段宏键、甘睿彤、吴诗雨</a:t>
            </a:r>
          </a:p>
        </p:txBody>
      </p:sp>
    </p:spTree>
    <p:extLst>
      <p:ext uri="{BB962C8B-B14F-4D97-AF65-F5344CB8AC3E}">
        <p14:creationId xmlns:p14="http://schemas.microsoft.com/office/powerpoint/2010/main" val="164684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89509D-CAE6-4876-BFD0-6C04F15822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8472" y="532015"/>
            <a:ext cx="10903527" cy="63259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23DB54-8896-414D-87C6-64004F05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06" y="136379"/>
            <a:ext cx="2153621" cy="1596177"/>
          </a:xfrm>
        </p:spPr>
        <p:txBody>
          <a:bodyPr/>
          <a:lstStyle/>
          <a:p>
            <a:r>
              <a:rPr lang="zh-CN" altLang="en-US" dirty="0"/>
              <a:t>卡牌流</a:t>
            </a:r>
          </a:p>
        </p:txBody>
      </p:sp>
    </p:spTree>
    <p:extLst>
      <p:ext uri="{BB962C8B-B14F-4D97-AF65-F5344CB8AC3E}">
        <p14:creationId xmlns:p14="http://schemas.microsoft.com/office/powerpoint/2010/main" val="316388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FD659-7424-462F-B907-511D2A7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684" y="834648"/>
            <a:ext cx="2328189" cy="1118843"/>
          </a:xfrm>
        </p:spPr>
        <p:txBody>
          <a:bodyPr/>
          <a:lstStyle/>
          <a:p>
            <a:r>
              <a:rPr lang="zh-CN" altLang="en-US" dirty="0"/>
              <a:t>类的设计</a:t>
            </a:r>
          </a:p>
        </p:txBody>
      </p:sp>
      <p:pic>
        <p:nvPicPr>
          <p:cNvPr id="4" name="图片 3" descr="C:\Users\UMARU\Documents\Tencent Files\870694359\Image\C2C\[9A[A(ZABV%7M}D23{1QGU4.png">
            <a:extLst>
              <a:ext uri="{FF2B5EF4-FFF2-40B4-BE49-F238E27FC236}">
                <a16:creationId xmlns:a16="http://schemas.microsoft.com/office/drawing/2014/main" id="{6461EA56-B1C6-4147-A387-223A2A8936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5127" y="0"/>
            <a:ext cx="753687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51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16A954-600C-44E2-A425-562DE24D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7" y="58190"/>
            <a:ext cx="1010194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0B0D9C-8311-405B-80C6-1129AF8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470078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D2282B-F2FA-4352-AE6F-BEB65A1EB37B}"/>
              </a:ext>
            </a:extLst>
          </p:cNvPr>
          <p:cNvSpPr txBox="1"/>
          <p:nvPr/>
        </p:nvSpPr>
        <p:spPr>
          <a:xfrm>
            <a:off x="10421160" y="6112291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欢迎入坑</a:t>
            </a:r>
          </a:p>
        </p:txBody>
      </p:sp>
    </p:spTree>
    <p:extLst>
      <p:ext uri="{BB962C8B-B14F-4D97-AF65-F5344CB8AC3E}">
        <p14:creationId xmlns:p14="http://schemas.microsoft.com/office/powerpoint/2010/main" val="20154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E3B1C75-E189-40A9-88A4-2185ACE1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08" y="4893"/>
            <a:ext cx="710899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F788EC-B65B-43D2-ABD1-C457B808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707599"/>
            <a:ext cx="2903153" cy="718403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218C2-A61E-4481-B493-85217B373E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510" y="2367092"/>
            <a:ext cx="5577840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 《</a:t>
            </a:r>
            <a:r>
              <a:rPr lang="zh-CN" altLang="en-US" dirty="0"/>
              <a:t>影之诗</a:t>
            </a:r>
            <a:r>
              <a:rPr lang="en-US" altLang="zh-CN" dirty="0"/>
              <a:t>》</a:t>
            </a:r>
            <a:r>
              <a:rPr lang="zh-CN" altLang="en-US" dirty="0"/>
              <a:t>是一款由</a:t>
            </a:r>
            <a:r>
              <a:rPr lang="en-US" altLang="zh-CN" dirty="0" err="1"/>
              <a:t>Cygames</a:t>
            </a:r>
            <a:r>
              <a:rPr lang="zh-CN" altLang="en-US" dirty="0"/>
              <a:t>开发的卡牌对战游戏。本作采用传统玩家们所熟悉，双方各自使用自己的牌组对战，直到一方</a:t>
            </a:r>
            <a:r>
              <a:rPr lang="en-US" altLang="zh-CN" dirty="0"/>
              <a:t>HP</a:t>
            </a:r>
            <a:r>
              <a:rPr lang="zh-CN" altLang="en-US" dirty="0"/>
              <a:t>归零为止的对战玩法。在收录卡牌方面，收录了一部分曾经参与</a:t>
            </a:r>
            <a:r>
              <a:rPr lang="en-US" altLang="zh-CN" dirty="0"/>
              <a:t>《Rage of Bahamut》</a:t>
            </a:r>
            <a:r>
              <a:rPr lang="zh-CN" altLang="en-US" dirty="0"/>
              <a:t>卡牌绘制的日本知名插画家担任本作卡牌插图绘制。游戏主要以“角色”“咒术”“场地”三种卡片类型组成，每种卡片都有其各自不同的特殊能力。玩家们必须好好运用这三种类型卡牌的特色来编辑牌组，才能打造出自己最强的卡牌与战略来打倒对手。</a:t>
            </a:r>
          </a:p>
        </p:txBody>
      </p:sp>
    </p:spTree>
    <p:extLst>
      <p:ext uri="{BB962C8B-B14F-4D97-AF65-F5344CB8AC3E}">
        <p14:creationId xmlns:p14="http://schemas.microsoft.com/office/powerpoint/2010/main" val="5585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81B0D5-02A0-4C96-A71D-FFDEDD3B3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8" y="0"/>
            <a:ext cx="522151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338F9A-AF15-4D56-BC09-4E0E5C6A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242" y="449190"/>
            <a:ext cx="2390534" cy="1002465"/>
          </a:xfrm>
        </p:spPr>
        <p:txBody>
          <a:bodyPr/>
          <a:lstStyle/>
          <a:p>
            <a:r>
              <a:rPr lang="zh-CN" altLang="en-US" dirty="0"/>
              <a:t>规则介绍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E994B-38D2-4FBD-B6C5-1BCC1022D9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2152" y="1642848"/>
            <a:ext cx="6056715" cy="5140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游戏角色为</a:t>
            </a:r>
            <a:r>
              <a:rPr lang="en-US" altLang="zh-CN" dirty="0"/>
              <a:t>20</a:t>
            </a:r>
            <a:r>
              <a:rPr lang="zh-CN" altLang="en-US" dirty="0"/>
              <a:t>点体力值。</a:t>
            </a:r>
          </a:p>
          <a:p>
            <a:r>
              <a:rPr lang="zh-CN" altLang="en-US" dirty="0"/>
              <a:t>首先游戏开始会随机在玩家的卡牌组抽取</a:t>
            </a:r>
            <a:r>
              <a:rPr lang="en-US" altLang="zh-CN" dirty="0"/>
              <a:t>3</a:t>
            </a:r>
            <a:r>
              <a:rPr lang="zh-CN" altLang="en-US" dirty="0"/>
              <a:t>张卡牌，替换其中若干张来完成开局的手牌，第一回合抽取</a:t>
            </a:r>
            <a:r>
              <a:rPr lang="en-US" altLang="zh-CN" dirty="0"/>
              <a:t>1</a:t>
            </a:r>
            <a:r>
              <a:rPr lang="zh-CN" altLang="en-US" dirty="0"/>
              <a:t>张（先手）或者</a:t>
            </a:r>
            <a:r>
              <a:rPr lang="en-US" altLang="zh-CN" dirty="0"/>
              <a:t>2</a:t>
            </a:r>
            <a:r>
              <a:rPr lang="zh-CN" altLang="en-US" dirty="0"/>
              <a:t>张（后手），之后每一回合开始时抽取</a:t>
            </a:r>
            <a:r>
              <a:rPr lang="en-US" altLang="zh-CN" dirty="0"/>
              <a:t>1</a:t>
            </a:r>
            <a:r>
              <a:rPr lang="zh-CN" altLang="en-US" dirty="0"/>
              <a:t>张。</a:t>
            </a:r>
          </a:p>
          <a:p>
            <a:r>
              <a:rPr lang="zh-CN" altLang="en-US" dirty="0"/>
              <a:t>每个回合会自动增加</a:t>
            </a:r>
            <a:r>
              <a:rPr lang="en-US" altLang="zh-CN" dirty="0"/>
              <a:t>1</a:t>
            </a:r>
            <a:r>
              <a:rPr lang="zh-CN" altLang="en-US" dirty="0"/>
              <a:t>点费用，费用是用来召唤卡牌的必要属性，回合开始时会自动补满。</a:t>
            </a:r>
          </a:p>
          <a:p>
            <a:r>
              <a:rPr lang="zh-CN" altLang="en-US" dirty="0"/>
              <a:t>每名玩家在游戏的第</a:t>
            </a:r>
            <a:r>
              <a:rPr lang="en-US" altLang="zh-CN" dirty="0"/>
              <a:t>5</a:t>
            </a:r>
            <a:r>
              <a:rPr lang="zh-CN" altLang="en-US" dirty="0"/>
              <a:t>回合（先手），第</a:t>
            </a:r>
            <a:r>
              <a:rPr lang="en-US" altLang="zh-CN" dirty="0"/>
              <a:t>4</a:t>
            </a:r>
            <a:r>
              <a:rPr lang="zh-CN" altLang="en-US" dirty="0"/>
              <a:t>回合（后手）将可以进行随从进化，每名玩家一局游戏中将有</a:t>
            </a:r>
            <a:r>
              <a:rPr lang="en-US" altLang="zh-CN" dirty="0"/>
              <a:t>2</a:t>
            </a:r>
            <a:r>
              <a:rPr lang="zh-CN" altLang="en-US" dirty="0"/>
              <a:t>次（先手）或者</a:t>
            </a:r>
            <a:r>
              <a:rPr lang="en-US" altLang="zh-CN" dirty="0"/>
              <a:t>3</a:t>
            </a:r>
            <a:r>
              <a:rPr lang="zh-CN" altLang="en-US" dirty="0"/>
              <a:t>次（后手）机会对随从进行进化，进化的随从本回合即可以发动攻击（无法攻击角色）。</a:t>
            </a:r>
          </a:p>
          <a:p>
            <a:r>
              <a:rPr lang="zh-CN" altLang="en-US" dirty="0"/>
              <a:t>不同职业的角色无法使用不同职业的专属卡牌，但是都可以使用公用的中立卡牌。</a:t>
            </a:r>
          </a:p>
          <a:p>
            <a:r>
              <a:rPr lang="zh-CN" altLang="en-US" dirty="0"/>
              <a:t>包括场地卡，场上只能放</a:t>
            </a:r>
            <a:r>
              <a:rPr lang="en-US" altLang="zh-CN" dirty="0"/>
              <a:t>5</a:t>
            </a:r>
            <a:r>
              <a:rPr lang="zh-CN" altLang="en-US" dirty="0"/>
              <a:t>张卡，手牌中只能有</a:t>
            </a:r>
            <a:r>
              <a:rPr lang="en-US" altLang="zh-CN" dirty="0"/>
              <a:t>9</a:t>
            </a:r>
            <a:r>
              <a:rPr lang="zh-CN" altLang="en-US" dirty="0"/>
              <a:t>张卡。</a:t>
            </a:r>
          </a:p>
          <a:p>
            <a:r>
              <a:rPr lang="zh-CN" altLang="en-US" dirty="0"/>
              <a:t>对战中途可以弃权，弃权即输掉本场比赛。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19036E-9F7B-444C-BCCA-55942596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25" y="0"/>
            <a:ext cx="638857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26B61B-613A-46C3-8A9C-2CE0864F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1" y="610205"/>
            <a:ext cx="2141152" cy="836210"/>
          </a:xfrm>
        </p:spPr>
        <p:txBody>
          <a:bodyPr/>
          <a:lstStyle/>
          <a:p>
            <a:r>
              <a:rPr lang="zh-CN" altLang="en-US" dirty="0"/>
              <a:t>游戏流程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3780B-C554-4D21-A679-147B48A5F5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415" y="2022113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游戏开始前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1.</a:t>
            </a:r>
            <a:r>
              <a:rPr lang="zh-CN" altLang="en-US" dirty="0"/>
              <a:t>选择角色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2.</a:t>
            </a:r>
            <a:r>
              <a:rPr lang="zh-CN" altLang="en-US" dirty="0"/>
              <a:t>调整牌组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游戏开始时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轮流打出手牌或选择随从攻击直到将对手致于死地。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95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9D0A19-3E3D-4CD4-AB64-2CEEB25D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" y="0"/>
            <a:ext cx="559268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8A1C5B-1C7E-44FF-AA2F-552BF105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314" y="307570"/>
            <a:ext cx="4676534" cy="1596177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07EBBE-D18B-4033-847D-1F44F768FF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14" y="2115863"/>
            <a:ext cx="4959236" cy="4529623"/>
          </a:xfrm>
        </p:spPr>
      </p:pic>
    </p:spTree>
    <p:extLst>
      <p:ext uri="{BB962C8B-B14F-4D97-AF65-F5344CB8AC3E}">
        <p14:creationId xmlns:p14="http://schemas.microsoft.com/office/powerpoint/2010/main" val="249965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UMARU\Documents\Tencent Files\870694359\Image\C2C\BVYF09LD448K0UV0AIW[GNO.png">
            <a:extLst>
              <a:ext uri="{FF2B5EF4-FFF2-40B4-BE49-F238E27FC236}">
                <a16:creationId xmlns:a16="http://schemas.microsoft.com/office/drawing/2014/main" id="{5B2F5C95-C1E2-480E-B30F-CB774A0032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69055"/>
            <a:ext cx="3872479" cy="298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)P{E2`GH]~FL23`C@L1N(3H">
            <a:extLst>
              <a:ext uri="{FF2B5EF4-FFF2-40B4-BE49-F238E27FC236}">
                <a16:creationId xmlns:a16="http://schemas.microsoft.com/office/drawing/2014/main" id="{20D0DBAE-1492-4083-A7A3-5DA6A9096E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02954" y="3869055"/>
            <a:ext cx="4489046" cy="3005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16045D-C878-4A58-888F-C6439A66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2686" y="622002"/>
            <a:ext cx="5258425" cy="1352270"/>
          </a:xfrm>
        </p:spPr>
        <p:txBody>
          <a:bodyPr/>
          <a:lstStyle/>
          <a:p>
            <a:r>
              <a:rPr lang="zh-CN" altLang="en-US" dirty="0"/>
              <a:t>系统登录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0D6C4-C5DA-4388-BFD8-CE736630FA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45659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一切从简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4B93593-02D0-4B1F-9045-4D7668CF6E4E}"/>
              </a:ext>
            </a:extLst>
          </p:cNvPr>
          <p:cNvSpPr txBox="1">
            <a:spLocks/>
          </p:cNvSpPr>
          <p:nvPr/>
        </p:nvSpPr>
        <p:spPr>
          <a:xfrm>
            <a:off x="4155739" y="921597"/>
            <a:ext cx="2411316" cy="75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调整牌组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3610B84-88A3-4FFF-AEAC-27F0AC2E1050}"/>
              </a:ext>
            </a:extLst>
          </p:cNvPr>
          <p:cNvSpPr txBox="1">
            <a:spLocks/>
          </p:cNvSpPr>
          <p:nvPr/>
        </p:nvSpPr>
        <p:spPr>
          <a:xfrm>
            <a:off x="4704378" y="2367092"/>
            <a:ext cx="939400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查询卡牌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增加卡牌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删除卡牌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保存退出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7C8005-A176-4338-807A-CAF293C06E6E}"/>
              </a:ext>
            </a:extLst>
          </p:cNvPr>
          <p:cNvSpPr txBox="1">
            <a:spLocks/>
          </p:cNvSpPr>
          <p:nvPr/>
        </p:nvSpPr>
        <p:spPr>
          <a:xfrm>
            <a:off x="7406015" y="786514"/>
            <a:ext cx="3388061" cy="1023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选择对战目标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8350EA8-4A25-4DC8-AC9E-0442676E8B7F}"/>
              </a:ext>
            </a:extLst>
          </p:cNvPr>
          <p:cNvSpPr txBox="1">
            <a:spLocks/>
          </p:cNvSpPr>
          <p:nvPr/>
        </p:nvSpPr>
        <p:spPr>
          <a:xfrm>
            <a:off x="8635985" y="2371377"/>
            <a:ext cx="6988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随机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电脑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好友</a:t>
            </a:r>
            <a:endParaRPr lang="zh-CN" altLang="en-US" dirty="0"/>
          </a:p>
        </p:txBody>
      </p:sp>
      <p:pic>
        <p:nvPicPr>
          <p:cNvPr id="9" name="图片 8" descr="UE3(N)8OTC7ZLZ%2ZS%1A%1">
            <a:extLst>
              <a:ext uri="{FF2B5EF4-FFF2-40B4-BE49-F238E27FC236}">
                <a16:creationId xmlns:a16="http://schemas.microsoft.com/office/drawing/2014/main" id="{3344D705-BC21-4065-B012-3EBF027185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30474" y="3909521"/>
            <a:ext cx="3872479" cy="2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DA5A-29F4-4261-B469-F47723B8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14" y="479866"/>
            <a:ext cx="2203497" cy="774859"/>
          </a:xfrm>
        </p:spPr>
        <p:txBody>
          <a:bodyPr/>
          <a:lstStyle/>
          <a:p>
            <a:r>
              <a:rPr lang="zh-CN" altLang="en-US" dirty="0"/>
              <a:t>对战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C92DC7-EF1B-436A-91E6-F644C3CDD25A}"/>
              </a:ext>
            </a:extLst>
          </p:cNvPr>
          <p:cNvSpPr txBox="1"/>
          <p:nvPr/>
        </p:nvSpPr>
        <p:spPr>
          <a:xfrm>
            <a:off x="481514" y="2250714"/>
            <a:ext cx="600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主动行为：玩家做出的决定对战局的影响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2D4B9-7F76-416A-9A73-F97AD888950E}"/>
              </a:ext>
            </a:extLst>
          </p:cNvPr>
          <p:cNvSpPr txBox="1"/>
          <p:nvPr/>
        </p:nvSpPr>
        <p:spPr>
          <a:xfrm>
            <a:off x="481514" y="3616035"/>
            <a:ext cx="76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联动行为：玩家无法控制，卡牌在适当的时机做出的改变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F36E2D-06DA-47B5-87F6-52BD83023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79" y="479866"/>
            <a:ext cx="4862253" cy="59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A96B7-CBD3-4299-8A98-2E08687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2020618" cy="78633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</a:rPr>
              <a:t>主动行为：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0BCD131-2AAD-4197-AEEF-50960E4A98F4}"/>
              </a:ext>
            </a:extLst>
          </p:cNvPr>
          <p:cNvSpPr txBox="1">
            <a:spLocks/>
          </p:cNvSpPr>
          <p:nvPr/>
        </p:nvSpPr>
        <p:spPr>
          <a:xfrm>
            <a:off x="722582" y="1187533"/>
            <a:ext cx="8202204" cy="599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0.</a:t>
            </a:r>
            <a:r>
              <a:rPr lang="zh-CN" altLang="en-US" dirty="0">
                <a:latin typeface="+mn-ea"/>
              </a:rPr>
              <a:t>回合指示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玩家选择打出手牌。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玩家选择随从进行攻击。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玩家选择进化随从。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玩家选择结束回合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5" name="图片 4" descr="DZ7NM{{N0MZ%[8I_T@OIBAP">
            <a:extLst>
              <a:ext uri="{FF2B5EF4-FFF2-40B4-BE49-F238E27FC236}">
                <a16:creationId xmlns:a16="http://schemas.microsoft.com/office/drawing/2014/main" id="{CFD15BEC-8DC4-459D-8E99-B1C4E2010E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6611" y="906088"/>
            <a:ext cx="7626530" cy="5220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3D097C-C8A4-4EE2-8932-7D6D1E8C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3129300"/>
            <a:ext cx="3133898" cy="35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E8C2-BB0E-4603-8340-235F6A6B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25" y="1972888"/>
            <a:ext cx="2319876" cy="719832"/>
          </a:xfrm>
        </p:spPr>
        <p:txBody>
          <a:bodyPr/>
          <a:lstStyle/>
          <a:p>
            <a:r>
              <a:rPr lang="zh-CN" altLang="en-US" dirty="0"/>
              <a:t>联动行为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95870-4823-4461-96EC-B73CFF1DDB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203" y="3016221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回合开始时发牌、增加并补充费用。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费用改变时手牌的状态改变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可使用、不可使用</a:t>
            </a:r>
            <a:r>
              <a:rPr lang="en-US" altLang="zh-CN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打出的手牌可能产生的效果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费用减少、入场曲（战吼）、魔法卡</a:t>
            </a:r>
            <a:r>
              <a:rPr lang="en-US" altLang="zh-CN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随从或场地卡被破坏时产生的效果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谢幕曲（亡语）</a:t>
            </a:r>
            <a:r>
              <a:rPr lang="en-US" altLang="zh-CN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卡牌在各种场合产生的效果（回合开始时、攻击时、回合结束时）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16DE0-DF7B-4BFB-AF2B-1263EB14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87" y="0"/>
            <a:ext cx="6029514" cy="37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0290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197</TotalTime>
  <Words>588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Tw Cen MT</vt:lpstr>
      <vt:lpstr>水滴</vt:lpstr>
      <vt:lpstr>《影之诗》需求分析</vt:lpstr>
      <vt:lpstr>简介</vt:lpstr>
      <vt:lpstr>规则介绍</vt:lpstr>
      <vt:lpstr>游戏流程</vt:lpstr>
      <vt:lpstr>需求分析</vt:lpstr>
      <vt:lpstr>系统登录</vt:lpstr>
      <vt:lpstr>对战</vt:lpstr>
      <vt:lpstr>主动行为： </vt:lpstr>
      <vt:lpstr>联动行为</vt:lpstr>
      <vt:lpstr>卡牌流</vt:lpstr>
      <vt:lpstr>类的设计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影之诗</dc:title>
  <dc:creator>绫崎菜乃花</dc:creator>
  <cp:lastModifiedBy>绫崎菜乃花</cp:lastModifiedBy>
  <cp:revision>20</cp:revision>
  <dcterms:created xsi:type="dcterms:W3CDTF">2017-11-11T12:45:22Z</dcterms:created>
  <dcterms:modified xsi:type="dcterms:W3CDTF">2017-11-12T07:49:36Z</dcterms:modified>
</cp:coreProperties>
</file>