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8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265" y="5504815"/>
            <a:ext cx="6029960" cy="74866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组员：段宏键，吴诗雨，甘睿彤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2700"/>
            <a:ext cx="6666865" cy="3752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765" y="3936365"/>
            <a:ext cx="5704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影之诗对战系统</a:t>
            </a:r>
            <a:r>
              <a:rPr lang="en-US" altLang="zh-CN" sz="4800"/>
              <a:t>————</a:t>
            </a:r>
            <a:r>
              <a:rPr lang="zh-CN" altLang="en-US" sz="4800"/>
              <a:t>设计</a:t>
            </a:r>
            <a:endParaRPr lang="zh-CN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类详细设计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Class1 Player ： 对战Player类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5.1.5.1Method1# setOpponent</a:t>
            </a:r>
            <a:endParaRPr lang="zh-CN" altLang="en-US"/>
          </a:p>
          <a:p>
            <a:r>
              <a:rPr lang="zh-CN" altLang="en-US"/>
              <a:t>5.1.5.2Method2# showHand</a:t>
            </a:r>
            <a:endParaRPr lang="zh-CN" altLang="en-US"/>
          </a:p>
          <a:p>
            <a:r>
              <a:rPr lang="zh-CN" altLang="en-US"/>
              <a:t>5.1.5.3Method3# showAllInfo</a:t>
            </a:r>
            <a:endParaRPr lang="zh-CN" altLang="en-US"/>
          </a:p>
          <a:p>
            <a:r>
              <a:rPr lang="zh-CN" altLang="en-US"/>
              <a:t>5.1.5.4 Method4# turn</a:t>
            </a:r>
            <a:endParaRPr lang="zh-CN" altLang="en-US"/>
          </a:p>
          <a:p>
            <a:r>
              <a:rPr lang="zh-CN" altLang="en-US"/>
              <a:t>5.1.5.5Method5# perflop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类详细设计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Class2 Card： 对战</a:t>
            </a:r>
            <a:r>
              <a:rPr lang="en-US" altLang="zh-CN"/>
              <a:t>Card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endParaRPr lang="en-US" altLang="zh-CN"/>
          </a:p>
        </p:txBody>
      </p:sp>
      <p:pic>
        <p:nvPicPr>
          <p:cNvPr id="-2147482613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384425"/>
            <a:ext cx="1772920" cy="4430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032000" y="2600642"/>
            <a:ext cx="5080000" cy="437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Method1#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used</a:t>
            </a:r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050" b="0">
                <a:latin typeface="Times New Roman" panose="02020603050405020304" charset="0"/>
                <a:cs typeface="Times New Roman" panose="02020603050405020304" charset="0"/>
              </a:rPr>
              <a:t>Method Descriptions</a:t>
            </a:r>
            <a:r>
              <a:rPr lang="zh-CN" altLang="en-US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方法描述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200400" y="3134360"/>
          <a:ext cx="6655435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755"/>
                <a:gridCol w="4932680"/>
              </a:tblGrid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Prototype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函数原型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ublic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void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used(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使用这张牌，将其置入战场或墓地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调用函数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Called By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被调用函数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玩家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used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输入参数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输出参数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返回值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抛出异常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类详细设计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Class2 Card： 对战</a:t>
            </a:r>
            <a:r>
              <a:rPr lang="en-US" altLang="zh-CN">
                <a:sym typeface="+mn-ea"/>
              </a:rPr>
              <a:t>Card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5.2.5.1	 Method1# used</a:t>
            </a:r>
            <a:endParaRPr lang="zh-CN" altLang="en-US"/>
          </a:p>
          <a:p>
            <a:r>
              <a:rPr lang="zh-CN" altLang="en-US"/>
              <a:t>5.2.5.2 </a:t>
            </a:r>
            <a:r>
              <a:rPr lang="en-US" altLang="zh-CN"/>
              <a:t>	</a:t>
            </a:r>
            <a:r>
              <a:rPr lang="zh-CN" altLang="en-US"/>
              <a:t>Method2# attack</a:t>
            </a:r>
            <a:endParaRPr lang="zh-CN" altLang="en-US"/>
          </a:p>
          <a:p>
            <a:r>
              <a:rPr lang="zh-CN" altLang="en-US"/>
              <a:t>5.2.5.3	Method3# backhand</a:t>
            </a:r>
            <a:endParaRPr lang="zh-CN" altLang="en-US"/>
          </a:p>
          <a:p>
            <a:r>
              <a:rPr lang="zh-CN" altLang="en-US"/>
              <a:t>3.2.5.4 	Method4# death</a:t>
            </a:r>
            <a:endParaRPr lang="zh-CN" altLang="en-US"/>
          </a:p>
          <a:p>
            <a:r>
              <a:rPr lang="zh-CN" altLang="en-US"/>
              <a:t>5.2.5.5 	Method5# change(String)</a:t>
            </a:r>
            <a:endParaRPr lang="zh-CN" altLang="en-US"/>
          </a:p>
          <a:p>
            <a:r>
              <a:rPr lang="zh-CN" altLang="en-US"/>
              <a:t>5.2.5.6 	Method6# notify(String)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类详细设计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Class3 Observer</a:t>
            </a:r>
            <a:r>
              <a:rPr lang="zh-CN">
                <a:sym typeface="+mn-ea"/>
              </a:rPr>
              <a:t>：</a:t>
            </a:r>
            <a:r>
              <a:rPr>
                <a:sym typeface="+mn-ea"/>
              </a:rPr>
              <a:t>对战Observer类</a:t>
            </a:r>
            <a:endParaRPr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5.3.5.1 	Method1# notify(String)</a:t>
            </a:r>
            <a:endParaRPr lang="zh-CN" altLang="en-US"/>
          </a:p>
          <a:p>
            <a:r>
              <a:rPr lang="zh-CN" altLang="en-US"/>
              <a:t>5.3.5.2	 Method2# addObserver</a:t>
            </a:r>
            <a:endParaRPr lang="zh-CN" altLang="en-US"/>
          </a:p>
          <a:p>
            <a:r>
              <a:rPr lang="zh-CN" altLang="en-US"/>
              <a:t>5.3.5.3	Method3# deleteObserver(String, Card)</a:t>
            </a:r>
            <a:endParaRPr lang="zh-CN" altLang="en-US"/>
          </a:p>
        </p:txBody>
      </p:sp>
      <p:pic>
        <p:nvPicPr>
          <p:cNvPr id="-2147482612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238" y="882015"/>
            <a:ext cx="2803525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类详细设计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5.4Class3 Console</a:t>
            </a:r>
            <a:r>
              <a:rPr lang="zh-CN">
                <a:sym typeface="+mn-ea"/>
              </a:rPr>
              <a:t>：</a:t>
            </a:r>
            <a:r>
              <a:rPr>
                <a:sym typeface="+mn-ea"/>
              </a:rPr>
              <a:t>对战Console类，控制游戏流程</a:t>
            </a:r>
            <a:endParaRPr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5.4.5.1	Method1# setPlayer</a:t>
            </a:r>
            <a:endParaRPr lang="zh-CN" altLang="en-US"/>
          </a:p>
          <a:p>
            <a:r>
              <a:rPr lang="zh-CN" altLang="en-US"/>
              <a:t>5.4.5.2	Method2# setComputer</a:t>
            </a:r>
            <a:endParaRPr lang="zh-CN" altLang="en-US"/>
          </a:p>
          <a:p>
            <a:r>
              <a:rPr lang="zh-CN" altLang="en-US"/>
              <a:t>5.4.5.3	Method3# addTurn</a:t>
            </a:r>
            <a:endParaRPr lang="zh-CN" altLang="en-US"/>
          </a:p>
        </p:txBody>
      </p:sp>
      <p:pic>
        <p:nvPicPr>
          <p:cNvPr id="-2147482611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065" y="-40640"/>
            <a:ext cx="2609850" cy="2541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 Design数据库设计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卡牌库属性：卡牌角色、当前PP值、初始化PP值、当前攻击力、初始化攻击力、当前HP、初始化HP、是否能攻击对方全体卡牌、是否有攻击限制、是否防御属性、当前状态。</a:t>
            </a:r>
            <a:endParaRPr lang="zh-CN" altLang="en-US"/>
          </a:p>
        </p:txBody>
      </p:sp>
      <p:pic>
        <p:nvPicPr>
          <p:cNvPr id="-214748261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1833" y="3703320"/>
            <a:ext cx="1243965" cy="3108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 Design数据库设计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玩家库属性：角色、牌库牌组信息（下图中四个list）、对手（可为空）、轮次（可为空）、对战中用过的卡牌数（可为空）、对战中成长点数（可为空）、对战中当前PP值（可为空）、战局中最大PP值（可为空）。</a:t>
            </a:r>
            <a:endParaRPr lang="zh-CN" altLang="en-US"/>
          </a:p>
        </p:txBody>
      </p:sp>
      <p:pic>
        <p:nvPicPr>
          <p:cNvPr id="-2147482609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9530" y="3957003"/>
            <a:ext cx="1569720" cy="2732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9712" y="2551836"/>
            <a:ext cx="518457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i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谢谢</a:t>
            </a:r>
            <a:r>
              <a:rPr lang="en-US" altLang="zh-CN" sz="6600" b="1" i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~</a:t>
            </a:r>
            <a:endParaRPr lang="en-US" altLang="zh-CN" sz="6600" b="1" i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zh-CN" altLang="en-US" sz="6600" b="1" i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欢迎提问</a:t>
            </a:r>
            <a:endParaRPr lang="zh-CN" altLang="en-US" sz="6600" b="1" i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endParaRPr lang="zh-CN" altLang="en-US"/>
          </a:p>
        </p:txBody>
      </p:sp>
      <p:pic>
        <p:nvPicPr>
          <p:cNvPr id="-2147482622" name="图片 3" descr="总体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0470" y="1600200"/>
            <a:ext cx="416179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-2147482619" name="图片 7" descr="模块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7630" y="-307975"/>
            <a:ext cx="6428105" cy="7186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顺序图</a:t>
            </a:r>
            <a:endParaRPr lang="zh-CN" altLang="en-US" dirty="0"/>
          </a:p>
        </p:txBody>
      </p:sp>
      <p:pic>
        <p:nvPicPr>
          <p:cNvPr id="-2147482621" name="图片 5" descr="系统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5840" y="1176655"/>
            <a:ext cx="4498340" cy="5533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对战</a:t>
            </a:r>
            <a:r>
              <a:rPr lang="zh-CN" altLang="en-US" dirty="0"/>
              <a:t>流程图</a:t>
            </a:r>
            <a:endParaRPr lang="zh-CN" altLang="en-US" dirty="0"/>
          </a:p>
        </p:txBody>
      </p:sp>
      <p:pic>
        <p:nvPicPr>
          <p:cNvPr id="-2147482620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120" y="1633220"/>
            <a:ext cx="6706235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模块设计描述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我的牌组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CardList</a:t>
            </a:r>
            <a:endParaRPr lang="zh-CN" altLang="en-US"/>
          </a:p>
          <a:p>
            <a:pPr lvl="3"/>
            <a:r>
              <a:rPr lang="zh-CN" altLang="en-US"/>
              <a:t>保存用户使用的牌组，同时允许用户对牌组进行修改以便下一次使用。</a:t>
            </a:r>
            <a:endParaRPr lang="zh-CN" altLang="en-US"/>
          </a:p>
          <a:p>
            <a:r>
              <a:rPr lang="zh-CN" altLang="en-US"/>
              <a:t>CardLibrary</a:t>
            </a:r>
            <a:endParaRPr lang="zh-CN" altLang="en-US"/>
          </a:p>
          <a:p>
            <a:pPr marL="1371600" lvl="3" indent="0">
              <a:buNone/>
            </a:pPr>
            <a:r>
              <a:rPr lang="en-US" altLang="zh-CN"/>
              <a:t>— 保存所有卡牌的信息，以便用户查看和替换牌组。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模块设计描述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对战</a:t>
            </a:r>
            <a:endParaRPr lang="zh-CN" altLang="en-US"/>
          </a:p>
          <a:p>
            <a:r>
              <a:rPr lang="zh-CN" altLang="en-US"/>
              <a:t>4.2.1.1Player</a:t>
            </a:r>
            <a:endParaRPr lang="zh-CN" altLang="en-US"/>
          </a:p>
          <a:p>
            <a:pPr lvl="1"/>
            <a:r>
              <a:rPr lang="zh-CN" altLang="en-US"/>
              <a:t>是对战的一方，可以是电脑或</a:t>
            </a:r>
            <a:endParaRPr lang="zh-CN" altLang="en-US"/>
          </a:p>
          <a:p>
            <a:pPr lvl="1"/>
            <a:r>
              <a:rPr lang="zh-CN" altLang="en-US"/>
              <a:t>玩家，拥有卡牌</a:t>
            </a:r>
            <a:endParaRPr lang="zh-CN" altLang="en-US"/>
          </a:p>
          <a:p>
            <a:r>
              <a:rPr lang="zh-CN" altLang="en-US"/>
              <a:t>4.2.1.2Card </a:t>
            </a:r>
            <a:endParaRPr lang="zh-CN" altLang="en-US"/>
          </a:p>
          <a:p>
            <a:pPr lvl="1"/>
            <a:r>
              <a:rPr lang="zh-CN" altLang="en-US"/>
              <a:t>对战的基本单位：卡牌，</a:t>
            </a:r>
            <a:endParaRPr lang="zh-CN" altLang="en-US"/>
          </a:p>
          <a:p>
            <a:pPr lvl="1"/>
            <a:r>
              <a:rPr lang="zh-CN" altLang="en-US"/>
              <a:t>可以打出，随从卡牌可以攻击。</a:t>
            </a:r>
            <a:endParaRPr lang="zh-CN" altLang="en-US"/>
          </a:p>
          <a:p>
            <a:pPr lvl="3"/>
            <a:endParaRPr lang="zh-CN" altLang="en-US"/>
          </a:p>
        </p:txBody>
      </p:sp>
      <p:pic>
        <p:nvPicPr>
          <p:cNvPr id="-21474826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508" y="63183"/>
            <a:ext cx="2052955" cy="3574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03" y="2591435"/>
            <a:ext cx="1688465" cy="4217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-214748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-214748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模块设计描述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>
                <a:sym typeface="+mn-ea"/>
              </a:rPr>
              <a:t>对战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Observer</a:t>
            </a:r>
            <a:endParaRPr lang="zh-CN" altLang="en-US"/>
          </a:p>
          <a:p>
            <a:pPr lvl="1"/>
            <a:r>
              <a:rPr lang="zh-CN" altLang="en-US"/>
              <a:t>获取场上各种信息，并传递给需要该信息的卡牌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 sz="3200"/>
              <a:t>Career</a:t>
            </a:r>
            <a:endParaRPr lang="zh-CN" altLang="en-US" sz="3200"/>
          </a:p>
          <a:p>
            <a:pPr marL="457200" lvl="1" indent="0">
              <a:buNone/>
            </a:pPr>
            <a:r>
              <a:rPr lang="en-US" altLang="zh-CN" sz="3200"/>
              <a:t>	</a:t>
            </a:r>
            <a:r>
              <a:rPr lang="zh-CN" altLang="en-US" sz="2800"/>
              <a:t>主战者，拥有和随从卡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800"/>
              <a:t>一样的属性，但死亡会代表玩家失败</a:t>
            </a:r>
            <a:r>
              <a:rPr lang="zh-CN" altLang="en-US" sz="3200"/>
              <a:t>。</a:t>
            </a:r>
            <a:endParaRPr lang="zh-CN" altLang="en-US" sz="3200"/>
          </a:p>
          <a:p>
            <a:pPr marL="457200" lvl="1" indent="0">
              <a:buNone/>
            </a:pPr>
            <a:endParaRPr lang="zh-CN" altLang="en-US" sz="3200"/>
          </a:p>
        </p:txBody>
      </p:sp>
      <p:pic>
        <p:nvPicPr>
          <p:cNvPr id="-2147482616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2620645"/>
            <a:ext cx="3409315" cy="2224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5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4628833"/>
            <a:ext cx="2282190" cy="219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-214748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-214748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-214748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类详细设计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Class1 Player ： 对战Player类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			Method1# setOpponent</a:t>
            </a:r>
            <a:endParaRPr lang="en-US" altLang="zh-CN"/>
          </a:p>
        </p:txBody>
      </p:sp>
      <p:pic>
        <p:nvPicPr>
          <p:cNvPr id="-21474826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2575560"/>
            <a:ext cx="2122170" cy="36944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/>
        </p:nvGraphicFramePr>
        <p:xfrm>
          <a:off x="3261360" y="3540125"/>
          <a:ext cx="701103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830"/>
                <a:gridCol w="5196205"/>
              </a:tblGrid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Prototype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函数原型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ublic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void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setOpponent(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Player)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设置对手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调用函数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Called By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被调用函数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输入参数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Player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输出参数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返回值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抛出异常</a:t>
                      </a:r>
                      <a:endParaRPr lang="zh-CN" altLang="en-US" sz="1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000" b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全屏显示(4:3)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1_Office 主题​​</vt:lpstr>
      <vt:lpstr>PowerPoint 演示文稿</vt:lpstr>
      <vt:lpstr>PowerPoint 演示文稿</vt:lpstr>
      <vt:lpstr>类图</vt:lpstr>
      <vt:lpstr>顺序图</vt:lpstr>
      <vt:lpstr>顺序图&amp;类图</vt:lpstr>
      <vt:lpstr>顺序图&amp;类图</vt:lpstr>
      <vt:lpstr>顺序图&amp;类图</vt:lpstr>
      <vt:lpstr>顺序图&amp;类图</vt:lpstr>
      <vt:lpstr>顺序图&amp;类图</vt:lpstr>
      <vt:lpstr>类详细设计</vt:lpstr>
      <vt:lpstr>类详细设计</vt:lpstr>
      <vt:lpstr>类详细设计</vt:lpstr>
      <vt:lpstr>类详细设计</vt:lpstr>
      <vt:lpstr>类详细设计</vt:lpstr>
      <vt:lpstr>PowerPoint 演示文稿</vt:lpstr>
      <vt:lpstr>Database Design数据库设计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键</cp:lastModifiedBy>
  <cp:revision>7</cp:revision>
  <dcterms:created xsi:type="dcterms:W3CDTF">2016-12-02T01:17:00Z</dcterms:created>
  <dcterms:modified xsi:type="dcterms:W3CDTF">2017-12-15T06:57:29Z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