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sldIdLst>
    <p:sldId id="256" r:id="rId5"/>
    <p:sldId id="267" r:id="rId6"/>
    <p:sldId id="271" r:id="rId7"/>
    <p:sldId id="272" r:id="rId8"/>
    <p:sldId id="275" r:id="rId9"/>
    <p:sldId id="274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C5DB-505F-49B6-9A71-880C4933CB4A}" v="169" dt="2021-07-05T22:06:54.835"/>
    <p1510:client id="{158429D6-69E3-472F-9B37-B94F5186EDDD}" v="6" dt="2021-04-20T01:39:39.466"/>
    <p1510:client id="{2890719E-F5D0-4C95-B5A6-A996CF6A9826}" v="110" dt="2021-07-05T22:07:03.469"/>
    <p1510:client id="{2AD0C89F-909E-2000-E257-0C00E89A709A}" v="580" dt="2021-05-17T15:51:19.034"/>
    <p1510:client id="{2F14A11E-B9F7-1217-1CC5-562142023A9E}" v="11" dt="2021-07-05T19:44:59.336"/>
    <p1510:client id="{3653B4E1-90F8-4A28-AA19-544F887F94D0}" v="10" dt="2021-07-05T12:23:32.201"/>
    <p1510:client id="{41D3C89F-3057-2000-E257-03139F984A36}" v="1" dt="2021-05-17T15:53:39.151"/>
    <p1510:client id="{50350B3D-EFD6-4686-83B4-3336B946A93B}" v="2" dt="2021-04-20T00:30:45.681"/>
    <p1510:client id="{69CFC89F-8018-2000-E257-0F66395EE378}" v="109" dt="2021-05-17T14:56:33.021"/>
    <p1510:client id="{87D2F060-31E1-447A-83A2-89964F2FCD9C}" v="78" dt="2021-04-19T19:31:01.827"/>
    <p1510:client id="{AD34870E-9F67-1B45-3289-14562970511E}" v="36" dt="2021-07-05T22:06:08.413"/>
    <p1510:client id="{B9875609-65CB-2976-0C91-648B4EC08DD1}" v="1498" dt="2021-07-05T12:15:10.035"/>
    <p1510:client id="{DC381B49-B404-B9C0-6473-E2A44BA63F08}" v="102" dt="2021-07-05T20:13:58.799"/>
    <p1510:client id="{F63F538E-F956-16E2-6A5A-4AB0E23D7F54}" v="104" dt="2021-07-05T15:04:36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99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2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58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6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lhueta de um canteiro de obras">
            <a:extLst>
              <a:ext uri="{FF2B5EF4-FFF2-40B4-BE49-F238E27FC236}">
                <a16:creationId xmlns:a16="http://schemas.microsoft.com/office/drawing/2014/main" id="{79EC1371-B93C-477A-A117-FBBC09422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 u="sng">
                <a:ea typeface="+mj-lt"/>
                <a:cs typeface="+mj-lt"/>
              </a:rPr>
              <a:t>Certificação de</a:t>
            </a:r>
            <a:endParaRPr lang="en-US" b="1" u="sng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pt-BR" b="1" u="sng">
                <a:ea typeface="+mj-lt"/>
                <a:cs typeface="+mj-lt"/>
              </a:rPr>
              <a:t>Materiais de Construção</a:t>
            </a:r>
            <a:endParaRPr lang="en-US" b="1" u="sng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249" y="4740853"/>
            <a:ext cx="7893860" cy="12738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Projeto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Desenvolvimento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Aplicação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Web Front-End 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Apresentação Final - Grupo 1 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729398" y="1569839"/>
            <a:ext cx="32969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Tela Certificações</a:t>
            </a:r>
          </a:p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9E328-9C13-4663-8635-6B2B3BBC49A8}"/>
              </a:ext>
            </a:extLst>
          </p:cNvPr>
          <p:cNvSpPr txBox="1"/>
          <p:nvPr/>
        </p:nvSpPr>
        <p:spPr>
          <a:xfrm>
            <a:off x="727495" y="2553419"/>
            <a:ext cx="39940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A tela fornece uma relação das Certificações, NBRs e os Ensaios que uma construtora deve apresentar em cada etapa de uma obra.</a:t>
            </a:r>
          </a:p>
        </p:txBody>
      </p:sp>
      <p:pic>
        <p:nvPicPr>
          <p:cNvPr id="3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4489123-AE90-4FBC-A597-55B4E0F3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13" y="319400"/>
            <a:ext cx="5388633" cy="62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456228" y="1440443"/>
            <a:ext cx="985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Pontos positivos e Aprendizado</a:t>
            </a:r>
            <a:endParaRPr lang="pt-PT">
              <a:ea typeface="+mn-lt"/>
              <a:cs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F2083-9A52-42DC-ADDC-3D2D1AAA6CCC}"/>
              </a:ext>
            </a:extLst>
          </p:cNvPr>
          <p:cNvSpPr>
            <a:spLocks noGrp="1"/>
          </p:cNvSpPr>
          <p:nvPr/>
        </p:nvSpPr>
        <p:spPr>
          <a:xfrm>
            <a:off x="1758709" y="188502"/>
            <a:ext cx="8534400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>
                <a:ea typeface="+mj-lt"/>
                <a:cs typeface="+mj-lt"/>
              </a:rPr>
              <a:t>Conclusão</a:t>
            </a:r>
            <a:endParaRPr lang="pt-PT" sz="3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EFEEB3-8F81-4521-9420-692E724330B3}"/>
              </a:ext>
            </a:extLst>
          </p:cNvPr>
          <p:cNvSpPr txBox="1"/>
          <p:nvPr/>
        </p:nvSpPr>
        <p:spPr>
          <a:xfrm>
            <a:off x="382438" y="2237117"/>
            <a:ext cx="110533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pt-BR">
                <a:ea typeface="+mn-lt"/>
                <a:cs typeface="+mn-lt"/>
              </a:rPr>
              <a:t>Por em prática os conhecimentos adquiridos nos </a:t>
            </a:r>
            <a:r>
              <a:rPr lang="pt-BR" err="1">
                <a:ea typeface="+mn-lt"/>
                <a:cs typeface="+mn-lt"/>
              </a:rPr>
              <a:t>microfundamentos</a:t>
            </a:r>
            <a:r>
              <a:rPr lang="pt-BR">
                <a:ea typeface="+mn-lt"/>
                <a:cs typeface="+mn-lt"/>
              </a:rPr>
              <a:t> do semestre contando com orientação do professor e com o material complementar disponibilizado nas etapas;</a:t>
            </a:r>
            <a:endParaRPr lang="pt-PT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pt-BR"/>
              <a:t>Aprender a utilizar o GitHub e conhecer as soluções que a ferramenta possui;</a:t>
            </a:r>
          </a:p>
          <a:p>
            <a:pPr marL="285750" indent="-285750">
              <a:buFont typeface="Wingdings"/>
              <a:buChar char="Ø"/>
            </a:pPr>
            <a:r>
              <a:rPr lang="pt-BR"/>
              <a:t>Adquiri habilidades em desenvolvimento web front-end.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C8096D-E48D-4182-B516-796FC057BC38}"/>
              </a:ext>
            </a:extLst>
          </p:cNvPr>
          <p:cNvSpPr txBox="1"/>
          <p:nvPr/>
        </p:nvSpPr>
        <p:spPr>
          <a:xfrm>
            <a:off x="556869" y="3812706"/>
            <a:ext cx="985301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Desafios</a:t>
            </a:r>
            <a:endParaRPr lang="pt-PT"/>
          </a:p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FF32AAC-38A6-49AB-B26D-4108729B534F}"/>
              </a:ext>
            </a:extLst>
          </p:cNvPr>
          <p:cNvSpPr txBox="1"/>
          <p:nvPr/>
        </p:nvSpPr>
        <p:spPr>
          <a:xfrm>
            <a:off x="511834" y="4566248"/>
            <a:ext cx="110533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pt-BR"/>
              <a:t>Exercitar o trabalho em equipe;</a:t>
            </a:r>
          </a:p>
          <a:p>
            <a:pPr marL="285750" indent="-285750">
              <a:buFont typeface="Wingdings"/>
              <a:buChar char="Ø"/>
            </a:pPr>
            <a:r>
              <a:rPr lang="pt-BR"/>
              <a:t>Adaptar a vida cotidiana para o cumprimento dos prazos;</a:t>
            </a:r>
          </a:p>
          <a:p>
            <a:pPr marL="285750" indent="-285750">
              <a:buFont typeface="Wingdings"/>
              <a:buChar char="Ø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29F0DB20-7D6B-457D-B1EE-8B5D202D2622}"/>
              </a:ext>
            </a:extLst>
          </p:cNvPr>
          <p:cNvSpPr>
            <a:spLocks noGrp="1"/>
          </p:cNvSpPr>
          <p:nvPr/>
        </p:nvSpPr>
        <p:spPr>
          <a:xfrm>
            <a:off x="1614935" y="145370"/>
            <a:ext cx="8534400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>
                <a:ea typeface="+mj-lt"/>
                <a:cs typeface="+mj-lt"/>
              </a:rPr>
              <a:t>Contexto </a:t>
            </a:r>
            <a:endParaRPr lang="pt-PT" sz="32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671888" y="1296669"/>
            <a:ext cx="110894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Com o avanço das exigências legais sobre a construção civil passou-se a precisar cada vez mais de ensaios dos materiais de construção com o intuito de atestar sua qualidade. No Brasil a entidade responsável pela normalização é a ABNT.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Nos contratos de financiamento firmados entre as empresas da Construção Civil com a Caixa Econômica Federal vem sendo exigida a apresentação da certificação ISO 9001 e para obtê-la é necessário apresentar um laudo técnico de todos os materiais utilizados na obra.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r>
              <a:rPr lang="pt-BR">
                <a:ea typeface="+mn-lt"/>
                <a:cs typeface="+mn-lt"/>
              </a:rPr>
              <a:t>Diante disso, é fundamental que essas empresas tenham um corpo técnico qualificado ou alguém externo que possa orientar a respeito da normalização, quais ensaios precisam ser realizados e onde realizar estes ensaios.</a:t>
            </a:r>
            <a:endParaRPr lang="pt-BR"/>
          </a:p>
          <a:p>
            <a:pPr algn="just"/>
            <a:endParaRPr lang="pt-BR">
              <a:ea typeface="+mn-lt"/>
              <a:cs typeface="+mn-lt"/>
            </a:endParaRPr>
          </a:p>
          <a:p>
            <a:pPr algn="just"/>
            <a:endParaRPr lang="pt-BR"/>
          </a:p>
          <a:p>
            <a:pPr marL="285750" indent="-285750">
              <a:buFont typeface="Wingdings"/>
              <a:buChar char="Ø"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9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58AC20A7-F73F-40C3-B4FD-A76608C91CBF}"/>
              </a:ext>
            </a:extLst>
          </p:cNvPr>
          <p:cNvSpPr>
            <a:spLocks noGrp="1"/>
          </p:cNvSpPr>
          <p:nvPr/>
        </p:nvSpPr>
        <p:spPr>
          <a:xfrm>
            <a:off x="619937" y="1858769"/>
            <a:ext cx="11266097" cy="1645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O nosso site busca auxiliar as construtoras, seus arquitetos e engenheiros a obterem informações precisas sobre normalização, ensaios e laboratórios para atenderem as demandas técnicas e o código de defesa do consumidor.</a:t>
            </a:r>
            <a:endParaRPr lang="pt-PT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7BE11F-54A1-47E5-B3C7-26CA477E26EF}"/>
              </a:ext>
            </a:extLst>
          </p:cNvPr>
          <p:cNvSpPr>
            <a:spLocks noGrp="1"/>
          </p:cNvSpPr>
          <p:nvPr/>
        </p:nvSpPr>
        <p:spPr>
          <a:xfrm>
            <a:off x="1528671" y="749219"/>
            <a:ext cx="8534400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>
                <a:ea typeface="+mj-lt"/>
                <a:cs typeface="+mj-lt"/>
              </a:rPr>
              <a:t>PROBLEMA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25F38C2D-6B2F-4778-B384-1F733DEDA64E}"/>
              </a:ext>
            </a:extLst>
          </p:cNvPr>
          <p:cNvSpPr>
            <a:spLocks noGrp="1"/>
          </p:cNvSpPr>
          <p:nvPr/>
        </p:nvSpPr>
        <p:spPr>
          <a:xfrm>
            <a:off x="677446" y="3828467"/>
            <a:ext cx="11266097" cy="1645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40173A1C-FFB4-4713-9581-54224945F3ED}"/>
              </a:ext>
            </a:extLst>
          </p:cNvPr>
          <p:cNvSpPr>
            <a:spLocks noGrp="1"/>
          </p:cNvSpPr>
          <p:nvPr/>
        </p:nvSpPr>
        <p:spPr>
          <a:xfrm>
            <a:off x="677446" y="4446693"/>
            <a:ext cx="11266097" cy="1645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Empresas ligadas à construção civil, Engenheiros Civis, Arquitetos e Laboratórios. 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043CCF68-7601-416B-8192-4351EA919717}"/>
              </a:ext>
            </a:extLst>
          </p:cNvPr>
          <p:cNvSpPr>
            <a:spLocks noGrp="1"/>
          </p:cNvSpPr>
          <p:nvPr/>
        </p:nvSpPr>
        <p:spPr>
          <a:xfrm>
            <a:off x="1226745" y="3710954"/>
            <a:ext cx="9282022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>
                <a:ea typeface="+mj-lt"/>
                <a:cs typeface="+mj-lt"/>
              </a:rPr>
              <a:t>PÚBLICO ALVO</a:t>
            </a:r>
          </a:p>
        </p:txBody>
      </p:sp>
    </p:spTree>
    <p:extLst>
      <p:ext uri="{BB962C8B-B14F-4D97-AF65-F5344CB8AC3E}">
        <p14:creationId xmlns:p14="http://schemas.microsoft.com/office/powerpoint/2010/main" val="130075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29F0DB20-7D6B-457D-B1EE-8B5D202D2622}"/>
              </a:ext>
            </a:extLst>
          </p:cNvPr>
          <p:cNvSpPr>
            <a:spLocks noGrp="1"/>
          </p:cNvSpPr>
          <p:nvPr/>
        </p:nvSpPr>
        <p:spPr>
          <a:xfrm>
            <a:off x="1614935" y="145370"/>
            <a:ext cx="8534400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/>
              <a:t>REQUISITOS do 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513738" y="1296669"/>
            <a:ext cx="1124761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>
                <a:ea typeface="+mn-lt"/>
                <a:cs typeface="+mn-lt"/>
              </a:rPr>
              <a:t>Requisitos Funcionais</a:t>
            </a:r>
            <a:endParaRPr lang="pt-PT" sz="2800"/>
          </a:p>
          <a:p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A0BBC1E-A65C-4989-9F71-B7F8DE3F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3590"/>
              </p:ext>
            </p:extLst>
          </p:nvPr>
        </p:nvGraphicFramePr>
        <p:xfrm>
          <a:off x="891395" y="2142226"/>
          <a:ext cx="10223682" cy="419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85">
                  <a:extLst>
                    <a:ext uri="{9D8B030D-6E8A-4147-A177-3AD203B41FA5}">
                      <a16:colId xmlns:a16="http://schemas.microsoft.com/office/drawing/2014/main" val="797525966"/>
                    </a:ext>
                  </a:extLst>
                </a:gridCol>
                <a:gridCol w="7565527">
                  <a:extLst>
                    <a:ext uri="{9D8B030D-6E8A-4147-A177-3AD203B41FA5}">
                      <a16:colId xmlns:a16="http://schemas.microsoft.com/office/drawing/2014/main" val="3412349175"/>
                    </a:ext>
                  </a:extLst>
                </a:gridCol>
                <a:gridCol w="1584670">
                  <a:extLst>
                    <a:ext uri="{9D8B030D-6E8A-4147-A177-3AD203B41FA5}">
                      <a16:colId xmlns:a16="http://schemas.microsoft.com/office/drawing/2014/main" val="4212103399"/>
                    </a:ext>
                  </a:extLst>
                </a:gridCol>
              </a:tblGrid>
              <a:tr h="448179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>
                          <a:effectLst/>
                        </a:rPr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>
                          <a:effectLst/>
                        </a:rPr>
                        <a:t>Descrição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600">
                          <a:effectLst/>
                        </a:rPr>
                        <a:t>Prioridade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45093"/>
                  </a:ext>
                </a:extLst>
              </a:tr>
              <a:tr h="534925"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RF-01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descrever os objetivos e funcionalidades desenvolvidos no projeto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Média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83481"/>
                  </a:ext>
                </a:extLst>
              </a:tr>
              <a:tr h="52046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>
                          <a:effectLst/>
                        </a:rPr>
                        <a:t>RF-02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fornecer informações referente as normas e certificações que devem ser cumpridas pelas construtoras.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Média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60262"/>
                  </a:ext>
                </a:extLst>
              </a:tr>
              <a:tr h="73732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>
                          <a:effectLst/>
                        </a:rPr>
                        <a:t>RF-03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permitir o cadastro do perfil laboratórios (fornecedor) de ensaios com as informações: nome da empresa, contato, localização.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Alta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4063"/>
                  </a:ext>
                </a:extLst>
              </a:tr>
              <a:tr h="534925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>
                          <a:effectLst/>
                        </a:rPr>
                        <a:t>RF-04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permitir visualizar as informações de contatos do mantenedor do site.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Média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7482"/>
                  </a:ext>
                </a:extLst>
              </a:tr>
              <a:tr h="63612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>
                          <a:effectLst/>
                        </a:rPr>
                        <a:t>RF-05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disponibilizar notícias sobre eventos, treinamentos e informações relevantes para o setor.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Alta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55716"/>
                  </a:ext>
                </a:extLst>
              </a:tr>
              <a:tr h="63612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pt-BR" sz="1600">
                          <a:effectLst/>
                        </a:rPr>
                        <a:t>RF-06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O site deve permitir o cadastro das construtoras (cliente) com as informações: nome da empresa, contato, localização.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1600">
                          <a:effectLst/>
                        </a:rPr>
                        <a:t>Alta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6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456228" y="1569839"/>
            <a:ext cx="26499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Tela Principal</a:t>
            </a:r>
          </a:p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0F2083-9A52-42DC-ADDC-3D2D1AAA6CCC}"/>
              </a:ext>
            </a:extLst>
          </p:cNvPr>
          <p:cNvSpPr>
            <a:spLocks noGrp="1"/>
          </p:cNvSpPr>
          <p:nvPr/>
        </p:nvSpPr>
        <p:spPr>
          <a:xfrm>
            <a:off x="1773086" y="44728"/>
            <a:ext cx="8534400" cy="11476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>
                <a:ea typeface="+mj-lt"/>
                <a:cs typeface="+mj-lt"/>
              </a:rPr>
              <a:t>Solução Implementada</a:t>
            </a:r>
            <a:endParaRPr lang="pt-PT" sz="32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EFEEB3-8F81-4521-9420-692E724330B3}"/>
              </a:ext>
            </a:extLst>
          </p:cNvPr>
          <p:cNvSpPr txBox="1"/>
          <p:nvPr/>
        </p:nvSpPr>
        <p:spPr>
          <a:xfrm>
            <a:off x="339306" y="2567796"/>
            <a:ext cx="28869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Tela de apresentação do projeto e que também proporciona ao usuário o conhecimento das funcionalidades do site: objetivos, cadastros, notícias, contatos entre outros.</a:t>
            </a:r>
            <a:endParaRPr lang="pt-PT">
              <a:ea typeface="+mn-lt"/>
              <a:cs typeface="+mn-lt"/>
            </a:endParaRP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BA2F10A-A2A1-49C9-82D4-B1B39792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55" y="1393515"/>
            <a:ext cx="8566028" cy="49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-147621" y="1584216"/>
            <a:ext cx="32969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/>
              <a:t>Tela de Login</a:t>
            </a:r>
          </a:p>
          <a:p>
            <a:endParaRPr lang="pt-BR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9395FFD1-EC85-4FB4-B948-5E2D0186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63" y="634751"/>
            <a:ext cx="8407878" cy="5358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09E328-9C13-4663-8635-6B2B3BBC49A8}"/>
              </a:ext>
            </a:extLst>
          </p:cNvPr>
          <p:cNvSpPr txBox="1"/>
          <p:nvPr/>
        </p:nvSpPr>
        <p:spPr>
          <a:xfrm>
            <a:off x="253042" y="2438400"/>
            <a:ext cx="30451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Tela para autenticação dos administradores do site.</a:t>
            </a:r>
            <a:endParaRPr lang="pt-PT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  <a:p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41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-147621" y="1584216"/>
            <a:ext cx="32969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>
                <a:ea typeface="+mn-lt"/>
                <a:cs typeface="+mn-lt"/>
              </a:rPr>
              <a:t>Tela Empresa</a:t>
            </a:r>
          </a:p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9E328-9C13-4663-8635-6B2B3BBC49A8}"/>
              </a:ext>
            </a:extLst>
          </p:cNvPr>
          <p:cNvSpPr txBox="1"/>
          <p:nvPr/>
        </p:nvSpPr>
        <p:spPr>
          <a:xfrm>
            <a:off x="253042" y="2438400"/>
            <a:ext cx="3045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Tela para apresentação dos objetivos do projeto.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4122EA-1305-46EA-999B-6E5DB890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70" y="415347"/>
            <a:ext cx="7976557" cy="61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4294982" y="347763"/>
            <a:ext cx="32969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/>
              <a:t>Tela de Notícias</a:t>
            </a:r>
          </a:p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9E328-9C13-4663-8635-6B2B3BBC49A8}"/>
              </a:ext>
            </a:extLst>
          </p:cNvPr>
          <p:cNvSpPr txBox="1"/>
          <p:nvPr/>
        </p:nvSpPr>
        <p:spPr>
          <a:xfrm>
            <a:off x="569344" y="1144439"/>
            <a:ext cx="11513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Tela para visualização de notícias relacionadas a construção civil e os testes realizados pelo setor.</a:t>
            </a:r>
          </a:p>
        </p:txBody>
      </p:sp>
      <p:pic>
        <p:nvPicPr>
          <p:cNvPr id="2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24132EF9-B1BB-48CC-9A57-14CA86DD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52" y="1837044"/>
            <a:ext cx="8451011" cy="46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5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34E123-F50E-43BA-AF98-0C6D7E1AD900}"/>
              </a:ext>
            </a:extLst>
          </p:cNvPr>
          <p:cNvSpPr txBox="1"/>
          <p:nvPr/>
        </p:nvSpPr>
        <p:spPr>
          <a:xfrm>
            <a:off x="-147621" y="1584216"/>
            <a:ext cx="32969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/>
              <a:t>Tela de </a:t>
            </a:r>
            <a:r>
              <a:rPr lang="pt-BR" sz="2400">
                <a:ea typeface="+mn-lt"/>
                <a:cs typeface="+mn-lt"/>
              </a:rPr>
              <a:t>Cadastro</a:t>
            </a:r>
            <a:endParaRPr lang="pt-BR" sz="2400"/>
          </a:p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09E328-9C13-4663-8635-6B2B3BBC49A8}"/>
              </a:ext>
            </a:extLst>
          </p:cNvPr>
          <p:cNvSpPr txBox="1"/>
          <p:nvPr/>
        </p:nvSpPr>
        <p:spPr>
          <a:xfrm>
            <a:off x="253042" y="2438400"/>
            <a:ext cx="30451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+mn-lt"/>
                <a:cs typeface="+mn-lt"/>
              </a:rPr>
              <a:t>Tela que permite o cadastro de Laboratórios de Testes e Construtoras.</a:t>
            </a:r>
            <a:endParaRPr lang="pt-PT">
              <a:ea typeface="+mn-lt"/>
              <a:cs typeface="+mn-lt"/>
            </a:endParaRPr>
          </a:p>
          <a:p>
            <a:endParaRPr lang="pt-BR"/>
          </a:p>
          <a:p>
            <a:pPr algn="just"/>
            <a:r>
              <a:rPr lang="pt-BR" u="sng">
                <a:ea typeface="+mn-lt"/>
                <a:cs typeface="+mn-lt"/>
              </a:rPr>
              <a:t>Requisitos atendidos</a:t>
            </a:r>
            <a:endParaRPr lang="pt-BR">
              <a:ea typeface="+mn-lt"/>
              <a:cs typeface="+mn-lt"/>
            </a:endParaRPr>
          </a:p>
          <a:p>
            <a:pPr marL="285750" indent="-285750" algn="just">
              <a:buFont typeface="Arial, Arial_MSFontService, san"/>
              <a:buChar char="•"/>
            </a:pPr>
            <a:r>
              <a:rPr lang="pt-BR">
                <a:ea typeface="+mn-lt"/>
                <a:cs typeface="+mn-lt"/>
              </a:rPr>
              <a:t>RF-03</a:t>
            </a:r>
          </a:p>
          <a:p>
            <a:pPr marL="285750" indent="-285750" algn="just">
              <a:buFont typeface="Arial, Arial_MSFontService, san"/>
              <a:buChar char="•"/>
            </a:pPr>
            <a:r>
              <a:rPr lang="pt-BR">
                <a:ea typeface="+mn-lt"/>
                <a:cs typeface="+mn-lt"/>
              </a:rPr>
              <a:t>RF-06</a:t>
            </a:r>
          </a:p>
          <a:p>
            <a:endParaRPr lang="pt-BR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603131E-877D-407F-B16A-1AB97450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92" y="208272"/>
            <a:ext cx="7990934" cy="62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27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8259228A7BB348A27C0E257E51ECD0" ma:contentTypeVersion="6" ma:contentTypeDescription="Crie um novo documento." ma:contentTypeScope="" ma:versionID="7f2183eaebd578384aee3720e814d3b3">
  <xsd:schema xmlns:xsd="http://www.w3.org/2001/XMLSchema" xmlns:xs="http://www.w3.org/2001/XMLSchema" xmlns:p="http://schemas.microsoft.com/office/2006/metadata/properties" xmlns:ns2="0d50d10c-6a8d-4d14-968b-50a63d2870b0" targetNamespace="http://schemas.microsoft.com/office/2006/metadata/properties" ma:root="true" ma:fieldsID="48fc4b404d12b37a3caa3a60757e2b44" ns2:_="">
    <xsd:import namespace="0d50d10c-6a8d-4d14-968b-50a63d287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0d10c-6a8d-4d14-968b-50a63d287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BE76D-A267-4D59-A373-15ADDE6A4D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DF797-8ADF-46FD-8D3F-0FB4DDDC4A73}">
  <ds:schemaRefs>
    <ds:schemaRef ds:uri="0d50d10c-6a8d-4d14-968b-50a63d2870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DC4BDD-8F81-421C-9458-027D58C1B47C}">
  <ds:schemaRefs>
    <ds:schemaRef ds:uri="0d50d10c-6a8d-4d14-968b-50a63d2870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Ecrã Panorâmico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Slice</vt:lpstr>
      <vt:lpstr>Certificação de Materiais de Construção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2021-04-16T11:12:39Z</dcterms:created>
  <dcterms:modified xsi:type="dcterms:W3CDTF">2021-07-05T22:55:06Z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0x010100318259228A7BB348A27C0E257E51ECD0</vt:lpwstr>
  </property>
</Properties>
</file>