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37162"/>
              </p:ext>
            </p:extLst>
          </p:nvPr>
        </p:nvGraphicFramePr>
        <p:xfrm>
          <a:off x="1047088" y="611323"/>
          <a:ext cx="7147708" cy="556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825"/>
                <a:gridCol w="2228473"/>
                <a:gridCol w="1493552"/>
                <a:gridCol w="2844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Step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Stack (</a:t>
                      </a:r>
                      <a:r>
                        <a:rPr lang="en-US" sz="1400" b="1" i="1" smtClean="0"/>
                        <a:t>S</a:t>
                      </a:r>
                      <a:r>
                        <a:rPr lang="en-US" sz="1400" b="1" smtClean="0"/>
                        <a:t>)</a:t>
                      </a:r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Input Stream (</a:t>
                      </a:r>
                      <a:r>
                        <a:rPr lang="en-US" sz="1400" b="1" i="1" smtClean="0"/>
                        <a:t>I</a:t>
                      </a:r>
                      <a:r>
                        <a:rPr lang="en-US" sz="1400" b="1" smtClean="0"/>
                        <a:t>)</a:t>
                      </a:r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Rule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prog</a:t>
                      </a:r>
                      <a:endParaRPr lang="en-US" sz="1400" b="0" i="1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&lt;p&gt; + 1 2 ;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>
                          <a:latin typeface="Times"/>
                          <a:cs typeface="Times"/>
                        </a:rPr>
                        <a:t>prog</a:t>
                      </a:r>
                      <a:r>
                        <a:rPr lang="en-US" sz="14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: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{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p,s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}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stmt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prog</a:t>
                      </a: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prog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stmt</a:t>
                      </a:r>
                      <a:endParaRPr lang="en-US" sz="1400" b="0" i="1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&lt;p&gt; + 1 2 ; \</a:t>
                      </a:r>
                      <a:r>
                        <a:rPr lang="en-US" sz="1400" dirty="0" err="1" smtClean="0"/>
                        <a:t>eof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>
                          <a:latin typeface="Times"/>
                          <a:cs typeface="Times"/>
                        </a:rPr>
                        <a:t>stmt</a:t>
                      </a:r>
                      <a:r>
                        <a:rPr lang="en-US" sz="14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: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{p}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p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exp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endParaRPr lang="en-US" sz="1400" i="1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prog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exp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0" baseline="0" dirty="0" smtClean="0">
                          <a:latin typeface="Times"/>
                          <a:cs typeface="Times"/>
                        </a:rPr>
                        <a:t>p</a:t>
                      </a:r>
                      <a:endParaRPr lang="en-US" sz="1400" b="0" i="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&lt;p&gt; + 1 2 ;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prog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exp</a:t>
                      </a:r>
                      <a:endParaRPr lang="en-US" sz="1400" b="0" i="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&lt;+&gt; 1 2 ; \</a:t>
                      </a:r>
                      <a:r>
                        <a:rPr lang="en-US" sz="1400" dirty="0" err="1" smtClean="0"/>
                        <a:t>eof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>
                          <a:latin typeface="Times"/>
                          <a:cs typeface="Times"/>
                        </a:rPr>
                        <a:t>exp</a:t>
                      </a:r>
                      <a:r>
                        <a:rPr lang="en-US" sz="1400" i="1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: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{+}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+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exp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exp</a:t>
                      </a:r>
                      <a:endParaRPr lang="en-US" sz="1400" i="1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prog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exp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exp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+</a:t>
                      </a:r>
                      <a:endParaRPr lang="en-US" sz="1400" b="0" i="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 &lt;+&gt; 1 2 ;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prog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exp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exp</a:t>
                      </a:r>
                      <a:endParaRPr lang="en-US" sz="1400" b="0" i="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 + &lt;1&gt; 2 ;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>
                          <a:latin typeface="Times"/>
                          <a:cs typeface="Times"/>
                        </a:rPr>
                        <a:t>exp</a:t>
                      </a:r>
                      <a:r>
                        <a:rPr lang="en-US" sz="1400" i="1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: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{0,1,2,3,4,5,6,7,8,9}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num</a:t>
                      </a:r>
                      <a:endParaRPr lang="en-US" sz="1400" i="1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prog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exp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num</a:t>
                      </a:r>
                      <a:endParaRPr lang="en-US" sz="1400" b="0" i="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 + &lt;1&gt; 2 ;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>
                          <a:latin typeface="Times"/>
                          <a:cs typeface="Times"/>
                        </a:rPr>
                        <a:t>num</a:t>
                      </a:r>
                      <a:r>
                        <a:rPr lang="en-US" sz="1400" i="1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: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{1}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1</a:t>
                      </a: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prog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exp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0" baseline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400" b="0" i="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 + &lt;1&gt; 2 ;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prog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exp</a:t>
                      </a:r>
                      <a:endParaRPr lang="en-US" sz="1400" b="0" i="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 + 1 &lt;2&gt; ;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>
                          <a:latin typeface="Times"/>
                          <a:cs typeface="Times"/>
                        </a:rPr>
                        <a:t>exp</a:t>
                      </a:r>
                      <a:r>
                        <a:rPr lang="en-US" sz="1400" i="1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: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{0,1,2,3,4,5,6,7,8,9}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num</a:t>
                      </a:r>
                      <a:endParaRPr lang="en-US" sz="1400" i="1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prog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1" baseline="0" dirty="0" err="1" smtClean="0">
                          <a:latin typeface="Times"/>
                          <a:cs typeface="Times"/>
                        </a:rPr>
                        <a:t>num</a:t>
                      </a:r>
                      <a:endParaRPr lang="en-US" sz="1400" b="0" i="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 + 1 &lt;2&gt; ;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>
                          <a:latin typeface="Times"/>
                          <a:cs typeface="Times"/>
                        </a:rPr>
                        <a:t>num</a:t>
                      </a:r>
                      <a:r>
                        <a:rPr lang="en-US" sz="1400" i="1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: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{2}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2</a:t>
                      </a:r>
                      <a:endParaRPr lang="en-US" sz="1400" i="1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prog</a:t>
                      </a:r>
                      <a:r>
                        <a:rPr lang="en-US" sz="1400" i="1" dirty="0" smtClean="0"/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lang="en-US" sz="1400" b="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b="0" i="0" baseline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400" b="0" i="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 + 1 &lt;2&gt; ;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prog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endParaRPr lang="en-US" sz="1400" b="0" i="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 + 1 2 &lt;;&gt;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prog</a:t>
                      </a:r>
                      <a:endParaRPr lang="en-US" sz="1400" b="0" i="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+ 1 2 ; &lt;\</a:t>
                      </a:r>
                      <a:r>
                        <a:rPr lang="en-US" sz="1400" dirty="0" err="1" smtClean="0"/>
                        <a:t>eof</a:t>
                      </a:r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>
                          <a:latin typeface="Times"/>
                          <a:cs typeface="Times"/>
                        </a:rPr>
                        <a:t>prog</a:t>
                      </a:r>
                      <a:r>
                        <a:rPr lang="en-US" sz="14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: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{</a:t>
                      </a: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“”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}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“”</a:t>
                      </a: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 + 1 2 ; &lt;\eof&gt;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</a:rPr>
                        <a:t>(Return 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</a:rPr>
                        <a:t>true)</a:t>
                      </a: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1194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1563</TotalTime>
  <Words>251</Words>
  <Application>Microsoft Macintosh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11</cp:revision>
  <dcterms:created xsi:type="dcterms:W3CDTF">2013-01-28T15:24:16Z</dcterms:created>
  <dcterms:modified xsi:type="dcterms:W3CDTF">2017-05-08T15:44:25Z</dcterms:modified>
</cp:coreProperties>
</file>