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735116"/>
              </p:ext>
            </p:extLst>
          </p:nvPr>
        </p:nvGraphicFramePr>
        <p:xfrm>
          <a:off x="736237" y="1947916"/>
          <a:ext cx="7644712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825"/>
                <a:gridCol w="2228473"/>
                <a:gridCol w="1493552"/>
                <a:gridCol w="2411084"/>
                <a:gridCol w="9307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smtClean="0"/>
                        <a:t>Step</a:t>
                      </a:r>
                      <a:endParaRPr lang="en-US" sz="14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smtClean="0"/>
                        <a:t>Stack (</a:t>
                      </a:r>
                      <a:r>
                        <a:rPr lang="en-US" sz="1400" b="1" i="1" smtClean="0"/>
                        <a:t>S</a:t>
                      </a:r>
                      <a:r>
                        <a:rPr lang="en-US" sz="1400" b="1" smtClean="0"/>
                        <a:t>)</a:t>
                      </a:r>
                      <a:endParaRPr lang="en-US" sz="14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smtClean="0"/>
                        <a:t>Input Stream (</a:t>
                      </a:r>
                      <a:r>
                        <a:rPr lang="en-US" sz="1400" b="1" i="1" smtClean="0"/>
                        <a:t>I</a:t>
                      </a:r>
                      <a:r>
                        <a:rPr lang="en-US" sz="1400" b="1" smtClean="0"/>
                        <a:t>)</a:t>
                      </a:r>
                      <a:endParaRPr lang="en-US" sz="14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smtClean="0"/>
                        <a:t>Rule</a:t>
                      </a:r>
                      <a:endParaRPr lang="en-US" sz="1400" b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Action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\</a:t>
                      </a:r>
                      <a:r>
                        <a:rPr lang="en-US" sz="1400" smtClean="0">
                          <a:latin typeface="Times"/>
                          <a:cs typeface="Times"/>
                        </a:rPr>
                        <a:t>eos</a:t>
                      </a:r>
                      <a:endParaRPr lang="en-US" sz="1400" b="0" i="1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&lt;x&gt;</a:t>
                      </a:r>
                      <a:r>
                        <a:rPr lang="en-US" sz="1400" baseline="0" smtClean="0"/>
                        <a:t> + y</a:t>
                      </a:r>
                      <a:r>
                        <a:rPr lang="en-US" sz="1400" smtClean="0"/>
                        <a:t> \eof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0" kern="1200" smtClean="0">
                        <a:solidFill>
                          <a:schemeClr val="tx1"/>
                        </a:solidFill>
                        <a:effectLst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smtClean="0"/>
                        <a:t>Shift</a:t>
                      </a:r>
                      <a:endParaRPr lang="en-US" sz="1400" i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\</a:t>
                      </a:r>
                      <a:r>
                        <a:rPr lang="en-US" sz="1400" smtClean="0">
                          <a:latin typeface="Times"/>
                          <a:cs typeface="Times"/>
                        </a:rPr>
                        <a:t>eos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b="0" i="0" baseline="0" smtClean="0">
                          <a:latin typeface="Times"/>
                          <a:cs typeface="Times"/>
                        </a:rPr>
                        <a:t>x</a:t>
                      </a:r>
                      <a:endParaRPr lang="en-US" sz="1400" b="0" i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x &lt;+&gt; y \eof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>
                          <a:latin typeface="Times"/>
                          <a:cs typeface="Times"/>
                        </a:rPr>
                        <a:t>Exp</a:t>
                      </a:r>
                      <a:r>
                        <a:rPr lang="en-US" sz="1400" i="1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400" i="0" kern="120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: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lang="en-US" sz="1400" i="0" kern="120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x</a:t>
                      </a:r>
                      <a:endParaRPr lang="en-US" sz="1400" i="0" kern="1200" dirty="0" smtClean="0">
                        <a:solidFill>
                          <a:schemeClr val="tx1"/>
                        </a:solidFill>
                        <a:effectLst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smtClean="0"/>
                        <a:t>Reduce</a:t>
                      </a:r>
                      <a:endParaRPr lang="en-US" sz="1400" i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\</a:t>
                      </a:r>
                      <a:r>
                        <a:rPr lang="en-US" sz="1400" smtClean="0">
                          <a:latin typeface="Times"/>
                          <a:cs typeface="Times"/>
                        </a:rPr>
                        <a:t>eos</a:t>
                      </a:r>
                      <a:r>
                        <a:rPr lang="en-US" sz="1400" b="0" i="1" baseline="0" smtClean="0">
                          <a:latin typeface="Times"/>
                          <a:cs typeface="Times"/>
                        </a:rPr>
                        <a:t> Exp</a:t>
                      </a:r>
                      <a:endParaRPr lang="en-US" sz="1400" b="0" i="1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x &lt;+&gt; y \eof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kern="1200" smtClean="0">
                        <a:solidFill>
                          <a:schemeClr val="tx1"/>
                        </a:solidFill>
                        <a:effectLst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smtClean="0"/>
                        <a:t>Shift</a:t>
                      </a:r>
                      <a:endParaRPr lang="en-US" sz="1400" i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\</a:t>
                      </a:r>
                      <a:r>
                        <a:rPr lang="en-US" sz="1400" smtClean="0">
                          <a:latin typeface="Times"/>
                          <a:cs typeface="Times"/>
                        </a:rPr>
                        <a:t>eos</a:t>
                      </a:r>
                      <a:r>
                        <a:rPr lang="en-US" sz="1400" b="0" i="1" baseline="0" smtClean="0">
                          <a:latin typeface="Times"/>
                          <a:cs typeface="Times"/>
                        </a:rPr>
                        <a:t> Exp</a:t>
                      </a:r>
                      <a:r>
                        <a:rPr lang="en-US" sz="1400" b="0" i="0" baseline="0" smtClean="0">
                          <a:latin typeface="Times"/>
                          <a:cs typeface="Times"/>
                        </a:rPr>
                        <a:t> + </a:t>
                      </a:r>
                      <a:endParaRPr lang="en-US" sz="1400" b="0" i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x + &lt;y&gt; \eof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kern="1200" smtClean="0">
                        <a:solidFill>
                          <a:schemeClr val="tx1"/>
                        </a:solidFill>
                        <a:effectLst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smtClean="0"/>
                        <a:t>Shift</a:t>
                      </a:r>
                      <a:endParaRPr lang="en-US" sz="1400" i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\</a:t>
                      </a:r>
                      <a:r>
                        <a:rPr lang="en-US" sz="1400" smtClean="0">
                          <a:latin typeface="Times"/>
                          <a:cs typeface="Times"/>
                        </a:rPr>
                        <a:t>eos</a:t>
                      </a:r>
                      <a:r>
                        <a:rPr lang="en-US" sz="1400" b="0" i="1" baseline="0" smtClean="0">
                          <a:latin typeface="Times"/>
                          <a:cs typeface="Times"/>
                        </a:rPr>
                        <a:t> Exp</a:t>
                      </a:r>
                      <a:r>
                        <a:rPr lang="en-US" sz="1400" b="0" i="0" baseline="0" smtClean="0">
                          <a:latin typeface="Times"/>
                          <a:cs typeface="Times"/>
                        </a:rPr>
                        <a:t> + y</a:t>
                      </a:r>
                      <a:endParaRPr lang="en-US" sz="1400" b="0" i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x + y &lt;\eof&gt;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>
                          <a:latin typeface="Times"/>
                          <a:cs typeface="Times"/>
                        </a:rPr>
                        <a:t>Exp</a:t>
                      </a:r>
                      <a:r>
                        <a:rPr lang="en-US" sz="1400" i="1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400" i="0" kern="120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: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lang="en-US" sz="1400" i="0" kern="120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y</a:t>
                      </a:r>
                      <a:endParaRPr lang="en-US" sz="1400" i="0" kern="1200" dirty="0" smtClean="0">
                        <a:solidFill>
                          <a:schemeClr val="tx1"/>
                        </a:solidFill>
                        <a:effectLst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smtClean="0"/>
                        <a:t>Reduce</a:t>
                      </a:r>
                      <a:endParaRPr lang="en-US" sz="1400" i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6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\</a:t>
                      </a:r>
                      <a:r>
                        <a:rPr lang="en-US" sz="1400" smtClean="0">
                          <a:latin typeface="Times"/>
                          <a:cs typeface="Times"/>
                        </a:rPr>
                        <a:t>eos</a:t>
                      </a:r>
                      <a:r>
                        <a:rPr lang="en-US" sz="1400" b="0" i="1" baseline="0" smtClean="0">
                          <a:latin typeface="Times"/>
                          <a:cs typeface="Times"/>
                        </a:rPr>
                        <a:t> Exp</a:t>
                      </a:r>
                      <a:r>
                        <a:rPr lang="en-US" sz="1400" b="0" i="0" baseline="0" smtClean="0">
                          <a:latin typeface="Times"/>
                          <a:cs typeface="Times"/>
                        </a:rPr>
                        <a:t> + </a:t>
                      </a:r>
                      <a:r>
                        <a:rPr lang="en-US" sz="1400" b="0" i="1" baseline="0" smtClean="0">
                          <a:latin typeface="Times"/>
                          <a:cs typeface="Times"/>
                        </a:rPr>
                        <a:t>Exp</a:t>
                      </a:r>
                      <a:endParaRPr lang="en-US" sz="1400" b="0" i="1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x + y &lt;\eof&gt;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err="1" smtClean="0">
                          <a:latin typeface="Times"/>
                          <a:cs typeface="Times"/>
                        </a:rPr>
                        <a:t>Exp</a:t>
                      </a:r>
                      <a:r>
                        <a:rPr lang="en-US" sz="1400" i="1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400" i="0" kern="120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: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lang="en-US" sz="1400" i="1" kern="1200" baseline="0" dirty="0" err="1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Exp</a:t>
                      </a:r>
                      <a:r>
                        <a:rPr lang="en-US" sz="1400" i="1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+ </a:t>
                      </a:r>
                      <a:r>
                        <a:rPr lang="en-US" sz="1400" i="1" kern="1200" baseline="0" dirty="0" err="1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  <a:sym typeface="Symbol"/>
                        </a:rPr>
                        <a:t>Exp</a:t>
                      </a:r>
                      <a:endParaRPr lang="en-US" sz="1400" i="1" kern="1200" dirty="0" smtClean="0">
                        <a:solidFill>
                          <a:schemeClr val="tx1"/>
                        </a:solidFill>
                        <a:effectLst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smtClean="0"/>
                        <a:t>Reduce</a:t>
                      </a:r>
                      <a:endParaRPr lang="en-US" sz="1400" i="1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\</a:t>
                      </a:r>
                      <a:r>
                        <a:rPr lang="en-US" sz="1400" smtClean="0">
                          <a:latin typeface="Times"/>
                          <a:cs typeface="Times"/>
                        </a:rPr>
                        <a:t>eos</a:t>
                      </a:r>
                      <a:r>
                        <a:rPr lang="en-US" sz="1400" b="0" i="1" baseline="0" smtClean="0">
                          <a:latin typeface="Times"/>
                          <a:cs typeface="Times"/>
                        </a:rPr>
                        <a:t> Exp</a:t>
                      </a:r>
                      <a:endParaRPr lang="en-US" sz="1400" b="0" i="0">
                        <a:latin typeface="Times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x + y &lt;\eof&gt;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kern="120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</a:rPr>
                        <a:t>(Return</a:t>
                      </a:r>
                      <a:r>
                        <a:rPr lang="en-US" sz="1400" i="0" kern="1200" baseline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</a:rPr>
                        <a:t> </a:t>
                      </a:r>
                      <a:r>
                        <a:rPr lang="en-US" sz="1400" i="1" kern="1200" baseline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</a:rPr>
                        <a:t>true</a:t>
                      </a:r>
                      <a:r>
                        <a:rPr lang="en-US" sz="1400" i="0" kern="1200" baseline="0" smtClean="0">
                          <a:solidFill>
                            <a:schemeClr val="tx1"/>
                          </a:solidFill>
                          <a:effectLst/>
                          <a:latin typeface="Times"/>
                          <a:ea typeface="+mn-ea"/>
                          <a:cs typeface="Times"/>
                        </a:rPr>
                        <a:t>)</a:t>
                      </a:r>
                      <a:endParaRPr lang="en-US" sz="1400" i="0" kern="1200" smtClean="0">
                        <a:solidFill>
                          <a:schemeClr val="tx1"/>
                        </a:solidFill>
                        <a:effectLst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Accept</a:t>
                      </a:r>
                      <a:endParaRPr lang="en-US" sz="14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1194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10068</TotalTime>
  <Words>115</Words>
  <Application>Microsoft Macintosh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 Hamel</cp:lastModifiedBy>
  <cp:revision>17</cp:revision>
  <dcterms:created xsi:type="dcterms:W3CDTF">2013-01-28T15:24:16Z</dcterms:created>
  <dcterms:modified xsi:type="dcterms:W3CDTF">2017-05-08T22:00:25Z</dcterms:modified>
</cp:coreProperties>
</file>