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503030501040103" pitchFamily="34" charset="0"/>
      <p:regular r:id="rId11"/>
    </p:embeddedFont>
    <p:embeddedFont>
      <p:font typeface="Rubik Medium" pitchFamily="2" charset="-79"/>
      <p:regular r:id="rId12"/>
    </p:embeddedFont>
    <p:embeddedFont>
      <p:font typeface="Source Sans Pro" panose="020B0503030403020204" pitchFamily="34" charset="0"/>
      <p:regular r:id="rId13"/>
      <p:bold r:id="rId14"/>
    </p:embeddedFont>
    <p:embeddedFont>
      <p:font typeface="Source Sans Pro Bold" panose="020B0703030403020204" pitchFamily="34" charset="0"/>
      <p:regular r:id="rId15"/>
      <p:bold r:id="rId16"/>
    </p:embeddedFont>
    <p:embeddedFont>
      <p:font typeface="Source Sans Pro Italics" panose="020B0503030403090204" pitchFamily="34" charset="77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53" autoAdjust="0"/>
  </p:normalViewPr>
  <p:slideViewPr>
    <p:cSldViewPr>
      <p:cViewPr varScale="1">
        <p:scale>
          <a:sx n="75" d="100"/>
          <a:sy n="75" d="100"/>
        </p:scale>
        <p:origin x="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C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62050"/>
            <a:ext cx="12823041" cy="607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840"/>
              </a:lnSpc>
            </a:pPr>
            <a:r>
              <a:rPr lang="en-US" sz="14400">
                <a:solidFill>
                  <a:srgbClr val="5E5E5E"/>
                </a:solidFill>
                <a:latin typeface="Source Sans Pro Bold"/>
              </a:rPr>
              <a:t>N</a:t>
            </a:r>
            <a:r>
              <a:rPr lang="en-US" sz="14400">
                <a:solidFill>
                  <a:srgbClr val="FFFFFF"/>
                </a:solidFill>
                <a:latin typeface="Source Sans Pro Bold"/>
              </a:rPr>
              <a:t>atural </a:t>
            </a:r>
            <a:r>
              <a:rPr lang="en-US" sz="14400">
                <a:solidFill>
                  <a:srgbClr val="5E5E5E"/>
                </a:solidFill>
                <a:latin typeface="Source Sans Pro Bold"/>
              </a:rPr>
              <a:t>L</a:t>
            </a:r>
            <a:r>
              <a:rPr lang="en-US" sz="14400">
                <a:solidFill>
                  <a:srgbClr val="FFFFFF"/>
                </a:solidFill>
                <a:latin typeface="Source Sans Pro Bold"/>
              </a:rPr>
              <a:t>anguage </a:t>
            </a:r>
            <a:r>
              <a:rPr lang="en-US" sz="14400">
                <a:solidFill>
                  <a:srgbClr val="5E5E5E"/>
                </a:solidFill>
                <a:latin typeface="Source Sans Pro Bold"/>
              </a:rPr>
              <a:t>P</a:t>
            </a:r>
            <a:r>
              <a:rPr lang="en-US" sz="14400">
                <a:solidFill>
                  <a:srgbClr val="FFFFFF"/>
                </a:solidFill>
                <a:latin typeface="Source Sans Pro Bold"/>
              </a:rPr>
              <a:t>rocessing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7174230"/>
            <a:ext cx="1282304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Source Sans Pro"/>
              </a:rPr>
              <a:t>Yuen Tak Cheung 57160006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ource Sans Pro"/>
              </a:rPr>
              <a:t>Keung Yat Long 57146792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304948" y="1509078"/>
            <a:ext cx="7983052" cy="262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Source Sans Pro Bold"/>
              </a:rPr>
              <a:t>Stock Prediction: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Source Sans Pro Bold"/>
              </a:rPr>
              <a:t>RNN </a:t>
            </a:r>
            <a:r>
              <a:rPr lang="en-US" sz="5000">
                <a:solidFill>
                  <a:srgbClr val="FFFFFF"/>
                </a:solidFill>
                <a:latin typeface="Source Sans Pro Bold"/>
              </a:rPr>
              <a:t>+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1DA1F2"/>
                </a:solidFill>
                <a:latin typeface="Source Sans Pro Bold"/>
              </a:rPr>
              <a:t>Tweets</a:t>
            </a:r>
            <a:r>
              <a:rPr lang="en-US" sz="5000">
                <a:solidFill>
                  <a:srgbClr val="FFFFFF"/>
                </a:solidFill>
                <a:latin typeface="Source Sans Pro Bold"/>
              </a:rPr>
              <a:t> Sentiment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64850" y="3456386"/>
            <a:ext cx="3653681" cy="908181"/>
          </a:xfrm>
          <a:custGeom>
            <a:avLst/>
            <a:gdLst/>
            <a:ahLst/>
            <a:cxnLst/>
            <a:rect l="l" t="t" r="r" b="b"/>
            <a:pathLst>
              <a:path w="3653681" h="908181">
                <a:moveTo>
                  <a:pt x="0" y="0"/>
                </a:moveTo>
                <a:lnTo>
                  <a:pt x="3653681" y="0"/>
                </a:lnTo>
                <a:lnTo>
                  <a:pt x="3653681" y="908181"/>
                </a:lnTo>
                <a:lnTo>
                  <a:pt x="0" y="908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264850" y="5055361"/>
            <a:ext cx="3653681" cy="789419"/>
          </a:xfrm>
          <a:custGeom>
            <a:avLst/>
            <a:gdLst/>
            <a:ahLst/>
            <a:cxnLst/>
            <a:rect l="l" t="t" r="r" b="b"/>
            <a:pathLst>
              <a:path w="3653681" h="789419">
                <a:moveTo>
                  <a:pt x="0" y="0"/>
                </a:moveTo>
                <a:lnTo>
                  <a:pt x="3653681" y="0"/>
                </a:lnTo>
                <a:lnTo>
                  <a:pt x="3653681" y="789419"/>
                </a:lnTo>
                <a:lnTo>
                  <a:pt x="0" y="789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5400000">
            <a:off x="10746293" y="4609799"/>
            <a:ext cx="690794" cy="200330"/>
          </a:xfrm>
          <a:custGeom>
            <a:avLst/>
            <a:gdLst/>
            <a:ahLst/>
            <a:cxnLst/>
            <a:rect l="l" t="t" r="r" b="b"/>
            <a:pathLst>
              <a:path w="690794" h="200330">
                <a:moveTo>
                  <a:pt x="0" y="0"/>
                </a:moveTo>
                <a:lnTo>
                  <a:pt x="690794" y="0"/>
                </a:lnTo>
                <a:lnTo>
                  <a:pt x="690794" y="200330"/>
                </a:lnTo>
                <a:lnTo>
                  <a:pt x="0" y="200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>
            <a:off x="10746293" y="6090012"/>
            <a:ext cx="690794" cy="200330"/>
          </a:xfrm>
          <a:custGeom>
            <a:avLst/>
            <a:gdLst/>
            <a:ahLst/>
            <a:cxnLst/>
            <a:rect l="l" t="t" r="r" b="b"/>
            <a:pathLst>
              <a:path w="690794" h="200330">
                <a:moveTo>
                  <a:pt x="0" y="0"/>
                </a:moveTo>
                <a:lnTo>
                  <a:pt x="690794" y="0"/>
                </a:lnTo>
                <a:lnTo>
                  <a:pt x="690794" y="200330"/>
                </a:lnTo>
                <a:lnTo>
                  <a:pt x="0" y="200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606107" y="3456386"/>
            <a:ext cx="3653193" cy="835510"/>
          </a:xfrm>
          <a:custGeom>
            <a:avLst/>
            <a:gdLst/>
            <a:ahLst/>
            <a:cxnLst/>
            <a:rect l="l" t="t" r="r" b="b"/>
            <a:pathLst>
              <a:path w="3653193" h="835510">
                <a:moveTo>
                  <a:pt x="0" y="0"/>
                </a:moveTo>
                <a:lnTo>
                  <a:pt x="3653193" y="0"/>
                </a:lnTo>
                <a:lnTo>
                  <a:pt x="3653193" y="835510"/>
                </a:lnTo>
                <a:lnTo>
                  <a:pt x="0" y="8355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606107" y="4998239"/>
            <a:ext cx="3653193" cy="793867"/>
          </a:xfrm>
          <a:custGeom>
            <a:avLst/>
            <a:gdLst/>
            <a:ahLst/>
            <a:cxnLst/>
            <a:rect l="l" t="t" r="r" b="b"/>
            <a:pathLst>
              <a:path w="3653193" h="793867">
                <a:moveTo>
                  <a:pt x="0" y="0"/>
                </a:moveTo>
                <a:lnTo>
                  <a:pt x="3653193" y="0"/>
                </a:lnTo>
                <a:lnTo>
                  <a:pt x="3653193" y="793867"/>
                </a:lnTo>
                <a:lnTo>
                  <a:pt x="0" y="7938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5400000">
            <a:off x="15087306" y="4537128"/>
            <a:ext cx="690794" cy="200330"/>
          </a:xfrm>
          <a:custGeom>
            <a:avLst/>
            <a:gdLst/>
            <a:ahLst/>
            <a:cxnLst/>
            <a:rect l="l" t="t" r="r" b="b"/>
            <a:pathLst>
              <a:path w="690794" h="200330">
                <a:moveTo>
                  <a:pt x="0" y="0"/>
                </a:moveTo>
                <a:lnTo>
                  <a:pt x="690794" y="0"/>
                </a:lnTo>
                <a:lnTo>
                  <a:pt x="690794" y="200330"/>
                </a:lnTo>
                <a:lnTo>
                  <a:pt x="0" y="200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5400000">
            <a:off x="15087306" y="6037338"/>
            <a:ext cx="690794" cy="200330"/>
          </a:xfrm>
          <a:custGeom>
            <a:avLst/>
            <a:gdLst/>
            <a:ahLst/>
            <a:cxnLst/>
            <a:rect l="l" t="t" r="r" b="b"/>
            <a:pathLst>
              <a:path w="690794" h="200330">
                <a:moveTo>
                  <a:pt x="0" y="0"/>
                </a:moveTo>
                <a:lnTo>
                  <a:pt x="690794" y="0"/>
                </a:lnTo>
                <a:lnTo>
                  <a:pt x="690794" y="200330"/>
                </a:lnTo>
                <a:lnTo>
                  <a:pt x="0" y="200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264850" y="7415000"/>
            <a:ext cx="3653681" cy="2374249"/>
          </a:xfrm>
          <a:custGeom>
            <a:avLst/>
            <a:gdLst/>
            <a:ahLst/>
            <a:cxnLst/>
            <a:rect l="l" t="t" r="r" b="b"/>
            <a:pathLst>
              <a:path w="3653681" h="2374249">
                <a:moveTo>
                  <a:pt x="0" y="0"/>
                </a:moveTo>
                <a:lnTo>
                  <a:pt x="3653681" y="0"/>
                </a:lnTo>
                <a:lnTo>
                  <a:pt x="3653681" y="2374248"/>
                </a:lnTo>
                <a:lnTo>
                  <a:pt x="0" y="23742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27812" y="7494245"/>
            <a:ext cx="3409783" cy="2215758"/>
          </a:xfrm>
          <a:custGeom>
            <a:avLst/>
            <a:gdLst/>
            <a:ahLst/>
            <a:cxnLst/>
            <a:rect l="l" t="t" r="r" b="b"/>
            <a:pathLst>
              <a:path w="3409783" h="2215758">
                <a:moveTo>
                  <a:pt x="0" y="0"/>
                </a:moveTo>
                <a:lnTo>
                  <a:pt x="3409783" y="0"/>
                </a:lnTo>
                <a:lnTo>
                  <a:pt x="3409783" y="2215758"/>
                </a:lnTo>
                <a:lnTo>
                  <a:pt x="0" y="22157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9704524" y="1232525"/>
            <a:ext cx="6428014" cy="120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0"/>
              </a:lnSpc>
            </a:pPr>
            <a:r>
              <a:rPr lang="en-US" sz="8500">
                <a:solidFill>
                  <a:srgbClr val="456874"/>
                </a:solidFill>
                <a:latin typeface="Source Sans Pro Bold"/>
              </a:rPr>
              <a:t>Datasets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26677" y="2935570"/>
            <a:ext cx="1930027" cy="308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5"/>
              </a:lnSpc>
            </a:pPr>
            <a:r>
              <a:rPr lang="en-US" sz="1853">
                <a:solidFill>
                  <a:srgbClr val="456874"/>
                </a:solidFill>
                <a:latin typeface="Canva Sans"/>
              </a:rPr>
              <a:t>Financial dataset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71036" y="2935570"/>
            <a:ext cx="1723334" cy="308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5"/>
              </a:lnSpc>
            </a:pPr>
            <a:r>
              <a:rPr lang="en-US" sz="1853">
                <a:solidFill>
                  <a:srgbClr val="456874"/>
                </a:solidFill>
                <a:latin typeface="Canva Sans"/>
              </a:rPr>
              <a:t>Tweets dataset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581836" y="6657742"/>
            <a:ext cx="3677464" cy="23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537" lvl="1" indent="-141269" algn="ctr">
              <a:lnSpc>
                <a:spcPts val="1832"/>
              </a:lnSpc>
              <a:buFont typeface="Arial"/>
              <a:buChar char="•"/>
            </a:pPr>
            <a:r>
              <a:rPr lang="en-US" sz="1308">
                <a:solidFill>
                  <a:srgbClr val="456874"/>
                </a:solidFill>
                <a:latin typeface="Canva Sans"/>
              </a:rPr>
              <a:t>Tweets related to  stock market discussion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08748" y="6657742"/>
            <a:ext cx="3165884" cy="23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537" lvl="1" indent="-141269" algn="ctr">
              <a:lnSpc>
                <a:spcPts val="1832"/>
              </a:lnSpc>
              <a:buFont typeface="Arial"/>
              <a:buChar char="•"/>
            </a:pPr>
            <a:r>
              <a:rPr lang="en-US" sz="1308">
                <a:solidFill>
                  <a:srgbClr val="456874"/>
                </a:solidFill>
                <a:latin typeface="Canva Sans"/>
              </a:rPr>
              <a:t>Provide historical stock market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69020"/>
            <a:ext cx="6928392" cy="2387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350"/>
              </a:lnSpc>
            </a:pPr>
            <a:r>
              <a:rPr lang="en-US" sz="8500">
                <a:solidFill>
                  <a:srgbClr val="456874"/>
                </a:solidFill>
                <a:latin typeface="Source Sans Pro Bold"/>
              </a:rPr>
              <a:t>Problem Formulation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3982406"/>
            <a:ext cx="6928392" cy="2920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 Bold"/>
              </a:rPr>
              <a:t>Comment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 of social media may affect </a:t>
            </a:r>
            <a:r>
              <a:rPr lang="en-US" sz="2400">
                <a:solidFill>
                  <a:srgbClr val="456874"/>
                </a:solidFill>
                <a:latin typeface="Source Sans Pro Bold"/>
              </a:rPr>
              <a:t>stock price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 of a company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Analysing </a:t>
            </a:r>
            <a:r>
              <a:rPr lang="en-US" sz="2400">
                <a:solidFill>
                  <a:srgbClr val="456874"/>
                </a:solidFill>
                <a:latin typeface="Source Sans Pro Bold"/>
              </a:rPr>
              <a:t>textual content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 from social media may brought us </a:t>
            </a:r>
            <a:r>
              <a:rPr lang="en-US" sz="2400">
                <a:solidFill>
                  <a:srgbClr val="456874"/>
                </a:solidFill>
                <a:latin typeface="Source Sans Pro Bold"/>
              </a:rPr>
              <a:t>insight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 Bold"/>
              </a:rPr>
              <a:t>Prediction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 may be done by the </a:t>
            </a:r>
            <a:r>
              <a:rPr lang="en-US" sz="2400">
                <a:solidFill>
                  <a:srgbClr val="456874"/>
                </a:solidFill>
                <a:latin typeface="Source Sans Pro Bold"/>
              </a:rPr>
              <a:t>relationship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 between </a:t>
            </a:r>
            <a:r>
              <a:rPr lang="en-US" sz="2400">
                <a:solidFill>
                  <a:srgbClr val="456874"/>
                </a:solidFill>
                <a:latin typeface="Source Sans Pro Bold"/>
              </a:rPr>
              <a:t>comment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 and </a:t>
            </a:r>
            <a:r>
              <a:rPr lang="en-US" sz="2400">
                <a:solidFill>
                  <a:srgbClr val="456874"/>
                </a:solidFill>
                <a:latin typeface="Source Sans Pro Bold"/>
              </a:rPr>
              <a:t>stock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 </a:t>
            </a:r>
            <a:r>
              <a:rPr lang="en-US" sz="2400">
                <a:solidFill>
                  <a:srgbClr val="456874"/>
                </a:solidFill>
                <a:latin typeface="Source Sans Pro Bold"/>
              </a:rPr>
              <a:t>price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Case study: </a:t>
            </a:r>
            <a:r>
              <a:rPr lang="en-US" sz="2400">
                <a:solidFill>
                  <a:srgbClr val="456874"/>
                </a:solidFill>
                <a:latin typeface="Source Sans Pro Bold"/>
              </a:rPr>
              <a:t>Tesla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 as the subject of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217165"/>
            <a:ext cx="2683325" cy="5514350"/>
            <a:chOff x="0" y="0"/>
            <a:chExt cx="618129" cy="12702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129" cy="1270282"/>
            </a:xfrm>
            <a:custGeom>
              <a:avLst/>
              <a:gdLst/>
              <a:ahLst/>
              <a:cxnLst/>
              <a:rect l="l" t="t" r="r" b="b"/>
              <a:pathLst>
                <a:path w="618129" h="1270282">
                  <a:moveTo>
                    <a:pt x="0" y="0"/>
                  </a:moveTo>
                  <a:lnTo>
                    <a:pt x="618129" y="0"/>
                  </a:lnTo>
                  <a:lnTo>
                    <a:pt x="618129" y="1270282"/>
                  </a:lnTo>
                  <a:lnTo>
                    <a:pt x="0" y="127028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838383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8129" cy="1308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432062" y="4217165"/>
            <a:ext cx="2701681" cy="5514350"/>
            <a:chOff x="0" y="0"/>
            <a:chExt cx="622357" cy="1270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2357" cy="1270282"/>
            </a:xfrm>
            <a:custGeom>
              <a:avLst/>
              <a:gdLst/>
              <a:ahLst/>
              <a:cxnLst/>
              <a:rect l="l" t="t" r="r" b="b"/>
              <a:pathLst>
                <a:path w="622357" h="1270282">
                  <a:moveTo>
                    <a:pt x="0" y="0"/>
                  </a:moveTo>
                  <a:lnTo>
                    <a:pt x="622357" y="0"/>
                  </a:lnTo>
                  <a:lnTo>
                    <a:pt x="622357" y="1270282"/>
                  </a:lnTo>
                  <a:lnTo>
                    <a:pt x="0" y="127028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838383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22357" cy="1308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820390" y="4217165"/>
            <a:ext cx="2726972" cy="5514350"/>
            <a:chOff x="0" y="0"/>
            <a:chExt cx="628184" cy="12702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8184" cy="1270282"/>
            </a:xfrm>
            <a:custGeom>
              <a:avLst/>
              <a:gdLst/>
              <a:ahLst/>
              <a:cxnLst/>
              <a:rect l="l" t="t" r="r" b="b"/>
              <a:pathLst>
                <a:path w="628184" h="1270282">
                  <a:moveTo>
                    <a:pt x="0" y="0"/>
                  </a:moveTo>
                  <a:lnTo>
                    <a:pt x="628184" y="0"/>
                  </a:lnTo>
                  <a:lnTo>
                    <a:pt x="628184" y="1270282"/>
                  </a:lnTo>
                  <a:lnTo>
                    <a:pt x="0" y="127028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838383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28184" cy="1308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18379" y="1807517"/>
            <a:ext cx="1357683" cy="135768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838383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719"/>
                </a:lnSpc>
              </a:pPr>
              <a:r>
                <a:rPr lang="en-US" sz="4800">
                  <a:solidFill>
                    <a:srgbClr val="000000"/>
                  </a:solidFill>
                  <a:latin typeface="Rubik Medium"/>
                </a:rPr>
                <a:t>01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064020" y="1807517"/>
            <a:ext cx="1357683" cy="135768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FAFA"/>
            </a:solidFill>
            <a:ln w="9525" cap="sq">
              <a:solidFill>
                <a:srgbClr val="838383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Rubik Medium"/>
                </a:rPr>
                <a:t>03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382616" y="1812307"/>
            <a:ext cx="1357683" cy="135768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C6D4"/>
            </a:solidFill>
            <a:ln w="9525" cap="sq">
              <a:solidFill>
                <a:srgbClr val="838383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Rubik Medium"/>
                </a:rPr>
                <a:t>02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812876" y="1812307"/>
            <a:ext cx="1357683" cy="135768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C6D4"/>
            </a:solidFill>
            <a:ln w="9525" cap="sq">
              <a:solidFill>
                <a:srgbClr val="838383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Rubik Medium"/>
                </a:rPr>
                <a:t>04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562632" y="1812307"/>
            <a:ext cx="1357683" cy="1357683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FAFA"/>
            </a:solidFill>
            <a:ln w="9525" cap="sq">
              <a:solidFill>
                <a:srgbClr val="838383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Rubik Medium"/>
                </a:rPr>
                <a:t>05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414211" y="2160538"/>
            <a:ext cx="652853" cy="652853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FE0E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1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115893" y="2160538"/>
            <a:ext cx="652853" cy="652853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FE0E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1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811326" y="2160538"/>
            <a:ext cx="652853" cy="652853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FE0E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1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1519255" y="2160538"/>
            <a:ext cx="652853" cy="652853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FE0E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1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3513209" y="2379453"/>
            <a:ext cx="454857" cy="215023"/>
          </a:xfrm>
          <a:custGeom>
            <a:avLst/>
            <a:gdLst/>
            <a:ahLst/>
            <a:cxnLst/>
            <a:rect l="l" t="t" r="r" b="b"/>
            <a:pathLst>
              <a:path w="454857" h="215023">
                <a:moveTo>
                  <a:pt x="0" y="0"/>
                </a:moveTo>
                <a:lnTo>
                  <a:pt x="454857" y="0"/>
                </a:lnTo>
                <a:lnTo>
                  <a:pt x="454857" y="215023"/>
                </a:lnTo>
                <a:lnTo>
                  <a:pt x="0" y="215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6201893" y="2377492"/>
            <a:ext cx="480852" cy="227312"/>
          </a:xfrm>
          <a:custGeom>
            <a:avLst/>
            <a:gdLst/>
            <a:ahLst/>
            <a:cxnLst/>
            <a:rect l="l" t="t" r="r" b="b"/>
            <a:pathLst>
              <a:path w="480852" h="227312">
                <a:moveTo>
                  <a:pt x="0" y="0"/>
                </a:moveTo>
                <a:lnTo>
                  <a:pt x="480852" y="0"/>
                </a:lnTo>
                <a:lnTo>
                  <a:pt x="480852" y="227312"/>
                </a:lnTo>
                <a:lnTo>
                  <a:pt x="0" y="22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8897327" y="2377492"/>
            <a:ext cx="480852" cy="227312"/>
          </a:xfrm>
          <a:custGeom>
            <a:avLst/>
            <a:gdLst/>
            <a:ahLst/>
            <a:cxnLst/>
            <a:rect l="l" t="t" r="r" b="b"/>
            <a:pathLst>
              <a:path w="480852" h="227312">
                <a:moveTo>
                  <a:pt x="0" y="0"/>
                </a:moveTo>
                <a:lnTo>
                  <a:pt x="480852" y="0"/>
                </a:lnTo>
                <a:lnTo>
                  <a:pt x="480852" y="227312"/>
                </a:lnTo>
                <a:lnTo>
                  <a:pt x="0" y="22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11605255" y="2377492"/>
            <a:ext cx="480852" cy="227312"/>
          </a:xfrm>
          <a:custGeom>
            <a:avLst/>
            <a:gdLst/>
            <a:ahLst/>
            <a:cxnLst/>
            <a:rect l="l" t="t" r="r" b="b"/>
            <a:pathLst>
              <a:path w="480852" h="227312">
                <a:moveTo>
                  <a:pt x="0" y="0"/>
                </a:moveTo>
                <a:lnTo>
                  <a:pt x="480852" y="0"/>
                </a:lnTo>
                <a:lnTo>
                  <a:pt x="480852" y="227312"/>
                </a:lnTo>
                <a:lnTo>
                  <a:pt x="0" y="22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2" name="Group 42"/>
          <p:cNvGrpSpPr/>
          <p:nvPr/>
        </p:nvGrpSpPr>
        <p:grpSpPr>
          <a:xfrm>
            <a:off x="15226214" y="1812307"/>
            <a:ext cx="1357683" cy="1357683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C6D4"/>
            </a:solidFill>
            <a:ln w="9525" cap="sq">
              <a:solidFill>
                <a:srgbClr val="838383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Rubik Medium"/>
                </a:rPr>
                <a:t>06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4220936" y="2159932"/>
            <a:ext cx="652853" cy="652853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FE0E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1"/>
                </a:lnSpc>
              </a:pPr>
              <a:endParaRPr/>
            </a:p>
          </p:txBody>
        </p:sp>
      </p:grpSp>
      <p:sp>
        <p:nvSpPr>
          <p:cNvPr id="48" name="Freeform 48"/>
          <p:cNvSpPr/>
          <p:nvPr/>
        </p:nvSpPr>
        <p:spPr>
          <a:xfrm>
            <a:off x="14306936" y="2376886"/>
            <a:ext cx="480852" cy="227312"/>
          </a:xfrm>
          <a:custGeom>
            <a:avLst/>
            <a:gdLst/>
            <a:ahLst/>
            <a:cxnLst/>
            <a:rect l="l" t="t" r="r" b="b"/>
            <a:pathLst>
              <a:path w="480852" h="227312">
                <a:moveTo>
                  <a:pt x="0" y="0"/>
                </a:moveTo>
                <a:lnTo>
                  <a:pt x="480852" y="0"/>
                </a:lnTo>
                <a:lnTo>
                  <a:pt x="480852" y="227312"/>
                </a:lnTo>
                <a:lnTo>
                  <a:pt x="0" y="22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1207928" y="4589030"/>
            <a:ext cx="2379340" cy="1093610"/>
          </a:xfrm>
          <a:custGeom>
            <a:avLst/>
            <a:gdLst/>
            <a:ahLst/>
            <a:cxnLst/>
            <a:rect l="l" t="t" r="r" b="b"/>
            <a:pathLst>
              <a:path w="2379340" h="1093610">
                <a:moveTo>
                  <a:pt x="0" y="0"/>
                </a:moveTo>
                <a:lnTo>
                  <a:pt x="2379340" y="0"/>
                </a:lnTo>
                <a:lnTo>
                  <a:pt x="2379340" y="1093609"/>
                </a:lnTo>
                <a:lnTo>
                  <a:pt x="0" y="10936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1611351" y="6446182"/>
            <a:ext cx="1360043" cy="2812118"/>
          </a:xfrm>
          <a:custGeom>
            <a:avLst/>
            <a:gdLst/>
            <a:ahLst/>
            <a:cxnLst/>
            <a:rect l="l" t="t" r="r" b="b"/>
            <a:pathLst>
              <a:path w="1360043" h="2812118">
                <a:moveTo>
                  <a:pt x="0" y="0"/>
                </a:moveTo>
                <a:lnTo>
                  <a:pt x="1360042" y="0"/>
                </a:lnTo>
                <a:lnTo>
                  <a:pt x="1360042" y="2812118"/>
                </a:lnTo>
                <a:lnTo>
                  <a:pt x="0" y="2812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1" name="Freeform 51"/>
          <p:cNvSpPr/>
          <p:nvPr/>
        </p:nvSpPr>
        <p:spPr>
          <a:xfrm>
            <a:off x="6630751" y="4464495"/>
            <a:ext cx="2357273" cy="1342678"/>
          </a:xfrm>
          <a:custGeom>
            <a:avLst/>
            <a:gdLst/>
            <a:ahLst/>
            <a:cxnLst/>
            <a:rect l="l" t="t" r="r" b="b"/>
            <a:pathLst>
              <a:path w="2357273" h="1342678">
                <a:moveTo>
                  <a:pt x="0" y="0"/>
                </a:moveTo>
                <a:lnTo>
                  <a:pt x="2357273" y="0"/>
                </a:lnTo>
                <a:lnTo>
                  <a:pt x="2357273" y="1342679"/>
                </a:lnTo>
                <a:lnTo>
                  <a:pt x="0" y="13426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2" name="Freeform 52"/>
          <p:cNvSpPr/>
          <p:nvPr/>
        </p:nvSpPr>
        <p:spPr>
          <a:xfrm>
            <a:off x="6630751" y="6395864"/>
            <a:ext cx="2410243" cy="1285964"/>
          </a:xfrm>
          <a:custGeom>
            <a:avLst/>
            <a:gdLst/>
            <a:ahLst/>
            <a:cxnLst/>
            <a:rect l="l" t="t" r="r" b="b"/>
            <a:pathLst>
              <a:path w="2410243" h="1285964">
                <a:moveTo>
                  <a:pt x="0" y="0"/>
                </a:moveTo>
                <a:lnTo>
                  <a:pt x="2410243" y="0"/>
                </a:lnTo>
                <a:lnTo>
                  <a:pt x="2410243" y="1285964"/>
                </a:lnTo>
                <a:lnTo>
                  <a:pt x="0" y="12859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3" name="Freeform 53"/>
          <p:cNvSpPr/>
          <p:nvPr/>
        </p:nvSpPr>
        <p:spPr>
          <a:xfrm>
            <a:off x="6612166" y="8226935"/>
            <a:ext cx="2428828" cy="1312680"/>
          </a:xfrm>
          <a:custGeom>
            <a:avLst/>
            <a:gdLst/>
            <a:ahLst/>
            <a:cxnLst/>
            <a:rect l="l" t="t" r="r" b="b"/>
            <a:pathLst>
              <a:path w="2428828" h="1312680">
                <a:moveTo>
                  <a:pt x="0" y="0"/>
                </a:moveTo>
                <a:lnTo>
                  <a:pt x="2428828" y="0"/>
                </a:lnTo>
                <a:lnTo>
                  <a:pt x="2428828" y="1312679"/>
                </a:lnTo>
                <a:lnTo>
                  <a:pt x="0" y="13126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4" name="Freeform 54"/>
          <p:cNvSpPr/>
          <p:nvPr/>
        </p:nvSpPr>
        <p:spPr>
          <a:xfrm>
            <a:off x="7490532" y="5825844"/>
            <a:ext cx="551350" cy="551350"/>
          </a:xfrm>
          <a:custGeom>
            <a:avLst/>
            <a:gdLst/>
            <a:ahLst/>
            <a:cxnLst/>
            <a:rect l="l" t="t" r="r" b="b"/>
            <a:pathLst>
              <a:path w="551350" h="551350">
                <a:moveTo>
                  <a:pt x="0" y="0"/>
                </a:moveTo>
                <a:lnTo>
                  <a:pt x="551350" y="0"/>
                </a:lnTo>
                <a:lnTo>
                  <a:pt x="551350" y="551350"/>
                </a:lnTo>
                <a:lnTo>
                  <a:pt x="0" y="5513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5" name="Freeform 55"/>
          <p:cNvSpPr/>
          <p:nvPr/>
        </p:nvSpPr>
        <p:spPr>
          <a:xfrm rot="5400000">
            <a:off x="7470932" y="7810635"/>
            <a:ext cx="590550" cy="314468"/>
          </a:xfrm>
          <a:custGeom>
            <a:avLst/>
            <a:gdLst/>
            <a:ahLst/>
            <a:cxnLst/>
            <a:rect l="l" t="t" r="r" b="b"/>
            <a:pathLst>
              <a:path w="590550" h="314468">
                <a:moveTo>
                  <a:pt x="0" y="0"/>
                </a:moveTo>
                <a:lnTo>
                  <a:pt x="590550" y="0"/>
                </a:lnTo>
                <a:lnTo>
                  <a:pt x="590550" y="314468"/>
                </a:lnTo>
                <a:lnTo>
                  <a:pt x="0" y="31446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3840364" y="4595114"/>
            <a:ext cx="2442187" cy="1081441"/>
          </a:xfrm>
          <a:custGeom>
            <a:avLst/>
            <a:gdLst/>
            <a:ahLst/>
            <a:cxnLst/>
            <a:rect l="l" t="t" r="r" b="b"/>
            <a:pathLst>
              <a:path w="2442187" h="1081441">
                <a:moveTo>
                  <a:pt x="0" y="0"/>
                </a:moveTo>
                <a:lnTo>
                  <a:pt x="2442187" y="0"/>
                </a:lnTo>
                <a:lnTo>
                  <a:pt x="2442187" y="1081441"/>
                </a:lnTo>
                <a:lnTo>
                  <a:pt x="0" y="108144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4769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4181409" y="5825844"/>
            <a:ext cx="1760097" cy="1301890"/>
          </a:xfrm>
          <a:custGeom>
            <a:avLst/>
            <a:gdLst/>
            <a:ahLst/>
            <a:cxnLst/>
            <a:rect l="l" t="t" r="r" b="b"/>
            <a:pathLst>
              <a:path w="1760097" h="1301890">
                <a:moveTo>
                  <a:pt x="0" y="0"/>
                </a:moveTo>
                <a:lnTo>
                  <a:pt x="1760097" y="0"/>
                </a:lnTo>
                <a:lnTo>
                  <a:pt x="1760097" y="1301890"/>
                </a:lnTo>
                <a:lnTo>
                  <a:pt x="0" y="130189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37396" t="-66291" r="-253338" b="-408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8" name="Freeform 58"/>
          <p:cNvSpPr/>
          <p:nvPr/>
        </p:nvSpPr>
        <p:spPr>
          <a:xfrm>
            <a:off x="4181409" y="7127734"/>
            <a:ext cx="1748044" cy="1301890"/>
          </a:xfrm>
          <a:custGeom>
            <a:avLst/>
            <a:gdLst/>
            <a:ahLst/>
            <a:cxnLst/>
            <a:rect l="l" t="t" r="r" b="b"/>
            <a:pathLst>
              <a:path w="1748044" h="1301890">
                <a:moveTo>
                  <a:pt x="0" y="0"/>
                </a:moveTo>
                <a:lnTo>
                  <a:pt x="1748044" y="0"/>
                </a:lnTo>
                <a:lnTo>
                  <a:pt x="1748044" y="1301890"/>
                </a:lnTo>
                <a:lnTo>
                  <a:pt x="0" y="130189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53262" t="-67627" r="-142376" b="-406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9" name="Freeform 59"/>
          <p:cNvSpPr/>
          <p:nvPr/>
        </p:nvSpPr>
        <p:spPr>
          <a:xfrm>
            <a:off x="4181409" y="8429624"/>
            <a:ext cx="1711878" cy="1301890"/>
          </a:xfrm>
          <a:custGeom>
            <a:avLst/>
            <a:gdLst/>
            <a:ahLst/>
            <a:cxnLst/>
            <a:rect l="l" t="t" r="r" b="b"/>
            <a:pathLst>
              <a:path w="1711878" h="1301890">
                <a:moveTo>
                  <a:pt x="0" y="0"/>
                </a:moveTo>
                <a:lnTo>
                  <a:pt x="1711878" y="0"/>
                </a:lnTo>
                <a:lnTo>
                  <a:pt x="1711878" y="1301891"/>
                </a:lnTo>
                <a:lnTo>
                  <a:pt x="0" y="130189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270292" t="-65954" r="-27008" b="-3888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0" name="Freeform 60"/>
          <p:cNvSpPr/>
          <p:nvPr/>
        </p:nvSpPr>
        <p:spPr>
          <a:xfrm>
            <a:off x="14905400" y="4682703"/>
            <a:ext cx="2195080" cy="2678400"/>
          </a:xfrm>
          <a:custGeom>
            <a:avLst/>
            <a:gdLst/>
            <a:ahLst/>
            <a:cxnLst/>
            <a:rect l="l" t="t" r="r" b="b"/>
            <a:pathLst>
              <a:path w="2195080" h="2678400">
                <a:moveTo>
                  <a:pt x="0" y="0"/>
                </a:moveTo>
                <a:lnTo>
                  <a:pt x="2195080" y="0"/>
                </a:lnTo>
                <a:lnTo>
                  <a:pt x="2195080" y="2678400"/>
                </a:lnTo>
                <a:lnTo>
                  <a:pt x="0" y="2678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38294" t="-4429" r="-17045" b="-844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1" name="Freeform 61"/>
          <p:cNvSpPr/>
          <p:nvPr/>
        </p:nvSpPr>
        <p:spPr>
          <a:xfrm>
            <a:off x="11987166" y="7672594"/>
            <a:ext cx="2393420" cy="1108682"/>
          </a:xfrm>
          <a:custGeom>
            <a:avLst/>
            <a:gdLst/>
            <a:ahLst/>
            <a:cxnLst/>
            <a:rect l="l" t="t" r="r" b="b"/>
            <a:pathLst>
              <a:path w="2393420" h="1108682">
                <a:moveTo>
                  <a:pt x="0" y="0"/>
                </a:moveTo>
                <a:lnTo>
                  <a:pt x="2393420" y="0"/>
                </a:lnTo>
                <a:lnTo>
                  <a:pt x="2393420" y="1108682"/>
                </a:lnTo>
                <a:lnTo>
                  <a:pt x="0" y="110868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2" name="Freeform 62"/>
          <p:cNvSpPr/>
          <p:nvPr/>
        </p:nvSpPr>
        <p:spPr>
          <a:xfrm>
            <a:off x="12020593" y="5135835"/>
            <a:ext cx="2377821" cy="1514536"/>
          </a:xfrm>
          <a:custGeom>
            <a:avLst/>
            <a:gdLst/>
            <a:ahLst/>
            <a:cxnLst/>
            <a:rect l="l" t="t" r="r" b="b"/>
            <a:pathLst>
              <a:path w="2377821" h="1514536">
                <a:moveTo>
                  <a:pt x="0" y="0"/>
                </a:moveTo>
                <a:lnTo>
                  <a:pt x="2377822" y="0"/>
                </a:lnTo>
                <a:lnTo>
                  <a:pt x="2377822" y="1514536"/>
                </a:lnTo>
                <a:lnTo>
                  <a:pt x="0" y="151453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3" name="Freeform 63"/>
          <p:cNvSpPr/>
          <p:nvPr/>
        </p:nvSpPr>
        <p:spPr>
          <a:xfrm>
            <a:off x="9330123" y="5143500"/>
            <a:ext cx="2323188" cy="1930419"/>
          </a:xfrm>
          <a:custGeom>
            <a:avLst/>
            <a:gdLst/>
            <a:ahLst/>
            <a:cxnLst/>
            <a:rect l="l" t="t" r="r" b="b"/>
            <a:pathLst>
              <a:path w="2323188" h="1930419">
                <a:moveTo>
                  <a:pt x="0" y="0"/>
                </a:moveTo>
                <a:lnTo>
                  <a:pt x="2323188" y="0"/>
                </a:lnTo>
                <a:lnTo>
                  <a:pt x="2323188" y="1930419"/>
                </a:lnTo>
                <a:lnTo>
                  <a:pt x="0" y="193041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4" name="TextBox 64"/>
          <p:cNvSpPr txBox="1"/>
          <p:nvPr/>
        </p:nvSpPr>
        <p:spPr>
          <a:xfrm>
            <a:off x="2971393" y="469058"/>
            <a:ext cx="12345213" cy="120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0"/>
              </a:lnSpc>
            </a:pPr>
            <a:r>
              <a:rPr lang="en-US" sz="8500">
                <a:solidFill>
                  <a:srgbClr val="456874"/>
                </a:solidFill>
                <a:latin typeface="Source Sans Pro Bold"/>
              </a:rPr>
              <a:t>Method of Approach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192476" y="3201843"/>
            <a:ext cx="2410243" cy="841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000000"/>
                </a:solidFill>
                <a:latin typeface="Rubik Medium"/>
              </a:rPr>
              <a:t>Importing</a:t>
            </a:r>
          </a:p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000000"/>
                </a:solidFill>
                <a:latin typeface="Rubik Medium"/>
              </a:rPr>
              <a:t>Data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3968066" y="3201843"/>
            <a:ext cx="2410243" cy="841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000000"/>
                </a:solidFill>
                <a:latin typeface="Rubik Medium"/>
              </a:rPr>
              <a:t>Sentiment Analysis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6604266" y="3201843"/>
            <a:ext cx="2410243" cy="841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000000"/>
                </a:solidFill>
                <a:latin typeface="Rubik Medium"/>
              </a:rPr>
              <a:t>Data Aggregations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410147" y="3201843"/>
            <a:ext cx="2410243" cy="841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000000"/>
                </a:solidFill>
                <a:latin typeface="Rubik Medium"/>
              </a:rPr>
              <a:t>Data Preprocessing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2048990" y="3201843"/>
            <a:ext cx="2410243" cy="841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000000"/>
                </a:solidFill>
                <a:latin typeface="Rubik Medium"/>
              </a:rPr>
              <a:t>RNN</a:t>
            </a:r>
          </a:p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000000"/>
                </a:solidFill>
                <a:latin typeface="Rubik Medium"/>
              </a:rPr>
              <a:t>Model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4690237" y="3324393"/>
            <a:ext cx="2410243" cy="41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000000"/>
                </a:solidFill>
                <a:latin typeface="Rubik Medium"/>
              </a:rPr>
              <a:t>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06004" y="2102036"/>
            <a:ext cx="6886795" cy="2028103"/>
          </a:xfrm>
          <a:custGeom>
            <a:avLst/>
            <a:gdLst/>
            <a:ahLst/>
            <a:cxnLst/>
            <a:rect l="l" t="t" r="r" b="b"/>
            <a:pathLst>
              <a:path w="6886795" h="2028103">
                <a:moveTo>
                  <a:pt x="0" y="0"/>
                </a:moveTo>
                <a:lnTo>
                  <a:pt x="6886794" y="0"/>
                </a:lnTo>
                <a:lnTo>
                  <a:pt x="6886794" y="2028102"/>
                </a:lnTo>
                <a:lnTo>
                  <a:pt x="0" y="2028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806004" y="4130138"/>
            <a:ext cx="6886795" cy="1631083"/>
          </a:xfrm>
          <a:custGeom>
            <a:avLst/>
            <a:gdLst/>
            <a:ahLst/>
            <a:cxnLst/>
            <a:rect l="l" t="t" r="r" b="b"/>
            <a:pathLst>
              <a:path w="6886795" h="1631083">
                <a:moveTo>
                  <a:pt x="0" y="0"/>
                </a:moveTo>
                <a:lnTo>
                  <a:pt x="6886794" y="0"/>
                </a:lnTo>
                <a:lnTo>
                  <a:pt x="6886794" y="1631083"/>
                </a:lnTo>
                <a:lnTo>
                  <a:pt x="0" y="16310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071041" y="602298"/>
            <a:ext cx="12145918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39"/>
              </a:lnSpc>
            </a:pPr>
            <a:r>
              <a:rPr lang="en-US" sz="6399">
                <a:solidFill>
                  <a:srgbClr val="456874"/>
                </a:solidFill>
                <a:latin typeface="Source Sans Pro Bold"/>
              </a:rPr>
              <a:t>NLP Model for Sentiment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220737"/>
            <a:ext cx="5542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Source Sans Pro Bold"/>
              </a:rPr>
              <a:t>VADER: lexicon-based NLP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436377"/>
            <a:ext cx="762659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Source Sans Pro Bold"/>
              </a:rPr>
              <a:t>Why choose rule-based model over embedding-based model for </a:t>
            </a:r>
            <a:r>
              <a:rPr lang="en-US" sz="3000">
                <a:solidFill>
                  <a:srgbClr val="1DA1F2"/>
                </a:solidFill>
                <a:latin typeface="Source Sans Pro Bold"/>
              </a:rPr>
              <a:t>Tweets</a:t>
            </a:r>
            <a:r>
              <a:rPr lang="en-US" sz="3000">
                <a:solidFill>
                  <a:srgbClr val="000000"/>
                </a:solidFill>
                <a:latin typeface="Source Sans Pro Bold"/>
              </a:rPr>
              <a:t>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6749" y="2896150"/>
            <a:ext cx="7227094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Strong words have very positive or negative sentiment rating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Polarity score: sum of the ratings, normalised to range (-1,1)</a:t>
            </a:r>
          </a:p>
        </p:txBody>
      </p:sp>
      <p:sp>
        <p:nvSpPr>
          <p:cNvPr id="8" name="Freeform 8"/>
          <p:cNvSpPr/>
          <p:nvPr/>
        </p:nvSpPr>
        <p:spPr>
          <a:xfrm>
            <a:off x="10191487" y="5721706"/>
            <a:ext cx="6115828" cy="3934386"/>
          </a:xfrm>
          <a:custGeom>
            <a:avLst/>
            <a:gdLst/>
            <a:ahLst/>
            <a:cxnLst/>
            <a:rect l="l" t="t" r="r" b="b"/>
            <a:pathLst>
              <a:path w="6115828" h="3934386">
                <a:moveTo>
                  <a:pt x="0" y="0"/>
                </a:moveTo>
                <a:lnTo>
                  <a:pt x="6115828" y="0"/>
                </a:lnTo>
                <a:lnTo>
                  <a:pt x="6115828" y="3934387"/>
                </a:lnTo>
                <a:lnTo>
                  <a:pt x="0" y="39343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9973027" y="9656744"/>
            <a:ext cx="655274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456874"/>
                </a:solidFill>
                <a:latin typeface="Canva Sans"/>
              </a:rPr>
              <a:t>(S.D. = 0.43-0.46 per day)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6749" y="6646052"/>
            <a:ext cx="7227094" cy="208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Polarity score more informative for inputs than positive/negative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  <a:cs typeface="Source Sans Pro"/>
              </a:rPr>
              <a:t>Recognise evolving language: emojis (ಠ_ಠ) and slang (Sus)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Very fast with high accuracy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73749" y="2679296"/>
            <a:ext cx="10914251" cy="5944146"/>
          </a:xfrm>
          <a:custGeom>
            <a:avLst/>
            <a:gdLst/>
            <a:ahLst/>
            <a:cxnLst/>
            <a:rect l="l" t="t" r="r" b="b"/>
            <a:pathLst>
              <a:path w="10914251" h="5944146">
                <a:moveTo>
                  <a:pt x="0" y="0"/>
                </a:moveTo>
                <a:lnTo>
                  <a:pt x="10914251" y="0"/>
                </a:lnTo>
                <a:lnTo>
                  <a:pt x="10914251" y="5944146"/>
                </a:lnTo>
                <a:lnTo>
                  <a:pt x="0" y="5944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810488" y="602298"/>
            <a:ext cx="6667024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39"/>
              </a:lnSpc>
            </a:pPr>
            <a:r>
              <a:rPr lang="en-US" sz="6399">
                <a:solidFill>
                  <a:srgbClr val="456874"/>
                </a:solidFill>
                <a:latin typeface="Source Sans Pro Bold"/>
              </a:rPr>
              <a:t>Data Aggregations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220737"/>
            <a:ext cx="354717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Source Sans Pro Bold"/>
              </a:rPr>
              <a:t>Further text cleaning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436377"/>
            <a:ext cx="673864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Source Sans Pro Bold"/>
              </a:rPr>
              <a:t>Relating sentiments on stock prices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6749" y="3889754"/>
            <a:ext cx="6148814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URLs: “http://great.china.mobile.com”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Mentions (usernames): @terrible_peter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6749" y="6122177"/>
            <a:ext cx="6148814" cy="250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Group sentiment scores by dates and then take averages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Ignore weekends’ </a:t>
            </a:r>
            <a:r>
              <a:rPr lang="en-US" sz="2400">
                <a:solidFill>
                  <a:srgbClr val="1DA1F2"/>
                </a:solidFill>
                <a:latin typeface="Source Sans Pro Bold"/>
              </a:rPr>
              <a:t>tweets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 when the market is closed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At least one month of dependency (</a:t>
            </a:r>
            <a:r>
              <a:rPr lang="en-US" sz="2400">
                <a:solidFill>
                  <a:srgbClr val="FF3131"/>
                </a:solidFill>
                <a:latin typeface="Source Sans Pro Bold"/>
              </a:rPr>
              <a:t>20 days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) is needed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896150"/>
            <a:ext cx="6036862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Some special cases which are not recognised by VADER need manual removal: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8157242" y="2405298"/>
          <a:ext cx="9624186" cy="6334128"/>
        </p:xfrm>
        <a:graphic>
          <a:graphicData uri="http://schemas.openxmlformats.org/drawingml/2006/table">
            <a:tbl>
              <a:tblPr/>
              <a:tblGrid>
                <a:gridCol w="2863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9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9208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Entity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2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Shape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2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Type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2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Remark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208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dataset2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252x2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DataFrame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Close &amp; sentiment_score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696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dataset_train, scaled_train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(202, 2)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Array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50 days for testing 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696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dataset_test, scaled_test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(50, 2)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Array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50 days for testing 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208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X_train, y_train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(162, 40, 2)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Array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X: ith day to (i+39)th day</a:t>
                      </a: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y: (i+1)th day to (i+40)th day </a:t>
                      </a:r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208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X_test, y_test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(30, </a:t>
                      </a:r>
                      <a:r>
                        <a:rPr lang="en-US" sz="1999">
                          <a:solidFill>
                            <a:srgbClr val="FF3131"/>
                          </a:solidFill>
                          <a:latin typeface="Source Sans Pro"/>
                        </a:rPr>
                        <a:t>20*</a:t>
                      </a: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, 2)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Array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X: ith day to (i+39)th day</a:t>
                      </a: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y: (i+1)th day to (i+40)th day </a:t>
                      </a:r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208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batch_X, batch_y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(16, 40, 2)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Tensor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Batch size = 16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2696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batch_X_test, batch_y_test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(16, 20, 2)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Tensor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Source Sans Pro"/>
                        </a:rPr>
                        <a:t>Batch size = 16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627052" y="469058"/>
            <a:ext cx="15033896" cy="120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0"/>
              </a:lnSpc>
            </a:pPr>
            <a:r>
              <a:rPr lang="en-US" sz="8500">
                <a:solidFill>
                  <a:srgbClr val="456874"/>
                </a:solidFill>
                <a:latin typeface="Source Sans Pro Bold"/>
              </a:rPr>
              <a:t>Data Preprocessing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264468"/>
            <a:ext cx="6360212" cy="208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AutoNum type="arabicPeriod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Split into training &amp; testing sets</a:t>
            </a:r>
          </a:p>
          <a:p>
            <a:pPr marL="518160" lvl="1" indent="-259080">
              <a:lnSpc>
                <a:spcPts val="3359"/>
              </a:lnSpc>
              <a:buAutoNum type="arabicPeriod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MinMaxScaler (0 to 1) for equal feature contribution</a:t>
            </a:r>
          </a:p>
          <a:p>
            <a:pPr marL="518160" lvl="1" indent="-259080">
              <a:lnSpc>
                <a:spcPts val="3359"/>
              </a:lnSpc>
              <a:buAutoNum type="arabicPeriod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Sequential inputs &amp; labels using window slicing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572016"/>
            <a:ext cx="494992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ource Sans Pro Bold"/>
              </a:rPr>
              <a:t>Prepare inputs and outputs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7857" y="5485885"/>
            <a:ext cx="4630252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Source Sans Pro Bold"/>
              </a:rPr>
              <a:t>PyTorch</a:t>
            </a:r>
            <a:r>
              <a:rPr lang="en-US" sz="3000" dirty="0">
                <a:solidFill>
                  <a:srgbClr val="000000"/>
                </a:solidFill>
                <a:latin typeface="Source Sans Pro Bold"/>
              </a:rPr>
              <a:t> Wrapper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3335482" y="6977687"/>
            <a:ext cx="518071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AutoNum type="arabicPeriod"/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028700" y="6139487"/>
            <a:ext cx="6360212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AutoNum type="arabicPeriod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Convert into Tensor</a:t>
            </a:r>
          </a:p>
          <a:p>
            <a:pPr marL="518160" lvl="1" indent="-259080">
              <a:lnSpc>
                <a:spcPts val="3359"/>
              </a:lnSpc>
              <a:buAutoNum type="arabicPeriod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Batching using Dataloader for more efficient convergence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40472" y="8909050"/>
            <a:ext cx="705772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3131"/>
                </a:solidFill>
                <a:latin typeface="Source Sans Pro Italics"/>
              </a:rPr>
              <a:t>*Time sequence length for testing is not necessarily equal to training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0491" y="2952092"/>
            <a:ext cx="8138956" cy="5156638"/>
          </a:xfrm>
          <a:custGeom>
            <a:avLst/>
            <a:gdLst/>
            <a:ahLst/>
            <a:cxnLst/>
            <a:rect l="l" t="t" r="r" b="b"/>
            <a:pathLst>
              <a:path w="8138956" h="5156638">
                <a:moveTo>
                  <a:pt x="0" y="0"/>
                </a:moveTo>
                <a:lnTo>
                  <a:pt x="8138956" y="0"/>
                </a:lnTo>
                <a:lnTo>
                  <a:pt x="8138956" y="5156638"/>
                </a:lnTo>
                <a:lnTo>
                  <a:pt x="0" y="5156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255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27052" y="469058"/>
            <a:ext cx="15033896" cy="120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0"/>
              </a:lnSpc>
            </a:pPr>
            <a:r>
              <a:rPr lang="en-US" sz="8500">
                <a:solidFill>
                  <a:srgbClr val="456874"/>
                </a:solidFill>
                <a:latin typeface="Source Sans Pro Bold"/>
              </a:rPr>
              <a:t>Recurrent Neural Network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18200" y="3210966"/>
            <a:ext cx="7209241" cy="208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 Bold"/>
              </a:rPr>
              <a:t>Customisable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 input and output lengths to predict future stock prices and sentiment scores 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 Bold"/>
              </a:rPr>
              <a:t>Shared weights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 to generalise across different time steps and </a:t>
            </a:r>
            <a:r>
              <a:rPr lang="en-US" sz="2400">
                <a:solidFill>
                  <a:srgbClr val="456874"/>
                </a:solidFill>
                <a:latin typeface="Source Sans Pro Bold"/>
              </a:rPr>
              <a:t>recursive hidden states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 to maintain memory of past inputs for context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9770" y="2506116"/>
            <a:ext cx="462349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ource Sans Pro Bold"/>
              </a:rPr>
              <a:t>Many-to-many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8200" y="6757035"/>
            <a:ext cx="7788126" cy="250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456874"/>
                </a:solidFill>
                <a:latin typeface="Source Sans Pro"/>
              </a:rPr>
              <a:t>Long short-term memory (LSTM) network for </a:t>
            </a:r>
            <a:r>
              <a:rPr lang="en-US" sz="2400" u="none" strike="noStrike">
                <a:solidFill>
                  <a:srgbClr val="456874"/>
                </a:solidFill>
                <a:latin typeface="Source Sans Pro Bold"/>
              </a:rPr>
              <a:t>longer dependencies</a:t>
            </a:r>
            <a:r>
              <a:rPr lang="en-US" sz="2400" u="none" strike="noStrike">
                <a:solidFill>
                  <a:srgbClr val="456874"/>
                </a:solidFill>
                <a:latin typeface="Source Sans Pro"/>
              </a:rPr>
              <a:t> and </a:t>
            </a:r>
            <a:r>
              <a:rPr lang="en-US" sz="2400" u="none" strike="noStrike">
                <a:solidFill>
                  <a:srgbClr val="456874"/>
                </a:solidFill>
                <a:latin typeface="Source Sans Pro Bold"/>
              </a:rPr>
              <a:t>prevents gradient vanishing</a:t>
            </a:r>
          </a:p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456874"/>
                </a:solidFill>
                <a:latin typeface="Source Sans Pro"/>
              </a:rPr>
              <a:t>Adam Optimiser for </a:t>
            </a:r>
            <a:r>
              <a:rPr lang="en-US" sz="2400" u="none" strike="noStrike">
                <a:solidFill>
                  <a:srgbClr val="456874"/>
                </a:solidFill>
                <a:latin typeface="Source Sans Pro Bold"/>
              </a:rPr>
              <a:t>adaptive learning rate</a:t>
            </a:r>
            <a:r>
              <a:rPr lang="en-US" sz="2400" u="none" strike="noStrike">
                <a:solidFill>
                  <a:srgbClr val="456874"/>
                </a:solidFill>
                <a:latin typeface="Source Sans Pro"/>
              </a:rPr>
              <a:t> (larger steps in simpler regions and smaller in more complex ones)</a:t>
            </a:r>
          </a:p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456874"/>
                </a:solidFill>
                <a:latin typeface="Source Sans Pro Bold"/>
              </a:rPr>
              <a:t>Randomly dropping</a:t>
            </a:r>
            <a:r>
              <a:rPr lang="en-US" sz="2400" u="none" strike="noStrike">
                <a:solidFill>
                  <a:srgbClr val="456874"/>
                </a:solidFill>
                <a:latin typeface="Source Sans Pro"/>
              </a:rPr>
              <a:t> hidden states to avoid overfitting to specific patterns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9770" y="6048811"/>
            <a:ext cx="2257830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Source Sans Pro Bold"/>
              </a:rPr>
              <a:t>Adjustments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4916" y="3299695"/>
            <a:ext cx="6998872" cy="4405439"/>
          </a:xfrm>
          <a:custGeom>
            <a:avLst/>
            <a:gdLst/>
            <a:ahLst/>
            <a:cxnLst/>
            <a:rect l="l" t="t" r="r" b="b"/>
            <a:pathLst>
              <a:path w="6998872" h="4405439">
                <a:moveTo>
                  <a:pt x="0" y="0"/>
                </a:moveTo>
                <a:lnTo>
                  <a:pt x="6998872" y="0"/>
                </a:lnTo>
                <a:lnTo>
                  <a:pt x="6998872" y="4405439"/>
                </a:lnTo>
                <a:lnTo>
                  <a:pt x="0" y="4405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554559" y="2961088"/>
            <a:ext cx="9422732" cy="5082652"/>
          </a:xfrm>
          <a:custGeom>
            <a:avLst/>
            <a:gdLst/>
            <a:ahLst/>
            <a:cxnLst/>
            <a:rect l="l" t="t" r="r" b="b"/>
            <a:pathLst>
              <a:path w="9422732" h="5082652">
                <a:moveTo>
                  <a:pt x="0" y="0"/>
                </a:moveTo>
                <a:lnTo>
                  <a:pt x="9422732" y="0"/>
                </a:lnTo>
                <a:lnTo>
                  <a:pt x="9422732" y="5082652"/>
                </a:lnTo>
                <a:lnTo>
                  <a:pt x="0" y="5082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18771" y="8097132"/>
            <a:ext cx="6875017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Training temporarily stopped during evaluation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Both losses </a:t>
            </a:r>
            <a:r>
              <a:rPr lang="en-US" sz="2400">
                <a:solidFill>
                  <a:srgbClr val="00BF63"/>
                </a:solidFill>
                <a:latin typeface="Source Sans Pro Bold"/>
              </a:rPr>
              <a:t>converged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3131"/>
                </a:solidFill>
                <a:latin typeface="Source Sans Pro Bold"/>
              </a:rPr>
              <a:t>High testing loss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46254" y="8097132"/>
            <a:ext cx="7639342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Rolling Prediction based on past predictions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Stock prediction follows actual trends with a </a:t>
            </a:r>
            <a:r>
              <a:rPr lang="en-US" sz="2400">
                <a:solidFill>
                  <a:srgbClr val="FF3131"/>
                </a:solidFill>
                <a:latin typeface="Source Sans Pro Bold"/>
              </a:rPr>
              <a:t>high bias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Sentiment prediction has a </a:t>
            </a:r>
            <a:r>
              <a:rPr lang="en-US" sz="2400">
                <a:solidFill>
                  <a:srgbClr val="FF3131"/>
                </a:solidFill>
                <a:latin typeface="Source Sans Pro Bold"/>
              </a:rPr>
              <a:t>very similar pattern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FF3131"/>
              </a:solidFill>
              <a:latin typeface="Source Sans Pr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88847" y="2410405"/>
            <a:ext cx="208007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ource Sans Pro Bold"/>
              </a:rPr>
              <a:t>Training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25885" y="2410405"/>
            <a:ext cx="208007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ource Sans Pro Bold"/>
              </a:rPr>
              <a:t>Prediction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33009" y="1785061"/>
            <a:ext cx="1062198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ource Sans Pro"/>
              </a:rPr>
              <a:t>Conclusion:  </a:t>
            </a:r>
            <a:r>
              <a:rPr lang="en-US" sz="3000">
                <a:solidFill>
                  <a:srgbClr val="E44646"/>
                </a:solidFill>
                <a:latin typeface="Source Sans Pro"/>
              </a:rPr>
              <a:t>Oversimplified</a:t>
            </a:r>
            <a:r>
              <a:rPr lang="en-US" sz="3000">
                <a:solidFill>
                  <a:srgbClr val="000000"/>
                </a:solidFill>
                <a:latin typeface="Source Sans Pro"/>
              </a:rPr>
              <a:t> Model and </a:t>
            </a:r>
            <a:r>
              <a:rPr lang="en-US" sz="3000">
                <a:solidFill>
                  <a:srgbClr val="E44646"/>
                </a:solidFill>
                <a:latin typeface="Source Sans Pro"/>
              </a:rPr>
              <a:t>Insufficient</a:t>
            </a:r>
            <a:r>
              <a:rPr lang="en-US" sz="3000">
                <a:solidFill>
                  <a:srgbClr val="000000"/>
                </a:solidFill>
                <a:latin typeface="Source Sans Pro"/>
              </a:rPr>
              <a:t> Features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27052" y="469058"/>
            <a:ext cx="15033896" cy="120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0"/>
              </a:lnSpc>
            </a:pPr>
            <a:r>
              <a:rPr lang="en-US" sz="8500">
                <a:solidFill>
                  <a:srgbClr val="456874"/>
                </a:solidFill>
                <a:latin typeface="Source Sans Pro Bold"/>
              </a:rPr>
              <a:t>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337741"/>
            <a:ext cx="7407334" cy="1684371"/>
          </a:xfrm>
          <a:custGeom>
            <a:avLst/>
            <a:gdLst/>
            <a:ahLst/>
            <a:cxnLst/>
            <a:rect l="l" t="t" r="r" b="b"/>
            <a:pathLst>
              <a:path w="7407334" h="1684371">
                <a:moveTo>
                  <a:pt x="0" y="0"/>
                </a:moveTo>
                <a:lnTo>
                  <a:pt x="7407334" y="0"/>
                </a:lnTo>
                <a:lnTo>
                  <a:pt x="7407334" y="1684371"/>
                </a:lnTo>
                <a:lnTo>
                  <a:pt x="0" y="1684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4" r="-1374" b="-343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03088" y="5924208"/>
            <a:ext cx="7080454" cy="3726011"/>
          </a:xfrm>
          <a:custGeom>
            <a:avLst/>
            <a:gdLst/>
            <a:ahLst/>
            <a:cxnLst/>
            <a:rect l="l" t="t" r="r" b="b"/>
            <a:pathLst>
              <a:path w="7080454" h="3726011">
                <a:moveTo>
                  <a:pt x="0" y="0"/>
                </a:moveTo>
                <a:lnTo>
                  <a:pt x="7080453" y="0"/>
                </a:lnTo>
                <a:lnTo>
                  <a:pt x="7080453" y="3726012"/>
                </a:lnTo>
                <a:lnTo>
                  <a:pt x="0" y="3726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9525" cap="sq">
            <a:solidFill>
              <a:srgbClr val="DDF2FA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876926" y="5822212"/>
            <a:ext cx="5695088" cy="3937513"/>
          </a:xfrm>
          <a:custGeom>
            <a:avLst/>
            <a:gdLst/>
            <a:ahLst/>
            <a:cxnLst/>
            <a:rect l="l" t="t" r="r" b="b"/>
            <a:pathLst>
              <a:path w="5695088" h="3937513">
                <a:moveTo>
                  <a:pt x="0" y="0"/>
                </a:moveTo>
                <a:lnTo>
                  <a:pt x="5695088" y="0"/>
                </a:lnTo>
                <a:lnTo>
                  <a:pt x="5695088" y="3937513"/>
                </a:lnTo>
                <a:lnTo>
                  <a:pt x="0" y="3937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659378" y="5022112"/>
            <a:ext cx="4402424" cy="2393143"/>
          </a:xfrm>
          <a:custGeom>
            <a:avLst/>
            <a:gdLst/>
            <a:ahLst/>
            <a:cxnLst/>
            <a:rect l="l" t="t" r="r" b="b"/>
            <a:pathLst>
              <a:path w="4402424" h="2393143">
                <a:moveTo>
                  <a:pt x="0" y="0"/>
                </a:moveTo>
                <a:lnTo>
                  <a:pt x="4402424" y="0"/>
                </a:lnTo>
                <a:lnTo>
                  <a:pt x="4402424" y="2393143"/>
                </a:lnTo>
                <a:lnTo>
                  <a:pt x="0" y="23931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2390242" y="3747667"/>
            <a:ext cx="4026013" cy="432260"/>
            <a:chOff x="0" y="0"/>
            <a:chExt cx="1060349" cy="11384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60349" cy="113846"/>
            </a:xfrm>
            <a:custGeom>
              <a:avLst/>
              <a:gdLst/>
              <a:ahLst/>
              <a:cxnLst/>
              <a:rect l="l" t="t" r="r" b="b"/>
              <a:pathLst>
                <a:path w="1060349" h="113846">
                  <a:moveTo>
                    <a:pt x="0" y="0"/>
                  </a:moveTo>
                  <a:lnTo>
                    <a:pt x="1060349" y="0"/>
                  </a:lnTo>
                  <a:lnTo>
                    <a:pt x="1060349" y="113846"/>
                  </a:lnTo>
                  <a:lnTo>
                    <a:pt x="0" y="1138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060349" cy="170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1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15986" y="469058"/>
            <a:ext cx="12856029" cy="120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0"/>
              </a:lnSpc>
            </a:pPr>
            <a:r>
              <a:rPr lang="en-US" sz="8500">
                <a:solidFill>
                  <a:srgbClr val="456874"/>
                </a:solidFill>
                <a:latin typeface="Source Sans Pro Bold"/>
              </a:rPr>
              <a:t>Discussion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70374" y="1961542"/>
            <a:ext cx="334588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ource Sans Pro Bold"/>
              </a:rPr>
              <a:t>Challenging Issues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333716" y="1961542"/>
            <a:ext cx="407890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ource Sans Pro Bold"/>
              </a:rPr>
              <a:t>Future Improvements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8225" y="2682772"/>
            <a:ext cx="777226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Uncommon emojis and </a:t>
            </a:r>
            <a:r>
              <a:rPr lang="en-US" sz="2400">
                <a:solidFill>
                  <a:srgbClr val="FF3131"/>
                </a:solidFill>
                <a:latin typeface="Source Sans Pro Bold"/>
              </a:rPr>
              <a:t>ironic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 sentences not recognised: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87036" y="2682772"/>
            <a:ext cx="7772264" cy="208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Statistics indicators (Moving Average Convergence Divergence) &amp; economic indicators (interest rates) </a:t>
            </a:r>
          </a:p>
          <a:p>
            <a:pPr marL="518160" lvl="1" indent="-259080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Separate training for sentiments (with careful tuning)</a:t>
            </a:r>
          </a:p>
          <a:p>
            <a:pPr marL="518160" lvl="1" indent="-259080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Multi-task learning with separate layers</a:t>
            </a:r>
          </a:p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Extract more data directly from X API (</a:t>
            </a:r>
            <a:r>
              <a:rPr lang="en-US" sz="2400">
                <a:solidFill>
                  <a:srgbClr val="1DA1F2"/>
                </a:solidFill>
                <a:latin typeface="Source Sans Pro Bold"/>
              </a:rPr>
              <a:t>subscription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):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7750" y="5318418"/>
            <a:ext cx="777226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456874"/>
                </a:solidFill>
                <a:latin typeface="Source Sans Pro"/>
              </a:rPr>
              <a:t>Outer </a:t>
            </a:r>
            <a:r>
              <a:rPr lang="en-US" sz="2400">
                <a:solidFill>
                  <a:srgbClr val="FF3131"/>
                </a:solidFill>
                <a:latin typeface="Source Sans Pro Bold"/>
              </a:rPr>
              <a:t>uncertainties</a:t>
            </a:r>
            <a:r>
              <a:rPr lang="en-US" sz="2400">
                <a:solidFill>
                  <a:srgbClr val="456874"/>
                </a:solidFill>
                <a:latin typeface="Source Sans Pro"/>
              </a:rPr>
              <a:t>: COVID shutdown, Elon Musk, War: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96452" y="4242584"/>
            <a:ext cx="5519803" cy="923435"/>
            <a:chOff x="0" y="0"/>
            <a:chExt cx="1453775" cy="24320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53775" cy="243209"/>
            </a:xfrm>
            <a:custGeom>
              <a:avLst/>
              <a:gdLst/>
              <a:ahLst/>
              <a:cxnLst/>
              <a:rect l="l" t="t" r="r" b="b"/>
              <a:pathLst>
                <a:path w="1453775" h="243209">
                  <a:moveTo>
                    <a:pt x="0" y="0"/>
                  </a:moveTo>
                  <a:lnTo>
                    <a:pt x="1453775" y="0"/>
                  </a:lnTo>
                  <a:lnTo>
                    <a:pt x="1453775" y="243209"/>
                  </a:lnTo>
                  <a:lnTo>
                    <a:pt x="0" y="2432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1453775" cy="300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1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Macintosh PowerPoint</Application>
  <PresentationFormat>Custom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Canva Sans</vt:lpstr>
      <vt:lpstr>Calibri</vt:lpstr>
      <vt:lpstr>Source Sans Pro</vt:lpstr>
      <vt:lpstr>Source Sans Pro Italics</vt:lpstr>
      <vt:lpstr>Rubik Medium</vt:lpstr>
      <vt:lpstr>Source Sans Pro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Blue and White Bold Simple Presentation</dc:title>
  <cp:lastModifiedBy>KEUNG Yat Long</cp:lastModifiedBy>
  <cp:revision>2</cp:revision>
  <dcterms:created xsi:type="dcterms:W3CDTF">2006-08-16T00:00:00Z</dcterms:created>
  <dcterms:modified xsi:type="dcterms:W3CDTF">2024-04-16T01:36:22Z</dcterms:modified>
  <dc:identifier>DAGCXz6Ql-M</dc:identifier>
</cp:coreProperties>
</file>