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85" r:id="rId6"/>
    <p:sldId id="310" r:id="rId7"/>
    <p:sldId id="2191" r:id="rId8"/>
    <p:sldId id="2254" r:id="rId9"/>
    <p:sldId id="2255" r:id="rId10"/>
    <p:sldId id="2257" r:id="rId11"/>
    <p:sldId id="2258" r:id="rId12"/>
    <p:sldId id="2259" r:id="rId13"/>
    <p:sldId id="2260" r:id="rId14"/>
    <p:sldId id="2261" r:id="rId15"/>
    <p:sldId id="2156"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85"/>
            <p14:sldId id="310"/>
            <p14:sldId id="2191"/>
            <p14:sldId id="2254"/>
            <p14:sldId id="2255"/>
            <p14:sldId id="2257"/>
            <p14:sldId id="2258"/>
            <p14:sldId id="2259"/>
            <p14:sldId id="2260"/>
            <p14:sldId id="2261"/>
            <p14:sldId id="21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teban Sota" initials="ES" lastIdx="1" clrIdx="0">
    <p:extLst>
      <p:ext uri="{19B8F6BF-5375-455C-9EA6-DF929625EA0E}">
        <p15:presenceInfo xmlns:p15="http://schemas.microsoft.com/office/powerpoint/2012/main" userId="Esteban Sota" providerId="None"/>
      </p:ext>
    </p:extLst>
  </p:cmAuthor>
  <p:cmAuthor id="2" name="Álvaro Palacios Marijuán" initials="ÁPM" lastIdx="1" clrIdx="1">
    <p:extLst>
      <p:ext uri="{19B8F6BF-5375-455C-9EA6-DF929625EA0E}">
        <p15:presenceInfo xmlns:p15="http://schemas.microsoft.com/office/powerpoint/2012/main" userId="S::alvaropalacios@gnoss.com::b1646f39-1f98-4d2c-93fd-90b748595ba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649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48EA3-3722-4C34-A311-3963E6171647}" type="datetimeFigureOut">
              <a:rPr lang="en-GB" smtClean="0"/>
              <a:t>03/03/2021</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B88B-5F2B-48D9-9725-93E7A6924CF4}" type="slidenum">
              <a:rPr lang="en-GB" smtClean="0"/>
              <a:t>‹Nº›</a:t>
            </a:fld>
            <a:endParaRPr lang="en-GB"/>
          </a:p>
        </p:txBody>
      </p:sp>
    </p:spTree>
    <p:extLst>
      <p:ext uri="{BB962C8B-B14F-4D97-AF65-F5344CB8AC3E}">
        <p14:creationId xmlns:p14="http://schemas.microsoft.com/office/powerpoint/2010/main" val="2682156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2</a:t>
            </a:fld>
            <a:endParaRPr lang="en-GB"/>
          </a:p>
        </p:txBody>
      </p:sp>
    </p:spTree>
    <p:extLst>
      <p:ext uri="{BB962C8B-B14F-4D97-AF65-F5344CB8AC3E}">
        <p14:creationId xmlns:p14="http://schemas.microsoft.com/office/powerpoint/2010/main" val="296917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11</a:t>
            </a:fld>
            <a:endParaRPr lang="en-GB"/>
          </a:p>
        </p:txBody>
      </p:sp>
    </p:spTree>
    <p:extLst>
      <p:ext uri="{BB962C8B-B14F-4D97-AF65-F5344CB8AC3E}">
        <p14:creationId xmlns:p14="http://schemas.microsoft.com/office/powerpoint/2010/main" val="383496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12</a:t>
            </a:fld>
            <a:endParaRPr lang="en-GB"/>
          </a:p>
        </p:txBody>
      </p:sp>
    </p:spTree>
    <p:extLst>
      <p:ext uri="{BB962C8B-B14F-4D97-AF65-F5344CB8AC3E}">
        <p14:creationId xmlns:p14="http://schemas.microsoft.com/office/powerpoint/2010/main" val="371025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3</a:t>
            </a:fld>
            <a:endParaRPr lang="en-GB"/>
          </a:p>
        </p:txBody>
      </p:sp>
    </p:spTree>
    <p:extLst>
      <p:ext uri="{BB962C8B-B14F-4D97-AF65-F5344CB8AC3E}">
        <p14:creationId xmlns:p14="http://schemas.microsoft.com/office/powerpoint/2010/main" val="369560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4</a:t>
            </a:fld>
            <a:endParaRPr lang="en-GB"/>
          </a:p>
        </p:txBody>
      </p:sp>
    </p:spTree>
    <p:extLst>
      <p:ext uri="{BB962C8B-B14F-4D97-AF65-F5344CB8AC3E}">
        <p14:creationId xmlns:p14="http://schemas.microsoft.com/office/powerpoint/2010/main" val="234222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5</a:t>
            </a:fld>
            <a:endParaRPr lang="en-GB"/>
          </a:p>
        </p:txBody>
      </p:sp>
    </p:spTree>
    <p:extLst>
      <p:ext uri="{BB962C8B-B14F-4D97-AF65-F5344CB8AC3E}">
        <p14:creationId xmlns:p14="http://schemas.microsoft.com/office/powerpoint/2010/main" val="198544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6</a:t>
            </a:fld>
            <a:endParaRPr lang="en-GB"/>
          </a:p>
        </p:txBody>
      </p:sp>
    </p:spTree>
    <p:extLst>
      <p:ext uri="{BB962C8B-B14F-4D97-AF65-F5344CB8AC3E}">
        <p14:creationId xmlns:p14="http://schemas.microsoft.com/office/powerpoint/2010/main" val="45563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7</a:t>
            </a:fld>
            <a:endParaRPr lang="en-GB"/>
          </a:p>
        </p:txBody>
      </p:sp>
    </p:spTree>
    <p:extLst>
      <p:ext uri="{BB962C8B-B14F-4D97-AF65-F5344CB8AC3E}">
        <p14:creationId xmlns:p14="http://schemas.microsoft.com/office/powerpoint/2010/main" val="408511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8</a:t>
            </a:fld>
            <a:endParaRPr lang="en-GB"/>
          </a:p>
        </p:txBody>
      </p:sp>
    </p:spTree>
    <p:extLst>
      <p:ext uri="{BB962C8B-B14F-4D97-AF65-F5344CB8AC3E}">
        <p14:creationId xmlns:p14="http://schemas.microsoft.com/office/powerpoint/2010/main" val="144703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9</a:t>
            </a:fld>
            <a:endParaRPr lang="en-GB"/>
          </a:p>
        </p:txBody>
      </p:sp>
    </p:spTree>
    <p:extLst>
      <p:ext uri="{BB962C8B-B14F-4D97-AF65-F5344CB8AC3E}">
        <p14:creationId xmlns:p14="http://schemas.microsoft.com/office/powerpoint/2010/main" val="251064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a:p>
        </p:txBody>
      </p:sp>
      <p:sp>
        <p:nvSpPr>
          <p:cNvPr id="4" name="Marcador de número de diapositiva 3"/>
          <p:cNvSpPr>
            <a:spLocks noGrp="1"/>
          </p:cNvSpPr>
          <p:nvPr>
            <p:ph type="sldNum" sz="quarter" idx="10"/>
          </p:nvPr>
        </p:nvSpPr>
        <p:spPr/>
        <p:txBody>
          <a:bodyPr/>
          <a:lstStyle/>
          <a:p>
            <a:fld id="{2786B88B-5F2B-48D9-9725-93E7A6924CF4}" type="slidenum">
              <a:rPr lang="en-GB" smtClean="0"/>
              <a:t>10</a:t>
            </a:fld>
            <a:endParaRPr lang="en-GB"/>
          </a:p>
        </p:txBody>
      </p:sp>
    </p:spTree>
    <p:extLst>
      <p:ext uri="{BB962C8B-B14F-4D97-AF65-F5344CB8AC3E}">
        <p14:creationId xmlns:p14="http://schemas.microsoft.com/office/powerpoint/2010/main" val="34144817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En blanc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467FF4E-3BA8-461B-9E48-EB86EE9C32A0}"/>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3" name="Grupo 2">
            <a:extLst>
              <a:ext uri="{FF2B5EF4-FFF2-40B4-BE49-F238E27FC236}">
                <a16:creationId xmlns:a16="http://schemas.microsoft.com/office/drawing/2014/main" id="{63C98C5A-C34A-4FB2-B928-870204015872}"/>
              </a:ext>
            </a:extLst>
          </p:cNvPr>
          <p:cNvGrpSpPr/>
          <p:nvPr userDrawn="1"/>
        </p:nvGrpSpPr>
        <p:grpSpPr>
          <a:xfrm>
            <a:off x="4969314" y="2384598"/>
            <a:ext cx="6955748" cy="971201"/>
            <a:chOff x="5916329" y="117647"/>
            <a:chExt cx="8385103" cy="1170623"/>
          </a:xfrm>
        </p:grpSpPr>
        <p:pic>
          <p:nvPicPr>
            <p:cNvPr id="5" name="Imagen4">
              <a:extLst>
                <a:ext uri="{FF2B5EF4-FFF2-40B4-BE49-F238E27FC236}">
                  <a16:creationId xmlns:a16="http://schemas.microsoft.com/office/drawing/2014/main" id="{E5A454DA-24B5-46A9-BAE1-18065138938E}"/>
                </a:ext>
              </a:extLst>
            </p:cNvPr>
            <p:cNvPicPr>
              <a:picLocks noChangeAspect="1"/>
            </p:cNvPicPr>
            <p:nvPr userDrawn="1"/>
          </p:nvPicPr>
          <p:blipFill>
            <a:blip r:embed="rId2">
              <a:lum/>
              <a:alphaModFix/>
            </a:blip>
            <a:srcRect/>
            <a:stretch>
              <a:fillRect/>
            </a:stretch>
          </p:blipFill>
          <p:spPr>
            <a:xfrm>
              <a:off x="5916329" y="117647"/>
              <a:ext cx="2716401" cy="717540"/>
            </a:xfrm>
            <a:prstGeom prst="rect">
              <a:avLst/>
            </a:prstGeom>
            <a:noFill/>
            <a:ln cap="flat">
              <a:noFill/>
            </a:ln>
          </p:spPr>
        </p:pic>
        <p:pic>
          <p:nvPicPr>
            <p:cNvPr id="6" name="Imagen5">
              <a:extLst>
                <a:ext uri="{FF2B5EF4-FFF2-40B4-BE49-F238E27FC236}">
                  <a16:creationId xmlns:a16="http://schemas.microsoft.com/office/drawing/2014/main" id="{912982DF-F8DF-4C92-B19D-ED0F68D1B0D9}"/>
                </a:ext>
              </a:extLst>
            </p:cNvPr>
            <p:cNvPicPr>
              <a:picLocks noChangeAspect="1"/>
            </p:cNvPicPr>
            <p:nvPr userDrawn="1"/>
          </p:nvPicPr>
          <p:blipFill>
            <a:blip r:embed="rId3">
              <a:lum/>
              <a:alphaModFix/>
            </a:blip>
            <a:srcRect/>
            <a:stretch>
              <a:fillRect/>
            </a:stretch>
          </p:blipFill>
          <p:spPr>
            <a:xfrm>
              <a:off x="12924117" y="117647"/>
              <a:ext cx="1377315" cy="1170623"/>
            </a:xfrm>
            <a:prstGeom prst="rect">
              <a:avLst/>
            </a:prstGeom>
            <a:noFill/>
            <a:ln cap="flat">
              <a:noFill/>
            </a:ln>
          </p:spPr>
        </p:pic>
      </p:grpSp>
      <p:sp>
        <p:nvSpPr>
          <p:cNvPr id="7" name="Rectángulo 7">
            <a:extLst>
              <a:ext uri="{FF2B5EF4-FFF2-40B4-BE49-F238E27FC236}">
                <a16:creationId xmlns:a16="http://schemas.microsoft.com/office/drawing/2014/main" id="{D79EDB38-D95F-4CB3-8785-7D3B081AE442}"/>
              </a:ext>
            </a:extLst>
          </p:cNvPr>
          <p:cNvSpPr/>
          <p:nvPr userDrawn="1"/>
        </p:nvSpPr>
        <p:spPr>
          <a:xfrm>
            <a:off x="2858698" y="3167215"/>
            <a:ext cx="6474587" cy="566309"/>
          </a:xfrm>
          <a:prstGeom prst="rect">
            <a:avLst/>
          </a:prstGeom>
          <a:noFill/>
          <a:ln cap="flat">
            <a:noFill/>
            <a:prstDash val="solid"/>
          </a:ln>
        </p:spPr>
        <p:txBody>
          <a:bodyPr vert="horz" wrap="square" lIns="91428" tIns="45714" rIns="91428" bIns="45714" anchor="t" anchorCtr="1" compatLnSpc="1">
            <a:spAutoFit/>
          </a:bodyPr>
          <a:lstStyle/>
          <a:p>
            <a:pPr marL="0" marR="0" lvl="0" indent="0" algn="ctr" defTabSz="457154"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154"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8" name="Imagen 7">
            <a:extLst>
              <a:ext uri="{FF2B5EF4-FFF2-40B4-BE49-F238E27FC236}">
                <a16:creationId xmlns:a16="http://schemas.microsoft.com/office/drawing/2014/main" id="{7D66827F-FC22-412D-ABC2-1D0F7ECD0692}"/>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266939" y="2384598"/>
            <a:ext cx="1766570" cy="676800"/>
          </a:xfrm>
          <a:prstGeom prst="rect">
            <a:avLst/>
          </a:prstGeom>
        </p:spPr>
      </p:pic>
    </p:spTree>
    <p:extLst>
      <p:ext uri="{BB962C8B-B14F-4D97-AF65-F5344CB8AC3E}">
        <p14:creationId xmlns:p14="http://schemas.microsoft.com/office/powerpoint/2010/main" val="34784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jpeg"/><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8" name="Grupo 7">
            <a:extLst>
              <a:ext uri="{FF2B5EF4-FFF2-40B4-BE49-F238E27FC236}">
                <a16:creationId xmlns:a16="http://schemas.microsoft.com/office/drawing/2014/main" id="{ED9DBFE9-07C2-47A9-AC97-B6D8CE1E0807}"/>
              </a:ext>
            </a:extLst>
          </p:cNvPr>
          <p:cNvGrpSpPr/>
          <p:nvPr userDrawn="1"/>
        </p:nvGrpSpPr>
        <p:grpSpPr>
          <a:xfrm>
            <a:off x="5032712" y="136520"/>
            <a:ext cx="6569248" cy="764817"/>
            <a:chOff x="5916329" y="117647"/>
            <a:chExt cx="8385103" cy="1170623"/>
          </a:xfrm>
        </p:grpSpPr>
        <p:pic>
          <p:nvPicPr>
            <p:cNvPr id="10" name="Imagen4">
              <a:extLst>
                <a:ext uri="{FF2B5EF4-FFF2-40B4-BE49-F238E27FC236}">
                  <a16:creationId xmlns:a16="http://schemas.microsoft.com/office/drawing/2014/main" id="{745348D7-4FE1-461E-BC86-3263E4656BA3}"/>
                </a:ext>
              </a:extLst>
            </p:cNvPr>
            <p:cNvPicPr>
              <a:picLocks noChangeAspect="1"/>
            </p:cNvPicPr>
            <p:nvPr userDrawn="1"/>
          </p:nvPicPr>
          <p:blipFill>
            <a:blip r:embed="rId12">
              <a:lum/>
              <a:alphaModFix/>
            </a:blip>
            <a:srcRect/>
            <a:stretch>
              <a:fillRect/>
            </a:stretch>
          </p:blipFill>
          <p:spPr>
            <a:xfrm>
              <a:off x="5916329" y="117647"/>
              <a:ext cx="2716401" cy="717540"/>
            </a:xfrm>
            <a:prstGeom prst="rect">
              <a:avLst/>
            </a:prstGeom>
            <a:noFill/>
            <a:ln cap="flat">
              <a:noFill/>
            </a:ln>
          </p:spPr>
        </p:pic>
        <p:pic>
          <p:nvPicPr>
            <p:cNvPr id="11" name="Imagen5">
              <a:extLst>
                <a:ext uri="{FF2B5EF4-FFF2-40B4-BE49-F238E27FC236}">
                  <a16:creationId xmlns:a16="http://schemas.microsoft.com/office/drawing/2014/main" id="{51CB871C-49DF-4663-8940-43A26C68A0B1}"/>
                </a:ext>
              </a:extLst>
            </p:cNvPr>
            <p:cNvPicPr>
              <a:picLocks noChangeAspect="1"/>
            </p:cNvPicPr>
            <p:nvPr userDrawn="1"/>
          </p:nvPicPr>
          <p:blipFill>
            <a:blip r:embed="rId13">
              <a:lum/>
              <a:alphaModFix/>
            </a:blip>
            <a:srcRect/>
            <a:stretch>
              <a:fillRect/>
            </a:stretch>
          </p:blipFill>
          <p:spPr>
            <a:xfrm>
              <a:off x="12924117" y="117647"/>
              <a:ext cx="1377315" cy="1170623"/>
            </a:xfrm>
            <a:prstGeom prst="rect">
              <a:avLst/>
            </a:prstGeom>
            <a:noFill/>
            <a:ln cap="flat">
              <a:noFill/>
            </a:ln>
          </p:spPr>
        </p:pic>
      </p:grpSp>
      <p:sp>
        <p:nvSpPr>
          <p:cNvPr id="12" name="Rectángulo 7">
            <a:extLst>
              <a:ext uri="{FF2B5EF4-FFF2-40B4-BE49-F238E27FC236}">
                <a16:creationId xmlns:a16="http://schemas.microsoft.com/office/drawing/2014/main" id="{25E49A9F-46E5-4EC7-B9DC-1CA52A87DA57}"/>
              </a:ext>
            </a:extLst>
          </p:cNvPr>
          <p:cNvSpPr/>
          <p:nvPr userDrawn="1"/>
        </p:nvSpPr>
        <p:spPr>
          <a:xfrm>
            <a:off x="3727434" y="587413"/>
            <a:ext cx="4738700" cy="932563"/>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pic>
        <p:nvPicPr>
          <p:cNvPr id="15" name="Imagen 14" descr="Resultado de imagen de logo universidad de deusto">
            <a:extLst>
              <a:ext uri="{FF2B5EF4-FFF2-40B4-BE49-F238E27FC236}">
                <a16:creationId xmlns:a16="http://schemas.microsoft.com/office/drawing/2014/main" id="{2D7D7DC5-8EFF-4B6C-9DDE-01FF34E93C07}"/>
              </a:ext>
            </a:extLst>
          </p:cNvPr>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914890" y="6427187"/>
            <a:ext cx="687070" cy="341630"/>
          </a:xfrm>
          <a:prstGeom prst="rect">
            <a:avLst/>
          </a:prstGeom>
          <a:solidFill>
            <a:schemeClr val="bg1"/>
          </a:solidFill>
          <a:ln>
            <a:noFill/>
          </a:ln>
        </p:spPr>
      </p:pic>
      <p:pic>
        <p:nvPicPr>
          <p:cNvPr id="17" name="Imagen 16">
            <a:extLst>
              <a:ext uri="{FF2B5EF4-FFF2-40B4-BE49-F238E27FC236}">
                <a16:creationId xmlns:a16="http://schemas.microsoft.com/office/drawing/2014/main" id="{81BE27F7-74BD-4114-9A6E-4B52E2424E4A}"/>
              </a:ext>
            </a:extLst>
          </p:cNvPr>
          <p:cNvPicPr/>
          <p:nvPr userDrawn="1"/>
        </p:nvPicPr>
        <p:blipFill>
          <a:blip r:embed="rId17">
            <a:extLst>
              <a:ext uri="{28A0092B-C50C-407E-A947-70E740481C1C}">
                <a14:useLocalDpi xmlns:a14="http://schemas.microsoft.com/office/drawing/2010/main" val="0"/>
              </a:ext>
            </a:extLst>
          </a:blip>
          <a:stretch>
            <a:fillRect/>
          </a:stretch>
        </p:blipFill>
        <p:spPr>
          <a:xfrm>
            <a:off x="592152" y="128282"/>
            <a:ext cx="1766570" cy="593090"/>
          </a:xfrm>
          <a:prstGeom prst="rect">
            <a:avLst/>
          </a:prstGeom>
        </p:spPr>
      </p:pic>
      <p:pic>
        <p:nvPicPr>
          <p:cNvPr id="16" name="Imagen 4">
            <a:extLst>
              <a:ext uri="{FF2B5EF4-FFF2-40B4-BE49-F238E27FC236}">
                <a16:creationId xmlns:a16="http://schemas.microsoft.com/office/drawing/2014/main" id="{DE597A4E-CBD8-4BEE-BA34-B6BCC1C8AAC6}"/>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9602077" y="6480551"/>
            <a:ext cx="899904" cy="21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8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varopalacios@gnos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orcid.org/orcid-search/search"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herc-as-front-desa.atica.um.es/carga-web/public/gnossdeustobackend/hom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graph.um.es/graph/sgi" TargetMode="External"/><Relationship Id="rId4" Type="http://schemas.openxmlformats.org/officeDocument/2006/relationships/hyperlink" Target="http://herc-as-front-desa.atica.um.es/carga/swagger/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herc-as-front-desa.atica.um.es/carga-web/RepositoryConfig"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herc-as-front-desa.atica.um.es/carga/swagger/index.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a:xfrm>
            <a:off x="733697" y="1381347"/>
            <a:ext cx="10724606" cy="1624900"/>
          </a:xfrm>
        </p:spPr>
        <p:txBody>
          <a:bodyPr/>
          <a:lstStyle/>
          <a:p>
            <a:r>
              <a:rPr lang="es-ES" sz="3600" b="1" dirty="0"/>
              <a:t>OAI-PMH, Carga de Datos y descubrimiento</a:t>
            </a:r>
            <a:br>
              <a:rPr lang="es-ES" dirty="0"/>
            </a:br>
            <a:r>
              <a:rPr lang="es-ES" dirty="0"/>
              <a:t>Álvaro Palacios</a:t>
            </a:r>
            <a:br>
              <a:rPr lang="es-ES" dirty="0"/>
            </a:br>
            <a:r>
              <a:rPr lang="es-ES" dirty="0"/>
              <a:t>RIAM </a:t>
            </a:r>
            <a:r>
              <a:rPr lang="es-ES" dirty="0" err="1"/>
              <a:t>Intelearning</a:t>
            </a:r>
            <a:r>
              <a:rPr lang="es-ES" dirty="0"/>
              <a:t> </a:t>
            </a:r>
            <a:r>
              <a:rPr lang="es-ES" dirty="0" err="1"/>
              <a:t>Lab</a:t>
            </a:r>
            <a:r>
              <a:rPr lang="es-ES" dirty="0"/>
              <a:t> – GNOSS</a:t>
            </a:r>
            <a:br>
              <a:rPr lang="es-ES" dirty="0"/>
            </a:br>
            <a:r>
              <a:rPr lang="es-ES" dirty="0">
                <a:hlinkClick r:id="rId2"/>
              </a:rPr>
              <a:t>alvaropalacios@gnoss.com</a:t>
            </a:r>
            <a:r>
              <a:rPr lang="es-ES" dirty="0"/>
              <a:t> </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3847207"/>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Descubrimiento. Detección entidades CV.</a:t>
            </a:r>
          </a:p>
          <a:p>
            <a:r>
              <a:rPr lang="es-ES" sz="2400" b="0" i="0" dirty="0">
                <a:effectLst/>
                <a:ea typeface="+mj-ea"/>
                <a:cs typeface="+mj-cs"/>
              </a:rPr>
              <a:t>Simula el CV </a:t>
            </a:r>
            <a:r>
              <a:rPr lang="es-ES" sz="2400" dirty="0">
                <a:ea typeface="+mj-ea"/>
                <a:cs typeface="+mj-cs"/>
              </a:rPr>
              <a:t>del </a:t>
            </a:r>
            <a:r>
              <a:rPr lang="es-ES" sz="2400" b="0" i="0" dirty="0">
                <a:effectLst/>
                <a:ea typeface="+mj-ea"/>
                <a:cs typeface="+mj-cs"/>
              </a:rPr>
              <a:t>investigador Diego Casado-Mansilla que contiene sus publicaciones y los coautores de sus publicaciones (todos los utilizados en los RDF anteriores).</a:t>
            </a:r>
          </a:p>
          <a:p>
            <a:endParaRPr lang="es-ES" sz="2400" b="0" i="0" dirty="0">
              <a:effectLst/>
              <a:ea typeface="+mj-ea"/>
              <a:cs typeface="+mj-cs"/>
            </a:endParaRPr>
          </a:p>
          <a:p>
            <a:r>
              <a:rPr lang="es-ES" sz="2400" b="0" i="0" dirty="0">
                <a:effectLst/>
                <a:ea typeface="+mj-ea"/>
                <a:cs typeface="+mj-cs"/>
              </a:rPr>
              <a:t>En este caso las publicaciones y autores que ya estaban cargados se reconocen y se desambiguan automáticamente y las publicaciones nuevas se cargan. </a:t>
            </a:r>
          </a:p>
          <a:p>
            <a:endParaRPr lang="es-ES" sz="2400" dirty="0">
              <a:ea typeface="+mj-ea"/>
              <a:cs typeface="+mj-cs"/>
            </a:endParaRPr>
          </a:p>
          <a:p>
            <a:r>
              <a:rPr lang="es-ES" sz="2400" b="0" i="0" dirty="0">
                <a:effectLst/>
                <a:ea typeface="+mj-ea"/>
                <a:cs typeface="+mj-cs"/>
              </a:rPr>
              <a:t>Además, cabe destacar que en este caso 'Diego López de Ipiña’ se cita como 'D. López de Ipiña' y también es reconocido y renombrado.	</a:t>
            </a:r>
            <a:endParaRPr lang="es-ES" sz="2400" b="0" i="0" dirty="0">
              <a:effectLst/>
            </a:endParaRPr>
          </a:p>
        </p:txBody>
      </p:sp>
    </p:spTree>
    <p:extLst>
      <p:ext uri="{BB962C8B-B14F-4D97-AF65-F5344CB8AC3E}">
        <p14:creationId xmlns:p14="http://schemas.microsoft.com/office/powerpoint/2010/main" val="33268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2739211"/>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Descubrimiento. CV Propio.</a:t>
            </a:r>
          </a:p>
          <a:p>
            <a:r>
              <a:rPr lang="es-ES" sz="2400" b="0" i="0" dirty="0">
                <a:effectLst/>
                <a:ea typeface="+mj-ea"/>
                <a:cs typeface="+mj-cs"/>
              </a:rPr>
              <a:t>En este caso utilizaremos el fichero ‘CV Propio.xml’	</a:t>
            </a:r>
            <a:r>
              <a:rPr lang="es-ES" sz="2400" dirty="0">
                <a:ea typeface="+mj-ea"/>
                <a:cs typeface="+mj-cs"/>
              </a:rPr>
              <a:t>para probarlo con los datos de los participantes. Si alguno tiene participantes puede probar a cambiar el nombre del CV por el suyo y añadir el título de varios documentos para probar.</a:t>
            </a:r>
          </a:p>
          <a:p>
            <a:endParaRPr lang="es-ES" sz="2400" dirty="0">
              <a:ea typeface="+mj-ea"/>
              <a:cs typeface="+mj-cs"/>
            </a:endParaRPr>
          </a:p>
          <a:p>
            <a:r>
              <a:rPr lang="es-ES" sz="2400" dirty="0">
                <a:ea typeface="+mj-ea"/>
                <a:cs typeface="+mj-cs"/>
              </a:rPr>
              <a:t>En caso de que el participante no disponga de datos puede probar a buscar en ORCID </a:t>
            </a:r>
            <a:r>
              <a:rPr lang="es-ES" sz="2400" dirty="0">
                <a:ea typeface="+mj-ea"/>
                <a:cs typeface="+mj-cs"/>
                <a:hlinkClick r:id="rId3"/>
              </a:rPr>
              <a:t>https://orcid.org/orcid-search/search</a:t>
            </a:r>
            <a:r>
              <a:rPr lang="es-ES" sz="2400" dirty="0">
                <a:ea typeface="+mj-ea"/>
                <a:cs typeface="+mj-cs"/>
              </a:rPr>
              <a:t> algún autor y añadirlo al CV</a:t>
            </a:r>
            <a:endParaRPr lang="es-ES" sz="2400" b="0" i="0" dirty="0">
              <a:effectLst/>
            </a:endParaRPr>
          </a:p>
        </p:txBody>
      </p:sp>
    </p:spTree>
    <p:extLst>
      <p:ext uri="{BB962C8B-B14F-4D97-AF65-F5344CB8AC3E}">
        <p14:creationId xmlns:p14="http://schemas.microsoft.com/office/powerpoint/2010/main" val="246483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B4AB381-C537-4E0A-9C68-9A8FCDD66480}"/>
              </a:ext>
            </a:extLst>
          </p:cNvPr>
          <p:cNvSpPr txBox="1"/>
          <p:nvPr/>
        </p:nvSpPr>
        <p:spPr>
          <a:xfrm>
            <a:off x="628073" y="3167390"/>
            <a:ext cx="10935854" cy="707886"/>
          </a:xfrm>
          <a:prstGeom prst="rect">
            <a:avLst/>
          </a:prstGeom>
          <a:noFill/>
        </p:spPr>
        <p:txBody>
          <a:bodyPr wrap="square" rtlCol="0">
            <a:spAutoFit/>
          </a:bodyPr>
          <a:lstStyle/>
          <a:p>
            <a:pPr algn="ctr"/>
            <a:r>
              <a:rPr lang="es-ES" sz="4000" b="1">
                <a:solidFill>
                  <a:srgbClr val="6494ED"/>
                </a:solidFill>
                <a:latin typeface="Hypatia Sans Pro" panose="020B0502020204020303" pitchFamily="34" charset="0"/>
                <a:ea typeface="+mj-ea"/>
                <a:cs typeface="+mj-cs"/>
              </a:rPr>
              <a:t>GRACIAS</a:t>
            </a:r>
            <a:endParaRPr lang="es-ES" sz="4000" b="1"/>
          </a:p>
        </p:txBody>
      </p:sp>
    </p:spTree>
    <p:extLst>
      <p:ext uri="{BB962C8B-B14F-4D97-AF65-F5344CB8AC3E}">
        <p14:creationId xmlns:p14="http://schemas.microsoft.com/office/powerpoint/2010/main" val="383870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00364" y="1459343"/>
            <a:ext cx="10935854" cy="3477875"/>
          </a:xfrm>
          <a:prstGeom prst="rect">
            <a:avLst/>
          </a:prstGeom>
          <a:noFill/>
        </p:spPr>
        <p:txBody>
          <a:bodyPr wrap="square" lIns="91440" tIns="45720" rIns="91440" bIns="45720" rtlCol="0" anchor="t">
            <a:spAutoFit/>
          </a:bodyPr>
          <a:lstStyle/>
          <a:p>
            <a:r>
              <a:rPr lang="es-ES" sz="2800" dirty="0">
                <a:solidFill>
                  <a:srgbClr val="6494ED"/>
                </a:solidFill>
                <a:latin typeface="Hypatia Sans Pro" panose="020B0502020204020303" pitchFamily="34" charset="0"/>
                <a:ea typeface="+mj-ea"/>
                <a:cs typeface="+mj-cs"/>
              </a:rPr>
              <a:t>Introducción</a:t>
            </a:r>
          </a:p>
          <a:p>
            <a:pPr marL="342900" indent="-342900">
              <a:buFont typeface="Wingdings" panose="05000000000000000000" pitchFamily="2" charset="2"/>
              <a:buChar char="q"/>
            </a:pPr>
            <a:r>
              <a:rPr lang="es-ES" sz="2400" dirty="0"/>
              <a:t>Preparación.</a:t>
            </a:r>
          </a:p>
          <a:p>
            <a:pPr marL="342900" indent="-342900">
              <a:buFont typeface="Wingdings" panose="05000000000000000000" pitchFamily="2" charset="2"/>
              <a:buChar char="q"/>
            </a:pPr>
            <a:r>
              <a:rPr lang="es-ES" sz="2400" dirty="0"/>
              <a:t>Gestión de repositorios.</a:t>
            </a:r>
          </a:p>
          <a:p>
            <a:pPr marL="342900" indent="-342900">
              <a:buFont typeface="Wingdings" panose="05000000000000000000" pitchFamily="2" charset="2"/>
              <a:buChar char="q"/>
            </a:pPr>
            <a:r>
              <a:rPr lang="es-ES" sz="2400" dirty="0"/>
              <a:t>Descubrimiento. Detección de enlaces.</a:t>
            </a:r>
          </a:p>
          <a:p>
            <a:pPr marL="342900" indent="-342900">
              <a:buFont typeface="Wingdings" panose="05000000000000000000" pitchFamily="2" charset="2"/>
              <a:buChar char="q"/>
            </a:pPr>
            <a:r>
              <a:rPr lang="es-ES" sz="2400" dirty="0"/>
              <a:t>Descubrimiento. Reconciliación con identificadores.</a:t>
            </a:r>
          </a:p>
          <a:p>
            <a:pPr marL="342900" indent="-342900">
              <a:buFont typeface="Wingdings" panose="05000000000000000000" pitchFamily="2" charset="2"/>
              <a:buChar char="q"/>
            </a:pPr>
            <a:r>
              <a:rPr lang="es-ES" sz="2400" dirty="0"/>
              <a:t>Descubrimiento. Detección de enlaces + reconciliación con fuentes externas.</a:t>
            </a:r>
          </a:p>
          <a:p>
            <a:pPr marL="342900" indent="-342900">
              <a:buFont typeface="Wingdings" panose="05000000000000000000" pitchFamily="2" charset="2"/>
              <a:buChar char="q"/>
            </a:pPr>
            <a:r>
              <a:rPr lang="es-ES" sz="2400" dirty="0"/>
              <a:t>Descubrimiento. Desambiguación con intervención del usuario administrador.</a:t>
            </a:r>
          </a:p>
          <a:p>
            <a:pPr marL="342900" indent="-342900">
              <a:buFont typeface="Wingdings" panose="05000000000000000000" pitchFamily="2" charset="2"/>
              <a:buChar char="q"/>
            </a:pPr>
            <a:r>
              <a:rPr lang="es-ES" sz="2400" dirty="0"/>
              <a:t>Descubrimiento. Detección entidades CV.</a:t>
            </a:r>
          </a:p>
          <a:p>
            <a:pPr marL="342900" indent="-342900">
              <a:buFont typeface="Wingdings" panose="05000000000000000000" pitchFamily="2" charset="2"/>
              <a:buChar char="q"/>
            </a:pPr>
            <a:r>
              <a:rPr lang="es-ES" sz="2400" dirty="0">
                <a:cs typeface="Calibri" panose="020F0502020204030204"/>
              </a:rPr>
              <a:t>Descubrimiento. CV Propio.</a:t>
            </a:r>
          </a:p>
        </p:txBody>
      </p:sp>
    </p:spTree>
    <p:extLst>
      <p:ext uri="{BB962C8B-B14F-4D97-AF65-F5344CB8AC3E}">
        <p14:creationId xmlns:p14="http://schemas.microsoft.com/office/powerpoint/2010/main" val="384748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495520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Preparación</a:t>
            </a:r>
            <a:endParaRPr lang="es-ES" sz="1600" b="0" i="0" dirty="0">
              <a:effectLst/>
            </a:endParaRPr>
          </a:p>
          <a:p>
            <a:r>
              <a:rPr lang="es-ES" dirty="0"/>
              <a:t>En este taller simularemos el proceso de gestión de repositorios OAI-PMH y realizaremos el descubrimiento sobre varios ‘CV’ simulados.</a:t>
            </a:r>
          </a:p>
          <a:p>
            <a:r>
              <a:rPr lang="es-ES" dirty="0"/>
              <a:t>Para ello utilizaremos:</a:t>
            </a:r>
          </a:p>
          <a:p>
            <a:pPr marL="342900" indent="-342900">
              <a:buFont typeface="+mj-lt"/>
              <a:buAutoNum type="arabicPeriod"/>
            </a:pPr>
            <a:r>
              <a:rPr lang="es-ES" dirty="0" err="1"/>
              <a:t>FrontEndCarga</a:t>
            </a:r>
            <a:r>
              <a:rPr lang="es-ES" dirty="0"/>
              <a:t> (</a:t>
            </a:r>
            <a:r>
              <a:rPr lang="es-ES" dirty="0">
                <a:hlinkClick r:id="rId3"/>
              </a:rPr>
              <a:t>https://herc-as-front-desa.atica.um.es/carga-web/public/gnossdeustobackend/home</a:t>
            </a:r>
            <a:r>
              <a:rPr lang="es-ES" dirty="0"/>
              <a:t>): Administración web que nos permitirá realizar la gestión de repositorios y la resolución de los problemas de </a:t>
            </a:r>
            <a:r>
              <a:rPr lang="es-ES" dirty="0" err="1"/>
              <a:t>desambiguacaión</a:t>
            </a:r>
            <a:r>
              <a:rPr lang="es-ES" dirty="0"/>
              <a:t>.</a:t>
            </a:r>
          </a:p>
          <a:p>
            <a:pPr marL="342900" indent="-342900">
              <a:buFont typeface="+mj-lt"/>
              <a:buAutoNum type="arabicPeriod"/>
            </a:pPr>
            <a:r>
              <a:rPr lang="es-ES" dirty="0"/>
              <a:t>API de Carga (</a:t>
            </a:r>
            <a:r>
              <a:rPr lang="es-ES" dirty="0">
                <a:hlinkClick r:id="rId4"/>
              </a:rPr>
              <a:t>http://herc-as-front-desa.atica.um.es/carga/swagger/index.html</a:t>
            </a:r>
            <a:r>
              <a:rPr lang="es-ES" dirty="0"/>
              <a:t>): API para cargar los RDF de ejemplo.</a:t>
            </a:r>
          </a:p>
          <a:p>
            <a:pPr marL="342900" indent="-342900">
              <a:buFont typeface="+mj-lt"/>
              <a:buAutoNum type="arabicPeriod"/>
            </a:pPr>
            <a:r>
              <a:rPr lang="es-ES" dirty="0" err="1"/>
              <a:t>Linked</a:t>
            </a:r>
            <a:r>
              <a:rPr lang="es-ES" dirty="0"/>
              <a:t> Data Server (</a:t>
            </a:r>
            <a:r>
              <a:rPr lang="es-ES" dirty="0">
                <a:hlinkClick r:id="rId5"/>
              </a:rPr>
              <a:t>http://graph.um.es/graph/sgi</a:t>
            </a:r>
            <a:r>
              <a:rPr lang="es-ES" dirty="0"/>
              <a:t>): Que nos permitirá ver el funcionamiento del descubrimiento sobre los RDF.</a:t>
            </a:r>
          </a:p>
          <a:p>
            <a:endParaRPr lang="es-ES" b="0" i="0" dirty="0">
              <a:effectLst/>
            </a:endParaRPr>
          </a:p>
          <a:p>
            <a:r>
              <a:rPr lang="es-ES" dirty="0"/>
              <a:t>Para el uso del API de Carga utilizaremos el siguiente token:</a:t>
            </a:r>
          </a:p>
          <a:p>
            <a:r>
              <a:rPr lang="es-ES" sz="1200" b="0" i="0" dirty="0" err="1">
                <a:solidFill>
                  <a:srgbClr val="747474"/>
                </a:solidFill>
                <a:effectLst/>
                <a:latin typeface="Muli"/>
              </a:rPr>
              <a:t>Bearer</a:t>
            </a:r>
            <a:r>
              <a:rPr lang="es-ES" sz="1200" b="0" i="0" dirty="0">
                <a:solidFill>
                  <a:srgbClr val="747474"/>
                </a:solidFill>
                <a:effectLst/>
                <a:latin typeface="Muli"/>
              </a:rPr>
              <a:t> eyJhbGciOiJSUzI1NiIsImtpZCI6Imw1MF9BQ2haQkJGQnFrc0VqVWQ0RlEiLCJ0eXAiOiJhdCtqd3QifQ.eyJuYmYiOjE2MTQ4MDA0NDUsImV4cCI6MTYxNDg4Njg0NSwiaXNzIjoiaHR0cDovL2hlcmMtYXMtZnJvbnQtZGVzYS5hdGljYS51bS5lczo1MTA4IiwiYXVkIjoiYXBpQ2FyZ2EiLCJjbGllbnRfaWQiOiJXZWIiLCJzY29wZSI6WyJhcGlDYXJnYSJdfQ.DgMldsTE-0jmFfNUNEg-Bc2Wa4XWyZ0iaZzQ5zF025jCmvVuEjdZsxKUyVhFh7vZKAXRHkL-F7pvrexY_Elzj_nXU7EGLwBoJGNLTN5K2MzmQrr6p1bRnlE0AsL3yYfNXwN4bh7vQKaH6iGXXddA4QAvBGxkGCt_Bq_nbxlEBYUXUvIgjOyyZTy37h2QsD8tEQyYHfLmfYE1Ps1ml99OKLhtTQEp8JdU-a9CIHQ8J9KVYk7gkhMqyvNff9Y01lHOrrhNrjNLRXH3ouf98uJKhCiwrfCnUd2LynlDNvoyStH6zRvBkVZ6Zz6w_hwAKTOCI5YcZTYvA0RyaH5hvRQgHA</a:t>
            </a:r>
            <a:endParaRPr lang="es-ES" dirty="0"/>
          </a:p>
        </p:txBody>
      </p:sp>
    </p:spTree>
    <p:extLst>
      <p:ext uri="{BB962C8B-B14F-4D97-AF65-F5344CB8AC3E}">
        <p14:creationId xmlns:p14="http://schemas.microsoft.com/office/powerpoint/2010/main" val="250277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3847207"/>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Preparación</a:t>
            </a:r>
          </a:p>
          <a:p>
            <a:r>
              <a:rPr lang="es-ES" sz="2400" b="0" i="0" dirty="0">
                <a:effectLst/>
                <a:ea typeface="+mj-ea"/>
                <a:cs typeface="+mj-cs"/>
              </a:rPr>
              <a:t>En este taller en lugar de utilizar repositorios OAI-PMH, simularemos las cargas de los RDF para ver el proceso del descubrimiento.</a:t>
            </a:r>
          </a:p>
          <a:p>
            <a:endParaRPr lang="es-ES" sz="2400" dirty="0">
              <a:ea typeface="+mj-ea"/>
              <a:cs typeface="+mj-cs"/>
            </a:endParaRPr>
          </a:p>
          <a:p>
            <a:r>
              <a:rPr lang="es-ES" sz="2400" b="0" i="0" dirty="0">
                <a:effectLst/>
              </a:rPr>
              <a:t>Para ello, disponemos de 5 carpetas, numeradas del 1 al 5. En el interior de cada una de ellas nos encontraremos 7 versiones del mismo CV, con diferentes identificadores, listados con una letra, de la A </a:t>
            </a:r>
            <a:r>
              <a:rPr lang="es-ES" sz="2400" b="0" i="0" dirty="0" err="1">
                <a:effectLst/>
              </a:rPr>
              <a:t>a</a:t>
            </a:r>
            <a:r>
              <a:rPr lang="es-ES" sz="2400" b="0" i="0" dirty="0">
                <a:effectLst/>
              </a:rPr>
              <a:t> la G. </a:t>
            </a:r>
          </a:p>
          <a:p>
            <a:endParaRPr lang="es-ES" sz="2400" dirty="0"/>
          </a:p>
          <a:p>
            <a:r>
              <a:rPr lang="es-ES" sz="2400" b="0" i="0" dirty="0">
                <a:effectLst/>
              </a:rPr>
              <a:t>Cada uno de los participantes deberá trabajar con los CV correspondientes con una letra.</a:t>
            </a:r>
          </a:p>
        </p:txBody>
      </p:sp>
    </p:spTree>
    <p:extLst>
      <p:ext uri="{BB962C8B-B14F-4D97-AF65-F5344CB8AC3E}">
        <p14:creationId xmlns:p14="http://schemas.microsoft.com/office/powerpoint/2010/main" val="404116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324535"/>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Gestión de los repositorios</a:t>
            </a:r>
          </a:p>
          <a:p>
            <a:r>
              <a:rPr lang="es-ES" sz="2400" b="0" i="0" dirty="0">
                <a:effectLst/>
                <a:ea typeface="+mj-ea"/>
                <a:cs typeface="+mj-cs"/>
              </a:rPr>
              <a:t>Cada uno de los participantes dará de alta un repositorio con su nombre (la </a:t>
            </a:r>
            <a:r>
              <a:rPr lang="es-ES" sz="2400" b="0" i="0" dirty="0" err="1">
                <a:effectLst/>
                <a:ea typeface="+mj-ea"/>
                <a:cs typeface="+mj-cs"/>
              </a:rPr>
              <a:t>url</a:t>
            </a:r>
            <a:r>
              <a:rPr lang="es-ES" sz="2400" b="0" i="0" dirty="0">
                <a:effectLst/>
                <a:ea typeface="+mj-ea"/>
                <a:cs typeface="+mj-cs"/>
              </a:rPr>
              <a:t> es indiferente) en la página de administración de repositorios: </a:t>
            </a:r>
            <a:r>
              <a:rPr lang="es-ES" sz="2400" b="0" i="0" dirty="0">
                <a:effectLst/>
                <a:ea typeface="+mj-ea"/>
                <a:cs typeface="+mj-cs"/>
                <a:hlinkClick r:id="rId3"/>
              </a:rPr>
              <a:t>https://herc-as-front-desa.atica.um.es/carga-web/RepositoryConfig</a:t>
            </a:r>
            <a:endParaRPr lang="es-ES" sz="2400" b="0" i="0" dirty="0">
              <a:effectLst/>
              <a:ea typeface="+mj-ea"/>
              <a:cs typeface="+mj-cs"/>
            </a:endParaRPr>
          </a:p>
          <a:p>
            <a:endParaRPr lang="es-ES" sz="2400" dirty="0">
              <a:ea typeface="+mj-ea"/>
              <a:cs typeface="+mj-cs"/>
            </a:endParaRPr>
          </a:p>
          <a:p>
            <a:r>
              <a:rPr lang="es-ES" sz="2400" dirty="0">
                <a:ea typeface="+mj-ea"/>
                <a:cs typeface="+mj-cs"/>
              </a:rPr>
              <a:t>Una vez creado, pulsaremos sobre ‘sincronizar’ y se creará una tarea de sincronización, que fallará porque el repositorio no es válido.</a:t>
            </a:r>
          </a:p>
          <a:p>
            <a:endParaRPr lang="es-ES" sz="2400" b="0" i="0" dirty="0">
              <a:effectLst/>
              <a:ea typeface="+mj-ea"/>
              <a:cs typeface="+mj-cs"/>
            </a:endParaRPr>
          </a:p>
          <a:p>
            <a:r>
              <a:rPr lang="es-ES" sz="2400" b="0" i="0" dirty="0">
                <a:effectLst/>
                <a:ea typeface="+mj-ea"/>
                <a:cs typeface="+mj-cs"/>
              </a:rPr>
              <a:t>Ahora pro</a:t>
            </a:r>
            <a:r>
              <a:rPr lang="es-ES" sz="2400" dirty="0">
                <a:ea typeface="+mj-ea"/>
                <a:cs typeface="+mj-cs"/>
              </a:rPr>
              <a:t>cederemos a subir diferentes RDF a través del API de Carga, para ello accederemos a la URL </a:t>
            </a:r>
            <a:r>
              <a:rPr lang="es-ES" sz="2400" dirty="0">
                <a:ea typeface="+mj-ea"/>
                <a:cs typeface="+mj-cs"/>
                <a:hlinkClick r:id="rId4"/>
              </a:rPr>
              <a:t>http://herc-as-front-desa.atica.um.es/carga/swagger/index.html</a:t>
            </a:r>
            <a:r>
              <a:rPr lang="es-ES" sz="2400" dirty="0">
                <a:ea typeface="+mj-ea"/>
                <a:cs typeface="+mj-cs"/>
              </a:rPr>
              <a:t> y utilizaremos el método /</a:t>
            </a:r>
            <a:r>
              <a:rPr lang="es-ES" sz="2400" dirty="0" err="1">
                <a:ea typeface="+mj-ea"/>
                <a:cs typeface="+mj-cs"/>
              </a:rPr>
              <a:t>etl</a:t>
            </a:r>
            <a:r>
              <a:rPr lang="es-ES" sz="2400" dirty="0">
                <a:ea typeface="+mj-ea"/>
                <a:cs typeface="+mj-cs"/>
              </a:rPr>
              <a:t>/data-</a:t>
            </a:r>
            <a:r>
              <a:rPr lang="es-ES" sz="2400" dirty="0" err="1">
                <a:ea typeface="+mj-ea"/>
                <a:cs typeface="+mj-cs"/>
              </a:rPr>
              <a:t>publish</a:t>
            </a:r>
            <a:r>
              <a:rPr lang="es-ES" sz="2400" dirty="0">
                <a:ea typeface="+mj-ea"/>
                <a:cs typeface="+mj-cs"/>
              </a:rPr>
              <a:t> con el </a:t>
            </a:r>
            <a:r>
              <a:rPr lang="es-ES" sz="2400" dirty="0" err="1">
                <a:ea typeface="+mj-ea"/>
                <a:cs typeface="+mj-cs"/>
              </a:rPr>
              <a:t>jobId</a:t>
            </a:r>
            <a:r>
              <a:rPr lang="es-ES" sz="2400" dirty="0">
                <a:ea typeface="+mj-ea"/>
                <a:cs typeface="+mj-cs"/>
              </a:rPr>
              <a:t> de nuestra tarea y </a:t>
            </a:r>
            <a:r>
              <a:rPr lang="es-ES" sz="2400" dirty="0" err="1">
                <a:ea typeface="+mj-ea"/>
                <a:cs typeface="+mj-cs"/>
              </a:rPr>
              <a:t>discoveredProcessed</a:t>
            </a:r>
            <a:r>
              <a:rPr lang="es-ES" sz="2400" dirty="0">
                <a:ea typeface="+mj-ea"/>
                <a:cs typeface="+mj-cs"/>
              </a:rPr>
              <a:t>=false</a:t>
            </a:r>
          </a:p>
          <a:p>
            <a:endParaRPr lang="es-ES" sz="2400" b="0" i="0" dirty="0">
              <a:effectLst/>
              <a:ea typeface="+mj-ea"/>
              <a:cs typeface="+mj-cs"/>
            </a:endParaRPr>
          </a:p>
          <a:p>
            <a:r>
              <a:rPr lang="es-ES" sz="2400" b="0" i="0" dirty="0">
                <a:effectLst/>
                <a:ea typeface="+mj-ea"/>
                <a:cs typeface="+mj-cs"/>
              </a:rPr>
              <a:t> </a:t>
            </a:r>
            <a:endParaRPr lang="es-ES" sz="2400" b="0" i="0" dirty="0">
              <a:effectLst/>
            </a:endParaRPr>
          </a:p>
        </p:txBody>
      </p:sp>
    </p:spTree>
    <p:extLst>
      <p:ext uri="{BB962C8B-B14F-4D97-AF65-F5344CB8AC3E}">
        <p14:creationId xmlns:p14="http://schemas.microsoft.com/office/powerpoint/2010/main" val="166390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3108543"/>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Descubrimiento. Detección de enlaces</a:t>
            </a:r>
          </a:p>
          <a:p>
            <a:endParaRPr lang="es-ES" sz="2400" b="0" i="0" dirty="0">
              <a:effectLst/>
              <a:ea typeface="+mj-ea"/>
              <a:cs typeface="+mj-cs"/>
            </a:endParaRPr>
          </a:p>
          <a:p>
            <a:r>
              <a:rPr lang="es-ES" sz="2400" b="0" i="0" dirty="0">
                <a:effectLst/>
                <a:ea typeface="+mj-ea"/>
                <a:cs typeface="+mj-cs"/>
              </a:rPr>
              <a:t>Simula el CV </a:t>
            </a:r>
            <a:r>
              <a:rPr lang="es-ES" sz="2400" dirty="0">
                <a:ea typeface="+mj-ea"/>
                <a:cs typeface="+mj-cs"/>
              </a:rPr>
              <a:t>de u</a:t>
            </a:r>
            <a:r>
              <a:rPr lang="es-ES" sz="2400" b="0" i="0" dirty="0">
                <a:effectLst/>
                <a:ea typeface="+mj-ea"/>
                <a:cs typeface="+mj-cs"/>
              </a:rPr>
              <a:t>n investigador (Diego López de Ipiña) que contiene sus publicaciones y los coautores de sus publicaciones (Diego Casado-Mansilla).</a:t>
            </a:r>
          </a:p>
          <a:p>
            <a:endParaRPr lang="es-ES" sz="2400" dirty="0">
              <a:ea typeface="+mj-ea"/>
              <a:cs typeface="+mj-cs"/>
            </a:endParaRPr>
          </a:p>
          <a:p>
            <a:r>
              <a:rPr lang="es-ES" sz="2400" b="0" i="0" dirty="0">
                <a:effectLst/>
                <a:ea typeface="+mj-ea"/>
                <a:cs typeface="+mj-cs"/>
              </a:rPr>
              <a:t>En este caso se enriquecen los identificadores de los elementos encontrados en las fuentes externas de información, no se realiza reconciliación porque no hay datos cargados en la BBDD RDF</a:t>
            </a:r>
            <a:endParaRPr lang="es-ES" sz="2400" b="0" i="0" dirty="0">
              <a:effectLst/>
            </a:endParaRPr>
          </a:p>
        </p:txBody>
      </p:sp>
    </p:spTree>
    <p:extLst>
      <p:ext uri="{BB962C8B-B14F-4D97-AF65-F5344CB8AC3E}">
        <p14:creationId xmlns:p14="http://schemas.microsoft.com/office/powerpoint/2010/main" val="35011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4647426"/>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Descubrimiento. Reconciliación con identificadores.</a:t>
            </a:r>
          </a:p>
          <a:p>
            <a:endParaRPr lang="es-ES" sz="2800" dirty="0">
              <a:solidFill>
                <a:srgbClr val="6494ED"/>
              </a:solidFill>
              <a:latin typeface="Hypatia Sans Pro" panose="020B0502020204020303" pitchFamily="34" charset="0"/>
              <a:ea typeface="+mj-ea"/>
              <a:cs typeface="+mj-cs"/>
            </a:endParaRPr>
          </a:p>
          <a:p>
            <a:r>
              <a:rPr lang="es-ES" sz="2400" b="0" i="0" dirty="0">
                <a:effectLst/>
                <a:ea typeface="+mj-ea"/>
                <a:cs typeface="+mj-cs"/>
              </a:rPr>
              <a:t>Simula el CV </a:t>
            </a:r>
            <a:r>
              <a:rPr lang="es-ES" sz="2400" dirty="0">
                <a:ea typeface="+mj-ea"/>
                <a:cs typeface="+mj-cs"/>
              </a:rPr>
              <a:t>de u</a:t>
            </a:r>
            <a:r>
              <a:rPr lang="es-ES" sz="2400" b="0" i="0" dirty="0">
                <a:effectLst/>
                <a:ea typeface="+mj-ea"/>
                <a:cs typeface="+mj-cs"/>
              </a:rPr>
              <a:t>n investigador (Esteban Sota Leiva) que contiene sus publicaciones y los coautores de sus publicaciones (Diego Casado-Mansilla).</a:t>
            </a:r>
          </a:p>
          <a:p>
            <a:endParaRPr lang="es-ES" sz="2400" dirty="0">
              <a:ea typeface="+mj-ea"/>
              <a:cs typeface="+mj-cs"/>
            </a:endParaRPr>
          </a:p>
          <a:p>
            <a:r>
              <a:rPr lang="es-ES" sz="2400" b="0" i="0" dirty="0">
                <a:effectLst/>
                <a:ea typeface="+mj-ea"/>
                <a:cs typeface="+mj-cs"/>
              </a:rPr>
              <a:t>En este caso las publicaciones del RDF son inventadas por lo que no se detectan en las fuentes externas de información. Sin embargo el investigador Diego Casado-Mansilla tiene ORCID en el RDF y se realizará la reconciliación </a:t>
            </a:r>
            <a:r>
              <a:rPr lang="es-ES" sz="2400" dirty="0">
                <a:ea typeface="+mj-ea"/>
                <a:cs typeface="+mj-cs"/>
              </a:rPr>
              <a:t>el investigador Diego Casado-Mansilla cargado en el RDF anterior porque está enriquecido en la BBDD</a:t>
            </a:r>
            <a:r>
              <a:rPr lang="es-ES" sz="2400" b="0" i="0" dirty="0">
                <a:effectLst/>
                <a:ea typeface="+mj-ea"/>
                <a:cs typeface="+mj-cs"/>
              </a:rPr>
              <a:t> RDF. Se puede ver como al Diego Casado que ya había cargado se le ha añadido el documento ‘Este es un documento de prueba con título inventado para probar más tarde’.</a:t>
            </a:r>
            <a:endParaRPr lang="es-ES" sz="2400" b="0" i="0" dirty="0">
              <a:effectLst/>
            </a:endParaRPr>
          </a:p>
        </p:txBody>
      </p:sp>
    </p:spTree>
    <p:extLst>
      <p:ext uri="{BB962C8B-B14F-4D97-AF65-F5344CB8AC3E}">
        <p14:creationId xmlns:p14="http://schemas.microsoft.com/office/powerpoint/2010/main" val="58203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386090"/>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Descubrimiento. Detección de enlaces + reconciliación con fuentes externas.</a:t>
            </a:r>
          </a:p>
          <a:p>
            <a:r>
              <a:rPr lang="es-ES" sz="2400" b="0" i="0" dirty="0">
                <a:effectLst/>
                <a:ea typeface="+mj-ea"/>
                <a:cs typeface="+mj-cs"/>
              </a:rPr>
              <a:t>Simula el CV </a:t>
            </a:r>
            <a:r>
              <a:rPr lang="es-ES" sz="2400" dirty="0">
                <a:ea typeface="+mj-ea"/>
                <a:cs typeface="+mj-cs"/>
              </a:rPr>
              <a:t>de u</a:t>
            </a:r>
            <a:r>
              <a:rPr lang="es-ES" sz="2400" b="0" i="0" dirty="0">
                <a:effectLst/>
                <a:ea typeface="+mj-ea"/>
                <a:cs typeface="+mj-cs"/>
              </a:rPr>
              <a:t>na investigadora (Oihane Gómez-Carmona) que contiene sus publicaciones y los coautores de sus publicaciones (Diego Casado-Mansilla).</a:t>
            </a:r>
          </a:p>
          <a:p>
            <a:endParaRPr lang="es-ES" sz="2400" b="0" i="0" dirty="0">
              <a:effectLst/>
              <a:ea typeface="+mj-ea"/>
              <a:cs typeface="+mj-cs"/>
            </a:endParaRPr>
          </a:p>
          <a:p>
            <a:r>
              <a:rPr lang="es-ES" sz="2400" b="0" i="0" dirty="0">
                <a:effectLst/>
                <a:ea typeface="+mj-ea"/>
                <a:cs typeface="+mj-cs"/>
              </a:rPr>
              <a:t>En este caso se enriquecen los identificadores de los elementos encontrados en las fuentes externas. Se logra la reconciliación de Diego Casado porque aunque no tenga ninguna publicación en común con el Diego que está cargad en la BBDD RDF, hemos detectado que el investigador existe en fuentes externas con algún documento del RDF que estamos cargando y algún documento de los que ya estaban cargados en la BBDD. Se puede ver como al Diego Casado que ya había cargado se le ha añadido el documento ‘</a:t>
            </a:r>
            <a:r>
              <a:rPr lang="en-US" sz="2400" b="0" i="0" dirty="0" err="1">
                <a:effectLst/>
                <a:ea typeface="+mj-ea"/>
                <a:cs typeface="+mj-cs"/>
              </a:rPr>
              <a:t>SmartWorkplace</a:t>
            </a:r>
            <a:r>
              <a:rPr lang="en-US" sz="2400" b="0" i="0" dirty="0">
                <a:effectLst/>
                <a:ea typeface="+mj-ea"/>
                <a:cs typeface="+mj-cs"/>
              </a:rPr>
              <a:t>: A Privacy-based Fog Computing Approach to Boost Energy Efficiency and Wellness in Digital Workspaces.</a:t>
            </a:r>
            <a:r>
              <a:rPr lang="es-ES" sz="2400" b="0" i="0" dirty="0">
                <a:effectLst/>
                <a:ea typeface="+mj-ea"/>
                <a:cs typeface="+mj-cs"/>
              </a:rPr>
              <a:t>’.</a:t>
            </a:r>
            <a:endParaRPr lang="es-ES" sz="2400" b="0" i="0" dirty="0">
              <a:effectLst/>
            </a:endParaRPr>
          </a:p>
        </p:txBody>
      </p:sp>
    </p:spTree>
    <p:extLst>
      <p:ext uri="{BB962C8B-B14F-4D97-AF65-F5344CB8AC3E}">
        <p14:creationId xmlns:p14="http://schemas.microsoft.com/office/powerpoint/2010/main" val="20985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0F904E8-1FA1-4734-B571-10547B10A761}"/>
              </a:ext>
            </a:extLst>
          </p:cNvPr>
          <p:cNvSpPr txBox="1"/>
          <p:nvPr/>
        </p:nvSpPr>
        <p:spPr>
          <a:xfrm>
            <a:off x="628073" y="1456075"/>
            <a:ext cx="10469418" cy="5016758"/>
          </a:xfrm>
          <a:prstGeom prst="rect">
            <a:avLst/>
          </a:prstGeom>
          <a:noFill/>
        </p:spPr>
        <p:txBody>
          <a:bodyPr wrap="square" rtlCol="0">
            <a:spAutoFit/>
          </a:bodyPr>
          <a:lstStyle/>
          <a:p>
            <a:r>
              <a:rPr lang="es-ES" sz="2800" dirty="0">
                <a:solidFill>
                  <a:srgbClr val="6494ED"/>
                </a:solidFill>
                <a:latin typeface="Hypatia Sans Pro" panose="020B0502020204020303" pitchFamily="34" charset="0"/>
                <a:ea typeface="+mj-ea"/>
                <a:cs typeface="+mj-cs"/>
              </a:rPr>
              <a:t>Descubrimiento. Desambiguación con intervención del usuario administrador.</a:t>
            </a:r>
          </a:p>
          <a:p>
            <a:r>
              <a:rPr lang="es-ES" sz="2400" b="0" i="0" dirty="0">
                <a:effectLst/>
                <a:ea typeface="+mj-ea"/>
                <a:cs typeface="+mj-cs"/>
              </a:rPr>
              <a:t>Simula el CV </a:t>
            </a:r>
            <a:r>
              <a:rPr lang="es-ES" sz="2400" dirty="0">
                <a:ea typeface="+mj-ea"/>
                <a:cs typeface="+mj-cs"/>
              </a:rPr>
              <a:t>de u</a:t>
            </a:r>
            <a:r>
              <a:rPr lang="es-ES" sz="2400" b="0" i="0" dirty="0">
                <a:effectLst/>
                <a:ea typeface="+mj-ea"/>
                <a:cs typeface="+mj-cs"/>
              </a:rPr>
              <a:t>n investigador (Álvaro Palacios) que contiene sus publicaciones y los coautores de sus publicaciones (Diego Casado-Mansilla).</a:t>
            </a:r>
          </a:p>
          <a:p>
            <a:endParaRPr lang="es-ES" sz="2400" b="0" i="0" dirty="0">
              <a:effectLst/>
              <a:ea typeface="+mj-ea"/>
              <a:cs typeface="+mj-cs"/>
            </a:endParaRPr>
          </a:p>
          <a:p>
            <a:r>
              <a:rPr lang="es-ES" sz="2400" b="0" i="0" dirty="0">
                <a:effectLst/>
                <a:ea typeface="+mj-ea"/>
                <a:cs typeface="+mj-cs"/>
              </a:rPr>
              <a:t>En este caso las publicaciones del RDF son inventadas y no están cargadas previamente en el grafo ni se encontrarán en las fuentes externas, por lo que se producirá un problema de desambiguación porque ya hay una persona en el sistema que se llama Diego Casado-Mansilla.</a:t>
            </a:r>
          </a:p>
          <a:p>
            <a:endParaRPr lang="es-ES" sz="2400" dirty="0">
              <a:ea typeface="+mj-ea"/>
              <a:cs typeface="+mj-cs"/>
            </a:endParaRPr>
          </a:p>
          <a:p>
            <a:r>
              <a:rPr lang="es-ES" sz="2400" b="0" i="0" dirty="0">
                <a:effectLst/>
                <a:ea typeface="+mj-ea"/>
                <a:cs typeface="+mj-cs"/>
              </a:rPr>
              <a:t>Este error se producirá a todos, lo resolverá sólo uno y el resto le dará a reintentar. De esta forma ahora no se producirá el error porque ya detectará al usuario con la publicación en el RDF Store.</a:t>
            </a:r>
            <a:endParaRPr lang="es-ES" sz="2400" b="0" i="0" dirty="0">
              <a:effectLst/>
            </a:endParaRPr>
          </a:p>
        </p:txBody>
      </p:sp>
    </p:spTree>
    <p:extLst>
      <p:ext uri="{BB962C8B-B14F-4D97-AF65-F5344CB8AC3E}">
        <p14:creationId xmlns:p14="http://schemas.microsoft.com/office/powerpoint/2010/main" val="872075878"/>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FA7F0A217679B4A9627371AEACB46EA" ma:contentTypeVersion="10" ma:contentTypeDescription="Crear nuevo documento." ma:contentTypeScope="" ma:versionID="bce2b0876d4255a69d1f7de97cde9ca4">
  <xsd:schema xmlns:xsd="http://www.w3.org/2001/XMLSchema" xmlns:xs="http://www.w3.org/2001/XMLSchema" xmlns:p="http://schemas.microsoft.com/office/2006/metadata/properties" xmlns:ns3="2e42b0e0-8296-4182-892b-efdd901cad6a" xmlns:ns4="d7de641e-75a8-49d0-88a6-807c857dddad" targetNamespace="http://schemas.microsoft.com/office/2006/metadata/properties" ma:root="true" ma:fieldsID="ea2dbff76814b9bd31ccfbdb513f7ebe" ns3:_="" ns4:_="">
    <xsd:import namespace="2e42b0e0-8296-4182-892b-efdd901cad6a"/>
    <xsd:import namespace="d7de641e-75a8-49d0-88a6-807c857ddda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b0e0-8296-4182-892b-efdd901cad6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de641e-75a8-49d0-88a6-807c857ddda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CAF81F-3350-4115-99E4-19074B78D5F3}">
  <ds:schemaRefs>
    <ds:schemaRef ds:uri="http://schemas.microsoft.com/sharepoint/v3/contenttype/forms"/>
  </ds:schemaRefs>
</ds:datastoreItem>
</file>

<file path=customXml/itemProps2.xml><?xml version="1.0" encoding="utf-8"?>
<ds:datastoreItem xmlns:ds="http://schemas.openxmlformats.org/officeDocument/2006/customXml" ds:itemID="{AAEC2787-4F4C-465E-9A8D-3230D274EA7C}">
  <ds:schemaRefs>
    <ds:schemaRef ds:uri="2e42b0e0-8296-4182-892b-efdd901cad6a"/>
    <ds:schemaRef ds:uri="d7de641e-75a8-49d0-88a6-807c857ddda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1098CBF-2534-4235-B37F-5A84FBCF1D3E}">
  <ds:schemaRefs>
    <ds:schemaRef ds:uri="2e42b0e0-8296-4182-892b-efdd901cad6a"/>
    <ds:schemaRef ds:uri="d7de641e-75a8-49d0-88a6-807c857ddd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1497</TotalTime>
  <Words>1060</Words>
  <Application>Microsoft Office PowerPoint</Application>
  <PresentationFormat>Panorámica</PresentationFormat>
  <Paragraphs>75</Paragraphs>
  <Slides>12</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Hypatia Sans Pro</vt:lpstr>
      <vt:lpstr>Liberation Serif</vt:lpstr>
      <vt:lpstr>Minion Pro</vt:lpstr>
      <vt:lpstr>Muli</vt:lpstr>
      <vt:lpstr>Wingdings</vt:lpstr>
      <vt:lpstr>1_Diseño personalizado</vt:lpstr>
      <vt:lpstr>OAI-PMH, Carga de Datos y descubrimiento Álvaro Palacios RIAM Intelearning Lab – GNOSS alvaropalacios@gnoss.com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Álvaro Palacios Marijuán</cp:lastModifiedBy>
  <cp:revision>25</cp:revision>
  <dcterms:created xsi:type="dcterms:W3CDTF">2019-09-19T09:59:35Z</dcterms:created>
  <dcterms:modified xsi:type="dcterms:W3CDTF">2021-03-03T19:41:59Z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0x0101003FA7F0A217679B4A9627371AEACB46EA</vt:lpwstr>
  </property>
</Properties>
</file>