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1" r:id="rId3"/>
    <p:sldId id="294" r:id="rId4"/>
    <p:sldId id="295" r:id="rId5"/>
    <p:sldId id="272" r:id="rId6"/>
    <p:sldId id="287" r:id="rId7"/>
    <p:sldId id="290" r:id="rId8"/>
    <p:sldId id="291" r:id="rId9"/>
    <p:sldId id="293" r:id="rId10"/>
    <p:sldId id="292" r:id="rId11"/>
    <p:sldId id="288" r:id="rId12"/>
    <p:sldId id="297" r:id="rId13"/>
    <p:sldId id="298" r:id="rId14"/>
    <p:sldId id="299" r:id="rId15"/>
    <p:sldId id="300" r:id="rId16"/>
    <p:sldId id="301" r:id="rId17"/>
    <p:sldId id="302" r:id="rId18"/>
    <p:sldId id="303" r:id="rId19"/>
    <p:sldId id="304" r:id="rId20"/>
    <p:sldId id="305" r:id="rId21"/>
    <p:sldId id="306" r:id="rId22"/>
    <p:sldId id="307"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61"/>
            <p14:sldId id="294"/>
            <p14:sldId id="295"/>
            <p14:sldId id="272"/>
            <p14:sldId id="287"/>
            <p14:sldId id="290"/>
            <p14:sldId id="291"/>
            <p14:sldId id="293"/>
            <p14:sldId id="292"/>
            <p14:sldId id="288"/>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5" autoAdjust="0"/>
    <p:restoredTop sz="94660"/>
  </p:normalViewPr>
  <p:slideViewPr>
    <p:cSldViewPr snapToGrid="0">
      <p:cViewPr varScale="1">
        <p:scale>
          <a:sx n="113" d="100"/>
          <a:sy n="113" d="100"/>
        </p:scale>
        <p:origin x="101"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48EA3-3722-4C34-A311-3963E6171647}" type="datetimeFigureOut">
              <a:rPr lang="en-GB" smtClean="0"/>
              <a:t>17/02/2020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B88B-5F2B-48D9-9725-93E7A6924CF4}" type="slidenum">
              <a:rPr lang="en-GB" smtClean="0"/>
              <a:t>‹#›</a:t>
            </a:fld>
            <a:endParaRPr lang="en-GB"/>
          </a:p>
        </p:txBody>
      </p:sp>
    </p:spTree>
    <p:extLst>
      <p:ext uri="{BB962C8B-B14F-4D97-AF65-F5344CB8AC3E}">
        <p14:creationId xmlns:p14="http://schemas.microsoft.com/office/powerpoint/2010/main" val="26821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86B88B-5F2B-48D9-9725-93E7A6924CF4}" type="slidenum">
              <a:rPr lang="en-GB" smtClean="0"/>
              <a:t>4</a:t>
            </a:fld>
            <a:endParaRPr lang="en-GB"/>
          </a:p>
        </p:txBody>
      </p:sp>
    </p:spTree>
    <p:extLst>
      <p:ext uri="{BB962C8B-B14F-4D97-AF65-F5344CB8AC3E}">
        <p14:creationId xmlns:p14="http://schemas.microsoft.com/office/powerpoint/2010/main" val="539314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dirty="0"/>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En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67FF4E-3BA8-461B-9E48-EB86EE9C32A0}"/>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3" name="Grupo 2">
            <a:extLst>
              <a:ext uri="{FF2B5EF4-FFF2-40B4-BE49-F238E27FC236}">
                <a16:creationId xmlns:a16="http://schemas.microsoft.com/office/drawing/2014/main" id="{63C98C5A-C34A-4FB2-B928-870204015872}"/>
              </a:ext>
            </a:extLst>
          </p:cNvPr>
          <p:cNvGrpSpPr/>
          <p:nvPr userDrawn="1"/>
        </p:nvGrpSpPr>
        <p:grpSpPr>
          <a:xfrm>
            <a:off x="266939" y="2384598"/>
            <a:ext cx="11658122" cy="971201"/>
            <a:chOff x="247651" y="117647"/>
            <a:chExt cx="14053781" cy="1170623"/>
          </a:xfrm>
        </p:grpSpPr>
        <p:pic>
          <p:nvPicPr>
            <p:cNvPr id="4" name="Imagen3">
              <a:extLst>
                <a:ext uri="{FF2B5EF4-FFF2-40B4-BE49-F238E27FC236}">
                  <a16:creationId xmlns:a16="http://schemas.microsoft.com/office/drawing/2014/main" id="{FDD89204-97C7-4E2C-AF54-7EE80E1FE815}"/>
                </a:ext>
              </a:extLst>
            </p:cNvPr>
            <p:cNvPicPr>
              <a:picLocks noChangeAspect="1"/>
            </p:cNvPicPr>
            <p:nvPr userDrawn="1"/>
          </p:nvPicPr>
          <p:blipFill>
            <a:blip r:embed="rId2">
              <a:lum/>
              <a:alphaModFix/>
            </a:blip>
            <a:srcRect/>
            <a:stretch>
              <a:fillRect/>
            </a:stretch>
          </p:blipFill>
          <p:spPr>
            <a:xfrm>
              <a:off x="247651" y="117647"/>
              <a:ext cx="2923794" cy="815340"/>
            </a:xfrm>
            <a:prstGeom prst="rect">
              <a:avLst/>
            </a:prstGeom>
            <a:noFill/>
            <a:ln cap="flat">
              <a:noFill/>
            </a:ln>
          </p:spPr>
        </p:pic>
        <p:pic>
          <p:nvPicPr>
            <p:cNvPr id="5" name="Imagen4">
              <a:extLst>
                <a:ext uri="{FF2B5EF4-FFF2-40B4-BE49-F238E27FC236}">
                  <a16:creationId xmlns:a16="http://schemas.microsoft.com/office/drawing/2014/main" id="{E5A454DA-24B5-46A9-BAE1-18065138938E}"/>
                </a:ext>
              </a:extLst>
            </p:cNvPr>
            <p:cNvPicPr>
              <a:picLocks noChangeAspect="1"/>
            </p:cNvPicPr>
            <p:nvPr userDrawn="1"/>
          </p:nvPicPr>
          <p:blipFill>
            <a:blip r:embed="rId3">
              <a:lum/>
              <a:alphaModFix/>
            </a:blip>
            <a:srcRect/>
            <a:stretch>
              <a:fillRect/>
            </a:stretch>
          </p:blipFill>
          <p:spPr>
            <a:xfrm>
              <a:off x="5916329" y="117647"/>
              <a:ext cx="2716401" cy="717540"/>
            </a:xfrm>
            <a:prstGeom prst="rect">
              <a:avLst/>
            </a:prstGeom>
            <a:noFill/>
            <a:ln cap="flat">
              <a:noFill/>
            </a:ln>
          </p:spPr>
        </p:pic>
        <p:pic>
          <p:nvPicPr>
            <p:cNvPr id="6" name="Imagen5">
              <a:extLst>
                <a:ext uri="{FF2B5EF4-FFF2-40B4-BE49-F238E27FC236}">
                  <a16:creationId xmlns:a16="http://schemas.microsoft.com/office/drawing/2014/main" id="{912982DF-F8DF-4C92-B19D-ED0F68D1B0D9}"/>
                </a:ext>
              </a:extLst>
            </p:cNvPr>
            <p:cNvPicPr>
              <a:picLocks noChangeAspect="1"/>
            </p:cNvPicPr>
            <p:nvPr userDrawn="1"/>
          </p:nvPicPr>
          <p:blipFill>
            <a:blip r:embed="rId4">
              <a:lum/>
              <a:alphaModFix/>
            </a:blip>
            <a:srcRect/>
            <a:stretch>
              <a:fillRect/>
            </a:stretch>
          </p:blipFill>
          <p:spPr>
            <a:xfrm>
              <a:off x="12924117" y="117647"/>
              <a:ext cx="1377315" cy="1170623"/>
            </a:xfrm>
            <a:prstGeom prst="rect">
              <a:avLst/>
            </a:prstGeom>
            <a:noFill/>
            <a:ln cap="flat">
              <a:noFill/>
            </a:ln>
          </p:spPr>
        </p:pic>
      </p:grpSp>
      <p:sp>
        <p:nvSpPr>
          <p:cNvPr id="7" name="Rectángulo 7">
            <a:extLst>
              <a:ext uri="{FF2B5EF4-FFF2-40B4-BE49-F238E27FC236}">
                <a16:creationId xmlns:a16="http://schemas.microsoft.com/office/drawing/2014/main" id="{D79EDB38-D95F-4CB3-8785-7D3B081AE442}"/>
              </a:ext>
            </a:extLst>
          </p:cNvPr>
          <p:cNvSpPr/>
          <p:nvPr userDrawn="1"/>
        </p:nvSpPr>
        <p:spPr>
          <a:xfrm>
            <a:off x="2858698" y="3167215"/>
            <a:ext cx="6474587" cy="566309"/>
          </a:xfrm>
          <a:prstGeom prst="rect">
            <a:avLst/>
          </a:prstGeom>
          <a:noFill/>
          <a:ln cap="flat">
            <a:noFill/>
            <a:prstDash val="solid"/>
          </a:ln>
        </p:spPr>
        <p:txBody>
          <a:bodyPr vert="horz" wrap="square" lIns="91428" tIns="45714" rIns="91428" bIns="45714" anchor="t" anchorCtr="1" compatLnSpc="1">
            <a:spAutoFit/>
          </a:bodyPr>
          <a:lstStyle/>
          <a:p>
            <a:pPr marL="0" marR="0" lvl="0" indent="0" algn="ctr" defTabSz="457154"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1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478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8" name="Grupo 7">
            <a:extLst>
              <a:ext uri="{FF2B5EF4-FFF2-40B4-BE49-F238E27FC236}">
                <a16:creationId xmlns:a16="http://schemas.microsoft.com/office/drawing/2014/main" id="{ED9DBFE9-07C2-47A9-AC97-B6D8CE1E0807}"/>
              </a:ext>
            </a:extLst>
          </p:cNvPr>
          <p:cNvGrpSpPr/>
          <p:nvPr userDrawn="1"/>
        </p:nvGrpSpPr>
        <p:grpSpPr>
          <a:xfrm>
            <a:off x="591627" y="136520"/>
            <a:ext cx="11010333" cy="764817"/>
            <a:chOff x="247651" y="117647"/>
            <a:chExt cx="14053781" cy="1170623"/>
          </a:xfrm>
        </p:grpSpPr>
        <p:pic>
          <p:nvPicPr>
            <p:cNvPr id="9" name="Imagen3">
              <a:extLst>
                <a:ext uri="{FF2B5EF4-FFF2-40B4-BE49-F238E27FC236}">
                  <a16:creationId xmlns:a16="http://schemas.microsoft.com/office/drawing/2014/main" id="{B65F8FB8-57BC-4EC9-BC2F-79AD46821FA8}"/>
                </a:ext>
              </a:extLst>
            </p:cNvPr>
            <p:cNvPicPr>
              <a:picLocks noChangeAspect="1"/>
            </p:cNvPicPr>
            <p:nvPr userDrawn="1"/>
          </p:nvPicPr>
          <p:blipFill>
            <a:blip r:embed="rId12">
              <a:lum/>
              <a:alphaModFix/>
            </a:blip>
            <a:srcRect/>
            <a:stretch>
              <a:fillRect/>
            </a:stretch>
          </p:blipFill>
          <p:spPr>
            <a:xfrm>
              <a:off x="247651" y="117647"/>
              <a:ext cx="2923794" cy="815340"/>
            </a:xfrm>
            <a:prstGeom prst="rect">
              <a:avLst/>
            </a:prstGeom>
            <a:noFill/>
            <a:ln cap="flat">
              <a:noFill/>
            </a:ln>
          </p:spPr>
        </p:pic>
        <p:pic>
          <p:nvPicPr>
            <p:cNvPr id="10" name="Imagen4">
              <a:extLst>
                <a:ext uri="{FF2B5EF4-FFF2-40B4-BE49-F238E27FC236}">
                  <a16:creationId xmlns:a16="http://schemas.microsoft.com/office/drawing/2014/main" id="{745348D7-4FE1-461E-BC86-3263E4656BA3}"/>
                </a:ext>
              </a:extLst>
            </p:cNvPr>
            <p:cNvPicPr>
              <a:picLocks noChangeAspect="1"/>
            </p:cNvPicPr>
            <p:nvPr userDrawn="1"/>
          </p:nvPicPr>
          <p:blipFill>
            <a:blip r:embed="rId13">
              <a:lum/>
              <a:alphaModFix/>
            </a:blip>
            <a:srcRect/>
            <a:stretch>
              <a:fillRect/>
            </a:stretch>
          </p:blipFill>
          <p:spPr>
            <a:xfrm>
              <a:off x="5916329" y="117647"/>
              <a:ext cx="2716401" cy="717540"/>
            </a:xfrm>
            <a:prstGeom prst="rect">
              <a:avLst/>
            </a:prstGeom>
            <a:noFill/>
            <a:ln cap="flat">
              <a:noFill/>
            </a:ln>
          </p:spPr>
        </p:pic>
        <p:pic>
          <p:nvPicPr>
            <p:cNvPr id="11" name="Imagen5">
              <a:extLst>
                <a:ext uri="{FF2B5EF4-FFF2-40B4-BE49-F238E27FC236}">
                  <a16:creationId xmlns:a16="http://schemas.microsoft.com/office/drawing/2014/main" id="{51CB871C-49DF-4663-8940-43A26C68A0B1}"/>
                </a:ext>
              </a:extLst>
            </p:cNvPr>
            <p:cNvPicPr>
              <a:picLocks noChangeAspect="1"/>
            </p:cNvPicPr>
            <p:nvPr userDrawn="1"/>
          </p:nvPicPr>
          <p:blipFill>
            <a:blip r:embed="rId14">
              <a:lum/>
              <a:alphaModFix/>
            </a:blip>
            <a:srcRect/>
            <a:stretch>
              <a:fillRect/>
            </a:stretch>
          </p:blipFill>
          <p:spPr>
            <a:xfrm>
              <a:off x="12924117" y="117647"/>
              <a:ext cx="1377315" cy="1170623"/>
            </a:xfrm>
            <a:prstGeom prst="rect">
              <a:avLst/>
            </a:prstGeom>
            <a:noFill/>
            <a:ln cap="flat">
              <a:noFill/>
            </a:ln>
          </p:spPr>
        </p:pic>
      </p:grpSp>
      <p:sp>
        <p:nvSpPr>
          <p:cNvPr id="12" name="Rectángulo 7">
            <a:extLst>
              <a:ext uri="{FF2B5EF4-FFF2-40B4-BE49-F238E27FC236}">
                <a16:creationId xmlns:a16="http://schemas.microsoft.com/office/drawing/2014/main" id="{25E49A9F-46E5-4EC7-B9DC-1CA52A87DA57}"/>
              </a:ext>
            </a:extLst>
          </p:cNvPr>
          <p:cNvSpPr/>
          <p:nvPr userDrawn="1"/>
        </p:nvSpPr>
        <p:spPr>
          <a:xfrm>
            <a:off x="3727434" y="587413"/>
            <a:ext cx="4738700" cy="932563"/>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9665823" y="2266950"/>
            <a:ext cx="2514273" cy="4591050"/>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7y4mIlhFw691-Cv3AqMJGUqXgFEX-A2WZ7CdmZ9wdlY/edit#gid=0" TargetMode="External"/><Relationship Id="rId2" Type="http://schemas.openxmlformats.org/officeDocument/2006/relationships/hyperlink" Target="https://www.eurocris.org/Uploads/Web%20pages/CERIF-1.5/cerif.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www.w3.org/2004/02/skos/core" TargetMode="External"/><Relationship Id="rId3" Type="http://schemas.openxmlformats.org/officeDocument/2006/relationships/hyperlink" Target="https://github.com/HerculesCRUE/GnossDeustoOnto/blob/master/roh.owl" TargetMode="External"/><Relationship Id="rId7" Type="http://schemas.openxmlformats.org/officeDocument/2006/relationships/hyperlink" Target="http://creativecommons.org/n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xmlns.com/foaf/0.1/Person" TargetMode="External"/><Relationship Id="rId5" Type="http://schemas.openxmlformats.org/officeDocument/2006/relationships/hyperlink" Target="http://www.geonames.org/ontology" TargetMode="External"/><Relationship Id="rId10" Type="http://schemas.openxmlformats.org/officeDocument/2006/relationships/hyperlink" Target="http://purl.org/roh" TargetMode="External"/><Relationship Id="rId4" Type="http://schemas.openxmlformats.org/officeDocument/2006/relationships/hyperlink" Target="http://purl.org/ontology/bibo/" TargetMode="External"/><Relationship Id="rId9" Type="http://schemas.openxmlformats.org/officeDocument/2006/relationships/hyperlink" Target="http://vivoweb.org/ontology/cor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ustohercules.github.io/roh/index.html" TargetMode="External"/><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ciencia.gob.es/portal/site/MICINN/menuitem.8ce192e94ba842bea3bc811001432ea0/?vgnextoid=fa347440163e5310VgnVCM1000001d04140aRCRD&amp;vgnextfmt=default" TargetMode="External"/><Relationship Id="rId2" Type="http://schemas.openxmlformats.org/officeDocument/2006/relationships/hyperlink" Target="https://github.com/HerculesCRUE/GnossDeustoOnto/raw/master/Comprobaci%C3%B3n%20preguntas%20competencia.xlsx" TargetMode="External"/><Relationship Id="rId1" Type="http://schemas.openxmlformats.org/officeDocument/2006/relationships/slideLayout" Target="../slideLayouts/slideLayout6.xml"/><Relationship Id="rId4" Type="http://schemas.openxmlformats.org/officeDocument/2006/relationships/hyperlink" Target="https://services.icono.fecyt.es/indicadores/Paginas/default.aspx?ind=198&amp;idPanel=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t>Hércules ASIO. Revisión avances ROH</a:t>
            </a:r>
          </a:p>
        </p:txBody>
      </p:sp>
      <p:sp>
        <p:nvSpPr>
          <p:cNvPr id="3" name="Subtítulo 2">
            <a:extLst>
              <a:ext uri="{FF2B5EF4-FFF2-40B4-BE49-F238E27FC236}">
                <a16:creationId xmlns:a16="http://schemas.microsoft.com/office/drawing/2014/main" id="{4EF9E180-D463-4DAE-960B-53D3CDD05409}"/>
              </a:ext>
            </a:extLst>
          </p:cNvPr>
          <p:cNvSpPr>
            <a:spLocks noGrp="1"/>
          </p:cNvSpPr>
          <p:nvPr>
            <p:ph type="subTitle" idx="4294967295"/>
          </p:nvPr>
        </p:nvSpPr>
        <p:spPr>
          <a:xfrm>
            <a:off x="1524000" y="3602038"/>
            <a:ext cx="9144000" cy="1655762"/>
          </a:xfrm>
          <a:prstGeom prst="rect">
            <a:avLst/>
          </a:prstGeom>
        </p:spPr>
        <p:txBody>
          <a:bodyPr/>
          <a:lstStyle/>
          <a:p>
            <a:endParaRPr lang="es-ES" dirty="0"/>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Rangos de valores</a:t>
            </a:r>
          </a:p>
          <a:p>
            <a:endParaRPr lang="es-ES" sz="2400" dirty="0"/>
          </a:p>
          <a:p>
            <a:pPr marL="342900" indent="-342900">
              <a:buFont typeface="Wingdings" panose="05000000000000000000" pitchFamily="2" charset="2"/>
              <a:buChar char="q"/>
            </a:pPr>
            <a:r>
              <a:rPr lang="es-ES" sz="2400" dirty="0" err="1"/>
              <a:t>FundingProgram</a:t>
            </a:r>
            <a:r>
              <a:rPr lang="es-ES" sz="2400" dirty="0"/>
              <a:t>, necesario añadir instancias de programas de financiación, considerar que en un programa como H2020 hay diferentes </a:t>
            </a:r>
            <a:r>
              <a:rPr lang="es-ES" sz="2400" dirty="0" err="1"/>
              <a:t>topics</a:t>
            </a:r>
            <a:endParaRPr lang="es-ES" sz="2400" dirty="0"/>
          </a:p>
          <a:p>
            <a:pPr marL="342900" indent="-342900">
              <a:buFont typeface="Wingdings" panose="05000000000000000000" pitchFamily="2" charset="2"/>
              <a:buChar char="q"/>
            </a:pPr>
            <a:r>
              <a:rPr lang="es-ES" sz="2400" dirty="0"/>
              <a:t>Position, necesario añadir todas las posibles </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20842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078313"/>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Siguientes pasos</a:t>
            </a:r>
          </a:p>
          <a:p>
            <a:endParaRPr lang="es-ES" sz="2000" dirty="0"/>
          </a:p>
          <a:p>
            <a:pPr marL="342900" indent="-342900">
              <a:buFont typeface="Wingdings" panose="05000000000000000000" pitchFamily="2" charset="2"/>
              <a:buChar char="q"/>
            </a:pPr>
            <a:r>
              <a:rPr lang="es-ES" sz="2000" dirty="0"/>
              <a:t>Producir borrador de ontología y documentación para el 12 de Febrero </a:t>
            </a:r>
          </a:p>
          <a:p>
            <a:pPr marL="342900" indent="-342900">
              <a:buFont typeface="Wingdings" panose="05000000000000000000" pitchFamily="2" charset="2"/>
              <a:buChar char="q"/>
            </a:pPr>
            <a:r>
              <a:rPr lang="es-ES" sz="2000" dirty="0"/>
              <a:t>Hablar con UNEX para contar el trabajo hecho y recabar opinión de expertos también involucrados en algo similar</a:t>
            </a:r>
          </a:p>
          <a:p>
            <a:pPr marL="342900" indent="-342900">
              <a:buFont typeface="Wingdings" panose="05000000000000000000" pitchFamily="2" charset="2"/>
              <a:buChar char="q"/>
            </a:pPr>
            <a:r>
              <a:rPr lang="es-ES" sz="2000" dirty="0"/>
              <a:t>Incrementar el nivel </a:t>
            </a:r>
            <a:r>
              <a:rPr lang="es-ES" sz="2000" dirty="0" err="1"/>
              <a:t>FAIRness</a:t>
            </a:r>
            <a:r>
              <a:rPr lang="es-ES" sz="2000" dirty="0"/>
              <a:t> de la ontología</a:t>
            </a:r>
          </a:p>
          <a:p>
            <a:pPr marL="342900" indent="-342900">
              <a:buFont typeface="Wingdings" panose="05000000000000000000" pitchFamily="2" charset="2"/>
              <a:buChar char="q"/>
            </a:pPr>
            <a:r>
              <a:rPr lang="es-ES" sz="2000" dirty="0"/>
              <a:t>Revisar anotaciones ontología para mejorar su documentación</a:t>
            </a:r>
          </a:p>
          <a:p>
            <a:pPr marL="342900" indent="-342900">
              <a:buFont typeface="Wingdings" panose="05000000000000000000" pitchFamily="2" charset="2"/>
              <a:buChar char="q"/>
            </a:pPr>
            <a:r>
              <a:rPr lang="es-ES" sz="2000" dirty="0"/>
              <a:t>Separación de ontología en ontología para España y el resto del mundo</a:t>
            </a:r>
          </a:p>
          <a:p>
            <a:pPr marL="800100" lvl="1" indent="-342900">
              <a:buFont typeface="Arial" panose="020B0604020202020204" pitchFamily="34" charset="0"/>
              <a:buChar char="•"/>
            </a:pPr>
            <a:r>
              <a:rPr lang="es-ES" sz="2000" dirty="0"/>
              <a:t>Revisar si división es correcta y considerar luego especialización a nivel de Universidad</a:t>
            </a:r>
          </a:p>
          <a:p>
            <a:pPr marL="342900" indent="-342900">
              <a:buFont typeface="Wingdings" panose="05000000000000000000" pitchFamily="2" charset="2"/>
              <a:buChar char="q"/>
            </a:pPr>
            <a:r>
              <a:rPr lang="es-ES" sz="2000" dirty="0"/>
              <a:t>Considerar modelo de datos de UNEX y UM y contrastarlo con el de ROH</a:t>
            </a:r>
          </a:p>
          <a:p>
            <a:pPr marL="342900" indent="-342900">
              <a:buFont typeface="Wingdings" panose="05000000000000000000" pitchFamily="2" charset="2"/>
              <a:buChar char="q"/>
            </a:pPr>
            <a:r>
              <a:rPr lang="es-ES" sz="2000" dirty="0"/>
              <a:t>Revisión </a:t>
            </a:r>
            <a:r>
              <a:rPr lang="es-ES" sz="2000" dirty="0" err="1"/>
              <a:t>Naming</a:t>
            </a:r>
            <a:r>
              <a:rPr lang="es-ES" sz="2000" dirty="0"/>
              <a:t> </a:t>
            </a:r>
            <a:r>
              <a:rPr lang="es-ES" sz="2000" dirty="0" err="1"/>
              <a:t>Conventions</a:t>
            </a:r>
            <a:r>
              <a:rPr lang="es-ES" sz="2000" dirty="0"/>
              <a:t> aún para nombrar atributos y relaciones en ontologías</a:t>
            </a:r>
          </a:p>
          <a:p>
            <a:pPr marL="342900" indent="-342900">
              <a:buFont typeface="Wingdings" panose="05000000000000000000" pitchFamily="2" charset="2"/>
              <a:buChar char="q"/>
            </a:pPr>
            <a:r>
              <a:rPr lang="es-ES" sz="2000" dirty="0"/>
              <a:t>Introducir restricciones de depurar ontología</a:t>
            </a:r>
          </a:p>
          <a:p>
            <a:pPr marL="342900" indent="-342900">
              <a:buFont typeface="Wingdings" panose="05000000000000000000" pitchFamily="2" charset="2"/>
              <a:buChar char="q"/>
            </a:pPr>
            <a:r>
              <a:rPr lang="es-ES" sz="2000" dirty="0"/>
              <a:t>Pasarla por validar de ontologías </a:t>
            </a:r>
            <a:r>
              <a:rPr lang="es-ES" sz="2000" dirty="0" err="1"/>
              <a:t>Oops</a:t>
            </a:r>
            <a:r>
              <a:rPr lang="es-ES" sz="2000" dirty="0"/>
              <a:t> (ya iniciado)</a:t>
            </a:r>
          </a:p>
          <a:p>
            <a:pPr marL="342900" indent="-342900">
              <a:buFont typeface="Wingdings" panose="05000000000000000000" pitchFamily="2" charset="2"/>
              <a:buChar char="q"/>
            </a:pPr>
            <a:r>
              <a:rPr lang="es-ES" sz="2000" dirty="0"/>
              <a:t>Hacer cargas de entidades principales</a:t>
            </a:r>
          </a:p>
          <a:p>
            <a:endParaRPr lang="es-ES" sz="2000" dirty="0"/>
          </a:p>
          <a:p>
            <a:endParaRPr lang="es-ES" sz="2000" dirty="0"/>
          </a:p>
        </p:txBody>
      </p:sp>
    </p:spTree>
    <p:extLst>
      <p:ext uri="{BB962C8B-B14F-4D97-AF65-F5344CB8AC3E}">
        <p14:creationId xmlns:p14="http://schemas.microsoft.com/office/powerpoint/2010/main" val="7954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770537"/>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a:t>
            </a:r>
          </a:p>
          <a:p>
            <a:endParaRPr lang="es-ES" sz="2000" dirty="0"/>
          </a:p>
          <a:p>
            <a:pPr marL="342900" indent="-342900">
              <a:buFont typeface="Wingdings" panose="05000000000000000000" pitchFamily="2" charset="2"/>
              <a:buChar char="q"/>
            </a:pPr>
            <a:r>
              <a:rPr lang="es-ES" sz="2000" dirty="0"/>
              <a:t>Proyectos y su gestión</a:t>
            </a:r>
          </a:p>
          <a:p>
            <a:pPr marL="342900" indent="-342900">
              <a:buFont typeface="Wingdings" panose="05000000000000000000" pitchFamily="2" charset="2"/>
              <a:buChar char="q"/>
            </a:pPr>
            <a:r>
              <a:rPr lang="es-ES" sz="2000" dirty="0"/>
              <a:t>Recursos humanos</a:t>
            </a:r>
          </a:p>
          <a:p>
            <a:pPr marL="342900" indent="-342900">
              <a:buFont typeface="Wingdings" panose="05000000000000000000" pitchFamily="2" charset="2"/>
              <a:buChar char="q"/>
            </a:pPr>
            <a:r>
              <a:rPr lang="es-ES" sz="2000" dirty="0"/>
              <a:t>Ayudas</a:t>
            </a:r>
          </a:p>
          <a:p>
            <a:pPr marL="342900" indent="-342900">
              <a:buFont typeface="Wingdings" panose="05000000000000000000" pitchFamily="2" charset="2"/>
              <a:buChar char="q"/>
            </a:pPr>
            <a:r>
              <a:rPr lang="es-ES" sz="2000" dirty="0"/>
              <a:t>Contratos</a:t>
            </a:r>
          </a:p>
          <a:p>
            <a:pPr marL="342900" indent="-342900">
              <a:buFont typeface="Wingdings" panose="05000000000000000000" pitchFamily="2" charset="2"/>
              <a:buChar char="q"/>
            </a:pPr>
            <a:r>
              <a:rPr lang="es-ES" sz="2000" dirty="0"/>
              <a:t>Grupos de investigación</a:t>
            </a:r>
          </a:p>
          <a:p>
            <a:pPr marL="342900" indent="-342900">
              <a:buFont typeface="Wingdings" panose="05000000000000000000" pitchFamily="2" charset="2"/>
              <a:buChar char="q"/>
            </a:pPr>
            <a:r>
              <a:rPr lang="es-ES" sz="2000" dirty="0"/>
              <a:t>Otros tipos de proyectos</a:t>
            </a:r>
          </a:p>
          <a:p>
            <a:pPr marL="342900" indent="-342900">
              <a:buFont typeface="Wingdings" panose="05000000000000000000" pitchFamily="2" charset="2"/>
              <a:buChar char="q"/>
            </a:pPr>
            <a:r>
              <a:rPr lang="es-ES" sz="2000" dirty="0"/>
              <a:t>Actividades</a:t>
            </a:r>
          </a:p>
          <a:p>
            <a:pPr marL="342900" indent="-342900">
              <a:buFont typeface="Wingdings" panose="05000000000000000000" pitchFamily="2" charset="2"/>
              <a:buChar char="q"/>
            </a:pPr>
            <a:r>
              <a:rPr lang="es-ES" sz="2000" dirty="0"/>
              <a:t>Patentes</a:t>
            </a:r>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r>
              <a:rPr lang="es-ES" sz="2000" dirty="0"/>
              <a:t>El objetivo de esta revisión es ver qué entraría dentro del </a:t>
            </a:r>
            <a:r>
              <a:rPr lang="es-ES" sz="2000" dirty="0">
                <a:highlight>
                  <a:srgbClr val="FFFF00"/>
                </a:highlight>
              </a:rPr>
              <a:t>ALCANCE del proyecto y qué no</a:t>
            </a:r>
            <a:r>
              <a:rPr lang="es-ES" sz="2000" dirty="0"/>
              <a:t>. </a:t>
            </a:r>
          </a:p>
          <a:p>
            <a:endParaRPr lang="es-ES" sz="2000" dirty="0"/>
          </a:p>
          <a:p>
            <a:endParaRPr lang="es-ES" sz="2000" dirty="0"/>
          </a:p>
        </p:txBody>
      </p:sp>
    </p:spTree>
    <p:extLst>
      <p:ext uri="{BB962C8B-B14F-4D97-AF65-F5344CB8AC3E}">
        <p14:creationId xmlns:p14="http://schemas.microsoft.com/office/powerpoint/2010/main" val="104905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649408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Proyectos y su gestión</a:t>
            </a:r>
          </a:p>
          <a:p>
            <a:endParaRPr lang="es-ES" sz="2000" dirty="0"/>
          </a:p>
          <a:p>
            <a:pPr marL="342900" indent="-342900">
              <a:buFont typeface="Wingdings" panose="05000000000000000000" pitchFamily="2" charset="2"/>
              <a:buChar char="q"/>
            </a:pPr>
            <a:r>
              <a:rPr lang="es-ES" sz="2000" dirty="0"/>
              <a:t>¿</a:t>
            </a:r>
            <a:r>
              <a:rPr lang="es-ES" sz="1600" dirty="0"/>
              <a:t>A qué nos referimos </a:t>
            </a:r>
            <a:r>
              <a:rPr lang="es-ES" sz="1600" dirty="0">
                <a:highlight>
                  <a:srgbClr val="FFFF00"/>
                </a:highlight>
              </a:rPr>
              <a:t>orígenes en Proyectos</a:t>
            </a:r>
            <a:r>
              <a:rPr lang="es-ES" sz="1600" dirty="0"/>
              <a:t>?</a:t>
            </a:r>
          </a:p>
          <a:p>
            <a:pPr marL="800100" lvl="1" indent="-342900">
              <a:buFont typeface="Arial" panose="020B0604020202020204" pitchFamily="34" charset="0"/>
              <a:buChar char="•"/>
            </a:pPr>
            <a:r>
              <a:rPr lang="es-ES" sz="1600" dirty="0"/>
              <a:t>Interpretamos que puede referirse a:</a:t>
            </a:r>
          </a:p>
          <a:p>
            <a:pPr marL="1257300" lvl="2" indent="-342900">
              <a:buFont typeface="Arial" panose="020B0604020202020204" pitchFamily="34" charset="0"/>
              <a:buChar char="•"/>
            </a:pPr>
            <a:r>
              <a:rPr lang="es-ES" sz="1600" dirty="0" err="1"/>
              <a:t>Contract</a:t>
            </a:r>
            <a:r>
              <a:rPr lang="es-ES" sz="1600" dirty="0"/>
              <a:t> asociado a un Project</a:t>
            </a:r>
          </a:p>
          <a:p>
            <a:pPr marL="1257300" lvl="2" indent="-342900">
              <a:buFont typeface="Arial" panose="020B0604020202020204" pitchFamily="34" charset="0"/>
              <a:buChar char="•"/>
            </a:pPr>
            <a:r>
              <a:rPr lang="es-ES" sz="1600" dirty="0" err="1"/>
              <a:t>ProjectFunding</a:t>
            </a:r>
            <a:r>
              <a:rPr lang="es-ES" sz="1600" dirty="0"/>
              <a:t> asociado a Project</a:t>
            </a:r>
          </a:p>
          <a:p>
            <a:pPr marL="342900" indent="-342900">
              <a:buFont typeface="Wingdings" panose="05000000000000000000" pitchFamily="2" charset="2"/>
              <a:buChar char="q"/>
            </a:pPr>
            <a:r>
              <a:rPr lang="es-ES" sz="1600" dirty="0"/>
              <a:t>Añadido propiedad </a:t>
            </a:r>
            <a:r>
              <a:rPr lang="es-ES" sz="1600" dirty="0" err="1"/>
              <a:t>parentProject</a:t>
            </a:r>
            <a:r>
              <a:rPr lang="es-ES" sz="1600" dirty="0"/>
              <a:t> y </a:t>
            </a:r>
            <a:r>
              <a:rPr lang="es-ES" sz="1600" dirty="0" err="1"/>
              <a:t>childProject</a:t>
            </a:r>
            <a:r>
              <a:rPr lang="es-ES" sz="1600" dirty="0"/>
              <a:t> para asegurar jerarquía entre proyectos</a:t>
            </a:r>
          </a:p>
          <a:p>
            <a:pPr marL="342900" indent="-342900">
              <a:buFont typeface="Wingdings" panose="05000000000000000000" pitchFamily="2" charset="2"/>
              <a:buChar char="q"/>
            </a:pPr>
            <a:r>
              <a:rPr lang="es-ES" sz="1600" dirty="0"/>
              <a:t>Añadido relación entre Project y </a:t>
            </a:r>
            <a:r>
              <a:rPr lang="es-ES" sz="1600" dirty="0" err="1"/>
              <a:t>Proposal</a:t>
            </a:r>
            <a:r>
              <a:rPr lang="es-ES" sz="1600" dirty="0"/>
              <a:t> (propuesta) y </a:t>
            </a:r>
            <a:r>
              <a:rPr lang="es-ES" sz="1600" dirty="0" err="1"/>
              <a:t>Report</a:t>
            </a:r>
            <a:r>
              <a:rPr lang="es-ES" sz="1600" dirty="0"/>
              <a:t> (justificaciones)</a:t>
            </a:r>
          </a:p>
          <a:p>
            <a:pPr marL="342900" indent="-342900">
              <a:buFont typeface="Wingdings" panose="05000000000000000000" pitchFamily="2" charset="2"/>
              <a:buChar char="q"/>
            </a:pPr>
            <a:r>
              <a:rPr lang="es-ES" sz="1600" dirty="0"/>
              <a:t>Tipo LIMITATIVO y FINALISTA, no añadido de momento, ¿es algo estándar y a incluir en el modelado del proyecto dentro de los tipos del proyecto?</a:t>
            </a:r>
          </a:p>
          <a:p>
            <a:pPr marL="342900" indent="-342900">
              <a:buFont typeface="Wingdings" panose="05000000000000000000" pitchFamily="2" charset="2"/>
              <a:buChar char="q"/>
            </a:pPr>
            <a:r>
              <a:rPr lang="es-ES" sz="1600" dirty="0"/>
              <a:t>Fechas de proyectos, sólo contemplamos fecha de inicio y fin</a:t>
            </a:r>
          </a:p>
          <a:p>
            <a:pPr marL="800100" lvl="1" indent="-342900">
              <a:buFont typeface="Arial" panose="020B0604020202020204" pitchFamily="34" charset="0"/>
              <a:buChar char="•"/>
            </a:pPr>
            <a:r>
              <a:rPr lang="es-ES" sz="1600" dirty="0"/>
              <a:t>¿debemos complicar modelo para incluir también inicio/fin expediente/facturación, </a:t>
            </a:r>
            <a:r>
              <a:rPr lang="es-ES" sz="1600" dirty="0" err="1"/>
              <a:t>etc</a:t>
            </a:r>
            <a:r>
              <a:rPr lang="es-ES" sz="1600" dirty="0"/>
              <a:t>?</a:t>
            </a:r>
          </a:p>
          <a:p>
            <a:pPr marL="800100" lvl="1" indent="-342900">
              <a:buFont typeface="Arial" panose="020B0604020202020204" pitchFamily="34" charset="0"/>
              <a:buChar char="•"/>
            </a:pPr>
            <a:r>
              <a:rPr lang="es-ES" sz="1600" dirty="0"/>
              <a:t>¿debemos poder registrar cambios de fecha y motivos?</a:t>
            </a:r>
          </a:p>
          <a:p>
            <a:pPr marL="342900" indent="-342900">
              <a:buFont typeface="Wingdings" panose="05000000000000000000" pitchFamily="2" charset="2"/>
              <a:buChar char="q"/>
            </a:pPr>
            <a:r>
              <a:rPr lang="es-ES" sz="1600" dirty="0"/>
              <a:t>Anualidades, no recogido explícitamente, recogemos la duración del proyecto y el </a:t>
            </a:r>
            <a:r>
              <a:rPr lang="es-ES" sz="1600" dirty="0" err="1"/>
              <a:t>funding</a:t>
            </a:r>
            <a:r>
              <a:rPr lang="es-ES" sz="1600" dirty="0"/>
              <a:t> año a año</a:t>
            </a:r>
          </a:p>
          <a:p>
            <a:pPr marL="342900" indent="-342900">
              <a:buFont typeface="Wingdings" panose="05000000000000000000" pitchFamily="2" charset="2"/>
              <a:buChar char="q"/>
            </a:pPr>
            <a:r>
              <a:rPr lang="es-ES" sz="1600" dirty="0"/>
              <a:t>En los importes no distinguimos entre solicitado y concedido, sólo recogemos concedido</a:t>
            </a:r>
          </a:p>
          <a:p>
            <a:pPr marL="342900" indent="-342900">
              <a:buFont typeface="Wingdings" panose="05000000000000000000" pitchFamily="2" charset="2"/>
              <a:buChar char="q"/>
            </a:pPr>
            <a:r>
              <a:rPr lang="es-ES" sz="1600" dirty="0"/>
              <a:t>No recogemos información de impuestos repercutidos</a:t>
            </a:r>
          </a:p>
          <a:p>
            <a:pPr marL="342900" indent="-342900">
              <a:buFont typeface="Wingdings" panose="05000000000000000000" pitchFamily="2" charset="2"/>
              <a:buChar char="q"/>
            </a:pPr>
            <a:r>
              <a:rPr lang="es-ES" sz="1600" dirty="0"/>
              <a:t>No recogemos previsión de gastos de proyectos, pero sí detalles de gastos e ingresos reales</a:t>
            </a:r>
          </a:p>
          <a:p>
            <a:pPr marL="342900" indent="-342900">
              <a:buFont typeface="Wingdings" panose="05000000000000000000" pitchFamily="2" charset="2"/>
              <a:buChar char="q"/>
            </a:pPr>
            <a:r>
              <a:rPr lang="es-ES" sz="1600" dirty="0"/>
              <a:t>No recogemos información sobre facturas a emitir</a:t>
            </a:r>
          </a:p>
          <a:p>
            <a:pPr marL="342900" indent="-342900">
              <a:buFont typeface="Wingdings" panose="05000000000000000000" pitchFamily="2" charset="2"/>
              <a:buChar char="q"/>
            </a:pPr>
            <a:r>
              <a:rPr lang="es-ES" sz="1600" dirty="0"/>
              <a:t>No están modelados los periodos y plazos de justificación de proyectos ni tampoco el ciclo de vida de las justificaciones </a:t>
            </a:r>
          </a:p>
          <a:p>
            <a:pPr marL="342900" indent="-342900">
              <a:buFont typeface="Wingdings" panose="05000000000000000000" pitchFamily="2" charset="2"/>
              <a:buChar char="q"/>
            </a:pPr>
            <a:r>
              <a:rPr lang="es-ES" sz="1600" dirty="0"/>
              <a:t>No está recogida información sobre las auditorías de los proyectos en el modelo ontológico</a:t>
            </a:r>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97277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38609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Recursos Humanos</a:t>
            </a:r>
          </a:p>
          <a:p>
            <a:endParaRPr lang="es-ES" sz="2000" dirty="0"/>
          </a:p>
          <a:p>
            <a:pPr marL="342900" indent="-342900">
              <a:buFont typeface="Wingdings" panose="05000000000000000000" pitchFamily="2" charset="2"/>
              <a:buChar char="q"/>
            </a:pPr>
            <a:r>
              <a:rPr lang="es-ES" sz="2000" dirty="0"/>
              <a:t>Las </a:t>
            </a:r>
            <a:r>
              <a:rPr lang="es-ES" sz="2000" dirty="0">
                <a:highlight>
                  <a:srgbClr val="FFFF00"/>
                </a:highlight>
              </a:rPr>
              <a:t>ayudas de Recursos Humanos no están modeladas en ROH</a:t>
            </a:r>
          </a:p>
          <a:p>
            <a:pPr marL="800100" lvl="1" indent="-342900">
              <a:buFont typeface="Arial" panose="020B0604020202020204" pitchFamily="34" charset="0"/>
              <a:buChar char="•"/>
            </a:pPr>
            <a:r>
              <a:rPr lang="es-ES" sz="2000" dirty="0"/>
              <a:t>¿Creamos una nueva entidad a la par de Project? </a:t>
            </a:r>
          </a:p>
          <a:p>
            <a:pPr marL="342900" lvl="1" indent="-342900">
              <a:buFont typeface="Wingdings" panose="05000000000000000000" pitchFamily="2" charset="2"/>
              <a:buChar char="q"/>
            </a:pPr>
            <a:r>
              <a:rPr lang="es-ES" sz="2000" dirty="0"/>
              <a:t>Las convocatorias de Recursos Humanos son al fin y al cabo </a:t>
            </a:r>
            <a:r>
              <a:rPr lang="es-ES" sz="2000" dirty="0" err="1"/>
              <a:t>FundingProgram</a:t>
            </a:r>
            <a:endParaRPr lang="es-ES" sz="2000" dirty="0"/>
          </a:p>
          <a:p>
            <a:pPr marL="342900" lvl="1" indent="-342900">
              <a:buFont typeface="Wingdings" panose="05000000000000000000" pitchFamily="2" charset="2"/>
              <a:buChar char="q"/>
            </a:pPr>
            <a:r>
              <a:rPr lang="es-ES" sz="2000" dirty="0"/>
              <a:t>Sí que modelamos </a:t>
            </a:r>
            <a:r>
              <a:rPr lang="es-ES" sz="2000" dirty="0" err="1"/>
              <a:t>Contract</a:t>
            </a:r>
            <a:r>
              <a:rPr lang="es-ES" sz="2000" dirty="0"/>
              <a:t>, bajo el cual se pueden recoger datos de Becas y Ayudas de Personal (Juan de la Cierva, Ramón y Cajal, ITN, etc.)</a:t>
            </a:r>
          </a:p>
          <a:p>
            <a:pPr marL="342900" lvl="1" indent="-342900">
              <a:buFont typeface="Wingdings" panose="05000000000000000000" pitchFamily="2" charset="2"/>
              <a:buChar char="q"/>
            </a:pPr>
            <a:r>
              <a:rPr lang="es-ES" sz="2000" dirty="0"/>
              <a:t>Hemos incluido que Contrato pueda tener asociado opcionalmente un </a:t>
            </a:r>
            <a:r>
              <a:rPr lang="es-ES" sz="2000" dirty="0" err="1"/>
              <a:t>DateTimeInterval</a:t>
            </a:r>
            <a:endParaRPr lang="es-ES" sz="2000" dirty="0"/>
          </a:p>
          <a:p>
            <a:pPr marL="342900" lvl="1" indent="-342900">
              <a:buFont typeface="Wingdings" panose="05000000000000000000" pitchFamily="2" charset="2"/>
              <a:buChar char="q"/>
            </a:pPr>
            <a:r>
              <a:rPr lang="es-ES" sz="2000" dirty="0"/>
              <a:t>No se están recogiendo datos de la empresa gestora de la beca o contrato</a:t>
            </a:r>
          </a:p>
          <a:p>
            <a:pPr marL="342900" lvl="1" indent="-342900">
              <a:buFont typeface="Wingdings" panose="05000000000000000000" pitchFamily="2" charset="2"/>
              <a:buChar char="q"/>
            </a:pPr>
            <a:r>
              <a:rPr lang="es-ES" sz="2000" dirty="0"/>
              <a:t>Las becas no están completamente modeladas como en el modelo de información interno de Universidad de Murcia</a:t>
            </a:r>
          </a:p>
          <a:p>
            <a:pPr marL="342900" lvl="1" indent="-342900">
              <a:buFont typeface="Wingdings" panose="05000000000000000000" pitchFamily="2" charset="2"/>
              <a:buChar char="q"/>
            </a:pPr>
            <a:r>
              <a:rPr lang="es-ES" sz="2000" dirty="0"/>
              <a:t>Concesiones definitivas, finales y alegaciones de becas no están modeladas</a:t>
            </a:r>
          </a:p>
          <a:p>
            <a:pPr marL="342900" lvl="1"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388218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15498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Ayudas</a:t>
            </a:r>
          </a:p>
          <a:p>
            <a:endParaRPr lang="es-ES" sz="2000" dirty="0"/>
          </a:p>
          <a:p>
            <a:pPr marL="342900" indent="-342900">
              <a:buFont typeface="Wingdings" panose="05000000000000000000" pitchFamily="2" charset="2"/>
              <a:buChar char="q"/>
            </a:pPr>
            <a:r>
              <a:rPr lang="es-ES" sz="2000" dirty="0"/>
              <a:t>El concepto más cercano asociado a Ayuda es </a:t>
            </a:r>
            <a:r>
              <a:rPr lang="es-ES" sz="2000" dirty="0" err="1"/>
              <a:t>Funding</a:t>
            </a:r>
            <a:r>
              <a:rPr lang="es-ES" sz="2000" dirty="0"/>
              <a:t> que está asociado a </a:t>
            </a:r>
            <a:r>
              <a:rPr lang="es-ES" sz="2000" dirty="0" err="1"/>
              <a:t>FundingProgram</a:t>
            </a:r>
            <a:r>
              <a:rPr lang="es-ES" sz="2000" dirty="0"/>
              <a:t> y a su vez a Project</a:t>
            </a:r>
          </a:p>
          <a:p>
            <a:pPr marL="342900" indent="-342900">
              <a:buFont typeface="Wingdings" panose="05000000000000000000" pitchFamily="2" charset="2"/>
              <a:buChar char="q"/>
            </a:pPr>
            <a:r>
              <a:rPr lang="es-ES" sz="2000" dirty="0"/>
              <a:t>En ROH no se refleja un alto nivel de detalle sobre las partidas que cubre la ayuda ni en tiempo de propuesta de la misma ni durante la ejecución de la misma (tras aprobación)</a:t>
            </a:r>
          </a:p>
          <a:p>
            <a:pPr marL="342900" indent="-342900">
              <a:buFont typeface="Wingdings" panose="05000000000000000000" pitchFamily="2" charset="2"/>
              <a:buChar char="q"/>
            </a:pPr>
            <a:r>
              <a:rPr lang="es-ES" sz="2000" dirty="0"/>
              <a:t>Tenemos el concepto </a:t>
            </a:r>
            <a:r>
              <a:rPr lang="es-ES" sz="2000" dirty="0" err="1"/>
              <a:t>Funding</a:t>
            </a:r>
            <a:r>
              <a:rPr lang="es-ES" sz="2000" dirty="0"/>
              <a:t> asociado a </a:t>
            </a:r>
            <a:r>
              <a:rPr lang="es-ES" sz="2000" dirty="0" err="1"/>
              <a:t>FundingProgram</a:t>
            </a:r>
            <a:r>
              <a:rPr lang="es-ES" sz="2000" dirty="0"/>
              <a:t>, de ese modo se podrían trazar los datos de concesiones a ayudas lanzadas</a:t>
            </a:r>
          </a:p>
          <a:p>
            <a:pPr marL="342900" indent="-342900">
              <a:buFont typeface="Wingdings" panose="05000000000000000000" pitchFamily="2" charset="2"/>
              <a:buChar char="q"/>
            </a:pPr>
            <a:r>
              <a:rPr lang="es-ES" sz="2000" dirty="0"/>
              <a:t>No se gestiona el ciclo de vida de las ayudas con cosas como concesiones provisionales, definitivas, resolución de la ayuda</a:t>
            </a:r>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208714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30832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Contratos</a:t>
            </a:r>
          </a:p>
          <a:p>
            <a:endParaRPr lang="es-ES" sz="2000" dirty="0"/>
          </a:p>
          <a:p>
            <a:pPr marL="342900" indent="-342900">
              <a:buFont typeface="Wingdings" panose="05000000000000000000" pitchFamily="2" charset="2"/>
              <a:buChar char="q"/>
            </a:pPr>
            <a:r>
              <a:rPr lang="es-ES" sz="2000" dirty="0"/>
              <a:t>¿Diferencias más claras entre ayudas y contratos? </a:t>
            </a:r>
          </a:p>
          <a:p>
            <a:pPr marL="342900" indent="-342900">
              <a:buFont typeface="Wingdings" panose="05000000000000000000" pitchFamily="2" charset="2"/>
              <a:buChar char="q"/>
            </a:pPr>
            <a:r>
              <a:rPr lang="es-ES" sz="2000" dirty="0"/>
              <a:t>Existe en ROH una entidad llamada </a:t>
            </a:r>
            <a:r>
              <a:rPr lang="es-ES" sz="2000" dirty="0" err="1"/>
              <a:t>Contract</a:t>
            </a:r>
            <a:r>
              <a:rPr lang="es-ES" sz="2000" dirty="0"/>
              <a:t> que tiene metadatos sobre contratos de proyectos y contratos de personas</a:t>
            </a:r>
          </a:p>
          <a:p>
            <a:pPr marL="342900" indent="-342900">
              <a:buFont typeface="Wingdings" panose="05000000000000000000" pitchFamily="2" charset="2"/>
              <a:buChar char="q"/>
            </a:pPr>
            <a:r>
              <a:rPr lang="es-ES" sz="2000" dirty="0"/>
              <a:t>Debería añadirse a la entidad </a:t>
            </a:r>
            <a:r>
              <a:rPr lang="es-ES" sz="2000" dirty="0" err="1"/>
              <a:t>Contract</a:t>
            </a:r>
            <a:r>
              <a:rPr lang="es-ES" sz="2000" dirty="0"/>
              <a:t> más metadatos, para reflejar todos los campos descritos </a:t>
            </a:r>
          </a:p>
          <a:p>
            <a:pPr marL="342900" indent="-342900">
              <a:buFont typeface="Wingdings" panose="05000000000000000000" pitchFamily="2" charset="2"/>
              <a:buChar char="q"/>
            </a:pPr>
            <a:r>
              <a:rPr lang="es-ES" sz="2000" dirty="0"/>
              <a:t>Incluye aspectos no contemplados como prórrogas de contratos y pago de comisiones</a:t>
            </a:r>
          </a:p>
        </p:txBody>
      </p:sp>
    </p:spTree>
    <p:extLst>
      <p:ext uri="{BB962C8B-B14F-4D97-AF65-F5344CB8AC3E}">
        <p14:creationId xmlns:p14="http://schemas.microsoft.com/office/powerpoint/2010/main" val="316827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Grupos de Investigación</a:t>
            </a:r>
          </a:p>
          <a:p>
            <a:endParaRPr lang="es-ES" sz="2000" dirty="0"/>
          </a:p>
          <a:p>
            <a:pPr marL="342900" indent="-342900">
              <a:buFont typeface="Wingdings" panose="05000000000000000000" pitchFamily="2" charset="2"/>
              <a:buChar char="q"/>
            </a:pPr>
            <a:r>
              <a:rPr lang="es-ES" sz="2000" dirty="0"/>
              <a:t>Modelado bajo el concepto </a:t>
            </a:r>
            <a:r>
              <a:rPr lang="es-ES" sz="2000" dirty="0" err="1"/>
              <a:t>Organization</a:t>
            </a:r>
            <a:r>
              <a:rPr lang="es-ES" sz="2000" dirty="0"/>
              <a:t> in ROH</a:t>
            </a:r>
          </a:p>
          <a:p>
            <a:pPr marL="342900" indent="-342900">
              <a:buFont typeface="Wingdings" panose="05000000000000000000" pitchFamily="2" charset="2"/>
              <a:buChar char="q"/>
            </a:pPr>
            <a:r>
              <a:rPr lang="es-ES" sz="2000" dirty="0"/>
              <a:t>Las propiedades </a:t>
            </a:r>
            <a:r>
              <a:rPr lang="es-ES" sz="2000" dirty="0" err="1"/>
              <a:t>parentOrganization</a:t>
            </a:r>
            <a:r>
              <a:rPr lang="es-ES" sz="2000" dirty="0"/>
              <a:t> y </a:t>
            </a:r>
            <a:r>
              <a:rPr lang="es-ES" sz="2000" dirty="0" err="1"/>
              <a:t>childOrganization</a:t>
            </a:r>
            <a:r>
              <a:rPr lang="es-ES" sz="2000" dirty="0"/>
              <a:t> permiten la creación de relaciones a demanda, flexibles en cuanto a las taxonomías de organizaciones que pueden crearse</a:t>
            </a:r>
          </a:p>
          <a:p>
            <a:pPr marL="342900" indent="-342900">
              <a:buFont typeface="Wingdings" panose="05000000000000000000" pitchFamily="2" charset="2"/>
              <a:buChar char="q"/>
            </a:pPr>
            <a:r>
              <a:rPr lang="es-ES" sz="2000" dirty="0"/>
              <a:t>La entidad </a:t>
            </a:r>
            <a:r>
              <a:rPr lang="es-ES" sz="2000" dirty="0" err="1"/>
              <a:t>Participation</a:t>
            </a:r>
            <a:r>
              <a:rPr lang="es-ES" sz="2000" dirty="0"/>
              <a:t> recoge la participación de </a:t>
            </a:r>
            <a:r>
              <a:rPr lang="es-ES" sz="2000" dirty="0" err="1"/>
              <a:t>Person</a:t>
            </a:r>
            <a:r>
              <a:rPr lang="es-ES" sz="2000" dirty="0"/>
              <a:t> en </a:t>
            </a:r>
            <a:r>
              <a:rPr lang="es-ES" sz="2000" dirty="0" err="1"/>
              <a:t>ResearchResult</a:t>
            </a:r>
            <a:r>
              <a:rPr lang="es-ES" sz="2000" dirty="0"/>
              <a:t> y de </a:t>
            </a:r>
            <a:r>
              <a:rPr lang="es-ES" sz="2000" dirty="0" err="1"/>
              <a:t>Organization</a:t>
            </a:r>
            <a:r>
              <a:rPr lang="es-ES" sz="2000" dirty="0"/>
              <a:t> Project</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02023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38499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Otros tipos de proyectos</a:t>
            </a:r>
          </a:p>
          <a:p>
            <a:endParaRPr lang="es-ES" sz="2000" dirty="0"/>
          </a:p>
          <a:p>
            <a:pPr marL="342900" indent="-342900">
              <a:buFont typeface="Wingdings" panose="05000000000000000000" pitchFamily="2" charset="2"/>
              <a:buChar char="q"/>
            </a:pPr>
            <a:r>
              <a:rPr lang="es-ES" sz="2000" dirty="0"/>
              <a:t>No hay descripción en el documento de la Universidad de Murcia</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32542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Actividades</a:t>
            </a:r>
          </a:p>
          <a:p>
            <a:endParaRPr lang="es-ES" sz="2000" dirty="0"/>
          </a:p>
          <a:p>
            <a:pPr marL="342900" indent="-342900">
              <a:buFont typeface="Wingdings" panose="05000000000000000000" pitchFamily="2" charset="2"/>
              <a:buChar char="q"/>
            </a:pPr>
            <a:r>
              <a:rPr lang="es-ES" sz="2000" dirty="0"/>
              <a:t>Discutir qué tipos de actividad deberían contemplarse. Existe </a:t>
            </a:r>
            <a:r>
              <a:rPr lang="es-ES" sz="2000" dirty="0" err="1"/>
              <a:t>Activity</a:t>
            </a:r>
            <a:r>
              <a:rPr lang="es-ES" sz="2000" dirty="0"/>
              <a:t> en ROH</a:t>
            </a:r>
          </a:p>
          <a:p>
            <a:pPr marL="342900" indent="-342900">
              <a:buFont typeface="Wingdings" panose="05000000000000000000" pitchFamily="2" charset="2"/>
              <a:buChar char="q"/>
            </a:pPr>
            <a:r>
              <a:rPr lang="es-ES" sz="2000" dirty="0"/>
              <a:t>De momento en ROH no se pueden agrupar las Actividades</a:t>
            </a:r>
          </a:p>
          <a:p>
            <a:pPr marL="342900" indent="-342900">
              <a:buFont typeface="Wingdings" panose="05000000000000000000" pitchFamily="2" charset="2"/>
              <a:buChar char="q"/>
            </a:pPr>
            <a:r>
              <a:rPr lang="es-ES" sz="2000" dirty="0"/>
              <a:t>Hay relación </a:t>
            </a:r>
            <a:r>
              <a:rPr lang="es-ES" sz="2000" dirty="0" err="1"/>
              <a:t>projectActivity</a:t>
            </a:r>
            <a:r>
              <a:rPr lang="es-ES" sz="2000" dirty="0"/>
              <a:t> entre Project y </a:t>
            </a:r>
            <a:r>
              <a:rPr lang="es-ES" sz="2000" dirty="0" err="1"/>
              <a:t>Activity</a:t>
            </a:r>
            <a:endParaRPr lang="es-ES" sz="2000" dirty="0"/>
          </a:p>
          <a:p>
            <a:pPr marL="342900" indent="-342900">
              <a:buFont typeface="Wingdings" panose="05000000000000000000" pitchFamily="2" charset="2"/>
              <a:buChar char="q"/>
            </a:pPr>
            <a:r>
              <a:rPr lang="es-ES" sz="2000" dirty="0"/>
              <a:t>Hay relación entre Actividad y gasto en proyecto</a:t>
            </a:r>
          </a:p>
          <a:p>
            <a:pPr marL="342900" indent="-342900">
              <a:buFont typeface="Wingdings" panose="05000000000000000000" pitchFamily="2" charset="2"/>
              <a:buChar char="q"/>
            </a:pPr>
            <a:r>
              <a:rPr lang="es-ES" sz="2000" dirty="0"/>
              <a:t>En ROH no se recogen ni facturas ni información sobre impuestos de momento</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236548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1785104"/>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Avances publicados en repositorio: </a:t>
            </a:r>
            <a:r>
              <a:rPr lang="es-ES" sz="2800" dirty="0">
                <a:hlinkClick r:id="rId2"/>
              </a:rPr>
              <a:t>https://github.com/HerculesCRUE/GnossDeustoOnto/</a:t>
            </a:r>
            <a:endParaRPr lang="es-ES" sz="2800" dirty="0">
              <a:solidFill>
                <a:srgbClr val="6494ED"/>
              </a:solidFill>
              <a:latin typeface="Hypatia Sans Pro" panose="020B0502020204020303" pitchFamily="34" charset="0"/>
              <a:ea typeface="+mj-ea"/>
              <a:cs typeface="+mj-cs"/>
            </a:endParaRPr>
          </a:p>
          <a:p>
            <a:endParaRPr lang="es-ES" sz="600" dirty="0"/>
          </a:p>
          <a:p>
            <a:endParaRPr lang="es-ES" sz="2400" dirty="0"/>
          </a:p>
          <a:p>
            <a:endParaRPr lang="es-ES" sz="2400" dirty="0"/>
          </a:p>
        </p:txBody>
      </p:sp>
      <p:pic>
        <p:nvPicPr>
          <p:cNvPr id="3" name="Picture 2">
            <a:hlinkClick r:id="rId2"/>
            <a:extLst>
              <a:ext uri="{FF2B5EF4-FFF2-40B4-BE49-F238E27FC236}">
                <a16:creationId xmlns:a16="http://schemas.microsoft.com/office/drawing/2014/main" id="{9F2F763B-37B1-4231-87A0-D3135ACB7EF8}"/>
              </a:ext>
            </a:extLst>
          </p:cNvPr>
          <p:cNvPicPr>
            <a:picLocks noChangeAspect="1"/>
          </p:cNvPicPr>
          <p:nvPr/>
        </p:nvPicPr>
        <p:blipFill>
          <a:blip r:embed="rId3"/>
          <a:stretch>
            <a:fillRect/>
          </a:stretch>
        </p:blipFill>
        <p:spPr>
          <a:xfrm>
            <a:off x="2543695" y="2385386"/>
            <a:ext cx="7304116" cy="3965906"/>
          </a:xfrm>
          <a:prstGeom prst="rect">
            <a:avLst/>
          </a:prstGeom>
        </p:spPr>
      </p:pic>
    </p:spTree>
    <p:extLst>
      <p:ext uri="{BB962C8B-B14F-4D97-AF65-F5344CB8AC3E}">
        <p14:creationId xmlns:p14="http://schemas.microsoft.com/office/powerpoint/2010/main" val="7300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000548"/>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Patentes</a:t>
            </a:r>
          </a:p>
          <a:p>
            <a:endParaRPr lang="es-ES" sz="2000" dirty="0"/>
          </a:p>
          <a:p>
            <a:pPr marL="342900" indent="-342900">
              <a:buFont typeface="Wingdings" panose="05000000000000000000" pitchFamily="2" charset="2"/>
              <a:buChar char="q"/>
            </a:pPr>
            <a:r>
              <a:rPr lang="es-ES" sz="2000" dirty="0"/>
              <a:t>Existe la entidad </a:t>
            </a:r>
            <a:r>
              <a:rPr lang="es-ES" sz="2000" dirty="0" err="1"/>
              <a:t>Patent</a:t>
            </a:r>
            <a:r>
              <a:rPr lang="es-ES" sz="2000" dirty="0"/>
              <a:t> en ROH</a:t>
            </a:r>
          </a:p>
          <a:p>
            <a:pPr marL="342900" indent="-342900">
              <a:buFont typeface="Wingdings" panose="05000000000000000000" pitchFamily="2" charset="2"/>
              <a:buChar char="q"/>
            </a:pPr>
            <a:r>
              <a:rPr lang="es-ES" sz="2000" dirty="0"/>
              <a:t>Sería necesario enriquecer con muchos metadatos la información de patentes: titulares, países, costes, inventores, sectores industriales </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93476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69277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Goliat</a:t>
            </a:r>
          </a:p>
          <a:p>
            <a:endParaRPr lang="es-ES" sz="2000" dirty="0"/>
          </a:p>
          <a:p>
            <a:pPr marL="342900" indent="-342900">
              <a:buFont typeface="Wingdings" panose="05000000000000000000" pitchFamily="2" charset="2"/>
              <a:buChar char="q"/>
            </a:pPr>
            <a:r>
              <a:rPr lang="es-ES" sz="2000" dirty="0"/>
              <a:t>Las alarmas no están modeladas en ROH</a:t>
            </a:r>
          </a:p>
          <a:p>
            <a:pPr marL="342900" indent="-342900">
              <a:buFont typeface="Wingdings" panose="05000000000000000000" pitchFamily="2" charset="2"/>
              <a:buChar char="q"/>
            </a:pPr>
            <a:r>
              <a:rPr lang="es-ES" sz="2000" dirty="0" err="1"/>
              <a:t>Workpackage</a:t>
            </a:r>
            <a:r>
              <a:rPr lang="es-ES" sz="2000" dirty="0"/>
              <a:t>, </a:t>
            </a:r>
            <a:r>
              <a:rPr lang="es-ES" sz="2000" dirty="0" err="1"/>
              <a:t>work</a:t>
            </a:r>
            <a:r>
              <a:rPr lang="es-ES" sz="2000" dirty="0"/>
              <a:t> </a:t>
            </a:r>
            <a:r>
              <a:rPr lang="es-ES" sz="2000" dirty="0" err="1"/>
              <a:t>description</a:t>
            </a:r>
            <a:r>
              <a:rPr lang="es-ES" sz="2000" dirty="0"/>
              <a:t>, </a:t>
            </a:r>
            <a:r>
              <a:rPr lang="es-ES" sz="2000" dirty="0" err="1"/>
              <a:t>timesheets</a:t>
            </a:r>
            <a:r>
              <a:rPr lang="es-ES" sz="2000" dirty="0"/>
              <a:t> no están descritos en ROH</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963684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353943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Página</a:t>
            </a:r>
          </a:p>
          <a:p>
            <a:endParaRPr lang="es-ES" sz="2000" dirty="0"/>
          </a:p>
          <a:p>
            <a:pPr marL="342900" indent="-342900">
              <a:buFont typeface="Wingdings" panose="05000000000000000000" pitchFamily="2" charset="2"/>
              <a:buChar char="q"/>
            </a:pPr>
            <a:r>
              <a:rPr lang="es-ES" sz="2000" dirty="0"/>
              <a:t>Existe una entidad </a:t>
            </a:r>
            <a:r>
              <a:rPr lang="es-ES" sz="2000" dirty="0" err="1"/>
              <a:t>Webpage</a:t>
            </a:r>
            <a:r>
              <a:rPr lang="es-ES" sz="2000" dirty="0"/>
              <a:t> que deriva de </a:t>
            </a:r>
            <a:r>
              <a:rPr lang="es-ES" sz="2000" dirty="0" err="1"/>
              <a:t>Document</a:t>
            </a:r>
            <a:r>
              <a:rPr lang="es-ES" sz="2000" dirty="0"/>
              <a:t> </a:t>
            </a:r>
          </a:p>
          <a:p>
            <a:pPr marL="342900" indent="-342900">
              <a:buFont typeface="Wingdings" panose="05000000000000000000" pitchFamily="2" charset="2"/>
              <a:buChar char="q"/>
            </a:pPr>
            <a:r>
              <a:rPr lang="es-ES" sz="2000" dirty="0"/>
              <a:t>Deberíamos crear </a:t>
            </a:r>
            <a:r>
              <a:rPr lang="es-ES" sz="2000" dirty="0" err="1"/>
              <a:t>ResearchGroupWebPage</a:t>
            </a:r>
            <a:r>
              <a:rPr lang="es-ES" sz="2000" dirty="0"/>
              <a:t> derivando de ella y relacionada con </a:t>
            </a:r>
            <a:r>
              <a:rPr lang="es-ES" sz="2000" dirty="0" err="1"/>
              <a:t>Organization</a:t>
            </a:r>
            <a:endParaRPr lang="es-ES" sz="2000" dirty="0"/>
          </a:p>
          <a:p>
            <a:pPr marL="342900" indent="-342900">
              <a:buFont typeface="Wingdings" panose="05000000000000000000" pitchFamily="2" charset="2"/>
              <a:buChar char="q"/>
            </a:pPr>
            <a:r>
              <a:rPr lang="es-ES" sz="2000" dirty="0"/>
              <a:t>Página de alegaciones y reclamaciones no existe, ni hay concepto</a:t>
            </a:r>
          </a:p>
          <a:p>
            <a:pPr marL="342900" indent="-342900">
              <a:buFont typeface="Wingdings" panose="05000000000000000000" pitchFamily="2" charset="2"/>
              <a:buChar char="q"/>
            </a:pPr>
            <a:r>
              <a:rPr lang="es-ES" sz="2000" dirty="0"/>
              <a:t>Página de producción científica sería generable a partir de los datos de un grupo podrían generarse los detalles de producción científica de tal grupo</a:t>
            </a:r>
          </a:p>
          <a:p>
            <a:pPr marL="342900" indent="-342900">
              <a:buFont typeface="Wingdings" panose="05000000000000000000" pitchFamily="2" charset="2"/>
              <a:buChar char="q"/>
            </a:pPr>
            <a:r>
              <a:rPr lang="es-ES" sz="2000" dirty="0"/>
              <a:t>Página de participación en congresos también podría generarse a partir de </a:t>
            </a:r>
            <a:r>
              <a:rPr lang="es-ES" sz="2000" dirty="0" err="1"/>
              <a:t>Activity</a:t>
            </a:r>
            <a:endParaRPr lang="es-ES" sz="2000" dirty="0"/>
          </a:p>
          <a:p>
            <a:pPr marL="342900" indent="-342900">
              <a:buFont typeface="Wingdings" panose="05000000000000000000" pitchFamily="2" charset="2"/>
              <a:buChar char="q"/>
            </a:pPr>
            <a:r>
              <a:rPr lang="es-ES" sz="2000" dirty="0"/>
              <a:t>No tengo claro Diseños, Estancias, Producción científica externa, Patentes, Tesis dirigidas</a:t>
            </a:r>
          </a:p>
          <a:p>
            <a:pPr marL="800100" lvl="1" indent="-342900">
              <a:buFont typeface="Arial" panose="020B0604020202020204" pitchFamily="34" charset="0"/>
              <a:buChar char="•"/>
            </a:pPr>
            <a:r>
              <a:rPr lang="es-ES" sz="2000" dirty="0"/>
              <a:t>Revisar qué páginas de qué conceptos de ROH deben generarse</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9014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6155531"/>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Metodología seguida para compleción Ontología</a:t>
            </a:r>
          </a:p>
          <a:p>
            <a:endParaRPr lang="es-ES" sz="600" dirty="0"/>
          </a:p>
          <a:p>
            <a:pPr marL="457200" indent="-457200">
              <a:buFont typeface="+mj-lt"/>
              <a:buAutoNum type="arabicPeriod"/>
            </a:pPr>
            <a:r>
              <a:rPr lang="es-ES" sz="2400" dirty="0">
                <a:solidFill>
                  <a:schemeClr val="accent6">
                    <a:lumMod val="50000"/>
                  </a:schemeClr>
                </a:solidFill>
              </a:rPr>
              <a:t>Contraste con vocabulario CERIF, ERD, diagrama entidad relación: </a:t>
            </a:r>
          </a:p>
          <a:p>
            <a:pPr marL="800100" lvl="1" indent="-342900">
              <a:buFont typeface="Arial" panose="020B0604020202020204" pitchFamily="34" charset="0"/>
              <a:buChar char="•"/>
            </a:pPr>
            <a:r>
              <a:rPr lang="es-ES" sz="2400" dirty="0">
                <a:hlinkClick r:id="rId2"/>
              </a:rPr>
              <a:t>https://www.eurocris.org/Uploads/Web%20pages/CERIF-1.5/cerif.html</a:t>
            </a:r>
            <a:r>
              <a:rPr lang="es-ES" sz="2400" dirty="0"/>
              <a:t> </a:t>
            </a:r>
          </a:p>
          <a:p>
            <a:pPr marL="457200" indent="-457200">
              <a:buFont typeface="+mj-lt"/>
              <a:buAutoNum type="arabicPeriod"/>
            </a:pPr>
            <a:r>
              <a:rPr lang="es-ES" sz="2400" dirty="0">
                <a:solidFill>
                  <a:schemeClr val="accent6">
                    <a:lumMod val="50000"/>
                  </a:schemeClr>
                </a:solidFill>
              </a:rPr>
              <a:t>Preguntas/Consultas de competencia del grafo enumeradas por UM</a:t>
            </a:r>
          </a:p>
          <a:p>
            <a:pPr marL="914400" lvl="1" indent="-457200">
              <a:buFont typeface="Arial" panose="020B0604020202020204" pitchFamily="34" charset="0"/>
              <a:buChar char="•"/>
            </a:pPr>
            <a:r>
              <a:rPr lang="es-ES" sz="2400" dirty="0"/>
              <a:t>Completado: </a:t>
            </a:r>
            <a:r>
              <a:rPr lang="es-ES" sz="2400" dirty="0">
                <a:hlinkClick r:id="rId3"/>
              </a:rPr>
              <a:t>https://docs.google.com/spreadsheets/d/17y4mIlhFw691-Cv3AqMJGUqXgFEX-A2WZ7CdmZ9wdlY/edit#gid=0</a:t>
            </a:r>
            <a:endParaRPr lang="es-ES" sz="2400" dirty="0"/>
          </a:p>
          <a:p>
            <a:pPr marL="457200" indent="-457200">
              <a:buFont typeface="+mj-lt"/>
              <a:buAutoNum type="arabicPeriod"/>
            </a:pPr>
            <a:r>
              <a:rPr lang="es-ES" sz="2400" dirty="0">
                <a:solidFill>
                  <a:schemeClr val="accent6">
                    <a:lumMod val="50000"/>
                  </a:schemeClr>
                </a:solidFill>
              </a:rPr>
              <a:t>Revisar con DUMP realizado por la Universidad de Murcia con entidades y campos sobre los que recogen información</a:t>
            </a:r>
          </a:p>
          <a:p>
            <a:pPr marL="457200" indent="-457200">
              <a:buFont typeface="+mj-lt"/>
              <a:buAutoNum type="arabicPeriod"/>
            </a:pPr>
            <a:r>
              <a:rPr lang="es-ES" sz="2400" dirty="0"/>
              <a:t>Hacer cargas de datos de prueba usando:</a:t>
            </a:r>
          </a:p>
          <a:p>
            <a:pPr marL="800100" lvl="1" indent="-342900">
              <a:buFont typeface="Arial" panose="020B0604020202020204" pitchFamily="34" charset="0"/>
              <a:buChar char="•"/>
            </a:pPr>
            <a:r>
              <a:rPr lang="es-ES" sz="2400" dirty="0" err="1"/>
              <a:t>Datasets</a:t>
            </a:r>
            <a:r>
              <a:rPr lang="es-ES" sz="2400" dirty="0"/>
              <a:t> de la Universidad de Extremadura (UNEX): http://opendata.unex.es/dataset y punto </a:t>
            </a:r>
            <a:r>
              <a:rPr lang="es-ES" sz="2400" dirty="0" err="1"/>
              <a:t>sparql</a:t>
            </a:r>
            <a:endParaRPr lang="es-ES" sz="2400" dirty="0"/>
          </a:p>
          <a:p>
            <a:pPr marL="800100" lvl="1" indent="-342900">
              <a:buFont typeface="Arial" panose="020B0604020202020204" pitchFamily="34" charset="0"/>
              <a:buChar char="•"/>
            </a:pPr>
            <a:r>
              <a:rPr lang="es-ES" sz="2400" dirty="0" err="1"/>
              <a:t>Dataset</a:t>
            </a:r>
            <a:r>
              <a:rPr lang="es-ES" sz="2400" dirty="0"/>
              <a:t> facilitado por UM</a:t>
            </a:r>
          </a:p>
          <a:p>
            <a:pPr marL="800100" lvl="1" indent="-342900">
              <a:buFont typeface="Arial" panose="020B0604020202020204" pitchFamily="34" charset="0"/>
              <a:buChar char="•"/>
            </a:pPr>
            <a:r>
              <a:rPr lang="es-ES" sz="2400" dirty="0" err="1"/>
              <a:t>Datasets</a:t>
            </a:r>
            <a:r>
              <a:rPr lang="es-ES" sz="2400" dirty="0"/>
              <a:t> de </a:t>
            </a:r>
            <a:r>
              <a:rPr lang="es-ES" sz="2400" dirty="0" err="1"/>
              <a:t>MORElab</a:t>
            </a:r>
            <a:endParaRPr lang="es-ES" sz="2400" dirty="0"/>
          </a:p>
          <a:p>
            <a:pPr marL="457200" indent="-457200">
              <a:buFont typeface="+mj-lt"/>
              <a:buAutoNum type="arabicPeriod"/>
            </a:pPr>
            <a:r>
              <a:rPr lang="es-ES" sz="2400" dirty="0"/>
              <a:t>Generar consultas SPARQL a partir de las preguntas de competencia</a:t>
            </a:r>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356576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976817"/>
            <a:ext cx="10935854" cy="1046440"/>
          </a:xfrm>
          <a:prstGeom prst="rect">
            <a:avLst/>
          </a:prstGeom>
          <a:noFill/>
        </p:spPr>
        <p:txBody>
          <a:bodyPr wrap="square" rtlCol="0">
            <a:spAutoFit/>
          </a:bodyPr>
          <a:lstStyle/>
          <a:p>
            <a:r>
              <a:rPr lang="es-ES" sz="2000" dirty="0">
                <a:solidFill>
                  <a:srgbClr val="6494ED"/>
                </a:solidFill>
                <a:latin typeface="Hypatia Sans Pro" panose="020B0502020204020303" pitchFamily="34" charset="0"/>
                <a:ea typeface="+mj-ea"/>
                <a:cs typeface="+mj-cs"/>
              </a:rPr>
              <a:t>Ontologías reutilizadas. </a:t>
            </a:r>
            <a:r>
              <a:rPr lang="es-ES" sz="2000">
                <a:solidFill>
                  <a:srgbClr val="6494ED"/>
                </a:solidFill>
                <a:latin typeface="Hypatia Sans Pro" panose="020B0502020204020303" pitchFamily="34" charset="0"/>
                <a:ea typeface="+mj-ea"/>
                <a:cs typeface="+mj-cs"/>
              </a:rPr>
              <a:t>ROH disponible </a:t>
            </a:r>
            <a:r>
              <a:rPr lang="es-ES" sz="2000" dirty="0">
                <a:solidFill>
                  <a:srgbClr val="6494ED"/>
                </a:solidFill>
                <a:latin typeface="Hypatia Sans Pro" panose="020B0502020204020303" pitchFamily="34" charset="0"/>
                <a:ea typeface="+mj-ea"/>
                <a:cs typeface="+mj-cs"/>
              </a:rPr>
              <a:t>en: </a:t>
            </a:r>
            <a:r>
              <a:rPr lang="es-ES" sz="2000" dirty="0">
                <a:hlinkClick r:id="rId3"/>
              </a:rPr>
              <a:t>https://github.com/HerculesCRUE/GnossDeustoOnto/blob/master/roh.owl</a:t>
            </a:r>
            <a:r>
              <a:rPr lang="es-ES" sz="2000" dirty="0"/>
              <a:t> </a:t>
            </a:r>
            <a:endParaRPr lang="es-ES" sz="2000" dirty="0">
              <a:solidFill>
                <a:srgbClr val="6494ED"/>
              </a:solidFill>
              <a:latin typeface="Hypatia Sans Pro" panose="020B0502020204020303" pitchFamily="34" charset="0"/>
              <a:ea typeface="+mj-ea"/>
              <a:cs typeface="+mj-cs"/>
            </a:endParaRPr>
          </a:p>
          <a:p>
            <a:endParaRPr lang="es-ES" sz="400" dirty="0"/>
          </a:p>
          <a:p>
            <a:endParaRPr lang="es-ES" dirty="0"/>
          </a:p>
        </p:txBody>
      </p:sp>
      <p:graphicFrame>
        <p:nvGraphicFramePr>
          <p:cNvPr id="3" name="Table 3">
            <a:extLst>
              <a:ext uri="{FF2B5EF4-FFF2-40B4-BE49-F238E27FC236}">
                <a16:creationId xmlns:a16="http://schemas.microsoft.com/office/drawing/2014/main" id="{94904F81-48AC-408D-8DEB-2A1F2104C8E7}"/>
              </a:ext>
            </a:extLst>
          </p:cNvPr>
          <p:cNvGraphicFramePr>
            <a:graphicFrameLocks noGrp="1"/>
          </p:cNvGraphicFramePr>
          <p:nvPr>
            <p:extLst>
              <p:ext uri="{D42A27DB-BD31-4B8C-83A1-F6EECF244321}">
                <p14:modId xmlns:p14="http://schemas.microsoft.com/office/powerpoint/2010/main" val="1157777739"/>
              </p:ext>
            </p:extLst>
          </p:nvPr>
        </p:nvGraphicFramePr>
        <p:xfrm>
          <a:off x="47413" y="1621394"/>
          <a:ext cx="12076854" cy="5108373"/>
        </p:xfrm>
        <a:graphic>
          <a:graphicData uri="http://schemas.openxmlformats.org/drawingml/2006/table">
            <a:tbl>
              <a:tblPr firstRow="1" bandRow="1">
                <a:tableStyleId>{5C22544A-7EE6-4342-B048-85BDC9FD1C3A}</a:tableStyleId>
              </a:tblPr>
              <a:tblGrid>
                <a:gridCol w="834117">
                  <a:extLst>
                    <a:ext uri="{9D8B030D-6E8A-4147-A177-3AD203B41FA5}">
                      <a16:colId xmlns:a16="http://schemas.microsoft.com/office/drawing/2014/main" val="834922122"/>
                    </a:ext>
                  </a:extLst>
                </a:gridCol>
                <a:gridCol w="2324117">
                  <a:extLst>
                    <a:ext uri="{9D8B030D-6E8A-4147-A177-3AD203B41FA5}">
                      <a16:colId xmlns:a16="http://schemas.microsoft.com/office/drawing/2014/main" val="3357444744"/>
                    </a:ext>
                  </a:extLst>
                </a:gridCol>
                <a:gridCol w="8918620">
                  <a:extLst>
                    <a:ext uri="{9D8B030D-6E8A-4147-A177-3AD203B41FA5}">
                      <a16:colId xmlns:a16="http://schemas.microsoft.com/office/drawing/2014/main" val="2843184187"/>
                    </a:ext>
                  </a:extLst>
                </a:gridCol>
              </a:tblGrid>
              <a:tr h="342771">
                <a:tc>
                  <a:txBody>
                    <a:bodyPr/>
                    <a:lstStyle/>
                    <a:p>
                      <a:pPr algn="ctr"/>
                      <a:r>
                        <a:rPr lang="en-GB" sz="900" dirty="0"/>
                        <a:t>Prefix</a:t>
                      </a:r>
                    </a:p>
                  </a:txBody>
                  <a:tcPr/>
                </a:tc>
                <a:tc>
                  <a:txBody>
                    <a:bodyPr/>
                    <a:lstStyle/>
                    <a:p>
                      <a:pPr algn="ctr"/>
                      <a:r>
                        <a:rPr lang="en-GB" sz="900" dirty="0" err="1"/>
                        <a:t>Ontología</a:t>
                      </a:r>
                      <a:endParaRPr lang="en-GB" sz="900" dirty="0"/>
                    </a:p>
                  </a:txBody>
                  <a:tcPr/>
                </a:tc>
                <a:tc>
                  <a:txBody>
                    <a:bodyPr/>
                    <a:lstStyle/>
                    <a:p>
                      <a:pPr algn="ctr"/>
                      <a:r>
                        <a:rPr lang="en-GB" sz="900" dirty="0" err="1"/>
                        <a:t>Propósito</a:t>
                      </a:r>
                      <a:r>
                        <a:rPr lang="en-GB" sz="900" dirty="0"/>
                        <a:t> </a:t>
                      </a:r>
                      <a:r>
                        <a:rPr lang="en-GB" sz="900" dirty="0" err="1"/>
                        <a:t>en</a:t>
                      </a:r>
                      <a:r>
                        <a:rPr lang="en-GB" sz="900" dirty="0"/>
                        <a:t> ROH</a:t>
                      </a:r>
                    </a:p>
                  </a:txBody>
                  <a:tcPr/>
                </a:tc>
                <a:extLst>
                  <a:ext uri="{0D108BD9-81ED-4DB2-BD59-A6C34878D82A}">
                    <a16:rowId xmlns:a16="http://schemas.microsoft.com/office/drawing/2014/main" val="4041336502"/>
                  </a:ext>
                </a:extLst>
              </a:tr>
              <a:tr h="342771">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Bibo</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4"/>
                        </a:rPr>
                        <a:t>http://purl.org/ontology/bibo/</a:t>
                      </a:r>
                      <a:r>
                        <a:rPr lang="es-ES" sz="900" kern="1200" dirty="0">
                          <a:solidFill>
                            <a:schemeClr val="dk1"/>
                          </a:solidFill>
                          <a:latin typeface="+mn-lt"/>
                          <a:ea typeface="+mn-ea"/>
                          <a:cs typeface="+mn-cs"/>
                        </a:rPr>
                        <a:t> </a:t>
                      </a:r>
                    </a:p>
                  </a:txBody>
                  <a:tcPr marL="7620" marR="7620" marT="7620" marB="0" anchor="b"/>
                </a:tc>
                <a:tc>
                  <a:txBody>
                    <a:bodyPr/>
                    <a:lstStyle/>
                    <a:p>
                      <a:r>
                        <a:rPr lang="en-US" sz="900" dirty="0" err="1"/>
                        <a:t>ResearchObjects</a:t>
                      </a:r>
                      <a:r>
                        <a:rPr lang="en-US" sz="900" dirty="0"/>
                        <a:t> </a:t>
                      </a:r>
                      <a:r>
                        <a:rPr lang="en-US" sz="900" dirty="0" err="1"/>
                        <a:t>relacionado</a:t>
                      </a:r>
                      <a:r>
                        <a:rPr lang="en-US" sz="900" dirty="0"/>
                        <a:t> con </a:t>
                      </a:r>
                      <a:r>
                        <a:rPr lang="en-US" sz="900" dirty="0" err="1"/>
                        <a:t>publicación</a:t>
                      </a:r>
                      <a:r>
                        <a:rPr lang="en-US" sz="900" dirty="0"/>
                        <a:t> </a:t>
                      </a:r>
                      <a:r>
                        <a:rPr lang="en-US" sz="900" dirty="0" err="1"/>
                        <a:t>basado</a:t>
                      </a:r>
                      <a:r>
                        <a:rPr lang="en-US" sz="900" dirty="0"/>
                        <a:t> </a:t>
                      </a:r>
                      <a:r>
                        <a:rPr lang="en-US" sz="900" dirty="0" err="1"/>
                        <a:t>en</a:t>
                      </a:r>
                      <a:r>
                        <a:rPr lang="en-US" sz="900" dirty="0"/>
                        <a:t> los </a:t>
                      </a:r>
                      <a:r>
                        <a:rPr lang="en-US" sz="900" dirty="0" err="1"/>
                        <a:t>tipos</a:t>
                      </a:r>
                      <a:r>
                        <a:rPr lang="en-US" sz="900" dirty="0"/>
                        <a:t> </a:t>
                      </a:r>
                      <a:r>
                        <a:rPr lang="en-US" sz="900" dirty="0" err="1"/>
                        <a:t>definidos</a:t>
                      </a:r>
                      <a:r>
                        <a:rPr lang="en-US" sz="900" dirty="0"/>
                        <a:t> </a:t>
                      </a:r>
                      <a:r>
                        <a:rPr lang="en-US" sz="900" dirty="0" err="1"/>
                        <a:t>en</a:t>
                      </a:r>
                      <a:r>
                        <a:rPr lang="en-US" sz="900" dirty="0"/>
                        <a:t> BIBO. </a:t>
                      </a:r>
                      <a:r>
                        <a:rPr lang="en-US" sz="900" dirty="0" err="1"/>
                        <a:t>Actualmente</a:t>
                      </a:r>
                      <a:r>
                        <a:rPr lang="en-US" sz="900" dirty="0"/>
                        <a:t>, el </a:t>
                      </a:r>
                      <a:r>
                        <a:rPr lang="en-US" sz="900" dirty="0" err="1"/>
                        <a:t>siguiente</a:t>
                      </a:r>
                      <a:r>
                        <a:rPr lang="en-US" sz="900" dirty="0"/>
                        <a:t> conjunto de </a:t>
                      </a:r>
                      <a:r>
                        <a:rPr lang="en-US" sz="900" dirty="0" err="1"/>
                        <a:t>entidades</a:t>
                      </a:r>
                      <a:r>
                        <a:rPr lang="en-US" sz="900" dirty="0"/>
                        <a:t> </a:t>
                      </a:r>
                      <a:r>
                        <a:rPr lang="en-US" sz="900" dirty="0" err="1"/>
                        <a:t>relacionadas</a:t>
                      </a:r>
                      <a:r>
                        <a:rPr lang="en-US" sz="900" dirty="0"/>
                        <a:t> a </a:t>
                      </a:r>
                      <a:r>
                        <a:rPr lang="en-US" sz="900" dirty="0" err="1"/>
                        <a:t>publicaciones</a:t>
                      </a:r>
                      <a:r>
                        <a:rPr lang="en-US" sz="900" dirty="0"/>
                        <a:t> son </a:t>
                      </a:r>
                      <a:r>
                        <a:rPr lang="en-US" sz="900" dirty="0" err="1"/>
                        <a:t>soportados</a:t>
                      </a:r>
                      <a:r>
                        <a:rPr lang="en-US" sz="900" dirty="0"/>
                        <a:t>: </a:t>
                      </a:r>
                      <a:r>
                        <a:rPr lang="en-US" sz="900" dirty="0" err="1"/>
                        <a:t>bibo</a:t>
                      </a:r>
                      <a:r>
                        <a:rPr lang="en-US" sz="900" dirty="0"/>
                        <a:t>: </a:t>
                      </a:r>
                      <a:r>
                        <a:rPr lang="en-US" sz="900" dirty="0" err="1"/>
                        <a:t>bibo:Collection</a:t>
                      </a:r>
                      <a:r>
                        <a:rPr lang="en-US" sz="900" dirty="0"/>
                        <a:t> (Periodical, Journal, Magazine y </a:t>
                      </a:r>
                      <a:r>
                        <a:rPr lang="en-US" sz="900" dirty="0" err="1"/>
                        <a:t>bibo:Document</a:t>
                      </a:r>
                      <a:r>
                        <a:rPr lang="en-US" sz="900" dirty="0"/>
                        <a:t> (Article, </a:t>
                      </a:r>
                      <a:r>
                        <a:rPr lang="en-US" sz="900" dirty="0" err="1"/>
                        <a:t>ConferencePaper</a:t>
                      </a:r>
                      <a:r>
                        <a:rPr lang="en-US" sz="900" dirty="0"/>
                        <a:t>, </a:t>
                      </a:r>
                      <a:r>
                        <a:rPr lang="en-US" sz="900" dirty="0" err="1"/>
                        <a:t>EditorialArticle</a:t>
                      </a:r>
                      <a:r>
                        <a:rPr lang="en-US" sz="900" dirty="0"/>
                        <a:t>, Book, Proceedings, </a:t>
                      </a:r>
                      <a:r>
                        <a:rPr lang="en-US" sz="900" dirty="0" err="1"/>
                        <a:t>ConferencePaper</a:t>
                      </a:r>
                      <a:r>
                        <a:rPr lang="en-US" sz="900" dirty="0"/>
                        <a:t>, Chapter, Thesis)</a:t>
                      </a:r>
                      <a:endParaRPr lang="en-GB" sz="900" dirty="0"/>
                    </a:p>
                  </a:txBody>
                  <a:tcPr/>
                </a:tc>
                <a:extLst>
                  <a:ext uri="{0D108BD9-81ED-4DB2-BD59-A6C34878D82A}">
                    <a16:rowId xmlns:a16="http://schemas.microsoft.com/office/drawing/2014/main" val="1523079415"/>
                  </a:ext>
                </a:extLst>
              </a:tr>
              <a:tr h="342771">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Gn</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5"/>
                        </a:rPr>
                        <a:t>http://www.geonames.org/ontology#</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Utilizada</a:t>
                      </a:r>
                      <a:r>
                        <a:rPr lang="en-GB" sz="900" dirty="0"/>
                        <a:t> para </a:t>
                      </a:r>
                      <a:r>
                        <a:rPr lang="en-GB" sz="900" dirty="0" err="1"/>
                        <a:t>asociar</a:t>
                      </a:r>
                      <a:r>
                        <a:rPr lang="en-GB" sz="900" dirty="0"/>
                        <a:t> </a:t>
                      </a:r>
                      <a:r>
                        <a:rPr lang="en-GB" sz="900" dirty="0" err="1"/>
                        <a:t>ámbito</a:t>
                      </a:r>
                      <a:r>
                        <a:rPr lang="en-GB" sz="900" dirty="0"/>
                        <a:t> </a:t>
                      </a:r>
                      <a:r>
                        <a:rPr lang="en-GB" sz="900" dirty="0" err="1"/>
                        <a:t>geográfico</a:t>
                      </a:r>
                      <a:r>
                        <a:rPr lang="en-GB" sz="900" dirty="0"/>
                        <a:t> a Project, Activity and Organization</a:t>
                      </a:r>
                    </a:p>
                  </a:txBody>
                  <a:tcPr/>
                </a:tc>
                <a:extLst>
                  <a:ext uri="{0D108BD9-81ED-4DB2-BD59-A6C34878D82A}">
                    <a16:rowId xmlns:a16="http://schemas.microsoft.com/office/drawing/2014/main" val="2870440789"/>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foaf</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6"/>
                        </a:rPr>
                        <a:t>http://xmlns.com/foaf/0.1/Person</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foaf:Agent</a:t>
                      </a:r>
                      <a:r>
                        <a:rPr lang="en-GB" sz="900" dirty="0"/>
                        <a:t> con </a:t>
                      </a:r>
                      <a:r>
                        <a:rPr lang="en-GB" sz="900" dirty="0" err="1"/>
                        <a:t>subclases</a:t>
                      </a:r>
                      <a:r>
                        <a:rPr lang="en-GB" sz="900" dirty="0"/>
                        <a:t> </a:t>
                      </a:r>
                      <a:r>
                        <a:rPr lang="en-GB" sz="900" dirty="0" err="1"/>
                        <a:t>foaf:Person</a:t>
                      </a:r>
                      <a:r>
                        <a:rPr lang="en-GB" sz="900" dirty="0"/>
                        <a:t> y </a:t>
                      </a:r>
                      <a:r>
                        <a:rPr lang="en-GB" sz="900" dirty="0" err="1"/>
                        <a:t>foaf:Organization</a:t>
                      </a:r>
                      <a:r>
                        <a:rPr lang="en-GB" sz="900" dirty="0"/>
                        <a:t> y </a:t>
                      </a:r>
                      <a:r>
                        <a:rPr lang="en-GB" sz="900" dirty="0" err="1"/>
                        <a:t>foaf:OnlineAccont</a:t>
                      </a:r>
                      <a:r>
                        <a:rPr lang="en-GB" sz="900" dirty="0"/>
                        <a:t> son </a:t>
                      </a:r>
                      <a:r>
                        <a:rPr lang="en-GB" sz="900" dirty="0" err="1"/>
                        <a:t>amplicamente</a:t>
                      </a:r>
                      <a:r>
                        <a:rPr lang="en-GB" sz="900" dirty="0"/>
                        <a:t> </a:t>
                      </a:r>
                      <a:r>
                        <a:rPr lang="en-GB" sz="900" dirty="0" err="1"/>
                        <a:t>utilizadas</a:t>
                      </a:r>
                      <a:r>
                        <a:rPr lang="en-GB" sz="900" dirty="0"/>
                        <a:t> </a:t>
                      </a:r>
                      <a:r>
                        <a:rPr lang="en-GB" sz="900" dirty="0" err="1"/>
                        <a:t>en</a:t>
                      </a:r>
                      <a:r>
                        <a:rPr lang="en-GB" sz="900" dirty="0"/>
                        <a:t> ROH</a:t>
                      </a:r>
                    </a:p>
                  </a:txBody>
                  <a:tcPr/>
                </a:tc>
                <a:extLst>
                  <a:ext uri="{0D108BD9-81ED-4DB2-BD59-A6C34878D82A}">
                    <a16:rowId xmlns:a16="http://schemas.microsoft.com/office/drawing/2014/main" val="871703300"/>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ns</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7"/>
                        </a:rPr>
                        <a:t>http://creativecommons.org/ns#</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Usado</a:t>
                      </a:r>
                      <a:r>
                        <a:rPr lang="en-GB" sz="900" dirty="0"/>
                        <a:t> para </a:t>
                      </a:r>
                      <a:r>
                        <a:rPr lang="en-GB" sz="900" dirty="0" err="1"/>
                        <a:t>vincular</a:t>
                      </a:r>
                      <a:r>
                        <a:rPr lang="en-GB" sz="900" dirty="0"/>
                        <a:t> </a:t>
                      </a:r>
                      <a:r>
                        <a:rPr lang="en-GB" sz="900" dirty="0" err="1"/>
                        <a:t>licencia</a:t>
                      </a:r>
                      <a:r>
                        <a:rPr lang="en-GB" sz="900" dirty="0"/>
                        <a:t> Creative Commons Share Alike 4.0 a ROH</a:t>
                      </a:r>
                    </a:p>
                  </a:txBody>
                  <a:tcPr/>
                </a:tc>
                <a:extLst>
                  <a:ext uri="{0D108BD9-81ED-4DB2-BD59-A6C34878D82A}">
                    <a16:rowId xmlns:a16="http://schemas.microsoft.com/office/drawing/2014/main" val="3545582867"/>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skos</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8"/>
                        </a:rPr>
                        <a:t>http://www.w3.org/2004/02/skos/core</a:t>
                      </a:r>
                      <a:r>
                        <a:rPr lang="es-ES" sz="900" kern="1200" dirty="0">
                          <a:solidFill>
                            <a:schemeClr val="dk1"/>
                          </a:solidFill>
                          <a:latin typeface="+mn-lt"/>
                          <a:ea typeface="+mn-ea"/>
                          <a:cs typeface="+mn-cs"/>
                        </a:rPr>
                        <a:t> </a:t>
                      </a:r>
                    </a:p>
                  </a:txBody>
                  <a:tcPr marL="7620" marR="7620" marT="7620" marB="0" anchor="b"/>
                </a:tc>
                <a:tc>
                  <a:txBody>
                    <a:bodyPr/>
                    <a:lstStyle/>
                    <a:p>
                      <a:r>
                        <a:rPr lang="en-GB" sz="900" dirty="0"/>
                        <a:t>Se </a:t>
                      </a:r>
                      <a:r>
                        <a:rPr lang="en-GB" sz="900" dirty="0" err="1"/>
                        <a:t>reutiliza</a:t>
                      </a:r>
                      <a:r>
                        <a:rPr lang="en-GB" sz="900" dirty="0"/>
                        <a:t> </a:t>
                      </a:r>
                      <a:r>
                        <a:rPr lang="en-GB" sz="900" dirty="0" err="1"/>
                        <a:t>skos:Concept</a:t>
                      </a:r>
                      <a:r>
                        <a:rPr lang="en-GB" sz="900" dirty="0"/>
                        <a:t> que define </a:t>
                      </a:r>
                      <a:r>
                        <a:rPr lang="en-GB" sz="900" dirty="0" err="1"/>
                        <a:t>subclasess</a:t>
                      </a:r>
                      <a:r>
                        <a:rPr lang="en-GB" sz="900" dirty="0"/>
                        <a:t> </a:t>
                      </a:r>
                      <a:r>
                        <a:rPr lang="en-GB" sz="900" dirty="0" err="1"/>
                        <a:t>roh:Keyword</a:t>
                      </a:r>
                      <a:r>
                        <a:rPr lang="en-GB" sz="900" dirty="0"/>
                        <a:t>, </a:t>
                      </a:r>
                      <a:r>
                        <a:rPr lang="en-GB" sz="900" dirty="0" err="1"/>
                        <a:t>roh:ResearchLine</a:t>
                      </a:r>
                      <a:r>
                        <a:rPr lang="en-GB" sz="900" dirty="0"/>
                        <a:t> y </a:t>
                      </a:r>
                      <a:r>
                        <a:rPr lang="en-GB" sz="900" dirty="0" err="1"/>
                        <a:t>rohes:KnowledgeArea</a:t>
                      </a:r>
                      <a:endParaRPr lang="en-GB" sz="900" dirty="0"/>
                    </a:p>
                  </a:txBody>
                  <a:tcPr/>
                </a:tc>
                <a:extLst>
                  <a:ext uri="{0D108BD9-81ED-4DB2-BD59-A6C34878D82A}">
                    <a16:rowId xmlns:a16="http://schemas.microsoft.com/office/drawing/2014/main" val="475663362"/>
                  </a:ext>
                </a:extLst>
              </a:tr>
              <a:tr h="514157">
                <a:tc>
                  <a:txBody>
                    <a:bodyPr/>
                    <a:lstStyle/>
                    <a:p>
                      <a:pPr algn="ctr" fontAlgn="b"/>
                      <a:r>
                        <a:rPr lang="es-ES" sz="900" kern="1200" dirty="0">
                          <a:solidFill>
                            <a:schemeClr val="dk1"/>
                          </a:solidFill>
                          <a:latin typeface="Courier New" panose="02070309020205020404" pitchFamily="49" charset="0"/>
                          <a:ea typeface="+mn-ea"/>
                          <a:cs typeface="Courier New" panose="02070309020205020404" pitchFamily="49" charset="0"/>
                        </a:rPr>
                        <a:t>vivo</a:t>
                      </a:r>
                    </a:p>
                  </a:txBody>
                  <a:tcPr marL="7620" marR="7620" marT="7620" marB="0" anchor="b"/>
                </a:tc>
                <a:tc>
                  <a:txBody>
                    <a:bodyPr/>
                    <a:lstStyle/>
                    <a:p>
                      <a:pPr algn="l" fontAlgn="b"/>
                      <a:r>
                        <a:rPr lang="es-ES" sz="900" kern="1200" dirty="0">
                          <a:solidFill>
                            <a:schemeClr val="dk1"/>
                          </a:solidFill>
                          <a:latin typeface="+mn-lt"/>
                          <a:ea typeface="+mn-ea"/>
                          <a:cs typeface="+mn-cs"/>
                          <a:hlinkClick r:id="rId9"/>
                        </a:rPr>
                        <a:t>http://vivoweb.org/ontology/core</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Utilizada</a:t>
                      </a:r>
                      <a:r>
                        <a:rPr lang="en-GB" sz="900" dirty="0"/>
                        <a:t> </a:t>
                      </a:r>
                      <a:r>
                        <a:rPr lang="en-GB" sz="900" dirty="0" err="1"/>
                        <a:t>ampliamente</a:t>
                      </a:r>
                      <a:r>
                        <a:rPr lang="en-GB" sz="900" dirty="0"/>
                        <a:t> </a:t>
                      </a:r>
                      <a:r>
                        <a:rPr lang="en-GB" sz="900" dirty="0" err="1"/>
                        <a:t>en</a:t>
                      </a:r>
                      <a:r>
                        <a:rPr lang="en-GB" sz="900" dirty="0"/>
                        <a:t> ROH. </a:t>
                      </a:r>
                      <a:r>
                        <a:rPr lang="en-GB" sz="900" dirty="0" err="1"/>
                        <a:t>Reutilizados</a:t>
                      </a:r>
                      <a:r>
                        <a:rPr lang="en-GB" sz="900" dirty="0"/>
                        <a:t> los </a:t>
                      </a:r>
                      <a:r>
                        <a:rPr lang="en-GB" sz="900" dirty="0" err="1"/>
                        <a:t>siguientes</a:t>
                      </a:r>
                      <a:r>
                        <a:rPr lang="en-GB" sz="900" dirty="0"/>
                        <a:t> </a:t>
                      </a:r>
                      <a:r>
                        <a:rPr lang="en-GB" sz="900" dirty="0" err="1"/>
                        <a:t>conceptos</a:t>
                      </a:r>
                      <a:r>
                        <a:rPr lang="en-GB" sz="900" dirty="0"/>
                        <a:t>:</a:t>
                      </a:r>
                    </a:p>
                    <a:p>
                      <a:pPr marL="285750" indent="-285750">
                        <a:buFont typeface="Arial" panose="020B0604020202020204" pitchFamily="34" charset="0"/>
                        <a:buChar char="•"/>
                      </a:pPr>
                      <a:r>
                        <a:rPr lang="en-GB" sz="900" dirty="0" err="1"/>
                        <a:t>Vivo:DateTimeInterval</a:t>
                      </a:r>
                      <a:r>
                        <a:rPr lang="en-GB" sz="900" dirty="0"/>
                        <a:t> para </a:t>
                      </a:r>
                      <a:r>
                        <a:rPr lang="en-GB" sz="900" dirty="0" err="1"/>
                        <a:t>especificar</a:t>
                      </a:r>
                      <a:r>
                        <a:rPr lang="en-GB" sz="900" dirty="0"/>
                        <a:t> </a:t>
                      </a:r>
                      <a:r>
                        <a:rPr lang="en-GB" sz="900" dirty="0" err="1"/>
                        <a:t>relaciones</a:t>
                      </a:r>
                      <a:r>
                        <a:rPr lang="en-GB" sz="900" dirty="0"/>
                        <a:t> </a:t>
                      </a:r>
                      <a:r>
                        <a:rPr lang="en-GB" sz="900" dirty="0" err="1"/>
                        <a:t>asociadas</a:t>
                      </a:r>
                      <a:r>
                        <a:rPr lang="en-GB" sz="900" dirty="0"/>
                        <a:t> a un period temporal</a:t>
                      </a:r>
                    </a:p>
                    <a:p>
                      <a:pPr marL="285750" lvl="0" indent="-285750">
                        <a:buFont typeface="Arial" panose="020B0604020202020204" pitchFamily="34" charset="0"/>
                        <a:buChar char="•"/>
                      </a:pPr>
                      <a:r>
                        <a:rPr lang="en-GB" sz="900" dirty="0"/>
                        <a:t>Position</a:t>
                      </a:r>
                    </a:p>
                    <a:p>
                      <a:pPr marL="285750" lvl="0" indent="-285750">
                        <a:buFont typeface="Arial" panose="020B0604020202020204" pitchFamily="34" charset="0"/>
                        <a:buChar char="•"/>
                      </a:pPr>
                      <a:r>
                        <a:rPr lang="en-GB" sz="900" dirty="0" err="1"/>
                        <a:t>AcademicDegree</a:t>
                      </a:r>
                      <a:endParaRPr lang="en-GB" sz="900" dirty="0"/>
                    </a:p>
                    <a:p>
                      <a:pPr marL="285750" lvl="0" indent="-285750">
                        <a:buFont typeface="Arial" panose="020B0604020202020204" pitchFamily="34" charset="0"/>
                        <a:buChar char="•"/>
                      </a:pPr>
                      <a:r>
                        <a:rPr lang="en-GB" sz="900" dirty="0" err="1"/>
                        <a:t>AwardedDegree</a:t>
                      </a:r>
                      <a:endParaRPr lang="en-GB" sz="900" dirty="0"/>
                    </a:p>
                    <a:p>
                      <a:pPr marL="285750" lvl="0" indent="-285750">
                        <a:buFont typeface="Arial" panose="020B0604020202020204" pitchFamily="34" charset="0"/>
                        <a:buChar char="•"/>
                      </a:pPr>
                      <a:endParaRPr lang="en-GB" sz="900" dirty="0"/>
                    </a:p>
                  </a:txBody>
                  <a:tcPr/>
                </a:tc>
                <a:extLst>
                  <a:ext uri="{0D108BD9-81ED-4DB2-BD59-A6C34878D82A}">
                    <a16:rowId xmlns:a16="http://schemas.microsoft.com/office/drawing/2014/main" val="3438705303"/>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roh</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10"/>
                        </a:rPr>
                        <a:t>http://purl.org/roh</a:t>
                      </a:r>
                      <a:r>
                        <a:rPr lang="es-ES" sz="900" kern="1200" dirty="0">
                          <a:solidFill>
                            <a:schemeClr val="dk1"/>
                          </a:solidFill>
                          <a:latin typeface="+mn-lt"/>
                          <a:ea typeface="+mn-ea"/>
                          <a:cs typeface="+mn-cs"/>
                        </a:rPr>
                        <a:t> </a:t>
                      </a:r>
                    </a:p>
                  </a:txBody>
                  <a:tcPr marL="7620" marR="7620" marT="7620" marB="0" anchor="b"/>
                </a:tc>
                <a:tc>
                  <a:txBody>
                    <a:bodyPr/>
                    <a:lstStyle/>
                    <a:p>
                      <a:r>
                        <a:rPr lang="en-GB" sz="900" dirty="0"/>
                        <a:t>Ha </a:t>
                      </a:r>
                      <a:r>
                        <a:rPr lang="en-GB" sz="900" dirty="0" err="1"/>
                        <a:t>definido</a:t>
                      </a:r>
                      <a:r>
                        <a:rPr lang="en-GB" sz="900" dirty="0"/>
                        <a:t> los </a:t>
                      </a:r>
                      <a:r>
                        <a:rPr lang="en-GB" sz="900" dirty="0" err="1"/>
                        <a:t>siguientes</a:t>
                      </a:r>
                      <a:r>
                        <a:rPr lang="en-GB" sz="900" dirty="0"/>
                        <a:t> </a:t>
                      </a:r>
                      <a:r>
                        <a:rPr lang="en-GB" sz="900" dirty="0" err="1"/>
                        <a:t>conceptos</a:t>
                      </a:r>
                      <a:r>
                        <a:rPr lang="en-GB" sz="900" dirty="0"/>
                        <a:t>, </a:t>
                      </a:r>
                      <a:r>
                        <a:rPr lang="en-GB" sz="900" dirty="0" err="1"/>
                        <a:t>reutilizando</a:t>
                      </a:r>
                      <a:r>
                        <a:rPr lang="en-GB" sz="900" dirty="0"/>
                        <a:t> </a:t>
                      </a:r>
                      <a:r>
                        <a:rPr lang="en-GB" sz="900" dirty="0" err="1"/>
                        <a:t>conceptos</a:t>
                      </a:r>
                      <a:r>
                        <a:rPr lang="en-GB" sz="900" dirty="0"/>
                        <a:t> de </a:t>
                      </a:r>
                      <a:r>
                        <a:rPr lang="en-GB" sz="900" dirty="0" err="1"/>
                        <a:t>otras</a:t>
                      </a:r>
                      <a:r>
                        <a:rPr lang="en-GB" sz="900" dirty="0"/>
                        <a:t> </a:t>
                      </a:r>
                      <a:r>
                        <a:rPr lang="en-GB" sz="900" dirty="0" err="1"/>
                        <a:t>ontologías</a:t>
                      </a:r>
                      <a:r>
                        <a:rPr lang="en-GB" sz="900" dirty="0"/>
                        <a:t>:</a:t>
                      </a:r>
                    </a:p>
                    <a:p>
                      <a:pPr marL="285750" indent="-285750">
                        <a:buFont typeface="Arial" panose="020B0604020202020204" pitchFamily="34" charset="0"/>
                        <a:buChar char="•"/>
                      </a:pPr>
                      <a:r>
                        <a:rPr lang="en-GB" sz="900" dirty="0"/>
                        <a:t>Activity </a:t>
                      </a:r>
                      <a:r>
                        <a:rPr lang="en-GB" sz="900" dirty="0" err="1"/>
                        <a:t>heredada</a:t>
                      </a:r>
                      <a:r>
                        <a:rPr lang="en-GB" sz="900" dirty="0"/>
                        <a:t> de </a:t>
                      </a:r>
                      <a:r>
                        <a:rPr lang="en-GB" sz="900" dirty="0" err="1"/>
                        <a:t>Vivo:DateTimeInterval</a:t>
                      </a:r>
                      <a:r>
                        <a:rPr lang="en-GB" sz="900" dirty="0"/>
                        <a:t>, </a:t>
                      </a:r>
                      <a:r>
                        <a:rPr lang="en-GB" sz="900" dirty="0" err="1"/>
                        <a:t>también</a:t>
                      </a:r>
                      <a:r>
                        <a:rPr lang="en-GB" sz="900" dirty="0"/>
                        <a:t> Position, Project, Role</a:t>
                      </a:r>
                    </a:p>
                    <a:p>
                      <a:pPr marL="285750" indent="-285750">
                        <a:buFont typeface="Arial" panose="020B0604020202020204" pitchFamily="34" charset="0"/>
                        <a:buChar char="•"/>
                      </a:pPr>
                      <a:r>
                        <a:rPr lang="en-GB" sz="900" dirty="0"/>
                        <a:t>Contract </a:t>
                      </a:r>
                      <a:r>
                        <a:rPr lang="en-GB" sz="900" dirty="0" err="1"/>
                        <a:t>asociado</a:t>
                      </a:r>
                      <a:r>
                        <a:rPr lang="en-GB" sz="900" dirty="0"/>
                        <a:t> a Proyecto, Organization y Person </a:t>
                      </a:r>
                    </a:p>
                    <a:p>
                      <a:pPr marL="285750" indent="-285750">
                        <a:buFont typeface="Arial" panose="020B0604020202020204" pitchFamily="34" charset="0"/>
                        <a:buChar char="•"/>
                      </a:pPr>
                      <a:r>
                        <a:rPr lang="en-GB" sz="900" dirty="0" err="1"/>
                        <a:t>PhDThesis</a:t>
                      </a:r>
                      <a:r>
                        <a:rPr lang="en-GB" sz="900" dirty="0"/>
                        <a:t> </a:t>
                      </a:r>
                      <a:r>
                        <a:rPr lang="en-GB" sz="900" dirty="0" err="1"/>
                        <a:t>hereda</a:t>
                      </a:r>
                      <a:r>
                        <a:rPr lang="en-GB" sz="900" dirty="0"/>
                        <a:t> de </a:t>
                      </a:r>
                      <a:r>
                        <a:rPr lang="en-GB" sz="900" dirty="0" err="1"/>
                        <a:t>bibo:Thesis</a:t>
                      </a:r>
                      <a:endParaRPr lang="en-GB" sz="900" dirty="0"/>
                    </a:p>
                    <a:p>
                      <a:pPr marL="285750" indent="-285750">
                        <a:buFont typeface="Arial" panose="020B0604020202020204" pitchFamily="34" charset="0"/>
                        <a:buChar char="•"/>
                      </a:pPr>
                      <a:r>
                        <a:rPr lang="en-GB" sz="900" dirty="0" err="1"/>
                        <a:t>NonAcademicPosition</a:t>
                      </a:r>
                      <a:r>
                        <a:rPr lang="en-GB" sz="900" dirty="0"/>
                        <a:t> y </a:t>
                      </a:r>
                      <a:r>
                        <a:rPr lang="en-GB" sz="900" dirty="0" err="1"/>
                        <a:t>AcademicPosition</a:t>
                      </a:r>
                      <a:r>
                        <a:rPr lang="en-GB" sz="900" dirty="0"/>
                        <a:t> </a:t>
                      </a:r>
                      <a:r>
                        <a:rPr lang="en-GB" sz="900" dirty="0" err="1"/>
                        <a:t>heredan</a:t>
                      </a:r>
                      <a:r>
                        <a:rPr lang="en-GB" sz="900" dirty="0"/>
                        <a:t> de </a:t>
                      </a:r>
                      <a:r>
                        <a:rPr lang="en-GB" sz="900" dirty="0" err="1"/>
                        <a:t>vivo:Position</a:t>
                      </a:r>
                      <a:endParaRPr lang="en-GB" sz="900" dirty="0"/>
                    </a:p>
                    <a:p>
                      <a:pPr marL="285750" indent="-285750" algn="l">
                        <a:buFont typeface="Arial" panose="020B0604020202020204" pitchFamily="34" charset="0"/>
                        <a:buChar char="•"/>
                      </a:pPr>
                      <a:r>
                        <a:rPr lang="en-GB" sz="900" dirty="0"/>
                        <a:t>Project y </a:t>
                      </a:r>
                      <a:r>
                        <a:rPr lang="en-GB" sz="900" dirty="0" err="1"/>
                        <a:t>ProjectExpense</a:t>
                      </a:r>
                      <a:endParaRPr lang="en-GB" sz="900" dirty="0"/>
                    </a:p>
                    <a:p>
                      <a:pPr marL="285750" indent="-285750" algn="l">
                        <a:buFont typeface="Arial" panose="020B0604020202020204" pitchFamily="34" charset="0"/>
                        <a:buChar char="•"/>
                      </a:pPr>
                      <a:r>
                        <a:rPr lang="en-GB" sz="900" dirty="0"/>
                        <a:t>Funder, Funding, </a:t>
                      </a:r>
                      <a:r>
                        <a:rPr lang="en-GB" sz="900" dirty="0" err="1"/>
                        <a:t>FundingProgramme</a:t>
                      </a:r>
                      <a:r>
                        <a:rPr lang="en-GB" sz="900" dirty="0"/>
                        <a:t>, </a:t>
                      </a:r>
                      <a:r>
                        <a:rPr lang="en-GB" sz="900" dirty="0" err="1"/>
                        <a:t>FundingAmount</a:t>
                      </a:r>
                      <a:endParaRPr lang="en-GB" sz="900" dirty="0"/>
                    </a:p>
                    <a:p>
                      <a:pPr marL="285750" indent="-285750" algn="l">
                        <a:buFont typeface="Arial" panose="020B0604020202020204" pitchFamily="34" charset="0"/>
                        <a:buChar char="•"/>
                      </a:pPr>
                      <a:r>
                        <a:rPr lang="en-GB" sz="900" dirty="0" err="1"/>
                        <a:t>GeographicalScope</a:t>
                      </a:r>
                      <a:r>
                        <a:rPr lang="en-GB" sz="900" dirty="0"/>
                        <a:t> </a:t>
                      </a:r>
                      <a:r>
                        <a:rPr lang="en-GB" sz="900" dirty="0" err="1"/>
                        <a:t>heredad</a:t>
                      </a:r>
                      <a:r>
                        <a:rPr lang="en-GB" sz="900" dirty="0"/>
                        <a:t> </a:t>
                      </a:r>
                      <a:r>
                        <a:rPr lang="en-GB" sz="900" dirty="0" err="1"/>
                        <a:t>gn:GeoScopeFeatures</a:t>
                      </a:r>
                      <a:endParaRPr lang="en-GB" sz="900" dirty="0"/>
                    </a:p>
                    <a:p>
                      <a:pPr marL="285750" indent="-285750" algn="l">
                        <a:buFont typeface="Arial" panose="020B0604020202020204" pitchFamily="34" charset="0"/>
                        <a:buChar char="•"/>
                      </a:pPr>
                      <a:r>
                        <a:rPr lang="en-GB" sz="900" dirty="0"/>
                        <a:t>Researcher </a:t>
                      </a:r>
                      <a:r>
                        <a:rPr lang="en-GB" sz="900" dirty="0" err="1"/>
                        <a:t>hereda</a:t>
                      </a:r>
                      <a:r>
                        <a:rPr lang="en-GB" sz="900" dirty="0"/>
                        <a:t> de </a:t>
                      </a:r>
                      <a:r>
                        <a:rPr lang="en-GB" sz="900" dirty="0" err="1"/>
                        <a:t>foaf:Person</a:t>
                      </a:r>
                      <a:endParaRPr lang="en-GB" sz="900" dirty="0"/>
                    </a:p>
                    <a:p>
                      <a:pPr marL="285750" indent="-285750" algn="l">
                        <a:buFont typeface="Arial" panose="020B0604020202020204" pitchFamily="34" charset="0"/>
                        <a:buChar char="•"/>
                      </a:pPr>
                      <a:r>
                        <a:rPr lang="en-GB" sz="900" dirty="0" err="1"/>
                        <a:t>Añadido</a:t>
                      </a:r>
                      <a:r>
                        <a:rPr lang="en-GB" sz="900" dirty="0"/>
                        <a:t> </a:t>
                      </a:r>
                      <a:r>
                        <a:rPr lang="en-GB" sz="900" dirty="0" err="1"/>
                        <a:t>roh:Proposal</a:t>
                      </a:r>
                      <a:r>
                        <a:rPr lang="en-GB" sz="900" dirty="0"/>
                        <a:t> de </a:t>
                      </a:r>
                      <a:r>
                        <a:rPr lang="en-GB" sz="900" dirty="0" err="1"/>
                        <a:t>bibo:Document</a:t>
                      </a:r>
                      <a:r>
                        <a:rPr lang="en-GB" sz="900" dirty="0"/>
                        <a:t> para </a:t>
                      </a:r>
                      <a:r>
                        <a:rPr lang="en-GB" sz="900" dirty="0" err="1"/>
                        <a:t>así</a:t>
                      </a:r>
                      <a:r>
                        <a:rPr lang="en-GB" sz="900" dirty="0"/>
                        <a:t> </a:t>
                      </a:r>
                      <a:r>
                        <a:rPr lang="en-GB" sz="900" dirty="0" err="1"/>
                        <a:t>poder</a:t>
                      </a:r>
                      <a:r>
                        <a:rPr lang="en-GB" sz="900" dirty="0"/>
                        <a:t> </a:t>
                      </a:r>
                      <a:r>
                        <a:rPr lang="en-GB" sz="900" dirty="0" err="1"/>
                        <a:t>asociar</a:t>
                      </a:r>
                      <a:r>
                        <a:rPr lang="en-GB" sz="900" dirty="0"/>
                        <a:t> la </a:t>
                      </a:r>
                      <a:r>
                        <a:rPr lang="en-GB" sz="900" dirty="0" err="1"/>
                        <a:t>memoria</a:t>
                      </a:r>
                      <a:r>
                        <a:rPr lang="en-GB" sz="900" dirty="0"/>
                        <a:t> de la </a:t>
                      </a:r>
                      <a:r>
                        <a:rPr lang="en-GB" sz="900" dirty="0" err="1"/>
                        <a:t>propuesta</a:t>
                      </a:r>
                      <a:r>
                        <a:rPr lang="en-GB" sz="900" dirty="0"/>
                        <a:t> a un </a:t>
                      </a:r>
                      <a:r>
                        <a:rPr lang="en-GB" sz="900" dirty="0" err="1"/>
                        <a:t>proyecto</a:t>
                      </a:r>
                      <a:endParaRPr lang="en-GB" sz="900" dirty="0"/>
                    </a:p>
                    <a:p>
                      <a:endParaRPr lang="en-GB" sz="900" dirty="0"/>
                    </a:p>
                  </a:txBody>
                  <a:tcPr/>
                </a:tc>
                <a:extLst>
                  <a:ext uri="{0D108BD9-81ED-4DB2-BD59-A6C34878D82A}">
                    <a16:rowId xmlns:a16="http://schemas.microsoft.com/office/drawing/2014/main" val="980190707"/>
                  </a:ext>
                </a:extLst>
              </a:tr>
            </a:tbl>
          </a:graphicData>
        </a:graphic>
      </p:graphicFrame>
    </p:spTree>
    <p:extLst>
      <p:ext uri="{BB962C8B-B14F-4D97-AF65-F5344CB8AC3E}">
        <p14:creationId xmlns:p14="http://schemas.microsoft.com/office/powerpoint/2010/main" val="8159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47787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s-ES" sz="2400" dirty="0"/>
              <a:t>División en dos ontologías (</a:t>
            </a:r>
            <a:r>
              <a:rPr lang="es-ES" sz="2400" dirty="0">
                <a:hlinkClick r:id="rId2"/>
              </a:rPr>
              <a:t>https://github.com/HerculesCRUE/GnossDeustoOnto/</a:t>
            </a:r>
            <a:r>
              <a:rPr lang="es-ES" sz="2400" dirty="0"/>
              <a:t>): </a:t>
            </a:r>
          </a:p>
          <a:p>
            <a:pPr marL="800100" lvl="1" indent="-342900">
              <a:buFont typeface="Wingdings" panose="05000000000000000000" pitchFamily="2" charset="2"/>
              <a:buChar char="q"/>
            </a:pPr>
            <a:r>
              <a:rPr lang="es-ES" sz="2400" dirty="0" err="1"/>
              <a:t>roh</a:t>
            </a:r>
            <a:endParaRPr lang="es-ES" sz="2400" dirty="0"/>
          </a:p>
          <a:p>
            <a:pPr marL="800100" lvl="1" indent="-342900">
              <a:buFont typeface="Wingdings" panose="05000000000000000000" pitchFamily="2" charset="2"/>
              <a:buChar char="q"/>
            </a:pPr>
            <a:r>
              <a:rPr lang="es-ES" sz="2400" dirty="0" err="1"/>
              <a:t>rohes</a:t>
            </a:r>
            <a:endParaRPr lang="es-ES" sz="2400" dirty="0"/>
          </a:p>
          <a:p>
            <a:pPr marL="342900" indent="-342900">
              <a:buFont typeface="Wingdings" panose="05000000000000000000" pitchFamily="2" charset="2"/>
              <a:buChar char="q"/>
            </a:pPr>
            <a:r>
              <a:rPr lang="es-ES" sz="2400" dirty="0"/>
              <a:t>Actualización de la documentación disponible en: </a:t>
            </a:r>
            <a:r>
              <a:rPr lang="es-ES" sz="2400" dirty="0">
                <a:hlinkClick r:id="rId3"/>
              </a:rPr>
              <a:t>https://deustohercules.github.io/roh/index.html</a:t>
            </a:r>
            <a:endParaRPr lang="es-ES" sz="2400" dirty="0"/>
          </a:p>
          <a:p>
            <a:endParaRPr lang="es-ES" sz="2400" dirty="0"/>
          </a:p>
          <a:p>
            <a:endParaRPr lang="es-ES" sz="2400" dirty="0"/>
          </a:p>
        </p:txBody>
      </p:sp>
    </p:spTree>
    <p:extLst>
      <p:ext uri="{BB962C8B-B14F-4D97-AF65-F5344CB8AC3E}">
        <p14:creationId xmlns:p14="http://schemas.microsoft.com/office/powerpoint/2010/main" val="403409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532453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n-US" sz="2400" dirty="0"/>
              <a:t>Removed </a:t>
            </a:r>
            <a:r>
              <a:rPr lang="en-US" sz="2400" dirty="0" err="1"/>
              <a:t>ImpactMetric</a:t>
            </a:r>
            <a:endParaRPr lang="en-US" sz="2400" dirty="0"/>
          </a:p>
          <a:p>
            <a:pPr marL="342900" indent="-342900">
              <a:buFont typeface="Wingdings" panose="05000000000000000000" pitchFamily="2" charset="2"/>
              <a:buChar char="q"/>
            </a:pPr>
            <a:r>
              <a:rPr lang="en-US" sz="2400" dirty="0"/>
              <a:t>Added CV entity, which includes H-factor, cites, CV-summary attributes. Linked through Person to Position, </a:t>
            </a:r>
            <a:r>
              <a:rPr lang="en-US" sz="2400" dirty="0" err="1"/>
              <a:t>AcademicDegrees</a:t>
            </a:r>
            <a:r>
              <a:rPr lang="en-US" sz="2400" dirty="0"/>
              <a:t>, Publications, Projects and Contracts</a:t>
            </a:r>
          </a:p>
          <a:p>
            <a:pPr marL="342900" indent="-342900">
              <a:buFont typeface="Wingdings" panose="05000000000000000000" pitchFamily="2" charset="2"/>
              <a:buChar char="q"/>
            </a:pPr>
            <a:r>
              <a:rPr lang="en-US" sz="2400" dirty="0"/>
              <a:t>Metric based on </a:t>
            </a:r>
            <a:r>
              <a:rPr lang="en-US" sz="2400" dirty="0" err="1"/>
              <a:t>cfMetric</a:t>
            </a:r>
            <a:r>
              <a:rPr lang="en-US" sz="2400" dirty="0"/>
              <a:t>, including attributes Identifier, Uniform Resource Identifier, Name, Description and linked to </a:t>
            </a:r>
            <a:r>
              <a:rPr lang="en-US" sz="2400" dirty="0" err="1"/>
              <a:t>foaf:Agent</a:t>
            </a:r>
            <a:r>
              <a:rPr lang="en-US" sz="2400" dirty="0"/>
              <a:t>, Keyword and optionally to </a:t>
            </a:r>
            <a:r>
              <a:rPr lang="en-US" sz="2400" dirty="0" err="1"/>
              <a:t>ResearchObject</a:t>
            </a:r>
            <a:endParaRPr lang="en-US" sz="2400" dirty="0"/>
          </a:p>
          <a:p>
            <a:pPr marL="342900" indent="-342900">
              <a:buFont typeface="Wingdings" panose="05000000000000000000" pitchFamily="2" charset="2"/>
              <a:buChar char="q"/>
            </a:pPr>
            <a:r>
              <a:rPr lang="en-US" sz="2400" dirty="0"/>
              <a:t>Created Infrastructure and subclasses Facility and Equipment</a:t>
            </a:r>
          </a:p>
          <a:p>
            <a:pPr marL="342900" indent="-342900">
              <a:buFont typeface="Wingdings" panose="05000000000000000000" pitchFamily="2" charset="2"/>
              <a:buChar char="q"/>
            </a:pPr>
            <a:r>
              <a:rPr lang="en-US" sz="2400" dirty="0"/>
              <a:t>Added </a:t>
            </a:r>
            <a:r>
              <a:rPr lang="en-US" sz="2400" dirty="0" err="1"/>
              <a:t>OnlineAccount</a:t>
            </a:r>
            <a:r>
              <a:rPr lang="en-US" sz="2400" dirty="0"/>
              <a:t> entity</a:t>
            </a:r>
          </a:p>
          <a:p>
            <a:pPr marL="342900" indent="-342900">
              <a:buFont typeface="Wingdings" panose="05000000000000000000" pitchFamily="2" charset="2"/>
              <a:buChar char="q"/>
            </a:pPr>
            <a:r>
              <a:rPr lang="en-US" sz="2400" dirty="0"/>
              <a:t>Added Position entity</a:t>
            </a:r>
          </a:p>
          <a:p>
            <a:pPr marL="342900" indent="-342900">
              <a:buFont typeface="Wingdings" panose="05000000000000000000" pitchFamily="2" charset="2"/>
              <a:buChar char="q"/>
            </a:pPr>
            <a:r>
              <a:rPr lang="en-US" sz="2400" dirty="0"/>
              <a:t>Replaced Tag entity by Keyword entity</a:t>
            </a:r>
          </a:p>
          <a:p>
            <a:pPr marL="342900" indent="-342900">
              <a:buFont typeface="Wingdings" panose="05000000000000000000" pitchFamily="2" charset="2"/>
              <a:buChar char="q"/>
            </a:pPr>
            <a:r>
              <a:rPr lang="en-US" sz="2400" dirty="0"/>
              <a:t>Added </a:t>
            </a:r>
            <a:r>
              <a:rPr lang="en-US" sz="2400" dirty="0" err="1"/>
              <a:t>rdfs:comment</a:t>
            </a:r>
            <a:r>
              <a:rPr lang="en-US" sz="2400" dirty="0"/>
              <a:t> a la </a:t>
            </a:r>
            <a:r>
              <a:rPr lang="en-US" sz="2400" dirty="0" err="1"/>
              <a:t>mayoría</a:t>
            </a:r>
            <a:r>
              <a:rPr lang="en-US" sz="2400" dirty="0"/>
              <a:t> de las </a:t>
            </a:r>
            <a:r>
              <a:rPr lang="en-US" sz="2400" dirty="0" err="1"/>
              <a:t>entidades</a:t>
            </a:r>
            <a:endParaRPr lang="es-ES" sz="2400" dirty="0"/>
          </a:p>
          <a:p>
            <a:endParaRPr lang="es-ES" sz="2400" dirty="0"/>
          </a:p>
        </p:txBody>
      </p:sp>
    </p:spTree>
    <p:extLst>
      <p:ext uri="{BB962C8B-B14F-4D97-AF65-F5344CB8AC3E}">
        <p14:creationId xmlns:p14="http://schemas.microsoft.com/office/powerpoint/2010/main" val="104663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323879"/>
            <a:ext cx="10935854" cy="723274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a:t>
            </a:r>
          </a:p>
          <a:p>
            <a:r>
              <a:rPr lang="es-ES" sz="2800" dirty="0">
                <a:solidFill>
                  <a:srgbClr val="6494ED"/>
                </a:solidFill>
                <a:latin typeface="Hypatia Sans Pro" panose="020B0502020204020303" pitchFamily="34" charset="0"/>
                <a:ea typeface="+mj-ea"/>
                <a:cs typeface="+mj-cs"/>
              </a:rPr>
              <a:t>	</a:t>
            </a:r>
            <a:r>
              <a:rPr lang="es-ES" sz="1200" dirty="0">
                <a:solidFill>
                  <a:srgbClr val="6494ED"/>
                </a:solidFill>
                <a:latin typeface="Hypatia Sans Pro" panose="020B0502020204020303" pitchFamily="34" charset="0"/>
                <a:ea typeface="+mj-ea"/>
                <a:cs typeface="+mj-cs"/>
              </a:rPr>
              <a:t>(Documento en: </a:t>
            </a:r>
            <a:r>
              <a:rPr lang="es-ES" sz="1200" dirty="0">
                <a:solidFill>
                  <a:srgbClr val="6494ED"/>
                </a:solidFill>
                <a:latin typeface="Hypatia Sans Pro" panose="020B0502020204020303" pitchFamily="34" charset="0"/>
                <a:ea typeface="+mj-ea"/>
                <a:cs typeface="+mj-cs"/>
                <a:hlinkClick r:id="rId2"/>
              </a:rPr>
              <a:t>https://github.com/HerculesCRUE/GnossDeustoOnto/raw/master/Comprobaci%C3%B3n%20preguntas%20competencia.xlsx</a:t>
            </a:r>
            <a:r>
              <a:rPr lang="es-ES" sz="1200" dirty="0">
                <a:solidFill>
                  <a:srgbClr val="6494ED"/>
                </a:solidFill>
                <a:latin typeface="Hypatia Sans Pro" panose="020B0502020204020303" pitchFamily="34" charset="0"/>
                <a:ea typeface="+mj-ea"/>
                <a:cs typeface="+mj-cs"/>
              </a:rPr>
              <a:t>) </a:t>
            </a:r>
          </a:p>
          <a:p>
            <a:endParaRPr lang="es-ES" sz="2400" dirty="0"/>
          </a:p>
          <a:p>
            <a:pPr marL="342900" indent="-342900">
              <a:buFont typeface="Wingdings" panose="05000000000000000000" pitchFamily="2" charset="2"/>
              <a:buChar char="q"/>
            </a:pPr>
            <a:r>
              <a:rPr lang="es-ES" sz="1600" dirty="0"/>
              <a:t>Necesidad de aclarar si </a:t>
            </a:r>
            <a:r>
              <a:rPr lang="es-ES" sz="1600" dirty="0" err="1"/>
              <a:t>Keyword</a:t>
            </a:r>
            <a:r>
              <a:rPr lang="es-ES" sz="1600" dirty="0"/>
              <a:t>, </a:t>
            </a:r>
            <a:r>
              <a:rPr lang="es-ES" sz="1600" dirty="0" err="1"/>
              <a:t>ResearchLine</a:t>
            </a:r>
            <a:r>
              <a:rPr lang="es-ES" sz="1600" dirty="0"/>
              <a:t> y </a:t>
            </a:r>
            <a:r>
              <a:rPr lang="es-ES" sz="1600" dirty="0" err="1"/>
              <a:t>KnowledgeArea</a:t>
            </a:r>
            <a:r>
              <a:rPr lang="es-ES" sz="1600" dirty="0"/>
              <a:t> son suficientes</a:t>
            </a:r>
          </a:p>
          <a:p>
            <a:pPr marL="800100" lvl="1" indent="-342900">
              <a:buFont typeface="Arial" panose="020B0604020202020204" pitchFamily="34" charset="0"/>
              <a:buChar char="•"/>
            </a:pPr>
            <a:r>
              <a:rPr lang="es-ES" sz="1600" dirty="0"/>
              <a:t>Hasta el momento </a:t>
            </a:r>
            <a:r>
              <a:rPr lang="es-ES" sz="1600" dirty="0" err="1"/>
              <a:t>KnowledgeArea</a:t>
            </a:r>
            <a:r>
              <a:rPr lang="es-ES" sz="1600" dirty="0"/>
              <a:t> considera códigos UNESCO pero hay muchas otras taxonomías de áreas temáticas </a:t>
            </a:r>
            <a:r>
              <a:rPr lang="es-ES" sz="1600" dirty="0">
                <a:sym typeface="Wingdings" panose="05000000000000000000" pitchFamily="2" charset="2"/>
              </a:rPr>
              <a:t> “</a:t>
            </a:r>
            <a:r>
              <a:rPr lang="es-ES" sz="1600" i="1" dirty="0"/>
              <a:t>área/disciplina específica</a:t>
            </a:r>
            <a:r>
              <a:rPr lang="es-ES" sz="1600" dirty="0">
                <a:sym typeface="Wingdings" panose="05000000000000000000" pitchFamily="2" charset="2"/>
              </a:rPr>
              <a:t>” y “temáticas de investigación”</a:t>
            </a:r>
          </a:p>
          <a:p>
            <a:pPr marL="1257300" lvl="2" indent="-342900">
              <a:buFont typeface="Arial" panose="020B0604020202020204" pitchFamily="34" charset="0"/>
              <a:buChar char="•"/>
            </a:pPr>
            <a:r>
              <a:rPr lang="es-ES" sz="1600" dirty="0">
                <a:hlinkClick r:id="rId3"/>
              </a:rPr>
              <a:t>http://www.ciencia.gob.es/portal/site/MICINN/menuitem.8ce192e94ba842bea3bc811001432ea0/?vgnextoid=fa347440163e5310VgnVCM1000001d04140aRCRD&amp;vgnextfmt=default</a:t>
            </a:r>
            <a:r>
              <a:rPr lang="es-ES" sz="1600" dirty="0"/>
              <a:t>  </a:t>
            </a:r>
          </a:p>
          <a:p>
            <a:pPr marL="1257300" lvl="2" indent="-342900">
              <a:buFont typeface="Arial" panose="020B0604020202020204" pitchFamily="34" charset="0"/>
              <a:buChar char="•"/>
            </a:pPr>
            <a:r>
              <a:rPr lang="es-ES" sz="1600" dirty="0">
                <a:hlinkClick r:id="rId4"/>
              </a:rPr>
              <a:t>https://services.icono.fecyt.es/indicadores/Paginas/default.aspx?ind=198&amp;idPanel=1</a:t>
            </a:r>
            <a:r>
              <a:rPr lang="es-ES" sz="1600" dirty="0"/>
              <a:t> </a:t>
            </a:r>
          </a:p>
          <a:p>
            <a:pPr marL="342900" indent="-342900">
              <a:buFont typeface="Wingdings" panose="05000000000000000000" pitchFamily="2" charset="2"/>
              <a:buChar char="q"/>
            </a:pPr>
            <a:r>
              <a:rPr lang="es-ES" sz="1600" dirty="0"/>
              <a:t>Position añadido</a:t>
            </a:r>
          </a:p>
          <a:p>
            <a:pPr marL="800100" lvl="1" indent="-342900">
              <a:buFont typeface="Arial" panose="020B0604020202020204" pitchFamily="34" charset="0"/>
              <a:buChar char="•"/>
            </a:pPr>
            <a:r>
              <a:rPr lang="es-ES" sz="1600" dirty="0"/>
              <a:t>¿qué taxonomía de las mismas hemos de aplicar para </a:t>
            </a:r>
            <a:r>
              <a:rPr lang="es-ES" sz="1600" dirty="0" err="1"/>
              <a:t>AcademicPosition</a:t>
            </a:r>
            <a:r>
              <a:rPr lang="es-ES" sz="1600" dirty="0"/>
              <a:t> y </a:t>
            </a:r>
            <a:r>
              <a:rPr lang="es-ES" sz="1600" dirty="0" err="1"/>
              <a:t>NonAcademicPosition</a:t>
            </a:r>
            <a:r>
              <a:rPr lang="es-ES" sz="1600" dirty="0"/>
              <a:t>?</a:t>
            </a:r>
          </a:p>
          <a:p>
            <a:pPr marL="800100" lvl="1" indent="-342900">
              <a:buFont typeface="Arial" panose="020B0604020202020204" pitchFamily="34" charset="0"/>
              <a:buChar char="•"/>
            </a:pPr>
            <a:r>
              <a:rPr lang="es-ES" sz="1600" dirty="0"/>
              <a:t>Recoge el periodo en el que una posición es ocupada</a:t>
            </a:r>
          </a:p>
          <a:p>
            <a:pPr marL="800100" lvl="1" indent="-342900">
              <a:buFont typeface="Arial" panose="020B0604020202020204" pitchFamily="34" charset="0"/>
              <a:buChar char="•"/>
            </a:pPr>
            <a:r>
              <a:rPr lang="es-ES" sz="1600" dirty="0"/>
              <a:t>Marie Curie / ERC, ¿posición o role?</a:t>
            </a:r>
          </a:p>
          <a:p>
            <a:pPr marL="342900" indent="-342900">
              <a:buFont typeface="Wingdings" panose="05000000000000000000" pitchFamily="2" charset="2"/>
              <a:buChar char="q"/>
            </a:pPr>
            <a:r>
              <a:rPr lang="es-ES" sz="1600" dirty="0"/>
              <a:t>CV nueva entidad que incluye citas, factor H, resumen CV</a:t>
            </a:r>
          </a:p>
          <a:p>
            <a:pPr marL="800100" lvl="1" indent="-342900">
              <a:buFont typeface="Arial" panose="020B0604020202020204" pitchFamily="34" charset="0"/>
              <a:buChar char="•"/>
            </a:pPr>
            <a:r>
              <a:rPr lang="es-ES" sz="1600" dirty="0"/>
              <a:t>Suficientes para cubrir todos los campos de un CVN, ¿quién genera el CVN?</a:t>
            </a:r>
          </a:p>
          <a:p>
            <a:pPr marL="800100" lvl="1" indent="-342900">
              <a:buFont typeface="Arial" panose="020B0604020202020204" pitchFamily="34" charset="0"/>
              <a:buChar char="•"/>
            </a:pPr>
            <a:r>
              <a:rPr lang="es-ES" sz="1600" dirty="0"/>
              <a:t>Algunos de estos campos indicados directamente por el investigador, otros calculados periódicamente de modo dinámico y actualizados sobre cada investigador</a:t>
            </a:r>
          </a:p>
          <a:p>
            <a:pPr marL="342900" indent="-342900">
              <a:buFont typeface="Wingdings" panose="05000000000000000000" pitchFamily="2" charset="2"/>
              <a:buChar char="q"/>
            </a:pPr>
            <a:r>
              <a:rPr lang="es-ES" sz="1600" dirty="0"/>
              <a:t>Objetivos científicos en preguntas de competencia interpretado como </a:t>
            </a:r>
            <a:r>
              <a:rPr lang="es-ES" sz="1600" dirty="0" err="1"/>
              <a:t>ResearchLine</a:t>
            </a:r>
            <a:endParaRPr lang="es-ES" sz="1600" dirty="0"/>
          </a:p>
          <a:p>
            <a:pPr marL="342900" indent="-342900">
              <a:buFont typeface="Wingdings" panose="05000000000000000000" pitchFamily="2" charset="2"/>
              <a:buChar char="q"/>
            </a:pPr>
            <a:r>
              <a:rPr lang="es-ES" sz="1600" dirty="0"/>
              <a:t>Sería necesario añadir Role a </a:t>
            </a:r>
            <a:r>
              <a:rPr lang="es-ES" sz="1600" dirty="0" err="1"/>
              <a:t>Activity</a:t>
            </a:r>
            <a:r>
              <a:rPr lang="es-ES" sz="1600" dirty="0"/>
              <a:t>, ¿cuál sería el listado de roles?</a:t>
            </a:r>
          </a:p>
          <a:p>
            <a:pPr marL="342900" indent="-342900">
              <a:buFont typeface="Wingdings" panose="05000000000000000000" pitchFamily="2" charset="2"/>
              <a:buChar char="q"/>
            </a:pPr>
            <a:r>
              <a:rPr lang="es-ES" sz="1600" dirty="0"/>
              <a:t>Revisar </a:t>
            </a:r>
            <a:r>
              <a:rPr lang="es-ES" sz="1600" dirty="0" err="1"/>
              <a:t>ResearchObject</a:t>
            </a:r>
            <a:r>
              <a:rPr lang="es-ES" sz="1600" dirty="0"/>
              <a:t>, ¿dónde metemos startups?</a:t>
            </a:r>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endParaRPr lang="es-ES" sz="2400" dirty="0"/>
          </a:p>
        </p:txBody>
      </p:sp>
    </p:spTree>
    <p:extLst>
      <p:ext uri="{BB962C8B-B14F-4D97-AF65-F5344CB8AC3E}">
        <p14:creationId xmlns:p14="http://schemas.microsoft.com/office/powerpoint/2010/main" val="130431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9371"/>
            <a:ext cx="10935854" cy="695575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añadidas</a:t>
            </a:r>
          </a:p>
          <a:p>
            <a:endParaRPr lang="es-ES" sz="2400" dirty="0"/>
          </a:p>
          <a:p>
            <a:pPr marL="342900" indent="-342900">
              <a:buFont typeface="Wingdings" panose="05000000000000000000" pitchFamily="2" charset="2"/>
              <a:buChar char="q"/>
            </a:pPr>
            <a:r>
              <a:rPr lang="es-ES" dirty="0"/>
              <a:t>Position para relacionar las posiciones en el tiempo que una persona puede tener en una organización</a:t>
            </a:r>
          </a:p>
          <a:p>
            <a:pPr marL="800100" lvl="1" indent="-342900">
              <a:buFont typeface="Arial" panose="020B0604020202020204" pitchFamily="34" charset="0"/>
              <a:buChar char="•"/>
            </a:pPr>
            <a:r>
              <a:rPr lang="es-ES" sz="1600" dirty="0"/>
              <a:t>Verificar cuáles son las posiciones que deben considerarse. </a:t>
            </a:r>
            <a:r>
              <a:rPr lang="es-ES" sz="1600" dirty="0">
                <a:solidFill>
                  <a:srgbClr val="FF0000"/>
                </a:solidFill>
              </a:rPr>
              <a:t>Revisar volcado de UM</a:t>
            </a:r>
          </a:p>
          <a:p>
            <a:pPr marL="342900" indent="-342900">
              <a:buFont typeface="Wingdings" panose="05000000000000000000" pitchFamily="2" charset="2"/>
              <a:buChar char="q"/>
            </a:pPr>
            <a:r>
              <a:rPr lang="es-ES" dirty="0"/>
              <a:t>Añadida </a:t>
            </a:r>
            <a:r>
              <a:rPr lang="es-ES" dirty="0" err="1"/>
              <a:t>ImpactMetric</a:t>
            </a:r>
            <a:r>
              <a:rPr lang="es-ES" dirty="0"/>
              <a:t> para hacer frente a la necesidad de trazar el factor de impacto de las publicaciones en </a:t>
            </a:r>
            <a:r>
              <a:rPr lang="es-ES" dirty="0" err="1"/>
              <a:t>journals</a:t>
            </a:r>
            <a:r>
              <a:rPr lang="es-ES" dirty="0"/>
              <a:t> (</a:t>
            </a:r>
            <a:r>
              <a:rPr lang="es-ES" dirty="0" err="1"/>
              <a:t>Periodicals</a:t>
            </a:r>
            <a:r>
              <a:rPr lang="es-ES" dirty="0"/>
              <a:t>)</a:t>
            </a:r>
          </a:p>
          <a:p>
            <a:pPr marL="342900" indent="-342900">
              <a:buFont typeface="Wingdings" panose="05000000000000000000" pitchFamily="2" charset="2"/>
              <a:buChar char="q"/>
            </a:pPr>
            <a:r>
              <a:rPr lang="en-US" dirty="0" err="1"/>
              <a:t>Añadido</a:t>
            </a:r>
            <a:r>
              <a:rPr lang="en-US" dirty="0"/>
              <a:t> </a:t>
            </a:r>
            <a:r>
              <a:rPr lang="en-US" dirty="0" err="1"/>
              <a:t>AcademicAccreditation</a:t>
            </a:r>
            <a:r>
              <a:rPr lang="en-US" dirty="0"/>
              <a:t> as subclass of Accreditation </a:t>
            </a:r>
            <a:r>
              <a:rPr lang="en-US" dirty="0" err="1"/>
              <a:t>en</a:t>
            </a:r>
            <a:r>
              <a:rPr lang="en-US" dirty="0"/>
              <a:t> </a:t>
            </a:r>
            <a:r>
              <a:rPr lang="en-US" dirty="0" err="1"/>
              <a:t>rohes</a:t>
            </a:r>
            <a:endParaRPr lang="en-US" dirty="0"/>
          </a:p>
          <a:p>
            <a:pPr marL="342900" indent="-342900">
              <a:buFont typeface="Wingdings" panose="05000000000000000000" pitchFamily="2" charset="2"/>
              <a:buChar char="q"/>
            </a:pPr>
            <a:r>
              <a:rPr lang="es-ES" dirty="0" err="1"/>
              <a:t>ResultObject</a:t>
            </a:r>
            <a:r>
              <a:rPr lang="es-ES" dirty="0"/>
              <a:t> podría incluir también software </a:t>
            </a:r>
            <a:r>
              <a:rPr lang="es-ES" dirty="0" err="1"/>
              <a:t>releases</a:t>
            </a:r>
            <a:r>
              <a:rPr lang="es-ES" dirty="0"/>
              <a:t>, </a:t>
            </a:r>
            <a:r>
              <a:rPr lang="es-ES" dirty="0" err="1"/>
              <a:t>datasets</a:t>
            </a:r>
            <a:r>
              <a:rPr lang="es-ES" dirty="0"/>
              <a:t>, diseños </a:t>
            </a:r>
            <a:r>
              <a:rPr lang="es-ES" dirty="0" err="1"/>
              <a:t>industrials</a:t>
            </a:r>
            <a:r>
              <a:rPr lang="es-ES" dirty="0"/>
              <a:t>, ¿dónde estaría el listado de objetos resultado a soportar?</a:t>
            </a:r>
          </a:p>
          <a:p>
            <a:pPr marL="342900" indent="-342900">
              <a:buFont typeface="Wingdings" panose="05000000000000000000" pitchFamily="2" charset="2"/>
              <a:buChar char="q"/>
            </a:pPr>
            <a:r>
              <a:rPr lang="es-ES" dirty="0"/>
              <a:t>En Project, la propiedad </a:t>
            </a:r>
            <a:r>
              <a:rPr lang="es-ES" dirty="0" err="1"/>
              <a:t>projectType</a:t>
            </a:r>
            <a:r>
              <a:rPr lang="es-ES" dirty="0"/>
              <a:t> qué valores debería soportar</a:t>
            </a:r>
          </a:p>
          <a:p>
            <a:pPr marL="342900" indent="-342900">
              <a:buFont typeface="Wingdings" panose="05000000000000000000" pitchFamily="2" charset="2"/>
              <a:buChar char="q"/>
            </a:pPr>
            <a:r>
              <a:rPr lang="es-ES" dirty="0"/>
              <a:t>Añadido </a:t>
            </a:r>
            <a:r>
              <a:rPr lang="es-ES" dirty="0" err="1"/>
              <a:t>geographicalScope</a:t>
            </a:r>
            <a:r>
              <a:rPr lang="es-ES" dirty="0"/>
              <a:t> a </a:t>
            </a:r>
            <a:r>
              <a:rPr lang="es-ES" dirty="0" err="1"/>
              <a:t>Organization</a:t>
            </a:r>
            <a:r>
              <a:rPr lang="es-ES" dirty="0"/>
              <a:t> para así poder discernir ámbito geográfico de </a:t>
            </a:r>
            <a:r>
              <a:rPr lang="es-ES" dirty="0" err="1"/>
              <a:t>Funders</a:t>
            </a:r>
            <a:r>
              <a:rPr lang="es-ES" dirty="0"/>
              <a:t> (subclases) u otras entidades (</a:t>
            </a:r>
            <a:r>
              <a:rPr lang="es-ES" dirty="0" err="1"/>
              <a:t>partners</a:t>
            </a:r>
            <a:r>
              <a:rPr lang="es-ES" dirty="0"/>
              <a:t>) con las que colabora una organización</a:t>
            </a:r>
          </a:p>
          <a:p>
            <a:pPr marL="800100" lvl="1" indent="-342900">
              <a:buFont typeface="Wingdings" panose="05000000000000000000" pitchFamily="2" charset="2"/>
              <a:buChar char="q"/>
            </a:pPr>
            <a:r>
              <a:rPr lang="es-ES" dirty="0"/>
              <a:t>También añadido a </a:t>
            </a:r>
            <a:r>
              <a:rPr lang="es-ES" dirty="0" err="1"/>
              <a:t>Activity</a:t>
            </a:r>
            <a:r>
              <a:rPr lang="es-ES" dirty="0"/>
              <a:t> y a Project</a:t>
            </a:r>
          </a:p>
          <a:p>
            <a:pPr marL="342900" indent="-342900">
              <a:buFont typeface="Wingdings" panose="05000000000000000000" pitchFamily="2" charset="2"/>
              <a:buChar char="q"/>
            </a:pPr>
            <a:r>
              <a:rPr lang="es-ES" dirty="0"/>
              <a:t>Añadido </a:t>
            </a:r>
            <a:r>
              <a:rPr lang="es-ES" dirty="0" err="1"/>
              <a:t>PublicationMetric</a:t>
            </a:r>
            <a:r>
              <a:rPr lang="es-ES" dirty="0"/>
              <a:t> subclase de </a:t>
            </a:r>
            <a:r>
              <a:rPr lang="es-ES" dirty="0" err="1"/>
              <a:t>Metric</a:t>
            </a:r>
            <a:r>
              <a:rPr lang="es-ES" dirty="0"/>
              <a:t>, que tiene atributos </a:t>
            </a:r>
            <a:r>
              <a:rPr lang="es-ES" dirty="0" err="1"/>
              <a:t>quartile</a:t>
            </a:r>
            <a:r>
              <a:rPr lang="es-ES" dirty="0"/>
              <a:t>, </a:t>
            </a:r>
            <a:r>
              <a:rPr lang="es-ES" dirty="0" err="1"/>
              <a:t>impact</a:t>
            </a:r>
            <a:r>
              <a:rPr lang="es-ES" dirty="0"/>
              <a:t> factor y </a:t>
            </a:r>
            <a:r>
              <a:rPr lang="es-ES" dirty="0" err="1"/>
              <a:t>ranks</a:t>
            </a:r>
            <a:r>
              <a:rPr lang="es-ES" dirty="0"/>
              <a:t> y está ligada a </a:t>
            </a:r>
            <a:r>
              <a:rPr lang="es-ES" dirty="0" err="1"/>
              <a:t>Periodical</a:t>
            </a:r>
            <a:r>
              <a:rPr lang="es-ES" dirty="0"/>
              <a:t> a través de </a:t>
            </a:r>
            <a:r>
              <a:rPr lang="es-ES" dirty="0" err="1"/>
              <a:t>hasPublicationMetric</a:t>
            </a:r>
            <a:endParaRPr lang="es-ES" dirty="0"/>
          </a:p>
          <a:p>
            <a:pPr marL="342900" indent="-342900">
              <a:buFont typeface="Wingdings" panose="05000000000000000000" pitchFamily="2" charset="2"/>
              <a:buChar char="q"/>
            </a:pPr>
            <a:r>
              <a:rPr lang="es-ES" dirty="0" err="1"/>
              <a:t>OrganizationMetric</a:t>
            </a:r>
            <a:r>
              <a:rPr lang="es-ES" dirty="0"/>
              <a:t> y su subclase </a:t>
            </a:r>
            <a:r>
              <a:rPr lang="es-ES" dirty="0" err="1"/>
              <a:t>SpanishOrganizationMetric</a:t>
            </a:r>
            <a:r>
              <a:rPr lang="es-ES" dirty="0"/>
              <a:t> (Severo Ochoa, María Maeztu)</a:t>
            </a:r>
          </a:p>
          <a:p>
            <a:pPr marL="342900" indent="-342900">
              <a:buFont typeface="Wingdings" panose="05000000000000000000" pitchFamily="2" charset="2"/>
              <a:buChar char="q"/>
            </a:pPr>
            <a:r>
              <a:rPr lang="es-ES" dirty="0"/>
              <a:t>Añadida </a:t>
            </a:r>
            <a:r>
              <a:rPr lang="es-ES" dirty="0" err="1"/>
              <a:t>PhDThesisMetric</a:t>
            </a:r>
            <a:r>
              <a:rPr lang="es-ES" dirty="0"/>
              <a:t> con </a:t>
            </a:r>
            <a:r>
              <a:rPr lang="es-ES" dirty="0" err="1"/>
              <a:t>Scope</a:t>
            </a:r>
            <a:r>
              <a:rPr lang="es-ES" dirty="0"/>
              <a:t> (internacional, europea) y </a:t>
            </a:r>
            <a:r>
              <a:rPr lang="es-ES" dirty="0" err="1"/>
              <a:t>Qualification</a:t>
            </a:r>
            <a:r>
              <a:rPr lang="es-ES" dirty="0"/>
              <a:t> (nota con CUM LAUDE)</a:t>
            </a:r>
          </a:p>
          <a:p>
            <a:pPr marL="342900" indent="-342900">
              <a:buFont typeface="Wingdings" panose="05000000000000000000" pitchFamily="2" charset="2"/>
              <a:buChar char="q"/>
            </a:pPr>
            <a:r>
              <a:rPr lang="es-ES" dirty="0"/>
              <a:t>En </a:t>
            </a:r>
            <a:r>
              <a:rPr lang="es-ES" dirty="0" err="1"/>
              <a:t>PublicationMetric</a:t>
            </a:r>
            <a:r>
              <a:rPr lang="es-ES" dirty="0"/>
              <a:t> qué colección de </a:t>
            </a:r>
            <a:r>
              <a:rPr lang="es-ES" dirty="0" err="1"/>
              <a:t>ImpactIndex</a:t>
            </a:r>
            <a:r>
              <a:rPr lang="es-ES" dirty="0"/>
              <a:t> considerar?</a:t>
            </a:r>
          </a:p>
          <a:p>
            <a:pPr marL="342900" indent="-342900">
              <a:buFont typeface="Wingdings" panose="05000000000000000000" pitchFamily="2" charset="2"/>
              <a:buChar char="q"/>
            </a:pPr>
            <a:r>
              <a:rPr lang="es-ES" dirty="0"/>
              <a:t>Rangos de valores válidos para </a:t>
            </a:r>
            <a:r>
              <a:rPr lang="es-ES" dirty="0" err="1"/>
              <a:t>projectType</a:t>
            </a:r>
            <a:r>
              <a:rPr lang="es-ES" dirty="0"/>
              <a:t> (artículo 83)</a:t>
            </a:r>
          </a:p>
          <a:p>
            <a:pPr marL="800100" lvl="1" indent="-342900">
              <a:buFont typeface="Wingdings" panose="05000000000000000000" pitchFamily="2" charset="2"/>
              <a:buChar char="q"/>
            </a:pPr>
            <a:endParaRPr lang="es-ES" dirty="0"/>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80336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255454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NO añadidas</a:t>
            </a:r>
          </a:p>
          <a:p>
            <a:endParaRPr lang="es-ES" sz="2400" dirty="0"/>
          </a:p>
          <a:p>
            <a:pPr marL="342900" indent="-342900">
              <a:buFont typeface="Wingdings" panose="05000000000000000000" pitchFamily="2" charset="2"/>
              <a:buChar char="q"/>
            </a:pPr>
            <a:r>
              <a:rPr lang="es-ES" dirty="0"/>
              <a:t>No contemplado el tema de ofertas académicas</a:t>
            </a:r>
          </a:p>
          <a:p>
            <a:pPr marL="342900" indent="-342900">
              <a:buFont typeface="Wingdings" panose="05000000000000000000" pitchFamily="2" charset="2"/>
              <a:buChar char="q"/>
            </a:pPr>
            <a:r>
              <a:rPr lang="es-ES" dirty="0"/>
              <a:t>Grado de avance técnico y económico de proyectos</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414372595"/>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4633</TotalTime>
  <Words>2098</Words>
  <Application>Microsoft Office PowerPoint</Application>
  <PresentationFormat>Widescreen</PresentationFormat>
  <Paragraphs>222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Hypatia Sans Pro</vt:lpstr>
      <vt:lpstr>Liberation Serif</vt:lpstr>
      <vt:lpstr>Minion Pro</vt:lpstr>
      <vt:lpstr>Wingdings</vt:lpstr>
      <vt:lpstr>1_Diseño personalizado</vt:lpstr>
      <vt:lpstr>Hércules ASIO. Revisión avances ROH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Diego López-de-Ipiña González-de-Artaza</cp:lastModifiedBy>
  <cp:revision>128</cp:revision>
  <dcterms:created xsi:type="dcterms:W3CDTF">2019-09-19T09:59:35Z</dcterms:created>
  <dcterms:modified xsi:type="dcterms:W3CDTF">2020-02-17T11:01:00Z</dcterms:modified>
</cp:coreProperties>
</file>