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94" r:id="rId4"/>
    <p:sldId id="272" r:id="rId5"/>
    <p:sldId id="287" r:id="rId6"/>
    <p:sldId id="290" r:id="rId7"/>
    <p:sldId id="291" r:id="rId8"/>
    <p:sldId id="293" r:id="rId9"/>
    <p:sldId id="292" r:id="rId10"/>
    <p:sldId id="28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61"/>
            <p14:sldId id="294"/>
            <p14:sldId id="272"/>
            <p14:sldId id="287"/>
            <p14:sldId id="290"/>
            <p14:sldId id="291"/>
            <p14:sldId id="293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6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8EA3-3722-4C34-A311-3963E6171647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B88B-5F2B-48D9-9725-93E7A6924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67FF4E-3BA8-461B-9E48-EB86EE9C32A0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C98C5A-C34A-4FB2-B928-870204015872}"/>
              </a:ext>
            </a:extLst>
          </p:cNvPr>
          <p:cNvGrpSpPr/>
          <p:nvPr userDrawn="1"/>
        </p:nvGrpSpPr>
        <p:grpSpPr>
          <a:xfrm>
            <a:off x="266939" y="2384598"/>
            <a:ext cx="11658122" cy="971201"/>
            <a:chOff x="247651" y="117647"/>
            <a:chExt cx="14053781" cy="1170623"/>
          </a:xfrm>
        </p:grpSpPr>
        <p:pic>
          <p:nvPicPr>
            <p:cNvPr id="4" name="Imagen3">
              <a:extLst>
                <a:ext uri="{FF2B5EF4-FFF2-40B4-BE49-F238E27FC236}">
                  <a16:creationId xmlns:a16="http://schemas.microsoft.com/office/drawing/2014/main" id="{FDD89204-97C7-4E2C-AF54-7EE80E1FE8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Imagen4">
              <a:extLst>
                <a:ext uri="{FF2B5EF4-FFF2-40B4-BE49-F238E27FC236}">
                  <a16:creationId xmlns:a16="http://schemas.microsoft.com/office/drawing/2014/main" id="{E5A454DA-24B5-46A9-BAE1-1806513893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5">
              <a:extLst>
                <a:ext uri="{FF2B5EF4-FFF2-40B4-BE49-F238E27FC236}">
                  <a16:creationId xmlns:a16="http://schemas.microsoft.com/office/drawing/2014/main" id="{912982DF-F8DF-4C92-B19D-ED0F68D1B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Rectángulo 7">
            <a:extLst>
              <a:ext uri="{FF2B5EF4-FFF2-40B4-BE49-F238E27FC236}">
                <a16:creationId xmlns:a16="http://schemas.microsoft.com/office/drawing/2014/main" id="{D79EDB38-D95F-4CB3-8785-7D3B081AE442}"/>
              </a:ext>
            </a:extLst>
          </p:cNvPr>
          <p:cNvSpPr/>
          <p:nvPr userDrawn="1"/>
        </p:nvSpPr>
        <p:spPr>
          <a:xfrm>
            <a:off x="2858698" y="3167215"/>
            <a:ext cx="6474587" cy="5663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8" tIns="45714" rIns="91428" bIns="45714" anchor="t" anchorCtr="1" compatLnSpc="1">
            <a:spAutoFit/>
          </a:bodyPr>
          <a:lstStyle/>
          <a:p>
            <a:pPr marL="0" marR="0" lvl="0" indent="0" algn="ctr" defTabSz="457154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1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9DBFE9-07C2-47A9-AC97-B6D8CE1E0807}"/>
              </a:ext>
            </a:extLst>
          </p:cNvPr>
          <p:cNvGrpSpPr/>
          <p:nvPr userDrawn="1"/>
        </p:nvGrpSpPr>
        <p:grpSpPr>
          <a:xfrm>
            <a:off x="591627" y="136520"/>
            <a:ext cx="11010333" cy="764817"/>
            <a:chOff x="247651" y="117647"/>
            <a:chExt cx="14053781" cy="1170623"/>
          </a:xfrm>
        </p:grpSpPr>
        <p:pic>
          <p:nvPicPr>
            <p:cNvPr id="9" name="Imagen3">
              <a:extLst>
                <a:ext uri="{FF2B5EF4-FFF2-40B4-BE49-F238E27FC236}">
                  <a16:creationId xmlns:a16="http://schemas.microsoft.com/office/drawing/2014/main" id="{B65F8FB8-57BC-4EC9-BC2F-79AD46821F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745348D7-4FE1-461E-BC86-3263E4656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51CB871C-49DF-4663-8940-43A26C68A0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25E49A9F-46E5-4EC7-B9DC-1CA52A87DA57}"/>
              </a:ext>
            </a:extLst>
          </p:cNvPr>
          <p:cNvSpPr/>
          <p:nvPr userDrawn="1"/>
        </p:nvSpPr>
        <p:spPr>
          <a:xfrm>
            <a:off x="3727434" y="587413"/>
            <a:ext cx="4738700" cy="932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HerculesCRUE/GnossDeustoOnt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y4mIlhFw691-Cv3AqMJGUqXgFEX-A2WZ7CdmZ9wdlY/edit#gid=0" TargetMode="External"/><Relationship Id="rId2" Type="http://schemas.openxmlformats.org/officeDocument/2006/relationships/hyperlink" Target="https://www.eurocris.org/Uploads/Web%20pages/CERIF-1.5/cerif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ustohercules.github.io/roh/index.html" TargetMode="External"/><Relationship Id="rId2" Type="http://schemas.openxmlformats.org/officeDocument/2006/relationships/hyperlink" Target="https://github.com/HerculesCRUE/GnossDeustoOnt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Hércules ASIO. Revisión avances ROH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9E180-D463-4DAE-960B-53D3CDD054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77830"/>
            <a:ext cx="10935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Siguientes pasos</a:t>
            </a:r>
          </a:p>
          <a:p>
            <a:endParaRPr lang="es-E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Producir borrador de ontología y documentación para el 12 de Febrero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Hablar con UNEX para contar el trabajo hecho y recabar opinión de expertos también involucrados en algo similar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Incrementar el nivel </a:t>
            </a:r>
            <a:r>
              <a:rPr lang="es-ES" sz="2000" dirty="0" err="1"/>
              <a:t>FAIRness</a:t>
            </a:r>
            <a:r>
              <a:rPr lang="es-ES" sz="2000" dirty="0"/>
              <a:t> de la ontología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Revisar anotaciones ontología para mejorar su documentación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Separación de ontología en ontología para España y el resto del mundo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Revisar si división es correcta y considerar luego especialización a nivel de Universidad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Considerar modelo de datos de UNEX y UM y contrastarlo con el de ROH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Revisión </a:t>
            </a:r>
            <a:r>
              <a:rPr lang="es-ES" sz="2000" dirty="0" err="1"/>
              <a:t>Naming</a:t>
            </a:r>
            <a:r>
              <a:rPr lang="es-ES" sz="2000" dirty="0"/>
              <a:t> </a:t>
            </a:r>
            <a:r>
              <a:rPr lang="es-ES" sz="2000" dirty="0" err="1"/>
              <a:t>Conventions</a:t>
            </a:r>
            <a:r>
              <a:rPr lang="es-ES" sz="2000" dirty="0"/>
              <a:t> aún para nombrar atributos y relaciones en ontologías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Introducir restricciones de depurar ontología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Pasarla por validar de ontologías </a:t>
            </a:r>
            <a:r>
              <a:rPr lang="es-ES" sz="2000" dirty="0" err="1"/>
              <a:t>Oops</a:t>
            </a:r>
            <a:r>
              <a:rPr lang="es-ES" sz="2000" dirty="0"/>
              <a:t> (ya iniciado)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dirty="0"/>
              <a:t>Hacer cargas de entidades principales</a:t>
            </a:r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954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40975"/>
            <a:ext cx="109358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Avances publicados en repositorio: </a:t>
            </a:r>
            <a:r>
              <a:rPr lang="es-ES" sz="2800" dirty="0">
                <a:hlinkClick r:id="rId2"/>
              </a:rPr>
              <a:t>https://github.com/HerculesCRUE/GnossDeustoOnto/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endParaRPr lang="es-ES" sz="6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9F2F763B-37B1-4231-87A0-D3135ACB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95" y="2385386"/>
            <a:ext cx="7304116" cy="39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40975"/>
            <a:ext cx="1093585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Metodología seguida para compleción Ontología</a:t>
            </a:r>
          </a:p>
          <a:p>
            <a:endParaRPr lang="es-ES" sz="6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Contraste con vocabulario CERIF, ERD, diagrama entidad relación: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2"/>
              </a:rPr>
              <a:t>https://www.eurocris.org/Uploads/Web%20pages/CERIF-1.5/cerif.html</a:t>
            </a:r>
            <a:r>
              <a:rPr lang="es-E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Preguntas/Consultas de competencia del grafo enumeradas por 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Completado: </a:t>
            </a:r>
            <a:r>
              <a:rPr lang="es-ES" sz="2400" dirty="0">
                <a:hlinkClick r:id="rId3"/>
              </a:rPr>
              <a:t>https://docs.google.com/spreadsheets/d/17y4mIlhFw691-Cv3AqMJGUqXgFEX-A2WZ7CdmZ9wdlY/edit#gid=0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Revisar con DUMP realizado por la Universidad de Murcia con entidades y campos sobre los que recogen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Hacer cargas de datos de prueba usando: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Datasets</a:t>
            </a:r>
            <a:r>
              <a:rPr lang="es-ES" sz="2400" dirty="0"/>
              <a:t> de la Universidad de Extremadura (UNEX): http://opendata.unex.es/dataset y punto </a:t>
            </a:r>
            <a:r>
              <a:rPr lang="es-ES" sz="2400" dirty="0" err="1"/>
              <a:t>sparql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Dataset</a:t>
            </a:r>
            <a:r>
              <a:rPr lang="es-ES" sz="2400" dirty="0"/>
              <a:t> facilitado por 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Datasets</a:t>
            </a:r>
            <a:r>
              <a:rPr lang="es-ES" sz="2400" dirty="0"/>
              <a:t> de </a:t>
            </a:r>
            <a:r>
              <a:rPr lang="es-ES" sz="2400" dirty="0" err="1"/>
              <a:t>MORElab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Generar consultas SPARQL a partir de las preguntas de competencia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657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Actualización de ontología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División en dos ontologías (</a:t>
            </a:r>
            <a:r>
              <a:rPr lang="es-ES" sz="2400" dirty="0">
                <a:hlinkClick r:id="rId2"/>
              </a:rPr>
              <a:t>https://github.com/HerculesCRUE/GnossDeustoOnto/</a:t>
            </a:r>
            <a:r>
              <a:rPr lang="es-ES" sz="2400" dirty="0"/>
              <a:t>):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400" dirty="0" err="1"/>
              <a:t>roh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sz="2400" dirty="0" err="1"/>
              <a:t>rohes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Actualización de la documentación disponible en: </a:t>
            </a:r>
            <a:r>
              <a:rPr lang="es-ES" sz="2400" dirty="0">
                <a:hlinkClick r:id="rId3"/>
              </a:rPr>
              <a:t>https://deustohercules.github.io/roh/index.html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3409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Actualización de ontología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Removed </a:t>
            </a:r>
            <a:r>
              <a:rPr lang="en-US" sz="2400" dirty="0" err="1"/>
              <a:t>ImpactMetric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CV entity, which includes H-factor, cites, CV-summary attributes. Linked through Person to Position, </a:t>
            </a:r>
            <a:r>
              <a:rPr lang="en-US" sz="2400" dirty="0" err="1"/>
              <a:t>AcademicDegrees</a:t>
            </a:r>
            <a:r>
              <a:rPr lang="en-US" sz="2400" dirty="0"/>
              <a:t>, Publications, Projects and Contracts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Metric based on </a:t>
            </a:r>
            <a:r>
              <a:rPr lang="en-US" sz="2400" dirty="0" err="1"/>
              <a:t>cfMetric</a:t>
            </a:r>
            <a:r>
              <a:rPr lang="en-US" sz="2400" dirty="0"/>
              <a:t>, including attributes Identifier, Uniform Resource Identifier, Name, Description and linked to </a:t>
            </a:r>
            <a:r>
              <a:rPr lang="en-US" sz="2400" dirty="0" err="1"/>
              <a:t>foaf:Agent</a:t>
            </a:r>
            <a:r>
              <a:rPr lang="en-US" sz="2400" dirty="0"/>
              <a:t>, Keyword and optionally to </a:t>
            </a:r>
            <a:r>
              <a:rPr lang="en-US" sz="2400" dirty="0" err="1"/>
              <a:t>ResearchObject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Created Infrastructure and subclasses Facility and Equipment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</a:t>
            </a:r>
            <a:r>
              <a:rPr lang="en-US" sz="2400" dirty="0" err="1"/>
              <a:t>OnlineAccount</a:t>
            </a:r>
            <a:r>
              <a:rPr lang="en-US" sz="2400" dirty="0"/>
              <a:t> entity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Position entity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Replaced Tag entity by Keyword entity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Added </a:t>
            </a:r>
            <a:r>
              <a:rPr lang="en-US" sz="2400" dirty="0" err="1"/>
              <a:t>rdfs:comment</a:t>
            </a:r>
            <a:r>
              <a:rPr lang="en-US" sz="2400" dirty="0"/>
              <a:t> a la </a:t>
            </a:r>
            <a:r>
              <a:rPr lang="en-US" sz="2400" dirty="0" err="1"/>
              <a:t>mayoría</a:t>
            </a:r>
            <a:r>
              <a:rPr lang="en-US" sz="2400" dirty="0"/>
              <a:t> de las </a:t>
            </a:r>
            <a:r>
              <a:rPr lang="en-US" sz="2400" dirty="0" err="1"/>
              <a:t>entidades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4663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323879"/>
            <a:ext cx="109358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Necesidad de aclarar si </a:t>
            </a:r>
            <a:r>
              <a:rPr lang="es-ES" sz="1600" dirty="0" err="1"/>
              <a:t>Keyword</a:t>
            </a:r>
            <a:r>
              <a:rPr lang="es-ES" sz="1600" dirty="0"/>
              <a:t>, </a:t>
            </a:r>
            <a:r>
              <a:rPr lang="es-ES" sz="1600" dirty="0" err="1"/>
              <a:t>ResearchLine</a:t>
            </a:r>
            <a:r>
              <a:rPr lang="es-ES" sz="1600" dirty="0"/>
              <a:t> y </a:t>
            </a:r>
            <a:r>
              <a:rPr lang="es-ES" sz="1600" dirty="0" err="1"/>
              <a:t>KnowledgeArea</a:t>
            </a:r>
            <a:r>
              <a:rPr lang="es-ES" sz="1600" dirty="0"/>
              <a:t> son suficientes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Hasta el momento </a:t>
            </a:r>
            <a:r>
              <a:rPr lang="es-ES" sz="1600" dirty="0" err="1"/>
              <a:t>KnowledgeArea</a:t>
            </a:r>
            <a:r>
              <a:rPr lang="es-ES" sz="1600" dirty="0"/>
              <a:t> considera códigos UNESCO pero hay muchas otras taxonomías de áreas temáticas </a:t>
            </a:r>
            <a:r>
              <a:rPr lang="es-ES" sz="1600" dirty="0">
                <a:sym typeface="Wingdings" panose="05000000000000000000" pitchFamily="2" charset="2"/>
              </a:rPr>
              <a:t> “</a:t>
            </a:r>
            <a:r>
              <a:rPr lang="es-ES" sz="1600" i="1" dirty="0"/>
              <a:t>área/disciplina específica</a:t>
            </a:r>
            <a:r>
              <a:rPr lang="es-ES" sz="1600" dirty="0">
                <a:sym typeface="Wingdings" panose="05000000000000000000" pitchFamily="2" charset="2"/>
              </a:rPr>
              <a:t>” y “temáticas de investigación”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600" dirty="0"/>
              <a:t>http://www.ciencia.gob.es/portal/site/MICINN/menuitem.8ce192e94ba842bea3bc811001432ea0/?vgnextoid=fa347440163e5310VgnVCM1000001d04140aRCRD&amp;vgnextfmt=default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600" dirty="0"/>
              <a:t>https://services.icono.fecyt.es/indicadores/Paginas/default.aspx?ind=198&amp;idPanel=1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Position añadido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¿qué taxonomía de las mismas hemos de aplicar para </a:t>
            </a:r>
            <a:r>
              <a:rPr lang="es-ES" sz="1600" dirty="0" err="1"/>
              <a:t>AcademicPosition</a:t>
            </a:r>
            <a:r>
              <a:rPr lang="es-ES" sz="1600" dirty="0"/>
              <a:t> y </a:t>
            </a:r>
            <a:r>
              <a:rPr lang="es-ES" sz="1600" dirty="0" err="1"/>
              <a:t>NonAcademicPosition</a:t>
            </a:r>
            <a:r>
              <a:rPr lang="es-ES" sz="16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Recoge el periodo en el que una posición es ocupada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Marie Curie / ERC, ¿posición o role?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CV nueva entidad que incluye citas, factor H, resumen CV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Suficientes para cubrir todos los campos de un CVN, ¿quién genera el CVN?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Algunos de estos campos indicados directamente por el investigador, otros calculados periódicamente de modo dinámico y actualizados sobre cada investigador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Objetivos científicos en preguntas de competencia interpretado como </a:t>
            </a:r>
            <a:r>
              <a:rPr lang="es-ES" sz="1600" dirty="0" err="1"/>
              <a:t>ResearchLine</a:t>
            </a:r>
            <a:endParaRPr lang="es-ES" sz="16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Sería necesario añadir Role a </a:t>
            </a:r>
            <a:r>
              <a:rPr lang="es-ES" sz="1600" dirty="0" err="1"/>
              <a:t>Activity</a:t>
            </a:r>
            <a:r>
              <a:rPr lang="es-ES" sz="1600" dirty="0"/>
              <a:t>, ¿cuál sería el listado de roles?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1600" dirty="0"/>
              <a:t>Revisar </a:t>
            </a:r>
            <a:r>
              <a:rPr lang="es-ES" sz="1600" dirty="0" err="1"/>
              <a:t>ResearchObject</a:t>
            </a:r>
            <a:r>
              <a:rPr lang="es-ES" sz="1600" dirty="0"/>
              <a:t>, ¿dónde metemos startups?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43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249371"/>
            <a:ext cx="10935854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competencia: Entidades añadidas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Position para relacionar las posiciones en el tiempo que una persona puede tener en una organización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Verificar cuáles son las posiciones que deben considerarse. </a:t>
            </a:r>
            <a:r>
              <a:rPr lang="es-ES" sz="1600" dirty="0">
                <a:solidFill>
                  <a:srgbClr val="FF0000"/>
                </a:solidFill>
              </a:rPr>
              <a:t>Revisar volcado de UM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Añadida </a:t>
            </a:r>
            <a:r>
              <a:rPr lang="es-ES" dirty="0" err="1"/>
              <a:t>ImpactMetric</a:t>
            </a:r>
            <a:r>
              <a:rPr lang="es-ES" dirty="0"/>
              <a:t> para hacer frente a la necesidad de trazar el factor de impacto de las publicaciones en </a:t>
            </a:r>
            <a:r>
              <a:rPr lang="es-ES" dirty="0" err="1"/>
              <a:t>journals</a:t>
            </a:r>
            <a:r>
              <a:rPr lang="es-ES" dirty="0"/>
              <a:t> (</a:t>
            </a:r>
            <a:r>
              <a:rPr lang="es-ES" dirty="0" err="1"/>
              <a:t>Periodicals</a:t>
            </a:r>
            <a:r>
              <a:rPr lang="es-E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Añadido</a:t>
            </a:r>
            <a:r>
              <a:rPr lang="en-US" dirty="0"/>
              <a:t> </a:t>
            </a:r>
            <a:r>
              <a:rPr lang="en-US" dirty="0" err="1"/>
              <a:t>AcademicAccreditation</a:t>
            </a:r>
            <a:r>
              <a:rPr lang="en-US" dirty="0"/>
              <a:t> as subclass of Accreditation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rohes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ResultObject</a:t>
            </a:r>
            <a:r>
              <a:rPr lang="es-ES" dirty="0"/>
              <a:t> podría incluir también software </a:t>
            </a:r>
            <a:r>
              <a:rPr lang="es-ES" dirty="0" err="1"/>
              <a:t>releases</a:t>
            </a:r>
            <a:r>
              <a:rPr lang="es-ES" dirty="0"/>
              <a:t>, </a:t>
            </a:r>
            <a:r>
              <a:rPr lang="es-ES" dirty="0" err="1"/>
              <a:t>datasets</a:t>
            </a:r>
            <a:r>
              <a:rPr lang="es-ES" dirty="0"/>
              <a:t>, diseños </a:t>
            </a:r>
            <a:r>
              <a:rPr lang="es-ES" dirty="0" err="1"/>
              <a:t>industrials</a:t>
            </a:r>
            <a:r>
              <a:rPr lang="es-ES" dirty="0"/>
              <a:t>, ¿dónde estaría el listado de objetos resultado a soportar?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En Project, la propiedad </a:t>
            </a:r>
            <a:r>
              <a:rPr lang="es-ES" dirty="0" err="1"/>
              <a:t>projectType</a:t>
            </a:r>
            <a:r>
              <a:rPr lang="es-ES" dirty="0"/>
              <a:t> qué valores debería soportar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Añadido </a:t>
            </a:r>
            <a:r>
              <a:rPr lang="es-ES" dirty="0" err="1"/>
              <a:t>geographicalScope</a:t>
            </a:r>
            <a:r>
              <a:rPr lang="es-ES" dirty="0"/>
              <a:t> a </a:t>
            </a:r>
            <a:r>
              <a:rPr lang="es-ES" dirty="0" err="1"/>
              <a:t>Organization</a:t>
            </a:r>
            <a:r>
              <a:rPr lang="es-ES" dirty="0"/>
              <a:t> para así poder discernir ámbito geográfico de </a:t>
            </a:r>
            <a:r>
              <a:rPr lang="es-ES" dirty="0" err="1"/>
              <a:t>Funders</a:t>
            </a:r>
            <a:r>
              <a:rPr lang="es-ES" dirty="0"/>
              <a:t> (subclases) u otras entidades (</a:t>
            </a:r>
            <a:r>
              <a:rPr lang="es-ES" dirty="0" err="1"/>
              <a:t>partners</a:t>
            </a:r>
            <a:r>
              <a:rPr lang="es-ES" dirty="0"/>
              <a:t>) con las que colabora una organización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ES" dirty="0"/>
              <a:t>También añadido a </a:t>
            </a:r>
            <a:r>
              <a:rPr lang="es-ES" dirty="0" err="1"/>
              <a:t>Activity</a:t>
            </a:r>
            <a:r>
              <a:rPr lang="es-ES" dirty="0"/>
              <a:t> y a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Añadido </a:t>
            </a:r>
            <a:r>
              <a:rPr lang="es-ES" dirty="0" err="1"/>
              <a:t>PublicationMetric</a:t>
            </a:r>
            <a:r>
              <a:rPr lang="es-ES" dirty="0"/>
              <a:t> subclase de </a:t>
            </a:r>
            <a:r>
              <a:rPr lang="es-ES" dirty="0" err="1"/>
              <a:t>Metric</a:t>
            </a:r>
            <a:r>
              <a:rPr lang="es-ES" dirty="0"/>
              <a:t>, que tiene atributos </a:t>
            </a:r>
            <a:r>
              <a:rPr lang="es-ES" dirty="0" err="1"/>
              <a:t>quartile</a:t>
            </a:r>
            <a:r>
              <a:rPr lang="es-ES" dirty="0"/>
              <a:t>, </a:t>
            </a:r>
            <a:r>
              <a:rPr lang="es-ES" dirty="0" err="1"/>
              <a:t>impact</a:t>
            </a:r>
            <a:r>
              <a:rPr lang="es-ES" dirty="0"/>
              <a:t> factor y </a:t>
            </a:r>
            <a:r>
              <a:rPr lang="es-ES" dirty="0" err="1"/>
              <a:t>ranks</a:t>
            </a:r>
            <a:r>
              <a:rPr lang="es-ES" dirty="0"/>
              <a:t> y está ligada a </a:t>
            </a:r>
            <a:r>
              <a:rPr lang="es-ES" dirty="0" err="1"/>
              <a:t>Periodical</a:t>
            </a:r>
            <a:r>
              <a:rPr lang="es-ES" dirty="0"/>
              <a:t> a través de </a:t>
            </a:r>
            <a:r>
              <a:rPr lang="es-ES" dirty="0" err="1"/>
              <a:t>hasPublicationMetric</a:t>
            </a:r>
            <a:endParaRPr lang="es-E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OrganizationMetric</a:t>
            </a:r>
            <a:r>
              <a:rPr lang="es-ES" dirty="0"/>
              <a:t> y su subclase </a:t>
            </a:r>
            <a:r>
              <a:rPr lang="es-ES" dirty="0" err="1"/>
              <a:t>SpanishOrganizationMetric</a:t>
            </a:r>
            <a:r>
              <a:rPr lang="es-ES" dirty="0"/>
              <a:t> (Severo Ochoa, María Maeztu)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Añadida </a:t>
            </a:r>
            <a:r>
              <a:rPr lang="es-ES" dirty="0" err="1"/>
              <a:t>PhDThesisMetric</a:t>
            </a:r>
            <a:r>
              <a:rPr lang="es-ES" dirty="0"/>
              <a:t> con </a:t>
            </a:r>
            <a:r>
              <a:rPr lang="es-ES" dirty="0" err="1"/>
              <a:t>Scope</a:t>
            </a:r>
            <a:r>
              <a:rPr lang="es-ES" dirty="0"/>
              <a:t> (internacional, europea) y </a:t>
            </a:r>
            <a:r>
              <a:rPr lang="es-ES" dirty="0" err="1"/>
              <a:t>Qualification</a:t>
            </a:r>
            <a:r>
              <a:rPr lang="es-ES" dirty="0"/>
              <a:t> (nota con CUM LAUDE)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En </a:t>
            </a:r>
            <a:r>
              <a:rPr lang="es-ES" dirty="0" err="1"/>
              <a:t>PublicationMetric</a:t>
            </a:r>
            <a:r>
              <a:rPr lang="es-ES" dirty="0"/>
              <a:t> qué colección de </a:t>
            </a:r>
            <a:r>
              <a:rPr lang="es-ES" dirty="0" err="1"/>
              <a:t>ImpactIndex</a:t>
            </a:r>
            <a:r>
              <a:rPr lang="es-ES" dirty="0"/>
              <a:t> considerar?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Rangos de valores válidos para </a:t>
            </a:r>
            <a:r>
              <a:rPr lang="es-ES" dirty="0" err="1"/>
              <a:t>projectType</a:t>
            </a:r>
            <a:r>
              <a:rPr lang="es-ES" dirty="0"/>
              <a:t> (artículo 83)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0336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competencia: Entidades NO añadidas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No contemplado el tema de ofertas académicas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Grado de avance técnico y económico de proyectos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1437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00364" y="1459343"/>
            <a:ext cx="109358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Reflexiones análisis preguntas de competencia: Rangos de valores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 err="1"/>
              <a:t>FundingProgram</a:t>
            </a:r>
            <a:r>
              <a:rPr lang="es-ES" sz="2400" dirty="0"/>
              <a:t>, necesario añadir instancias de programas de financiación, considerar que en un programa como H2020 hay diferentes </a:t>
            </a:r>
            <a:r>
              <a:rPr lang="es-ES" sz="2400" dirty="0" err="1"/>
              <a:t>topics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Position, necesario añadir todas las posibles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08421197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872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Hypatia Sans Pro</vt:lpstr>
      <vt:lpstr>Liberation Serif</vt:lpstr>
      <vt:lpstr>Minion Pro</vt:lpstr>
      <vt:lpstr>Wingdings</vt:lpstr>
      <vt:lpstr>1_Diseño personalizado</vt:lpstr>
      <vt:lpstr>Hércules ASIO. Revisión avances ROH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Diego López-de-Ipiña González-de-Artaza</cp:lastModifiedBy>
  <cp:revision>93</cp:revision>
  <dcterms:created xsi:type="dcterms:W3CDTF">2019-09-19T09:59:35Z</dcterms:created>
  <dcterms:modified xsi:type="dcterms:W3CDTF">2020-02-06T06:50:45Z</dcterms:modified>
</cp:coreProperties>
</file>