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3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2E59160-5156-4170-AB5A-02ACF471DF57}">
          <p14:sldIdLst>
            <p14:sldId id="256"/>
            <p14:sldId id="3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4ED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2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6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48EA3-3722-4C34-A311-3963E6171647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6B88B-5F2B-48D9-9725-93E7A6924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15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83FA8-90BC-4BF6-B320-BA3B1D79B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697" y="1381347"/>
            <a:ext cx="10724606" cy="1022219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C90CC-1F6D-4C97-A3FB-466CD5CCA2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046" y="2556314"/>
            <a:ext cx="7395908" cy="2920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16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467FF4E-3BA8-461B-9E48-EB86EE9C32A0}"/>
              </a:ext>
            </a:extLst>
          </p:cNvPr>
          <p:cNvSpPr/>
          <p:nvPr userDrawn="1"/>
        </p:nvSpPr>
        <p:spPr>
          <a:xfrm>
            <a:off x="0" y="2266951"/>
            <a:ext cx="12192000" cy="1466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63C98C5A-C34A-4FB2-B928-870204015872}"/>
              </a:ext>
            </a:extLst>
          </p:cNvPr>
          <p:cNvGrpSpPr/>
          <p:nvPr userDrawn="1"/>
        </p:nvGrpSpPr>
        <p:grpSpPr>
          <a:xfrm>
            <a:off x="266939" y="2384598"/>
            <a:ext cx="11658122" cy="971201"/>
            <a:chOff x="247651" y="117647"/>
            <a:chExt cx="14053781" cy="1170623"/>
          </a:xfrm>
        </p:grpSpPr>
        <p:pic>
          <p:nvPicPr>
            <p:cNvPr id="4" name="Imagen3">
              <a:extLst>
                <a:ext uri="{FF2B5EF4-FFF2-40B4-BE49-F238E27FC236}">
                  <a16:creationId xmlns:a16="http://schemas.microsoft.com/office/drawing/2014/main" id="{FDD89204-97C7-4E2C-AF54-7EE80E1FE81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lum/>
              <a:alphaModFix/>
            </a:blip>
            <a:srcRect/>
            <a:stretch>
              <a:fillRect/>
            </a:stretch>
          </p:blipFill>
          <p:spPr>
            <a:xfrm>
              <a:off x="247651" y="117647"/>
              <a:ext cx="2923794" cy="81534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5" name="Imagen4">
              <a:extLst>
                <a:ext uri="{FF2B5EF4-FFF2-40B4-BE49-F238E27FC236}">
                  <a16:creationId xmlns:a16="http://schemas.microsoft.com/office/drawing/2014/main" id="{E5A454DA-24B5-46A9-BAE1-1806513893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5916329" y="117647"/>
              <a:ext cx="2716401" cy="71754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" name="Imagen5">
              <a:extLst>
                <a:ext uri="{FF2B5EF4-FFF2-40B4-BE49-F238E27FC236}">
                  <a16:creationId xmlns:a16="http://schemas.microsoft.com/office/drawing/2014/main" id="{912982DF-F8DF-4C92-B19D-ED0F68D1B0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lum/>
              <a:alphaModFix/>
            </a:blip>
            <a:srcRect/>
            <a:stretch>
              <a:fillRect/>
            </a:stretch>
          </p:blipFill>
          <p:spPr>
            <a:xfrm>
              <a:off x="12924117" y="117647"/>
              <a:ext cx="1377315" cy="117062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7" name="Rectángulo 7">
            <a:extLst>
              <a:ext uri="{FF2B5EF4-FFF2-40B4-BE49-F238E27FC236}">
                <a16:creationId xmlns:a16="http://schemas.microsoft.com/office/drawing/2014/main" id="{D79EDB38-D95F-4CB3-8785-7D3B081AE442}"/>
              </a:ext>
            </a:extLst>
          </p:cNvPr>
          <p:cNvSpPr/>
          <p:nvPr userDrawn="1"/>
        </p:nvSpPr>
        <p:spPr>
          <a:xfrm>
            <a:off x="2858698" y="3167215"/>
            <a:ext cx="6474587" cy="56630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28" tIns="45714" rIns="91428" bIns="45714" anchor="t" anchorCtr="1" compatLnSpc="1">
            <a:spAutoFit/>
          </a:bodyPr>
          <a:lstStyle/>
          <a:p>
            <a:pPr marL="0" marR="0" lvl="0" indent="0" algn="ctr" defTabSz="457154" rtl="0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 dirty="0">
                <a:solidFill>
                  <a:srgbClr val="000000"/>
                </a:solidFill>
                <a:uFillTx/>
                <a:latin typeface="Minion Pro"/>
                <a:ea typeface="Times New Roman" pitchFamily="18"/>
                <a:cs typeface="Times New Roman" pitchFamily="18"/>
              </a:rPr>
              <a:t>FONDO EUROPEO DE DESARROLLO REGIONAL (FEDER)</a:t>
            </a:r>
          </a:p>
          <a:p>
            <a:pPr marL="0" marR="0" lvl="0" indent="0" algn="ctr" defTabSz="4571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1" i="1" u="none" strike="noStrike" kern="1200" cap="none" spc="0" baseline="0" dirty="0">
                <a:solidFill>
                  <a:srgbClr val="000000"/>
                </a:solidFill>
                <a:uFillTx/>
                <a:latin typeface="Liberation Serif"/>
                <a:ea typeface="NSimSun" pitchFamily="49"/>
                <a:cs typeface="Lucida Sans" pitchFamily="34"/>
              </a:rPr>
              <a:t>Una manera de hacer Europa</a:t>
            </a:r>
            <a:endParaRPr lang="es-ES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84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CEA09-ABDC-4AA2-9ED2-27D860BD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77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9EAD6-5353-46DD-9806-3B98DC15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3645"/>
            <a:ext cx="10515600" cy="313331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A0000"/>
                </a:solidFill>
                <a:latin typeface="Minion Pro" panose="02040503050201020203" pitchFamily="18" charset="0"/>
              </a:defRPr>
            </a:lvl1pPr>
            <a:lvl2pPr>
              <a:defRPr>
                <a:solidFill>
                  <a:srgbClr val="9A0000"/>
                </a:solidFill>
                <a:latin typeface="Minion Pro" panose="02040503050201020203" pitchFamily="18" charset="0"/>
              </a:defRPr>
            </a:lvl2pPr>
            <a:lvl3pPr>
              <a:defRPr>
                <a:solidFill>
                  <a:schemeClr val="tx1"/>
                </a:solidFill>
                <a:latin typeface="Minion Pro" panose="02040503050201020203" pitchFamily="18" charset="0"/>
              </a:defRPr>
            </a:lvl3pPr>
            <a:lvl4pPr>
              <a:defRPr>
                <a:solidFill>
                  <a:schemeClr val="tx1"/>
                </a:solidFill>
                <a:latin typeface="Minion Pro" panose="02040503050201020203" pitchFamily="18" charset="0"/>
              </a:defRPr>
            </a:lvl4pPr>
            <a:lvl5pPr>
              <a:defRPr>
                <a:solidFill>
                  <a:schemeClr val="tx1"/>
                </a:solidFill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0509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8C153-D839-45C3-B2DC-F17FDCD7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77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EE834A-F803-4EDD-A26E-A7B4D3D74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34639"/>
            <a:ext cx="5181600" cy="33423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12F004-C784-4CF5-9449-3FAB9F9A4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34639"/>
            <a:ext cx="5181600" cy="3342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1601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55F57-033C-4FC9-A99C-D961B3C4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24154"/>
            <a:ext cx="10515600" cy="645659"/>
          </a:xfrm>
          <a:prstGeom prst="rect">
            <a:avLst/>
          </a:prstGeom>
        </p:spPr>
        <p:txBody>
          <a:bodyPr/>
          <a:lstStyle>
            <a:lvl1pPr algn="ctr">
              <a:defRPr sz="3000">
                <a:latin typeface="Hypatia Sans Pro" panose="020B0502020204020303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F4A197-1DEB-4B84-B43D-0B5DD4D7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59415"/>
            <a:ext cx="5157787" cy="6456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Minion Pro" panose="020405030502010202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97FA80-79B2-4542-913A-54CF56162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648766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200412-E5E1-4EDD-ABCD-4EB121E8A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59415"/>
            <a:ext cx="5183188" cy="64566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Minion Pro" panose="020405030502010202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393C04-0EEA-4520-8D64-E6138493F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48766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2964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15E6A-07A0-4B5B-A9D0-0C40A415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97" y="139709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8724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68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407CB-E55A-40CA-9EBE-67AAB0F8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1732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Minion Pro" panose="02040503050201020203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FC1FD7-7402-4C20-BF8B-4F946C7D8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417320"/>
            <a:ext cx="6172200" cy="444373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Minion Pro" panose="02040503050201020203" pitchFamily="18" charset="0"/>
              </a:defRPr>
            </a:lvl1pPr>
            <a:lvl2pPr>
              <a:defRPr sz="2800">
                <a:latin typeface="Minion Pro" panose="02040503050201020203" pitchFamily="18" charset="0"/>
              </a:defRPr>
            </a:lvl2pPr>
            <a:lvl3pPr>
              <a:defRPr sz="2400">
                <a:latin typeface="Minion Pro" panose="02040503050201020203" pitchFamily="18" charset="0"/>
              </a:defRPr>
            </a:lvl3pPr>
            <a:lvl4pPr>
              <a:defRPr sz="2000">
                <a:latin typeface="Minion Pro" panose="02040503050201020203" pitchFamily="18" charset="0"/>
              </a:defRPr>
            </a:lvl4pPr>
            <a:lvl5pPr>
              <a:defRPr sz="2000">
                <a:latin typeface="Minion Pro" panose="02040503050201020203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3600B1-26EE-4579-8A1D-FA5CA17AB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17520"/>
            <a:ext cx="3932237" cy="28514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Minion Pro" panose="02040503050201020203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0863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9DA5C-F64C-4811-947D-92CA6F45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521822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Minion Pro" panose="02040503050201020203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9C9B5E-46E1-4902-9390-460DE8E86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21822"/>
            <a:ext cx="6172200" cy="43392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Minion Pro" panose="02040503050201020203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21080A-E690-4FF5-8549-DC3F8D6A7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122022"/>
            <a:ext cx="3932237" cy="2746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Minion Pro" panose="02040503050201020203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9620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B3BDD-BA7D-4DC1-A5B3-BBADB156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565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Hypatia Sans Pro" panose="020B05020202040203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7AA5F9-D252-4DA4-BA9A-49866E392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769325"/>
            <a:ext cx="10515600" cy="3407637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6578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88E8166-B020-47C1-AF76-2ED923695894}"/>
              </a:ext>
            </a:extLst>
          </p:cNvPr>
          <p:cNvSpPr/>
          <p:nvPr userDrawn="1"/>
        </p:nvSpPr>
        <p:spPr>
          <a:xfrm>
            <a:off x="0" y="1"/>
            <a:ext cx="12192000" cy="1153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ED9DBFE9-07C2-47A9-AC97-B6D8CE1E0807}"/>
              </a:ext>
            </a:extLst>
          </p:cNvPr>
          <p:cNvGrpSpPr/>
          <p:nvPr userDrawn="1"/>
        </p:nvGrpSpPr>
        <p:grpSpPr>
          <a:xfrm>
            <a:off x="591627" y="136520"/>
            <a:ext cx="11010333" cy="764817"/>
            <a:chOff x="247651" y="117647"/>
            <a:chExt cx="14053781" cy="1170623"/>
          </a:xfrm>
        </p:grpSpPr>
        <p:pic>
          <p:nvPicPr>
            <p:cNvPr id="9" name="Imagen3">
              <a:extLst>
                <a:ext uri="{FF2B5EF4-FFF2-40B4-BE49-F238E27FC236}">
                  <a16:creationId xmlns:a16="http://schemas.microsoft.com/office/drawing/2014/main" id="{B65F8FB8-57BC-4EC9-BC2F-79AD46821F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lum/>
              <a:alphaModFix/>
            </a:blip>
            <a:srcRect/>
            <a:stretch>
              <a:fillRect/>
            </a:stretch>
          </p:blipFill>
          <p:spPr>
            <a:xfrm>
              <a:off x="247651" y="117647"/>
              <a:ext cx="2923794" cy="81534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0" name="Imagen4">
              <a:extLst>
                <a:ext uri="{FF2B5EF4-FFF2-40B4-BE49-F238E27FC236}">
                  <a16:creationId xmlns:a16="http://schemas.microsoft.com/office/drawing/2014/main" id="{745348D7-4FE1-461E-BC86-3263E4656B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lum/>
              <a:alphaModFix/>
            </a:blip>
            <a:srcRect/>
            <a:stretch>
              <a:fillRect/>
            </a:stretch>
          </p:blipFill>
          <p:spPr>
            <a:xfrm>
              <a:off x="5916329" y="117647"/>
              <a:ext cx="2716401" cy="71754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1" name="Imagen5">
              <a:extLst>
                <a:ext uri="{FF2B5EF4-FFF2-40B4-BE49-F238E27FC236}">
                  <a16:creationId xmlns:a16="http://schemas.microsoft.com/office/drawing/2014/main" id="{51CB871C-49DF-4663-8940-43A26C68A0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lum/>
              <a:alphaModFix/>
            </a:blip>
            <a:srcRect/>
            <a:stretch>
              <a:fillRect/>
            </a:stretch>
          </p:blipFill>
          <p:spPr>
            <a:xfrm>
              <a:off x="12924117" y="117647"/>
              <a:ext cx="1377315" cy="117062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12" name="Rectángulo 7">
            <a:extLst>
              <a:ext uri="{FF2B5EF4-FFF2-40B4-BE49-F238E27FC236}">
                <a16:creationId xmlns:a16="http://schemas.microsoft.com/office/drawing/2014/main" id="{25E49A9F-46E5-4EC7-B9DC-1CA52A87DA57}"/>
              </a:ext>
            </a:extLst>
          </p:cNvPr>
          <p:cNvSpPr/>
          <p:nvPr userDrawn="1"/>
        </p:nvSpPr>
        <p:spPr>
          <a:xfrm>
            <a:off x="3727434" y="587413"/>
            <a:ext cx="4738700" cy="93256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 dirty="0">
                <a:solidFill>
                  <a:srgbClr val="000000"/>
                </a:solidFill>
                <a:uFillTx/>
                <a:latin typeface="Minion Pro"/>
                <a:ea typeface="Times New Roman" pitchFamily="18"/>
                <a:cs typeface="Times New Roman" pitchFamily="18"/>
              </a:rPr>
              <a:t>FONDO EUROPEO DE DESARROLLO REGIONAL (FEDER)</a:t>
            </a: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1" i="1" u="none" strike="noStrike" kern="1200" cap="none" spc="0" baseline="0" dirty="0">
                <a:solidFill>
                  <a:srgbClr val="000000"/>
                </a:solidFill>
                <a:uFillTx/>
                <a:latin typeface="Liberation Serif"/>
                <a:ea typeface="NSimSun" pitchFamily="49"/>
                <a:cs typeface="Lucida Sans" pitchFamily="34"/>
              </a:rPr>
              <a:t>Una manera de hacer Europa</a:t>
            </a:r>
            <a:endParaRPr lang="es-ES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C2EB6925-3292-4E94-9288-5E06B0A6197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65823" y="2266950"/>
            <a:ext cx="2514273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6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26BF1-4BC5-4D5F-A496-7427D6B1B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Hércules ASIO. Revisión alineación ROH con SGI: módulo CSP</a:t>
            </a:r>
            <a:br>
              <a:rPr lang="es-ES" dirty="0"/>
            </a:br>
            <a:r>
              <a:rPr lang="es-ES" dirty="0"/>
              <a:t>15/10/2020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F9E180-D463-4DAE-960B-53D3CDD0540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66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2868FB5-BED5-419D-A369-D81E9F984AF1}"/>
              </a:ext>
            </a:extLst>
          </p:cNvPr>
          <p:cNvSpPr txBox="1"/>
          <p:nvPr/>
        </p:nvSpPr>
        <p:spPr>
          <a:xfrm>
            <a:off x="628073" y="1353635"/>
            <a:ext cx="10935854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Revisión “CSP - Módulo de convocatorias, ayudas, solicitudes, proyectos y contratos”</a:t>
            </a:r>
          </a:p>
          <a:p>
            <a:endParaRPr lang="es-ES" sz="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/>
              <a:t>En ROH</a:t>
            </a:r>
            <a:r>
              <a:rPr lang="es-E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roh:FundingProgram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/>
              <a:t>es equivalente a convocatoria del SGI.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/>
              <a:t>No existe la entidad SOLICITUD en ROH. Existe la entidad PROJECT que abarca tanto a proyectos aprobados, como aquellos que no progresaron del estado solicitud. Para nosotros SOLICITUD tiene la forma de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vivo:Project</a:t>
            </a:r>
            <a:r>
              <a:rPr lang="es-ES" sz="1400" dirty="0"/>
              <a:t> con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roh:projectStatus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PROPOSAL_SUBMITTED</a:t>
            </a:r>
            <a:r>
              <a:rPr lang="es-ES" sz="1400" dirty="0"/>
              <a:t>. Además, tenemos el concepto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roh:Dossier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/>
              <a:t>que puede tener dentro el documento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vivo:ResearchProposal</a:t>
            </a:r>
            <a:r>
              <a:rPr lang="es-ES" sz="1400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/>
              <a:t>Relativo a la gestión económica de los proyectos. Un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vivo:Project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/>
              <a:t>a través de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roh:isSupportedBy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/>
              <a:t>está vinculado con un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roh:Funding</a:t>
            </a:r>
            <a:r>
              <a:rPr lang="es-ES" sz="1400" dirty="0"/>
              <a:t>. Además, a través de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roh:spends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/>
              <a:t>está vinculado con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roh:ProjectExpense</a:t>
            </a:r>
            <a:r>
              <a:rPr lang="es-ES" sz="1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/>
              <a:t>En ROH una propuesta concedida (PROYECTO) tiene un equipo de trabajo, permite también asociar un grupo de organizaciones a la misma. La producción científica de un proyecto queda ligada a través de la propiedad de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vivo:Project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/>
              <a:t>con propiedad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roh:produces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/>
              <a:t>y rango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roh:ResearchObject</a:t>
            </a:r>
            <a:r>
              <a:rPr lang="es-ES" sz="1400" dirty="0"/>
              <a:t>.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600" b="1" dirty="0"/>
              <a:t>Cambios</a:t>
            </a:r>
            <a:r>
              <a:rPr lang="es-E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/>
              <a:t>Añadida restricción "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s-ES" sz="1400" dirty="0"/>
              <a:t>" de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vivo:Project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/>
              <a:t>para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roh:isSupportedBy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/>
              <a:t>con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roh:Funding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/>
              <a:t>V</a:t>
            </a:r>
            <a:r>
              <a:rPr lang="pt-BR" sz="1400" dirty="0"/>
              <a:t>inculado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roh:FundingProgram </a:t>
            </a:r>
            <a:r>
              <a:rPr lang="pt-BR" sz="1400" dirty="0"/>
              <a:t>a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vivo:Project </a:t>
            </a:r>
            <a:r>
              <a:rPr lang="pt-BR" sz="1400" dirty="0"/>
              <a:t>a través de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roh:FundedBy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/>
              <a:t>Ligado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roh:FundingProgram </a:t>
            </a:r>
            <a:r>
              <a:rPr lang="pt-BR" sz="1400" dirty="0"/>
              <a:t>a través de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vivo:relatedBy </a:t>
            </a:r>
            <a:r>
              <a:rPr lang="pt-BR" sz="1400" dirty="0"/>
              <a:t>con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roh:Dossier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/>
              <a:t>Añadida subclase de organización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roh:ManagementUnit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/>
              <a:t>Añadido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roh:h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asProgramFundingClassification</a:t>
            </a:r>
            <a:r>
              <a:rPr lang="es-ES" sz="1400" dirty="0"/>
              <a:t>, vinculada a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roh:FundingProgrammeClassification</a:t>
            </a:r>
            <a:r>
              <a:rPr lang="es-ES" sz="1400" dirty="0"/>
              <a:t> tres categorías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roh:ProjectFundingProgram</a:t>
            </a:r>
            <a:r>
              <a:rPr lang="es-ES" sz="1400" dirty="0"/>
              <a:t>,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roh:HumanResourceFundingProgram</a:t>
            </a:r>
            <a:r>
              <a:rPr lang="es-ES" sz="1400" dirty="0"/>
              <a:t>,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roh:ResearchGroupFundingProgram</a:t>
            </a: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/>
              <a:t>Añadido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roh:h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asExpenseClassification</a:t>
            </a:r>
            <a:r>
              <a:rPr lang="es-ES" sz="1400" dirty="0"/>
              <a:t>, vinculada a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roh:Expense</a:t>
            </a:r>
            <a:r>
              <a:rPr lang="es-ES" sz="1400" dirty="0"/>
              <a:t>. Esta clasificación de gastos ofrece categorías como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roh:Congress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networkExpenses</a:t>
            </a:r>
            <a:r>
              <a:rPr lang="es-ES" sz="1400" dirty="0"/>
              <a:t>,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roh:ExternalRecruitmentExpenses</a:t>
            </a:r>
            <a:r>
              <a:rPr lang="es-ES" sz="1400" dirty="0"/>
              <a:t>,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roh:Investment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inventoryCosts</a:t>
            </a:r>
            <a:r>
              <a:rPr lang="es-ES" sz="1400" dirty="0"/>
              <a:t>,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roh:OfficeExpenses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/>
              <a:t>(fungibles),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roh:OtherCosts</a:t>
            </a:r>
            <a:r>
              <a:rPr lang="es-ES" sz="1400" dirty="0"/>
              <a:t>,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roh:PublicationCosts</a:t>
            </a:r>
            <a:r>
              <a:rPr lang="es-ES" sz="1400" dirty="0"/>
              <a:t>,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roh:RepresentationCosts</a:t>
            </a:r>
            <a:r>
              <a:rPr lang="es-ES" sz="1400" dirty="0"/>
              <a:t>,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roh:StaffCosts</a:t>
            </a: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3536846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11087</TotalTime>
  <Words>337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Courier New</vt:lpstr>
      <vt:lpstr>Hypatia Sans Pro</vt:lpstr>
      <vt:lpstr>Liberation Serif</vt:lpstr>
      <vt:lpstr>Minion Pro</vt:lpstr>
      <vt:lpstr>1_Diseño personalizado</vt:lpstr>
      <vt:lpstr>Hércules ASIO. Revisión alineación ROH con SGI: módulo CSP 15/10/2020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 Serna</dc:creator>
  <cp:lastModifiedBy>Diego Lopez de Ipiña Gonzalez de Artaza</cp:lastModifiedBy>
  <cp:revision>210</cp:revision>
  <dcterms:created xsi:type="dcterms:W3CDTF">2019-09-19T09:59:35Z</dcterms:created>
  <dcterms:modified xsi:type="dcterms:W3CDTF">2020-10-15T04:13:43Z</dcterms:modified>
</cp:coreProperties>
</file>