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  <p:sldMasterId id="2147483685" r:id="rId6"/>
  </p:sldMasterIdLst>
  <p:notesMasterIdLst>
    <p:notesMasterId r:id="rId19"/>
  </p:notesMasterIdLst>
  <p:sldIdLst>
    <p:sldId id="256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58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2E59160-5156-4170-AB5A-02ACF471DF57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4ED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B6A6E-8D34-423F-B2A4-22878117D471}" v="35" dt="2020-02-21T11:23:53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Serna" userId="69bdcb11-fb7f-48b4-a63e-2983cbd493e6" providerId="ADAL" clId="{11EB6A6E-8D34-423F-B2A4-22878117D471}"/>
    <pc:docChg chg="custSel modMainMaster">
      <pc:chgData name="Laura Serna" userId="69bdcb11-fb7f-48b4-a63e-2983cbd493e6" providerId="ADAL" clId="{11EB6A6E-8D34-423F-B2A4-22878117D471}" dt="2020-02-21T11:23:53.718" v="34" actId="20577"/>
      <pc:docMkLst>
        <pc:docMk/>
      </pc:docMkLst>
      <pc:sldMasterChg chg="addSp delSp modSp modSldLayout">
        <pc:chgData name="Laura Serna" userId="69bdcb11-fb7f-48b4-a63e-2983cbd493e6" providerId="ADAL" clId="{11EB6A6E-8D34-423F-B2A4-22878117D471}" dt="2020-02-21T11:23:53.718" v="34" actId="20577"/>
        <pc:sldMasterMkLst>
          <pc:docMk/>
          <pc:sldMasterMk cId="3677361410" sldId="2147483660"/>
        </pc:sldMasterMkLst>
        <pc:picChg chg="add mod">
          <ac:chgData name="Laura Serna" userId="69bdcb11-fb7f-48b4-a63e-2983cbd493e6" providerId="ADAL" clId="{11EB6A6E-8D34-423F-B2A4-22878117D471}" dt="2020-02-21T11:22:22.699" v="10" actId="1076"/>
          <ac:picMkLst>
            <pc:docMk/>
            <pc:sldMasterMk cId="3677361410" sldId="2147483660"/>
            <ac:picMk id="3" creationId="{7E9225AB-A5F8-4217-9C59-AA64EC3AE165}"/>
          </ac:picMkLst>
        </pc:picChg>
        <pc:picChg chg="del">
          <ac:chgData name="Laura Serna" userId="69bdcb11-fb7f-48b4-a63e-2983cbd493e6" providerId="ADAL" clId="{11EB6A6E-8D34-423F-B2A4-22878117D471}" dt="2020-02-21T11:21:51.175" v="0" actId="478"/>
          <ac:picMkLst>
            <pc:docMk/>
            <pc:sldMasterMk cId="3677361410" sldId="2147483660"/>
            <ac:picMk id="17" creationId="{C68CFBAF-5CEB-46DD-9894-4C664266B1E7}"/>
          </ac:picMkLst>
        </pc:picChg>
        <pc:sldLayoutChg chg="modSp">
          <pc:chgData name="Laura Serna" userId="69bdcb11-fb7f-48b4-a63e-2983cbd493e6" providerId="ADAL" clId="{11EB6A6E-8D34-423F-B2A4-22878117D471}" dt="2020-02-21T11:23:53.718" v="34" actId="20577"/>
          <pc:sldLayoutMkLst>
            <pc:docMk/>
            <pc:sldMasterMk cId="3677361410" sldId="2147483660"/>
            <pc:sldLayoutMk cId="3979160676" sldId="2147483661"/>
          </pc:sldLayoutMkLst>
          <pc:spChg chg="mod">
            <ac:chgData name="Laura Serna" userId="69bdcb11-fb7f-48b4-a63e-2983cbd493e6" providerId="ADAL" clId="{11EB6A6E-8D34-423F-B2A4-22878117D471}" dt="2020-02-21T11:23:53.718" v="34" actId="20577"/>
            <ac:spMkLst>
              <pc:docMk/>
              <pc:sldMasterMk cId="3677361410" sldId="2147483660"/>
              <pc:sldLayoutMk cId="3979160676" sldId="2147483661"/>
              <ac:spMk id="2" creationId="{19383FA8-90BC-4BF6-B320-BA3B1D79B69E}"/>
            </ac:spMkLst>
          </pc:spChg>
        </pc:sldLayoutChg>
      </pc:sldMasterChg>
      <pc:sldMasterChg chg="addSp delSp modSp">
        <pc:chgData name="Laura Serna" userId="69bdcb11-fb7f-48b4-a63e-2983cbd493e6" providerId="ADAL" clId="{11EB6A6E-8D34-423F-B2A4-22878117D471}" dt="2020-02-21T11:22:56.415" v="16" actId="1076"/>
        <pc:sldMasterMkLst>
          <pc:docMk/>
          <pc:sldMasterMk cId="3533834585" sldId="2147483673"/>
        </pc:sldMasterMkLst>
        <pc:picChg chg="add mod">
          <ac:chgData name="Laura Serna" userId="69bdcb11-fb7f-48b4-a63e-2983cbd493e6" providerId="ADAL" clId="{11EB6A6E-8D34-423F-B2A4-22878117D471}" dt="2020-02-21T11:22:56.415" v="16" actId="1076"/>
          <ac:picMkLst>
            <pc:docMk/>
            <pc:sldMasterMk cId="3533834585" sldId="2147483673"/>
            <ac:picMk id="3" creationId="{13D62EF3-5F92-47D8-8896-BFCAC133B624}"/>
          </ac:picMkLst>
        </pc:picChg>
        <pc:picChg chg="del">
          <ac:chgData name="Laura Serna" userId="69bdcb11-fb7f-48b4-a63e-2983cbd493e6" providerId="ADAL" clId="{11EB6A6E-8D34-423F-B2A4-22878117D471}" dt="2020-02-21T11:22:32.708" v="11" actId="478"/>
          <ac:picMkLst>
            <pc:docMk/>
            <pc:sldMasterMk cId="3533834585" sldId="2147483673"/>
            <ac:picMk id="15" creationId="{3B2BAFE8-B882-4DA7-B1A5-5AFB5002F5CB}"/>
          </ac:picMkLst>
        </pc:picChg>
      </pc:sldMasterChg>
    </pc:docChg>
  </pc:docChgLst>
  <pc:docChgLst>
    <pc:chgData name="Laura Serna" userId="S::laura.serna_silocompany.com#ext#@univmurcia.onmicrosoft.com::e856dd3c-e60b-4f93-a0fa-4e760893c956" providerId="AD" clId="Web-{7C018509-56EA-4009-AF8A-95755FB8E66B}"/>
    <pc:docChg chg="modSld">
      <pc:chgData name="Laura Serna" userId="S::laura.serna_silocompany.com#ext#@univmurcia.onmicrosoft.com::e856dd3c-e60b-4f93-a0fa-4e760893c956" providerId="AD" clId="Web-{7C018509-56EA-4009-AF8A-95755FB8E66B}" dt="2020-01-21T09:12:17.568" v="59" actId="20577"/>
      <pc:docMkLst>
        <pc:docMk/>
      </pc:docMkLst>
      <pc:sldChg chg="modSp">
        <pc:chgData name="Laura Serna" userId="S::laura.serna_silocompany.com#ext#@univmurcia.onmicrosoft.com::e856dd3c-e60b-4f93-a0fa-4e760893c956" providerId="AD" clId="Web-{7C018509-56EA-4009-AF8A-95755FB8E66B}" dt="2020-01-21T09:12:17.568" v="59" actId="20577"/>
        <pc:sldMkLst>
          <pc:docMk/>
          <pc:sldMk cId="3415662493" sldId="256"/>
        </pc:sldMkLst>
        <pc:spChg chg="mod">
          <ac:chgData name="Laura Serna" userId="S::laura.serna_silocompany.com#ext#@univmurcia.onmicrosoft.com::e856dd3c-e60b-4f93-a0fa-4e760893c956" providerId="AD" clId="Web-{7C018509-56EA-4009-AF8A-95755FB8E66B}" dt="2020-01-21T09:12:17.568" v="59" actId="20577"/>
          <ac:spMkLst>
            <pc:docMk/>
            <pc:sldMk cId="3415662493" sldId="256"/>
            <ac:spMk id="2" creationId="{F7026BF1-4BC5-4D5F-A496-7427D6B1B6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B3F03-733C-4F4F-8160-EA6766E3B12A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0464F-B7A6-41EA-9FCA-FF947132E9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51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83FA8-90BC-4BF6-B320-BA3B1D79B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697" y="1381347"/>
            <a:ext cx="10724606" cy="1022219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C90CC-1F6D-4C97-A3FB-466CD5CCA2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46" y="2556314"/>
            <a:ext cx="7395908" cy="292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16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B3BDD-BA7D-4DC1-A5B3-BBADB156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565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7AA5F9-D252-4DA4-BA9A-49866E392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769325"/>
            <a:ext cx="10515600" cy="340763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578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474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265BE-8659-47D4-A788-3FE8759A1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6F7D73-12BA-4822-A6C9-48364AC48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6EE9A7-9250-4D82-95C2-380AE037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8440A7-F716-4ACE-8E98-FDAAE7EB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23A0E0-7A48-45C3-ADF6-7F6ABFF5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0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9C04F-8550-4867-B8AC-C424BCF8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AF65F-A11E-4644-A6F2-238F51378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4A7410-E9A6-4EE5-908D-F255FAF7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463A6D-441D-463A-A1DD-92541DB6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9DD27A-E175-4F69-88CC-8E077820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933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967B5-D309-447F-BDC6-0914851E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2A32C-F0A1-4273-8842-3DA0D810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404E7F-55DE-4600-B431-75C92741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F5D09C-B912-4619-B1A8-B44A6104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9736E-0913-4838-9CCE-C7F2675D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040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A8851-D55E-4E07-94CC-69FBF713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B4C44-2CE7-427F-AFD3-81284DF3F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54BCA0-0E3E-4A87-9FE5-35823F0E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736A2A-190C-4DB3-8953-ECAB0923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1A34BF-F19A-4A4E-8936-F6D69C1A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DECAF2-DE11-439D-AD53-14C725D6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419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77B50-E442-47AC-A9AF-17DCFBD2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EDF184-A1A7-4C58-8CC2-E4CEC89AE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D3439B-8400-4069-8597-036899569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AFE48-14CC-4297-A412-8F4C87E43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086D72-6013-4FCC-87BA-6BED889E3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E5CC16-C2FF-4022-B765-BA7C6924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BB818A-0BF3-4D1B-86E1-17737E0A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7EE789-D61E-4595-92C9-3BCC8BEE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57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8C860-F42D-485E-9172-D6760C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E1AF67-5213-4284-B772-E5E430A8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74E59F-05C2-4A09-B187-BC84938D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7CD839-4A60-4AFB-974E-DB6511E6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74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01075-7BBC-4421-9849-C51C77A0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B17B5A-14FB-4E7B-95BE-3527AD2BC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2E9C78-C5AF-4365-8803-B9AD6809F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836952-B9E6-42B5-A318-36AB386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DDC499-767A-40D2-80AF-C3CE9DB8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27EB1D-5200-4E3A-987D-BAAD9F04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410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5390D-8453-4D6D-A9E5-3CB138DC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3B5DBA-1A3F-4D66-B902-C9E8EBF69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F3E009-5F3F-4B2E-AC64-F06382F78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4CF4E8-6AC6-468D-A8B1-E573C90C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685D13-3251-421C-AA8E-40D9534F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5DA9BD-DADB-4730-B5D6-B1DE4419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13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CEA09-ABDC-4AA2-9ED2-27D860BD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77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9EAD6-5353-46DD-9806-3B98DC15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3645"/>
            <a:ext cx="10515600" cy="31333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A0000"/>
                </a:solidFill>
                <a:latin typeface="Minion Pro" panose="02040503050201020203" pitchFamily="18" charset="0"/>
              </a:defRPr>
            </a:lvl1pPr>
            <a:lvl2pPr>
              <a:defRPr>
                <a:solidFill>
                  <a:srgbClr val="9A0000"/>
                </a:solidFill>
                <a:latin typeface="Minion Pro" panose="02040503050201020203" pitchFamily="18" charset="0"/>
              </a:defRPr>
            </a:lvl2pPr>
            <a:lvl3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3pPr>
            <a:lvl4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4pPr>
            <a:lvl5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05098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CF033-AC03-4188-87E3-CCF205FC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291163-B131-4081-96EC-C5A3357B2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1157BB-1EB4-48C6-8A41-AED68AD0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45CE07-7FBF-48C8-A2CC-46C48E8B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C05006-F438-4065-B8B5-5D6C87EA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127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910081-B247-4666-B7B2-D9F364333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D8D6FE-EC39-4BE8-81C2-811D8B070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9D82AF-28AF-4AC5-A99E-B7C9CBD4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746769-4059-40A4-8981-4F196739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67E47-A61A-4386-8533-565F13C8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627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0E953-ABCF-4286-8FE5-D8BD237A1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C42467-B493-4C6C-BABC-FF04BCF21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F047E4-33CF-4D92-9310-0B736661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D89C5D-CAF0-4C12-91A5-AB3A509D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0A1326-7A75-4E33-9C33-8835B925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99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A9187-C2E6-4084-B222-36D3C68D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1D2E9-DF9B-4415-9B71-DC856BEC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3F1A21-CB46-45F2-8887-747905DC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1DBE4-D362-4952-8199-4FB7CDBE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BED84-3353-4F89-93DB-A2ECF32C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83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9D3B6-6FDF-4F48-BB87-B388CF27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92F1FD-3D65-4D6C-876B-95E7309F2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73A37D-C1AF-4D98-A9DD-F7EF69D7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26267-4AB4-4CD2-9800-F3C4811A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A5B62D-AE0A-4268-847C-E936D66D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75517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4EEF3-0812-41CD-B28C-6C2E1919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9E8FA-6F47-4DF2-B0F9-2EC6CF714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F7CC6A-190B-4A0D-B270-05F95947B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D1925A-EFC0-4ABB-818F-D813F4D7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2F3BC3-7163-41DA-A1B4-98F6A7F8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7F59DF-2979-44F0-86CB-3DE28EDC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014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23F98-48A8-439B-A59B-3A9EE80E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E8F10-DC0C-4A60-A269-EB9A5D4E3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9363DE-8DF6-488D-8981-BDEE5FA4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A482D9-46C2-4B05-BA73-C4C95BFCF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61EC43-7FBD-4A65-8BAE-318D610ED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E2B0B4-D088-44E4-83C2-B6FEB837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A01F99-CC75-423F-A253-E2D86881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421A2B-063C-434B-9C2D-4D459B27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0341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609EA-7D83-4063-800D-D5D50589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10BDBF-D2D5-4CDE-B1EE-59346FE6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27F299-FD03-42EC-9DE4-F05FB0E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47B5C1-1944-4BA2-93B8-07848B5F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605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10D4CF-7313-4212-B95A-8EC70CD9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E5997B-0356-4A29-84F0-D9BA667A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0A9005-AAB3-4C40-97FA-BEA83D49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4730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BB4E5-FA80-437F-9F0B-BC652838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ABCDD0-144E-4F12-93E1-5CA813B4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FDFC9D-0030-410F-AE77-51D83959C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E15245-3D19-4134-9A7E-6EF9D8D7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FB3A44-F467-4BB2-97F6-A10648B1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4BD9CF-7654-4DA6-91A1-BA1B37BB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79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B31E8-AEFE-44A4-AC04-49D6330E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000"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14831B-BBD4-4D51-A6FB-DE8A71FC4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Minion Pro" panose="020405030502010202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36147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B5CB2-1386-4006-812C-CCBACDE2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BEA69F-C26E-495A-910F-A903D2C66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F01B35-E529-4AA0-A293-15A4460C4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01E626-4F7D-4F15-8D23-5A850C6E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CBD240-FC8C-4A25-8EB4-D52C110A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F5FAD0-5481-401C-B194-D27E89DD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348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29701-55FB-42F3-85A5-9A146C8B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42984B-BB1B-49CB-9C04-B9951BC9F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0A8622-F90A-41D9-9C40-004107F9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A68658-84AC-42CA-BD34-2DD4125D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4E1205-DCD9-4999-81A8-C995E915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4811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BFCD97-5102-4B55-AA8E-C040A1BD3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3E76D2-59D3-4AC4-81FE-9664C3820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712062-DC47-4211-B80C-9A4A7B74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ADAEEB-7E19-4C4A-B673-B6013631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A2B7A3-5E7C-4775-A86D-786287B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36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8C153-D839-45C3-B2DC-F17FDCD7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77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E834A-F803-4EDD-A26E-A7B4D3D74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34639"/>
            <a:ext cx="5181600" cy="33423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12F004-C784-4CF5-9449-3FAB9F9A4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34639"/>
            <a:ext cx="5181600" cy="3342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1601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55F57-033C-4FC9-A99C-D961B3C4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24154"/>
            <a:ext cx="10515600" cy="645659"/>
          </a:xfrm>
          <a:prstGeom prst="rect">
            <a:avLst/>
          </a:prstGeom>
        </p:spPr>
        <p:txBody>
          <a:bodyPr/>
          <a:lstStyle>
            <a:lvl1pPr algn="ctr">
              <a:defRPr sz="3000"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4A197-1DEB-4B84-B43D-0B5DD4D7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59415"/>
            <a:ext cx="5157787" cy="6456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Minion Pro" panose="020405030502010202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97FA80-79B2-4542-913A-54CF56162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648766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200412-E5E1-4EDD-ABCD-4EB121E8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59415"/>
            <a:ext cx="5183188" cy="64566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Minion Pro" panose="020405030502010202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393C04-0EEA-4520-8D64-E6138493F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48766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2964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15E6A-07A0-4B5B-A9D0-0C40A415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97" y="139709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8724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68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407CB-E55A-40CA-9EBE-67AAB0F8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1732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Minion Pro" panose="02040503050201020203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C1FD7-7402-4C20-BF8B-4F946C7D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17320"/>
            <a:ext cx="6172200" cy="444373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Minion Pro" panose="02040503050201020203" pitchFamily="18" charset="0"/>
              </a:defRPr>
            </a:lvl1pPr>
            <a:lvl2pPr>
              <a:defRPr sz="2800">
                <a:latin typeface="Minion Pro" panose="02040503050201020203" pitchFamily="18" charset="0"/>
              </a:defRPr>
            </a:lvl2pPr>
            <a:lvl3pPr>
              <a:defRPr sz="2400">
                <a:latin typeface="Minion Pro" panose="02040503050201020203" pitchFamily="18" charset="0"/>
              </a:defRPr>
            </a:lvl3pPr>
            <a:lvl4pPr>
              <a:defRPr sz="2000">
                <a:latin typeface="Minion Pro" panose="02040503050201020203" pitchFamily="18" charset="0"/>
              </a:defRPr>
            </a:lvl4pPr>
            <a:lvl5pPr>
              <a:defRPr sz="2000">
                <a:latin typeface="Minion Pro" panose="02040503050201020203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3600B1-26EE-4579-8A1D-FA5CA17AB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2851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Minion Pro" panose="020405030502010202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0863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9DA5C-F64C-4811-947D-92CA6F45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21822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Minion Pro" panose="02040503050201020203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9C9B5E-46E1-4902-9390-460DE8E86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21822"/>
            <a:ext cx="6172200" cy="43392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Minion Pro" panose="02040503050201020203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1080A-E690-4FF5-8549-DC3F8D6A7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22022"/>
            <a:ext cx="3932237" cy="2746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Minion Pro" panose="020405030502010202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9620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88E8166-B020-47C1-AF76-2ED923695894}"/>
              </a:ext>
            </a:extLst>
          </p:cNvPr>
          <p:cNvSpPr/>
          <p:nvPr userDrawn="1"/>
        </p:nvSpPr>
        <p:spPr>
          <a:xfrm>
            <a:off x="0" y="1"/>
            <a:ext cx="12192000" cy="1153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2EB6925-3292-4E94-9288-5E06B0A6197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65823" y="2266950"/>
            <a:ext cx="2514273" cy="4591050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DD75B89C-B324-45D7-AF65-8A8EBA93A8E9}"/>
              </a:ext>
            </a:extLst>
          </p:cNvPr>
          <p:cNvGrpSpPr/>
          <p:nvPr userDrawn="1"/>
        </p:nvGrpSpPr>
        <p:grpSpPr>
          <a:xfrm>
            <a:off x="3595788" y="142280"/>
            <a:ext cx="8120354" cy="6597106"/>
            <a:chOff x="4082227" y="1056830"/>
            <a:chExt cx="10364961" cy="10097480"/>
          </a:xfrm>
        </p:grpSpPr>
        <p:pic>
          <p:nvPicPr>
            <p:cNvPr id="18" name="Imagen4">
              <a:extLst>
                <a:ext uri="{FF2B5EF4-FFF2-40B4-BE49-F238E27FC236}">
                  <a16:creationId xmlns:a16="http://schemas.microsoft.com/office/drawing/2014/main" id="{A644F525-1B6C-4F00-9F3E-8ACD3DECC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lum/>
              <a:alphaModFix/>
            </a:blip>
            <a:srcRect/>
            <a:stretch>
              <a:fillRect/>
            </a:stretch>
          </p:blipFill>
          <p:spPr>
            <a:xfrm>
              <a:off x="4082227" y="10436770"/>
              <a:ext cx="2716401" cy="7175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9" name="Imagen5">
              <a:extLst>
                <a:ext uri="{FF2B5EF4-FFF2-40B4-BE49-F238E27FC236}">
                  <a16:creationId xmlns:a16="http://schemas.microsoft.com/office/drawing/2014/main" id="{09FDE27E-B42E-49E7-835F-194A306B66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lum/>
              <a:alphaModFix/>
            </a:blip>
            <a:srcRect/>
            <a:stretch>
              <a:fillRect/>
            </a:stretch>
          </p:blipFill>
          <p:spPr>
            <a:xfrm>
              <a:off x="12793188" y="1056830"/>
              <a:ext cx="1654000" cy="1405786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0" name="Rectángulo 7">
            <a:extLst>
              <a:ext uri="{FF2B5EF4-FFF2-40B4-BE49-F238E27FC236}">
                <a16:creationId xmlns:a16="http://schemas.microsoft.com/office/drawing/2014/main" id="{1D548DC5-C1C6-4438-8EC4-2BF8745C43B3}"/>
              </a:ext>
            </a:extLst>
          </p:cNvPr>
          <p:cNvSpPr/>
          <p:nvPr userDrawn="1"/>
        </p:nvSpPr>
        <p:spPr>
          <a:xfrm>
            <a:off x="4074301" y="235898"/>
            <a:ext cx="4044966" cy="82484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000000"/>
                </a:solidFill>
                <a:uFillTx/>
                <a:latin typeface="Minion Pro"/>
                <a:ea typeface="Times New Roman" pitchFamily="18"/>
                <a:cs typeface="Times New Roman" pitchFamily="18"/>
              </a:rPr>
              <a:t>FONDO EUROPEO DE DESARROLLO REGIONAL (FEDER)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1" i="1" u="none" strike="noStrike" kern="1200" cap="none" spc="0" baseline="0">
                <a:solidFill>
                  <a:srgbClr val="000000"/>
                </a:solidFill>
                <a:uFillTx/>
                <a:latin typeface="Liberation Serif"/>
                <a:ea typeface="NSimSun" pitchFamily="49"/>
                <a:cs typeface="Lucida Sans" pitchFamily="34"/>
              </a:rPr>
              <a:t>Una manera de hacer Europa</a:t>
            </a:r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Imagen 2" descr="Imagen que contiene dibujo, alimentos, flor&#10;&#10;Descripción generada automáticamente">
            <a:extLst>
              <a:ext uri="{FF2B5EF4-FFF2-40B4-BE49-F238E27FC236}">
                <a16:creationId xmlns:a16="http://schemas.microsoft.com/office/drawing/2014/main" id="{7E9225AB-A5F8-4217-9C59-AA64EC3AE165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2" y="209690"/>
            <a:ext cx="1995620" cy="66954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9B9BF36-EB97-4733-A6C6-BD751CCAC51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468069" y="6253003"/>
            <a:ext cx="1831247" cy="46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6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CDD1C67-BD31-42CA-8C8D-4A9C4122DFCA}"/>
              </a:ext>
            </a:extLst>
          </p:cNvPr>
          <p:cNvSpPr/>
          <p:nvPr userDrawn="1"/>
        </p:nvSpPr>
        <p:spPr>
          <a:xfrm>
            <a:off x="0" y="2266951"/>
            <a:ext cx="12192000" cy="1466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9D969FE-EAC5-4EAB-83CD-F2197B504465}"/>
              </a:ext>
            </a:extLst>
          </p:cNvPr>
          <p:cNvGrpSpPr/>
          <p:nvPr userDrawn="1"/>
        </p:nvGrpSpPr>
        <p:grpSpPr>
          <a:xfrm>
            <a:off x="3572235" y="2246568"/>
            <a:ext cx="8354379" cy="2533825"/>
            <a:chOff x="4231600" y="-48724"/>
            <a:chExt cx="10069832" cy="3054109"/>
          </a:xfrm>
        </p:grpSpPr>
        <p:pic>
          <p:nvPicPr>
            <p:cNvPr id="16" name="Imagen4">
              <a:extLst>
                <a:ext uri="{FF2B5EF4-FFF2-40B4-BE49-F238E27FC236}">
                  <a16:creationId xmlns:a16="http://schemas.microsoft.com/office/drawing/2014/main" id="{19BF0C0A-51CA-4C40-A271-AA6D5C8BCF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lum/>
              <a:alphaModFix/>
            </a:blip>
            <a:srcRect/>
            <a:stretch>
              <a:fillRect/>
            </a:stretch>
          </p:blipFill>
          <p:spPr>
            <a:xfrm>
              <a:off x="4231600" y="2287845"/>
              <a:ext cx="2716401" cy="7175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7" name="Imagen5">
              <a:extLst>
                <a:ext uri="{FF2B5EF4-FFF2-40B4-BE49-F238E27FC236}">
                  <a16:creationId xmlns:a16="http://schemas.microsoft.com/office/drawing/2014/main" id="{A4226F03-88EF-4DAA-9E41-D9E3E624ED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lum/>
              <a:alphaModFix/>
            </a:blip>
            <a:srcRect/>
            <a:stretch>
              <a:fillRect/>
            </a:stretch>
          </p:blipFill>
          <p:spPr>
            <a:xfrm>
              <a:off x="12726648" y="-48724"/>
              <a:ext cx="1574784" cy="133845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8" name="Rectángulo 7">
            <a:extLst>
              <a:ext uri="{FF2B5EF4-FFF2-40B4-BE49-F238E27FC236}">
                <a16:creationId xmlns:a16="http://schemas.microsoft.com/office/drawing/2014/main" id="{13B1B9A1-77D5-42CE-992C-1EB827161504}"/>
              </a:ext>
            </a:extLst>
          </p:cNvPr>
          <p:cNvSpPr/>
          <p:nvPr userDrawn="1"/>
        </p:nvSpPr>
        <p:spPr>
          <a:xfrm>
            <a:off x="4129141" y="2384597"/>
            <a:ext cx="4064244" cy="82484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000000"/>
                </a:solidFill>
                <a:uFillTx/>
                <a:latin typeface="Minion Pro"/>
                <a:ea typeface="Times New Roman" pitchFamily="18"/>
                <a:cs typeface="Times New Roman" pitchFamily="18"/>
              </a:rPr>
              <a:t>FONDO EUROPEO DE DESARROLLO REGIONAL (FEDER)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1" i="1" u="none" strike="noStrike" kern="1200" cap="none" spc="0" baseline="0">
                <a:solidFill>
                  <a:srgbClr val="000000"/>
                </a:solidFill>
                <a:uFillTx/>
                <a:latin typeface="Liberation Serif"/>
                <a:ea typeface="NSimSun" pitchFamily="49"/>
                <a:cs typeface="Lucida Sans" pitchFamily="34"/>
              </a:rPr>
              <a:t>Una manera de hacer Europa</a:t>
            </a:r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Imagen 2" descr="Imagen que contiene dibujo, alimentos, flor&#10;&#10;Descripción generada automáticamente">
            <a:extLst>
              <a:ext uri="{FF2B5EF4-FFF2-40B4-BE49-F238E27FC236}">
                <a16:creationId xmlns:a16="http://schemas.microsoft.com/office/drawing/2014/main" id="{13D62EF3-5F92-47D8-8896-BFCAC133B62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8" y="2384597"/>
            <a:ext cx="2253647" cy="7561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16BE6B8-6347-4FAC-BE1C-838813A3592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786010" y="4167506"/>
            <a:ext cx="2325403" cy="5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3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FCFBFC-D07F-4A22-9862-C4112B22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C422C3-A97F-4681-A1D1-4F28781FB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33EA99-866D-47B9-9709-8D1FF2CF8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45B6-2818-4683-9C60-0C1210601B5B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8E5F37-E9D4-4FF3-8281-9E2064D17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704B0-1F5A-4ACE-A3DD-3A71C096C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929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g-bootstrap.github.io/#/home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seiconic.com/open" TargetMode="External"/><Relationship Id="rId5" Type="http://schemas.openxmlformats.org/officeDocument/2006/relationships/hyperlink" Target="http://www.ngx-translate.com/" TargetMode="External"/><Relationship Id="rId4" Type="http://schemas.openxmlformats.org/officeDocument/2006/relationships/hyperlink" Target="https://valor-software.com/ngx-bootstrap/#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iply.cc/docs/yasgui-api" TargetMode="External"/><Relationship Id="rId2" Type="http://schemas.openxmlformats.org/officeDocument/2006/relationships/hyperlink" Target="https://triply.cc/docs/yasgu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ieziyu.github.io/ngx-echarts/#/welcome" TargetMode="External"/><Relationship Id="rId5" Type="http://schemas.openxmlformats.org/officeDocument/2006/relationships/hyperlink" Target="https://echarts.apache.org/en/index.html" TargetMode="External"/><Relationship Id="rId4" Type="http://schemas.openxmlformats.org/officeDocument/2006/relationships/hyperlink" Target="https://yasgui.triply.cc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26BF1-4BC5-4D5F-A496-7427D6B1B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697" y="1381347"/>
            <a:ext cx="10724606" cy="1221810"/>
          </a:xfrm>
        </p:spPr>
        <p:txBody>
          <a:bodyPr/>
          <a:lstStyle/>
          <a:p>
            <a:r>
              <a:rPr lang="es-ES" dirty="0"/>
              <a:t>Angular y librerías utilizadas</a:t>
            </a:r>
            <a:br>
              <a:rPr lang="es-ES" dirty="0"/>
            </a:br>
            <a:r>
              <a:rPr lang="es-ES" dirty="0"/>
              <a:t>Módulos y componentes</a:t>
            </a:r>
            <a:br>
              <a:rPr lang="es-ES" dirty="0"/>
            </a:br>
            <a:r>
              <a:rPr lang="es-ES" dirty="0"/>
              <a:t>Home y menú lateral </a:t>
            </a:r>
            <a:endParaRPr lang="es-ES" dirty="0">
              <a:latin typeface="Hypatia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1566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8D943-FFD3-46C5-8AA5-287A6675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Modulos</a:t>
            </a:r>
            <a:r>
              <a:rPr lang="es-ES" dirty="0"/>
              <a:t> 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5AE33-98F3-497C-877B-C87044AAB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6423"/>
            <a:ext cx="10515600" cy="3133317"/>
          </a:xfrm>
        </p:spPr>
        <p:txBody>
          <a:bodyPr/>
          <a:lstStyle/>
          <a:p>
            <a:r>
              <a:rPr lang="es-ES" dirty="0"/>
              <a:t>Un Módulo Angular agrupa un conjunto de artefactos Angular: componentes, directivas, pipes y servicios.</a:t>
            </a:r>
          </a:p>
          <a:p>
            <a:r>
              <a:rPr lang="es-ES" dirty="0"/>
              <a:t>Representa una agrupación lógica </a:t>
            </a:r>
            <a:r>
              <a:rPr lang="es-ES" b="1" dirty="0"/>
              <a:t>funcional.</a:t>
            </a:r>
          </a:p>
          <a:p>
            <a:r>
              <a:rPr lang="es-ES" dirty="0"/>
              <a:t>Un Módulo Angular define las dependencias con otros módulos:</a:t>
            </a:r>
          </a:p>
          <a:p>
            <a:pPr lvl="1"/>
            <a:r>
              <a:rPr lang="es-ES" dirty="0"/>
              <a:t>módulos que necesita importar</a:t>
            </a:r>
          </a:p>
          <a:p>
            <a:pPr lvl="1"/>
            <a:r>
              <a:rPr lang="es-ES" dirty="0"/>
              <a:t>componentes, directivas o pipes que exporta.</a:t>
            </a:r>
          </a:p>
        </p:txBody>
      </p:sp>
    </p:spTree>
    <p:extLst>
      <p:ext uri="{BB962C8B-B14F-4D97-AF65-F5344CB8AC3E}">
        <p14:creationId xmlns:p14="http://schemas.microsoft.com/office/powerpoint/2010/main" val="163603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2D69D-87B6-40F4-B704-04F5D9BC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en 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52C0BE-22E9-4180-AE91-2164FD635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Está compuesto por:</a:t>
            </a:r>
          </a:p>
          <a:p>
            <a:pPr lvl="1"/>
            <a:r>
              <a:rPr lang="es-ES" dirty="0" err="1"/>
              <a:t>Template</a:t>
            </a:r>
            <a:r>
              <a:rPr lang="es-ES" dirty="0"/>
              <a:t> (app.component.html).</a:t>
            </a:r>
          </a:p>
          <a:p>
            <a:pPr lvl="1"/>
            <a:r>
              <a:rPr lang="es-ES" dirty="0"/>
              <a:t>Archivo de lógica,.</a:t>
            </a:r>
            <a:r>
              <a:rPr lang="es-ES" dirty="0" err="1"/>
              <a:t>ts</a:t>
            </a:r>
            <a:r>
              <a:rPr lang="es-ES" dirty="0"/>
              <a:t> (</a:t>
            </a:r>
            <a:r>
              <a:rPr lang="es-ES" dirty="0" err="1"/>
              <a:t>app.component.ts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Archivo CSS, (app.component.css).</a:t>
            </a:r>
          </a:p>
          <a:p>
            <a:r>
              <a:rPr lang="es-ES" dirty="0"/>
              <a:t>Reutilizable</a:t>
            </a:r>
          </a:p>
          <a:p>
            <a:r>
              <a:rPr lang="es-ES"/>
              <a:t>Consume </a:t>
            </a:r>
            <a:r>
              <a:rPr lang="es-ES" dirty="0"/>
              <a:t>servicios:</a:t>
            </a:r>
          </a:p>
          <a:p>
            <a:pPr lvl="1"/>
            <a:r>
              <a:rPr lang="es-ES" dirty="0"/>
              <a:t>Servicio: proveedor de datos, que mantiene lógica de acceso a ellos.</a:t>
            </a:r>
          </a:p>
        </p:txBody>
      </p:sp>
    </p:spTree>
    <p:extLst>
      <p:ext uri="{BB962C8B-B14F-4D97-AF65-F5344CB8AC3E}">
        <p14:creationId xmlns:p14="http://schemas.microsoft.com/office/powerpoint/2010/main" val="7474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50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07AD9-29F0-46FA-AB03-711FC7DE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777"/>
            <a:ext cx="10515600" cy="620592"/>
          </a:xfrm>
        </p:spPr>
        <p:txBody>
          <a:bodyPr/>
          <a:lstStyle/>
          <a:p>
            <a:r>
              <a:rPr lang="es-ES" dirty="0"/>
              <a:t>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D22FA0-7B38-43CC-A6BF-539CA6832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839"/>
            <a:ext cx="10515600" cy="4035124"/>
          </a:xfrm>
        </p:spPr>
        <p:txBody>
          <a:bodyPr/>
          <a:lstStyle/>
          <a:p>
            <a:r>
              <a:rPr lang="es-ES" dirty="0"/>
              <a:t>Angular es un framework para desarrollo </a:t>
            </a:r>
            <a:r>
              <a:rPr lang="es-ES" b="1" dirty="0"/>
              <a:t>SPA</a:t>
            </a:r>
          </a:p>
          <a:p>
            <a:r>
              <a:rPr lang="es-ES" dirty="0"/>
              <a:t>Permite extender el </a:t>
            </a:r>
            <a:r>
              <a:rPr lang="es-ES" b="1" dirty="0"/>
              <a:t>HTML con etiquetas propias</a:t>
            </a:r>
          </a:p>
          <a:p>
            <a:r>
              <a:rPr lang="es-ES" dirty="0"/>
              <a:t>Con aspecto personalizado (HTML, CSS)</a:t>
            </a:r>
          </a:p>
          <a:p>
            <a:r>
              <a:rPr lang="es-ES" dirty="0"/>
              <a:t>Con comportamiento personalizado (JavaScript)</a:t>
            </a:r>
          </a:p>
          <a:p>
            <a:r>
              <a:rPr lang="es-ES" dirty="0"/>
              <a:t>Interfaz basado en </a:t>
            </a:r>
            <a:r>
              <a:rPr lang="es-ES" b="1" dirty="0"/>
              <a:t>componentes </a:t>
            </a:r>
            <a:r>
              <a:rPr lang="es-ES" dirty="0"/>
              <a:t>(no en páginas)</a:t>
            </a:r>
          </a:p>
          <a:p>
            <a:r>
              <a:rPr lang="es-ES" dirty="0"/>
              <a:t>Se recomienda usar con </a:t>
            </a:r>
            <a:r>
              <a:rPr lang="es-ES" b="1" dirty="0" err="1"/>
              <a:t>TypeScript</a:t>
            </a:r>
            <a:endParaRPr lang="es-ES" b="1" dirty="0"/>
          </a:p>
          <a:p>
            <a:r>
              <a:rPr lang="es-ES" b="1" dirty="0"/>
              <a:t>Inyección de dependencias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424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CE954-9C92-48BD-99FF-FFFF3CAE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Funcionalidades de Angular 2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CE1938-B3C3-489B-BA21-CD63B354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065"/>
            <a:ext cx="4961238" cy="3133317"/>
          </a:xfrm>
        </p:spPr>
        <p:txBody>
          <a:bodyPr/>
          <a:lstStyle/>
          <a:p>
            <a:r>
              <a:rPr lang="es-ES" dirty="0"/>
              <a:t>Inyección de dependencias</a:t>
            </a:r>
          </a:p>
          <a:p>
            <a:r>
              <a:rPr lang="es-ES" dirty="0"/>
              <a:t>Servicios</a:t>
            </a:r>
          </a:p>
          <a:p>
            <a:r>
              <a:rPr lang="es-ES" dirty="0"/>
              <a:t>Cliente http (</a:t>
            </a:r>
            <a:r>
              <a:rPr lang="es-ES" dirty="0" err="1"/>
              <a:t>APIs</a:t>
            </a:r>
            <a:r>
              <a:rPr lang="es-ES" dirty="0"/>
              <a:t> REST)</a:t>
            </a:r>
          </a:p>
          <a:p>
            <a:r>
              <a:rPr lang="es-ES" dirty="0"/>
              <a:t>Navegación por la app (</a:t>
            </a:r>
            <a:r>
              <a:rPr lang="es-ES" dirty="0" err="1"/>
              <a:t>Router</a:t>
            </a:r>
            <a:r>
              <a:rPr lang="es-ES" dirty="0"/>
              <a:t>)</a:t>
            </a:r>
          </a:p>
          <a:p>
            <a:r>
              <a:rPr lang="es-ES" dirty="0"/>
              <a:t>Animaciones</a:t>
            </a:r>
          </a:p>
          <a:p>
            <a:r>
              <a:rPr lang="es-ES" dirty="0"/>
              <a:t>Internacionalización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5DE558A-B0DA-4793-A592-AB57C331FE7B}"/>
              </a:ext>
            </a:extLst>
          </p:cNvPr>
          <p:cNvSpPr txBox="1">
            <a:spLocks/>
          </p:cNvSpPr>
          <p:nvPr/>
        </p:nvSpPr>
        <p:spPr>
          <a:xfrm>
            <a:off x="6501714" y="2577202"/>
            <a:ext cx="4961238" cy="31333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9A0000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9A0000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Soporte para </a:t>
            </a:r>
            <a:r>
              <a:rPr lang="es-ES" dirty="0" err="1"/>
              <a:t>tests</a:t>
            </a:r>
            <a:r>
              <a:rPr lang="es-ES" dirty="0"/>
              <a:t> unitarios y e2e</a:t>
            </a:r>
          </a:p>
          <a:p>
            <a:r>
              <a:rPr lang="es-ES" dirty="0"/>
              <a:t>Librerías de componentes: Material </a:t>
            </a:r>
            <a:r>
              <a:rPr lang="es-ES" dirty="0" err="1"/>
              <a:t>Design</a:t>
            </a:r>
            <a:endParaRPr lang="es-ES" dirty="0"/>
          </a:p>
          <a:p>
            <a:r>
              <a:rPr lang="es-ES" dirty="0"/>
              <a:t>Renderizado en el servidor</a:t>
            </a:r>
          </a:p>
        </p:txBody>
      </p:sp>
    </p:spTree>
    <p:extLst>
      <p:ext uri="{BB962C8B-B14F-4D97-AF65-F5344CB8AC3E}">
        <p14:creationId xmlns:p14="http://schemas.microsoft.com/office/powerpoint/2010/main" val="135330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96AB9-A26C-4AA9-BD92-4117D9D2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32AB6-30CA-43EE-AA07-95F8CBE6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5321"/>
            <a:ext cx="10515600" cy="3133317"/>
          </a:xfrm>
        </p:spPr>
        <p:txBody>
          <a:bodyPr/>
          <a:lstStyle/>
          <a:p>
            <a:r>
              <a:rPr lang="es-ES" dirty="0"/>
              <a:t>Añade </a:t>
            </a:r>
            <a:r>
              <a:rPr lang="es-ES" b="1" dirty="0"/>
              <a:t>tipos estáticos </a:t>
            </a:r>
            <a:r>
              <a:rPr lang="es-ES" dirty="0"/>
              <a:t>a JavaScript </a:t>
            </a:r>
            <a:r>
              <a:rPr lang="es-ES" b="1" dirty="0"/>
              <a:t>ES6</a:t>
            </a:r>
          </a:p>
          <a:p>
            <a:pPr lvl="1"/>
            <a:r>
              <a:rPr lang="es-ES" dirty="0"/>
              <a:t>Inferencia de tipos</a:t>
            </a:r>
          </a:p>
          <a:p>
            <a:pPr lvl="1"/>
            <a:r>
              <a:rPr lang="es-ES" dirty="0"/>
              <a:t>Tipos opcionales</a:t>
            </a:r>
          </a:p>
          <a:p>
            <a:r>
              <a:rPr lang="es-ES" dirty="0"/>
              <a:t>El </a:t>
            </a:r>
            <a:r>
              <a:rPr lang="es-ES" b="1" dirty="0"/>
              <a:t>compilador </a:t>
            </a:r>
            <a:r>
              <a:rPr lang="es-ES" dirty="0"/>
              <a:t>genera código JavaScript </a:t>
            </a:r>
            <a:r>
              <a:rPr lang="es-ES" b="1" dirty="0"/>
              <a:t>ES5 </a:t>
            </a:r>
            <a:r>
              <a:rPr lang="es-ES" dirty="0"/>
              <a:t>(compatible con los navegadores web actuales)</a:t>
            </a:r>
          </a:p>
          <a:p>
            <a:r>
              <a:rPr lang="es-ES" dirty="0"/>
              <a:t>Orientado a Objetos con clases </a:t>
            </a:r>
          </a:p>
          <a:p>
            <a:r>
              <a:rPr lang="es-ES" dirty="0"/>
              <a:t>Anotaciones</a:t>
            </a:r>
          </a:p>
        </p:txBody>
      </p:sp>
    </p:spTree>
    <p:extLst>
      <p:ext uri="{BB962C8B-B14F-4D97-AF65-F5344CB8AC3E}">
        <p14:creationId xmlns:p14="http://schemas.microsoft.com/office/powerpoint/2010/main" val="64388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910C-7606-4BB6-B889-1598F8C6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</a:t>
            </a:r>
            <a:r>
              <a:rPr lang="es-ES" dirty="0" err="1"/>
              <a:t>Typescript</a:t>
            </a:r>
            <a:r>
              <a:rPr lang="es-ES" dirty="0"/>
              <a:t> frente a </a:t>
            </a: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743E6C-86D3-4344-9C9D-9C441EAF4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84" y="2192265"/>
            <a:ext cx="9533238" cy="3133317"/>
          </a:xfrm>
        </p:spPr>
        <p:txBody>
          <a:bodyPr/>
          <a:lstStyle/>
          <a:p>
            <a:r>
              <a:rPr lang="es-ES" dirty="0"/>
              <a:t>Con el </a:t>
            </a:r>
            <a:r>
              <a:rPr lang="es-ES" b="1" dirty="0"/>
              <a:t>tipado estático </a:t>
            </a:r>
            <a:r>
              <a:rPr lang="es-ES" dirty="0"/>
              <a:t>el compilador puede verificar la </a:t>
            </a:r>
            <a:r>
              <a:rPr lang="es-ES" b="1" dirty="0"/>
              <a:t>corrección </a:t>
            </a:r>
            <a:r>
              <a:rPr lang="es-ES" dirty="0"/>
              <a:t>de muchas más cosas que con el tipado dinámico</a:t>
            </a:r>
          </a:p>
          <a:p>
            <a:r>
              <a:rPr lang="es-ES" dirty="0"/>
              <a:t>Los programas grandes son </a:t>
            </a:r>
            <a:r>
              <a:rPr lang="es-ES" b="1" dirty="0"/>
              <a:t>menos propensos a errores</a:t>
            </a:r>
          </a:p>
          <a:p>
            <a:r>
              <a:rPr lang="es-ES" dirty="0"/>
              <a:t>Los </a:t>
            </a:r>
            <a:r>
              <a:rPr lang="es-ES" b="1" dirty="0" err="1"/>
              <a:t>IDEs</a:t>
            </a:r>
            <a:r>
              <a:rPr lang="es-ES" b="1" dirty="0"/>
              <a:t> </a:t>
            </a:r>
            <a:r>
              <a:rPr lang="es-ES" dirty="0"/>
              <a:t>y </a:t>
            </a:r>
            <a:r>
              <a:rPr lang="es-ES" b="1" dirty="0"/>
              <a:t>editores </a:t>
            </a:r>
            <a:r>
              <a:rPr lang="es-ES" dirty="0"/>
              <a:t>pueden</a:t>
            </a:r>
          </a:p>
          <a:p>
            <a:pPr lvl="1"/>
            <a:r>
              <a:rPr lang="es-ES" dirty="0"/>
              <a:t>Autocompletar,</a:t>
            </a:r>
          </a:p>
          <a:p>
            <a:pPr lvl="1"/>
            <a:r>
              <a:rPr lang="es-ES" dirty="0"/>
              <a:t>Refactorizar,</a:t>
            </a:r>
          </a:p>
          <a:p>
            <a:pPr lvl="1"/>
            <a:r>
              <a:rPr lang="es-ES" dirty="0"/>
              <a:t>Navegar a la definición</a:t>
            </a:r>
          </a:p>
          <a:p>
            <a:r>
              <a:rPr lang="es-ES" b="1" dirty="0"/>
              <a:t>Muy parecido a Java y C#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758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31975-FF66-47C3-B50F-65EFE288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para programadores </a:t>
            </a: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14CD06-88D4-4742-903F-5AB605B24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2907"/>
            <a:ext cx="10515600" cy="3133317"/>
          </a:xfrm>
        </p:spPr>
        <p:txBody>
          <a:bodyPr/>
          <a:lstStyle/>
          <a:p>
            <a:r>
              <a:rPr lang="es-ES" dirty="0"/>
              <a:t>En realidad es </a:t>
            </a:r>
            <a:r>
              <a:rPr lang="es-ES" b="1" dirty="0"/>
              <a:t>JavaScript con más cosas</a:t>
            </a:r>
            <a:r>
              <a:rPr lang="es-ES" dirty="0"/>
              <a:t>, así que todo lo conocido se puede aplicar</a:t>
            </a:r>
          </a:p>
          <a:p>
            <a:endParaRPr lang="es-ES" dirty="0"/>
          </a:p>
          <a:p>
            <a:r>
              <a:rPr lang="es-ES" dirty="0"/>
              <a:t>Los tipos son </a:t>
            </a:r>
            <a:r>
              <a:rPr lang="es-ES" b="1" dirty="0"/>
              <a:t>opcionales</a:t>
            </a:r>
          </a:p>
          <a:p>
            <a:r>
              <a:rPr lang="es-ES" dirty="0"/>
              <a:t>La </a:t>
            </a:r>
            <a:r>
              <a:rPr lang="es-ES" b="1" dirty="0"/>
              <a:t>inferencia de tipos </a:t>
            </a:r>
            <a:r>
              <a:rPr lang="es-ES" dirty="0"/>
              <a:t>permite no tener que escribir los tipos constantemente</a:t>
            </a:r>
          </a:p>
          <a:p>
            <a:r>
              <a:rPr lang="es-ES" dirty="0"/>
              <a:t>Un mismo proyecto puede </a:t>
            </a:r>
            <a:r>
              <a:rPr lang="es-ES" b="1" dirty="0"/>
              <a:t>combinar JS y TS</a:t>
            </a:r>
            <a:r>
              <a:rPr lang="es-ES" dirty="0"/>
              <a:t>, lo que facilita migrar un proyecto existente</a:t>
            </a:r>
          </a:p>
        </p:txBody>
      </p:sp>
    </p:spTree>
    <p:extLst>
      <p:ext uri="{BB962C8B-B14F-4D97-AF65-F5344CB8AC3E}">
        <p14:creationId xmlns:p14="http://schemas.microsoft.com/office/powerpoint/2010/main" val="332766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5A604-7D18-4E08-8EAA-661B423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7BE0B3-78AF-46A7-A4DB-AB848E756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392907"/>
            <a:ext cx="10515600" cy="3579525"/>
          </a:xfrm>
        </p:spPr>
        <p:txBody>
          <a:bodyPr/>
          <a:lstStyle/>
          <a:p>
            <a:r>
              <a:rPr lang="es-ES" dirty="0"/>
              <a:t>Bootstrap:</a:t>
            </a:r>
          </a:p>
          <a:p>
            <a:pPr lvl="1"/>
            <a:r>
              <a:rPr lang="es-ES" dirty="0">
                <a:hlinkClick r:id="rId2"/>
              </a:rPr>
              <a:t>https://getbootstrap.com/</a:t>
            </a:r>
            <a:endParaRPr lang="es-ES" dirty="0"/>
          </a:p>
          <a:p>
            <a:pPr lvl="1"/>
            <a:r>
              <a:rPr lang="es-ES" dirty="0">
                <a:hlinkClick r:id="rId3"/>
              </a:rPr>
              <a:t>https://ng-bootstrap.github.io/#/home</a:t>
            </a:r>
            <a:endParaRPr lang="es-ES" dirty="0"/>
          </a:p>
          <a:p>
            <a:pPr lvl="1"/>
            <a:r>
              <a:rPr lang="es-ES" dirty="0">
                <a:hlinkClick r:id="rId4"/>
              </a:rPr>
              <a:t>https://valor-software.com/ngx-bootstrap/#/</a:t>
            </a:r>
            <a:endParaRPr lang="es-ES" dirty="0"/>
          </a:p>
          <a:p>
            <a:r>
              <a:rPr lang="es-ES" dirty="0" err="1"/>
              <a:t>Ngx-translate</a:t>
            </a:r>
            <a:r>
              <a:rPr lang="es-ES" dirty="0"/>
              <a:t>:</a:t>
            </a:r>
          </a:p>
          <a:p>
            <a:pPr lvl="1"/>
            <a:r>
              <a:rPr lang="es-ES" dirty="0">
                <a:hlinkClick r:id="rId5"/>
              </a:rPr>
              <a:t>http://www.ngx-translate.com/</a:t>
            </a:r>
            <a:endParaRPr lang="es-ES" dirty="0"/>
          </a:p>
          <a:p>
            <a:r>
              <a:rPr lang="es-ES" dirty="0"/>
              <a:t>Open </a:t>
            </a:r>
            <a:r>
              <a:rPr lang="es-ES" dirty="0" err="1"/>
              <a:t>iconic</a:t>
            </a:r>
            <a:r>
              <a:rPr lang="es-ES" dirty="0"/>
              <a:t>:</a:t>
            </a:r>
          </a:p>
          <a:p>
            <a:pPr lvl="1"/>
            <a:r>
              <a:rPr lang="es-ES" dirty="0">
                <a:hlinkClick r:id="rId6"/>
              </a:rPr>
              <a:t>https://useiconic.com/open</a:t>
            </a:r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403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5A604-7D18-4E08-8EAA-661B423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7BE0B3-78AF-46A7-A4DB-AB848E756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392907"/>
            <a:ext cx="10515600" cy="3579525"/>
          </a:xfrm>
        </p:spPr>
        <p:txBody>
          <a:bodyPr/>
          <a:lstStyle/>
          <a:p>
            <a:r>
              <a:rPr lang="es-ES" dirty="0" err="1"/>
              <a:t>Yasgui</a:t>
            </a:r>
            <a:r>
              <a:rPr lang="es-ES" dirty="0"/>
              <a:t>:</a:t>
            </a:r>
          </a:p>
          <a:p>
            <a:pPr lvl="1"/>
            <a:r>
              <a:rPr lang="es-ES" dirty="0">
                <a:hlinkClick r:id="rId2"/>
              </a:rPr>
              <a:t>https://triply.cc/docs/yasgui</a:t>
            </a:r>
            <a:endParaRPr lang="es-ES" dirty="0"/>
          </a:p>
          <a:p>
            <a:pPr lvl="1"/>
            <a:r>
              <a:rPr lang="es-ES" dirty="0">
                <a:hlinkClick r:id="rId3"/>
              </a:rPr>
              <a:t>https://triply.cc/docs/yasgui-api</a:t>
            </a:r>
            <a:endParaRPr lang="es-ES" dirty="0"/>
          </a:p>
          <a:p>
            <a:pPr lvl="1"/>
            <a:r>
              <a:rPr lang="es-ES" dirty="0">
                <a:hlinkClick r:id="rId4"/>
              </a:rPr>
              <a:t>https://yasgui.triply.cc/</a:t>
            </a:r>
            <a:endParaRPr lang="es-ES" dirty="0"/>
          </a:p>
          <a:p>
            <a:r>
              <a:rPr lang="es-ES" dirty="0" err="1"/>
              <a:t>Echarts</a:t>
            </a:r>
            <a:r>
              <a:rPr lang="es-ES" dirty="0"/>
              <a:t>:</a:t>
            </a:r>
          </a:p>
          <a:p>
            <a:pPr lvl="1"/>
            <a:r>
              <a:rPr lang="es-ES" dirty="0">
                <a:hlinkClick r:id="rId5"/>
              </a:rPr>
              <a:t>https://echarts.apache.org/en/index.html</a:t>
            </a:r>
            <a:endParaRPr lang="es-ES" dirty="0"/>
          </a:p>
          <a:p>
            <a:pPr lvl="1"/>
            <a:r>
              <a:rPr lang="es-ES" dirty="0">
                <a:hlinkClick r:id="rId6"/>
              </a:rPr>
              <a:t>https://xieziyu.github.io/ngx-echarts/#/welcome</a:t>
            </a:r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326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9629E-17E2-4E6D-88DB-5214BCA1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Modulos</a:t>
            </a:r>
            <a:r>
              <a:rPr lang="es-ES" dirty="0"/>
              <a:t> y componentes en angular</a:t>
            </a:r>
          </a:p>
        </p:txBody>
      </p:sp>
      <p:pic>
        <p:nvPicPr>
          <p:cNvPr id="1026" name="Picture 2" descr="Resultado de imagen de modules components angular">
            <a:extLst>
              <a:ext uri="{FF2B5EF4-FFF2-40B4-BE49-F238E27FC236}">
                <a16:creationId xmlns:a16="http://schemas.microsoft.com/office/drawing/2014/main" id="{DF31C9E2-32C1-48AA-B680-06C4217F4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449" y="1994557"/>
            <a:ext cx="7963930" cy="416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397910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A83BC710E73B4EAC2B8AFF8EC01DA8" ma:contentTypeVersion="9" ma:contentTypeDescription="Crear nuevo documento." ma:contentTypeScope="" ma:versionID="773c7d3573b8c332d14eab6ab70c172a">
  <xsd:schema xmlns:xsd="http://www.w3.org/2001/XMLSchema" xmlns:xs="http://www.w3.org/2001/XMLSchema" xmlns:p="http://schemas.microsoft.com/office/2006/metadata/properties" xmlns:ns2="e175f0af-9b45-48b7-8f66-de0a21637dd8" xmlns:ns3="bdc783c9-c3e0-4479-8d3e-3c9c61a0cf24" targetNamespace="http://schemas.microsoft.com/office/2006/metadata/properties" ma:root="true" ma:fieldsID="b757611d0eb8f13a267724a05cc75662" ns2:_="" ns3:_="">
    <xsd:import namespace="e175f0af-9b45-48b7-8f66-de0a21637dd8"/>
    <xsd:import namespace="bdc783c9-c3e0-4479-8d3e-3c9c61a0cf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5f0af-9b45-48b7-8f66-de0a21637d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783c9-c3e0-4479-8d3e-3c9c61a0cf2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AC0CA-67DA-4FBD-9D44-863D62B23E7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e175f0af-9b45-48b7-8f66-de0a21637dd8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1ADFF4C-3BAF-43FE-A269-BA9D871FABAD}"/>
</file>

<file path=customXml/itemProps3.xml><?xml version="1.0" encoding="utf-8"?>
<ds:datastoreItem xmlns:ds="http://schemas.openxmlformats.org/officeDocument/2006/customXml" ds:itemID="{E4899DAF-C2D9-483D-B87F-F3B3862886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446</Words>
  <Application>Microsoft Office PowerPoint</Application>
  <PresentationFormat>Panorámica</PresentationFormat>
  <Paragraphs>72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24" baseType="lpstr">
      <vt:lpstr>NSimSun</vt:lpstr>
      <vt:lpstr>Arial</vt:lpstr>
      <vt:lpstr>Calibri</vt:lpstr>
      <vt:lpstr>Calibri Light</vt:lpstr>
      <vt:lpstr>Hypatia Sans Pro</vt:lpstr>
      <vt:lpstr>Liberation Serif</vt:lpstr>
      <vt:lpstr>Lucida Sans</vt:lpstr>
      <vt:lpstr>Minion Pro</vt:lpstr>
      <vt:lpstr>Times New Roman</vt:lpstr>
      <vt:lpstr>1_Diseño personalizado</vt:lpstr>
      <vt:lpstr>2_Diseño personalizado</vt:lpstr>
      <vt:lpstr>Diseño personalizado</vt:lpstr>
      <vt:lpstr>Angular y librerías utilizadas Módulos y componentes Home y menú lateral </vt:lpstr>
      <vt:lpstr>Angular</vt:lpstr>
      <vt:lpstr>Funcionalidades de Angular 2</vt:lpstr>
      <vt:lpstr>Typescript</vt:lpstr>
      <vt:lpstr>Ventajas de Typescript frente a Javascript</vt:lpstr>
      <vt:lpstr>Ventajas para programadores Javascript</vt:lpstr>
      <vt:lpstr>Librerías utilizadas</vt:lpstr>
      <vt:lpstr>Librerías utilizadas</vt:lpstr>
      <vt:lpstr>Modulos y componentes en angular</vt:lpstr>
      <vt:lpstr>Modulos angular</vt:lpstr>
      <vt:lpstr>Componentes en angular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Serna</dc:creator>
  <cp:lastModifiedBy>Paloma Teran Perez</cp:lastModifiedBy>
  <cp:revision>13</cp:revision>
  <dcterms:created xsi:type="dcterms:W3CDTF">2019-09-19T09:59:35Z</dcterms:created>
  <dcterms:modified xsi:type="dcterms:W3CDTF">2021-02-08T13:08:38Z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0x010100BFA83BC710E73B4EAC2B8AFF8EC01DA8</vt:lpwstr>
  </property>
</Properties>
</file>